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44" r:id="rId5"/>
    <p:sldId id="426" r:id="rId6"/>
    <p:sldId id="375" r:id="rId7"/>
    <p:sldId id="528" r:id="rId8"/>
    <p:sldId id="529" r:id="rId9"/>
    <p:sldId id="530" r:id="rId10"/>
    <p:sldId id="531" r:id="rId11"/>
    <p:sldId id="532" r:id="rId12"/>
    <p:sldId id="534" r:id="rId13"/>
    <p:sldId id="533" r:id="rId14"/>
    <p:sldId id="535" r:id="rId15"/>
    <p:sldId id="536" r:id="rId16"/>
    <p:sldId id="537" r:id="rId17"/>
    <p:sldId id="539" r:id="rId18"/>
    <p:sldId id="542" r:id="rId19"/>
    <p:sldId id="541" r:id="rId20"/>
    <p:sldId id="540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60" r:id="rId34"/>
    <p:sldId id="561" r:id="rId35"/>
    <p:sldId id="562" r:id="rId36"/>
    <p:sldId id="563" r:id="rId37"/>
    <p:sldId id="555" r:id="rId38"/>
    <p:sldId id="556" r:id="rId39"/>
    <p:sldId id="558" r:id="rId40"/>
    <p:sldId id="559" r:id="rId41"/>
    <p:sldId id="557" r:id="rId42"/>
    <p:sldId id="346" r:id="rId43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CBD40E-F5E2-DC46-8B34-3AD1476CCBD0}" v="136" dt="2025-06-26T16:55:30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0"/>
    <p:restoredTop sz="94647"/>
  </p:normalViewPr>
  <p:slideViewPr>
    <p:cSldViewPr snapToGrid="0">
      <p:cViewPr varScale="1">
        <p:scale>
          <a:sx n="141" d="100"/>
          <a:sy n="14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/>
            <a:t>Data </a:t>
          </a:r>
          <a:r>
            <a:rPr lang="it-IT" sz="1700" b="1" dirty="0" err="1"/>
            <a:t>augmentation</a:t>
          </a:r>
          <a:r>
            <a:rPr lang="it-IT" sz="1700" b="1" dirty="0"/>
            <a:t> </a:t>
          </a:r>
          <a:r>
            <a:rPr lang="it-IT" sz="1700" b="1" dirty="0" err="1"/>
            <a:t>used</a:t>
          </a:r>
          <a:endParaRPr lang="it-IT" sz="1700" b="1" dirty="0"/>
        </a:p>
        <a:p>
          <a:pPr algn="ctr"/>
          <a:r>
            <a:rPr lang="en-US" sz="1700" b="0" i="0" dirty="0"/>
            <a:t>False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 err="1"/>
            <a:t>Epochs</a:t>
          </a:r>
          <a:endParaRPr lang="it-IT" sz="1700" b="1" dirty="0"/>
        </a:p>
        <a:p>
          <a:pPr algn="ctr"/>
          <a:r>
            <a:rPr lang="en-US" sz="1700" b="0" i="0" dirty="0"/>
            <a:t>100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Dropout</a:t>
          </a:r>
        </a:p>
        <a:p>
          <a:pPr algn="ctr"/>
          <a:r>
            <a:rPr lang="it-IT" sz="1400" dirty="0"/>
            <a:t>False</a:t>
          </a:r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Learning rate</a:t>
          </a:r>
        </a:p>
        <a:p>
          <a:pPr algn="ctr"/>
          <a:r>
            <a:rPr lang="en-US" sz="1400" b="0" i="0" dirty="0"/>
            <a:t>1e-4</a:t>
          </a:r>
          <a:endParaRPr lang="it-IT" sz="105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/>
            <a:t>Data </a:t>
          </a:r>
          <a:r>
            <a:rPr lang="it-IT" sz="1700" b="1" dirty="0" err="1"/>
            <a:t>augmentation</a:t>
          </a:r>
          <a:r>
            <a:rPr lang="it-IT" sz="1700" b="1" dirty="0"/>
            <a:t> </a:t>
          </a:r>
          <a:r>
            <a:rPr lang="it-IT" sz="1700" b="1" dirty="0" err="1"/>
            <a:t>used</a:t>
          </a:r>
          <a:endParaRPr lang="it-IT" sz="1700" b="1" dirty="0"/>
        </a:p>
        <a:p>
          <a:pPr algn="ctr"/>
          <a:r>
            <a:rPr lang="en-US" sz="1700" b="0" i="0" dirty="0"/>
            <a:t>True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 err="1"/>
            <a:t>Epochs</a:t>
          </a:r>
          <a:endParaRPr lang="it-IT" sz="1700" b="1" dirty="0"/>
        </a:p>
        <a:p>
          <a:pPr algn="ctr"/>
          <a:r>
            <a:rPr lang="en-US" sz="1700" b="0" i="0" dirty="0"/>
            <a:t>100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Dropout</a:t>
          </a:r>
        </a:p>
        <a:p>
          <a:pPr algn="ctr"/>
          <a:r>
            <a:rPr lang="it-IT" sz="1400" dirty="0"/>
            <a:t>False</a:t>
          </a:r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Learning rate</a:t>
          </a:r>
        </a:p>
        <a:p>
          <a:pPr algn="ctr"/>
          <a:r>
            <a:rPr lang="en-US" sz="1400" b="0" i="0" dirty="0"/>
            <a:t>1e-4</a:t>
          </a:r>
          <a:endParaRPr lang="it-IT" sz="105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/>
            <a:t>Data </a:t>
          </a:r>
          <a:r>
            <a:rPr lang="it-IT" sz="1700" b="1" dirty="0" err="1"/>
            <a:t>augmentation</a:t>
          </a:r>
          <a:r>
            <a:rPr lang="it-IT" sz="1700" b="1" dirty="0"/>
            <a:t> </a:t>
          </a:r>
          <a:r>
            <a:rPr lang="it-IT" sz="1700" b="1" dirty="0" err="1"/>
            <a:t>used</a:t>
          </a:r>
          <a:endParaRPr lang="it-IT" sz="1700" b="1" dirty="0"/>
        </a:p>
        <a:p>
          <a:pPr algn="ctr"/>
          <a:r>
            <a:rPr lang="en-US" sz="1700" b="0" i="0" dirty="0"/>
            <a:t>False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 err="1"/>
            <a:t>Epochs</a:t>
          </a:r>
          <a:endParaRPr lang="it-IT" sz="1700" b="1" dirty="0"/>
        </a:p>
        <a:p>
          <a:pPr algn="ctr"/>
          <a:r>
            <a:rPr lang="en-US" sz="1700" b="0" i="0" dirty="0"/>
            <a:t>100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Dropout</a:t>
          </a:r>
        </a:p>
        <a:p>
          <a:pPr algn="ctr"/>
          <a:r>
            <a:rPr lang="it-IT" sz="1400" dirty="0"/>
            <a:t>False</a:t>
          </a:r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 err="1"/>
            <a:t>Epochs</a:t>
          </a:r>
          <a:endParaRPr lang="it-IT" sz="1700" b="1" dirty="0"/>
        </a:p>
        <a:p>
          <a:pPr algn="ctr"/>
          <a:r>
            <a:rPr lang="en-US" sz="1700" b="0" i="0" dirty="0"/>
            <a:t>100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Learning rate</a:t>
          </a:r>
        </a:p>
        <a:p>
          <a:pPr algn="ctr"/>
          <a:r>
            <a:rPr lang="en-US" sz="1400" b="0" i="0" dirty="0"/>
            <a:t>1e-4</a:t>
          </a:r>
          <a:endParaRPr lang="it-IT" sz="105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34F1F34-0B44-9A42-A697-55BAAC97414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FBB344BD-D2CF-924E-A266-472701265EAA}">
      <dgm:prSet phldrT="[Testo]" custT="1"/>
      <dgm:spPr/>
      <dgm:t>
        <a:bodyPr/>
        <a:lstStyle/>
        <a:p>
          <a:pPr algn="l"/>
          <a:r>
            <a:rPr lang="it-IT" sz="1600" b="1" dirty="0" err="1"/>
            <a:t>Paraphrasing</a:t>
          </a:r>
          <a:r>
            <a:rPr lang="it-IT" sz="1600" b="1" dirty="0"/>
            <a:t> </a:t>
          </a:r>
          <a:r>
            <a:rPr lang="it-IT" sz="1600" b="1" dirty="0" err="1"/>
            <a:t>textual</a:t>
          </a:r>
          <a:r>
            <a:rPr lang="it-IT" sz="1600" b="1" dirty="0"/>
            <a:t> </a:t>
          </a:r>
          <a:r>
            <a:rPr lang="it-IT" sz="1600" b="1" dirty="0" err="1"/>
            <a:t>descriptions</a:t>
          </a:r>
          <a:endParaRPr lang="it-IT" sz="1600" b="1" dirty="0"/>
        </a:p>
      </dgm:t>
    </dgm:pt>
    <dgm:pt modelId="{A5C1530B-D289-974F-9E44-9218779FE512}" type="parTrans" cxnId="{AB9BBF66-5D5F-C34D-AC08-93A829B2D4C7}">
      <dgm:prSet/>
      <dgm:spPr/>
      <dgm:t>
        <a:bodyPr/>
        <a:lstStyle/>
        <a:p>
          <a:pPr algn="l"/>
          <a:endParaRPr lang="it-IT" sz="1600"/>
        </a:p>
      </dgm:t>
    </dgm:pt>
    <dgm:pt modelId="{0D5321BA-BD67-2F48-A5AF-4AE82EC26AD8}" type="sibTrans" cxnId="{AB9BBF66-5D5F-C34D-AC08-93A829B2D4C7}">
      <dgm:prSet/>
      <dgm:spPr/>
      <dgm:t>
        <a:bodyPr/>
        <a:lstStyle/>
        <a:p>
          <a:pPr algn="l"/>
          <a:endParaRPr lang="it-IT" sz="1600"/>
        </a:p>
      </dgm:t>
    </dgm:pt>
    <dgm:pt modelId="{55D41E8D-9EA0-6341-8040-00EB98275E53}">
      <dgm:prSet phldrT="[Testo]" custT="1"/>
      <dgm:spPr/>
      <dgm:t>
        <a:bodyPr/>
        <a:lstStyle/>
        <a:p>
          <a:pPr algn="l"/>
          <a:r>
            <a:rPr lang="it-IT" sz="1600" b="1" dirty="0"/>
            <a:t>A </a:t>
          </a:r>
          <a:r>
            <a:rPr lang="it-IT" sz="1600" b="1" dirty="0" err="1"/>
            <a:t>combined</a:t>
          </a:r>
          <a:r>
            <a:rPr lang="it-IT" sz="1600" b="1" dirty="0"/>
            <a:t> </a:t>
          </a:r>
          <a:r>
            <a:rPr lang="it-IT" sz="1600" b="1" dirty="0" err="1"/>
            <a:t>loss</a:t>
          </a:r>
          <a:r>
            <a:rPr lang="it-IT" sz="1600" b="1" dirty="0"/>
            <a:t> </a:t>
          </a:r>
          <a:r>
            <a:rPr lang="it-IT" sz="1600" b="1" dirty="0" err="1"/>
            <a:t>function</a:t>
          </a:r>
          <a:r>
            <a:rPr lang="it-IT" sz="1600" b="1" dirty="0"/>
            <a:t> </a:t>
          </a:r>
          <a:r>
            <a:rPr lang="it-IT" sz="1600" b="1" dirty="0" err="1"/>
            <a:t>that</a:t>
          </a:r>
          <a:r>
            <a:rPr lang="it-IT" sz="1600" b="1" dirty="0"/>
            <a:t> </a:t>
          </a:r>
          <a:r>
            <a:rPr lang="it-IT" sz="1600" b="1" dirty="0" err="1"/>
            <a:t>involves</a:t>
          </a:r>
          <a:r>
            <a:rPr lang="it-IT" sz="1600" b="1" dirty="0"/>
            <a:t> L1 and CLIP</a:t>
          </a:r>
        </a:p>
      </dgm:t>
    </dgm:pt>
    <dgm:pt modelId="{46C88629-F284-CA43-A1A7-13F60310605C}" type="parTrans" cxnId="{6DA25EC3-0B06-3743-B805-4C3A4A99D3F9}">
      <dgm:prSet/>
      <dgm:spPr/>
      <dgm:t>
        <a:bodyPr/>
        <a:lstStyle/>
        <a:p>
          <a:pPr algn="l"/>
          <a:endParaRPr lang="it-IT" sz="1600"/>
        </a:p>
      </dgm:t>
    </dgm:pt>
    <dgm:pt modelId="{DF20F0BA-47D5-304A-A9B8-63E85828CEFD}" type="sibTrans" cxnId="{6DA25EC3-0B06-3743-B805-4C3A4A99D3F9}">
      <dgm:prSet/>
      <dgm:spPr/>
      <dgm:t>
        <a:bodyPr/>
        <a:lstStyle/>
        <a:p>
          <a:pPr algn="l"/>
          <a:endParaRPr lang="it-IT" sz="1600"/>
        </a:p>
      </dgm:t>
    </dgm:pt>
    <dgm:pt modelId="{534D8B4D-A8D7-DD46-A062-F5B98B83DFF1}">
      <dgm:prSet phldrT="[Testo]" custT="1"/>
      <dgm:spPr/>
      <dgm:t>
        <a:bodyPr/>
        <a:lstStyle/>
        <a:p>
          <a:pPr algn="l"/>
          <a:r>
            <a:rPr lang="it-IT" sz="1600" b="1" dirty="0" err="1"/>
            <a:t>Staged</a:t>
          </a:r>
          <a:r>
            <a:rPr lang="it-IT" sz="1600" b="1" dirty="0"/>
            <a:t> training</a:t>
          </a:r>
        </a:p>
      </dgm:t>
    </dgm:pt>
    <dgm:pt modelId="{68D70951-C018-A149-9F7E-1A7B83AA6900}" type="parTrans" cxnId="{3BC7AC08-4E59-D247-AECA-6DEFDFB4F900}">
      <dgm:prSet/>
      <dgm:spPr/>
      <dgm:t>
        <a:bodyPr/>
        <a:lstStyle/>
        <a:p>
          <a:pPr algn="l"/>
          <a:endParaRPr lang="it-IT" sz="1600"/>
        </a:p>
      </dgm:t>
    </dgm:pt>
    <dgm:pt modelId="{8CF7A954-756C-2948-AA35-D4C01492CC3C}" type="sibTrans" cxnId="{3BC7AC08-4E59-D247-AECA-6DEFDFB4F900}">
      <dgm:prSet/>
      <dgm:spPr/>
      <dgm:t>
        <a:bodyPr/>
        <a:lstStyle/>
        <a:p>
          <a:pPr algn="l"/>
          <a:endParaRPr lang="it-IT" sz="1600"/>
        </a:p>
      </dgm:t>
    </dgm:pt>
    <dgm:pt modelId="{22016BEB-F59E-104F-A5B7-C4E0E3BE9E6C}" type="pres">
      <dgm:prSet presAssocID="{234F1F34-0B44-9A42-A697-55BAAC974146}" presName="linearFlow" presStyleCnt="0">
        <dgm:presLayoutVars>
          <dgm:dir/>
          <dgm:resizeHandles val="exact"/>
        </dgm:presLayoutVars>
      </dgm:prSet>
      <dgm:spPr/>
    </dgm:pt>
    <dgm:pt modelId="{D67552E0-9F83-894F-B3BA-3E7A0A9CA26A}" type="pres">
      <dgm:prSet presAssocID="{FBB344BD-D2CF-924E-A266-472701265EAA}" presName="composite" presStyleCnt="0"/>
      <dgm:spPr/>
    </dgm:pt>
    <dgm:pt modelId="{18B8F354-431E-AD4F-ADB2-596C47487805}" type="pres">
      <dgm:prSet presAssocID="{FBB344BD-D2CF-924E-A266-472701265EAA}" presName="imgShp" presStyleLbl="fgImgPlace1" presStyleIdx="0" presStyleCnt="3"/>
      <dgm:spPr/>
    </dgm:pt>
    <dgm:pt modelId="{15DB4344-3D51-2D4C-B1AD-B1B2B77743B0}" type="pres">
      <dgm:prSet presAssocID="{FBB344BD-D2CF-924E-A266-472701265EAA}" presName="txShp" presStyleLbl="node1" presStyleIdx="0" presStyleCnt="3">
        <dgm:presLayoutVars>
          <dgm:bulletEnabled val="1"/>
        </dgm:presLayoutVars>
      </dgm:prSet>
      <dgm:spPr/>
    </dgm:pt>
    <dgm:pt modelId="{61C589FE-50EB-9B4C-9BDD-8B24A6C4B9A8}" type="pres">
      <dgm:prSet presAssocID="{0D5321BA-BD67-2F48-A5AF-4AE82EC26AD8}" presName="spacing" presStyleCnt="0"/>
      <dgm:spPr/>
    </dgm:pt>
    <dgm:pt modelId="{4106AD70-6BB0-7748-9ED8-D5E65B3BAC73}" type="pres">
      <dgm:prSet presAssocID="{55D41E8D-9EA0-6341-8040-00EB98275E53}" presName="composite" presStyleCnt="0"/>
      <dgm:spPr/>
    </dgm:pt>
    <dgm:pt modelId="{3FCADE6D-48A9-8045-B5CB-16110565044D}" type="pres">
      <dgm:prSet presAssocID="{55D41E8D-9EA0-6341-8040-00EB98275E53}" presName="imgShp" presStyleLbl="fgImgPlace1" presStyleIdx="1" presStyleCnt="3"/>
      <dgm:spPr/>
    </dgm:pt>
    <dgm:pt modelId="{9E00409B-B58D-3346-BCEC-EFBAFCB2999C}" type="pres">
      <dgm:prSet presAssocID="{55D41E8D-9EA0-6341-8040-00EB98275E53}" presName="txShp" presStyleLbl="node1" presStyleIdx="1" presStyleCnt="3">
        <dgm:presLayoutVars>
          <dgm:bulletEnabled val="1"/>
        </dgm:presLayoutVars>
      </dgm:prSet>
      <dgm:spPr/>
    </dgm:pt>
    <dgm:pt modelId="{861170DC-D732-A441-B78D-CE8D16B1E72C}" type="pres">
      <dgm:prSet presAssocID="{DF20F0BA-47D5-304A-A9B8-63E85828CEFD}" presName="spacing" presStyleCnt="0"/>
      <dgm:spPr/>
    </dgm:pt>
    <dgm:pt modelId="{CE5F7EA3-B0A6-DF4E-9588-114D8F7DEE1B}" type="pres">
      <dgm:prSet presAssocID="{534D8B4D-A8D7-DD46-A062-F5B98B83DFF1}" presName="composite" presStyleCnt="0"/>
      <dgm:spPr/>
    </dgm:pt>
    <dgm:pt modelId="{BB910E49-2A88-8640-A5E0-8F0F86A459A1}" type="pres">
      <dgm:prSet presAssocID="{534D8B4D-A8D7-DD46-A062-F5B98B83DFF1}" presName="imgShp" presStyleLbl="fgImgPlace1" presStyleIdx="2" presStyleCnt="3"/>
      <dgm:spPr/>
    </dgm:pt>
    <dgm:pt modelId="{953500C5-1AB0-DC4A-8EFA-C0D7F186D724}" type="pres">
      <dgm:prSet presAssocID="{534D8B4D-A8D7-DD46-A062-F5B98B83DFF1}" presName="txShp" presStyleLbl="node1" presStyleIdx="2" presStyleCnt="3">
        <dgm:presLayoutVars>
          <dgm:bulletEnabled val="1"/>
        </dgm:presLayoutVars>
      </dgm:prSet>
      <dgm:spPr/>
    </dgm:pt>
  </dgm:ptLst>
  <dgm:cxnLst>
    <dgm:cxn modelId="{3BC7AC08-4E59-D247-AECA-6DEFDFB4F900}" srcId="{234F1F34-0B44-9A42-A697-55BAAC974146}" destId="{534D8B4D-A8D7-DD46-A062-F5B98B83DFF1}" srcOrd="2" destOrd="0" parTransId="{68D70951-C018-A149-9F7E-1A7B83AA6900}" sibTransId="{8CF7A954-756C-2948-AA35-D4C01492CC3C}"/>
    <dgm:cxn modelId="{BC32930F-DF23-524C-88FA-1B23D134C885}" type="presOf" srcId="{55D41E8D-9EA0-6341-8040-00EB98275E53}" destId="{9E00409B-B58D-3346-BCEC-EFBAFCB2999C}" srcOrd="0" destOrd="0" presId="urn:microsoft.com/office/officeart/2005/8/layout/vList3"/>
    <dgm:cxn modelId="{AB9BBF66-5D5F-C34D-AC08-93A829B2D4C7}" srcId="{234F1F34-0B44-9A42-A697-55BAAC974146}" destId="{FBB344BD-D2CF-924E-A266-472701265EAA}" srcOrd="0" destOrd="0" parTransId="{A5C1530B-D289-974F-9E44-9218779FE512}" sibTransId="{0D5321BA-BD67-2F48-A5AF-4AE82EC26AD8}"/>
    <dgm:cxn modelId="{C2E46770-BE67-7344-986C-250061D8B9E4}" type="presOf" srcId="{534D8B4D-A8D7-DD46-A062-F5B98B83DFF1}" destId="{953500C5-1AB0-DC4A-8EFA-C0D7F186D724}" srcOrd="0" destOrd="0" presId="urn:microsoft.com/office/officeart/2005/8/layout/vList3"/>
    <dgm:cxn modelId="{AA0B64A5-6DF4-EC4D-8932-B5BB23DFB798}" type="presOf" srcId="{234F1F34-0B44-9A42-A697-55BAAC974146}" destId="{22016BEB-F59E-104F-A5B7-C4E0E3BE9E6C}" srcOrd="0" destOrd="0" presId="urn:microsoft.com/office/officeart/2005/8/layout/vList3"/>
    <dgm:cxn modelId="{6DA25EC3-0B06-3743-B805-4C3A4A99D3F9}" srcId="{234F1F34-0B44-9A42-A697-55BAAC974146}" destId="{55D41E8D-9EA0-6341-8040-00EB98275E53}" srcOrd="1" destOrd="0" parTransId="{46C88629-F284-CA43-A1A7-13F60310605C}" sibTransId="{DF20F0BA-47D5-304A-A9B8-63E85828CEFD}"/>
    <dgm:cxn modelId="{AE4DF9F9-9D34-D14C-82EC-5D56A5362903}" type="presOf" srcId="{FBB344BD-D2CF-924E-A266-472701265EAA}" destId="{15DB4344-3D51-2D4C-B1AD-B1B2B77743B0}" srcOrd="0" destOrd="0" presId="urn:microsoft.com/office/officeart/2005/8/layout/vList3"/>
    <dgm:cxn modelId="{E7E8BD03-F42F-B944-9571-4C69C3863555}" type="presParOf" srcId="{22016BEB-F59E-104F-A5B7-C4E0E3BE9E6C}" destId="{D67552E0-9F83-894F-B3BA-3E7A0A9CA26A}" srcOrd="0" destOrd="0" presId="urn:microsoft.com/office/officeart/2005/8/layout/vList3"/>
    <dgm:cxn modelId="{FA799CF1-C9EC-664B-8C74-B97C71CAB221}" type="presParOf" srcId="{D67552E0-9F83-894F-B3BA-3E7A0A9CA26A}" destId="{18B8F354-431E-AD4F-ADB2-596C47487805}" srcOrd="0" destOrd="0" presId="urn:microsoft.com/office/officeart/2005/8/layout/vList3"/>
    <dgm:cxn modelId="{4D771134-5D22-7448-965D-EC80F64E97F8}" type="presParOf" srcId="{D67552E0-9F83-894F-B3BA-3E7A0A9CA26A}" destId="{15DB4344-3D51-2D4C-B1AD-B1B2B77743B0}" srcOrd="1" destOrd="0" presId="urn:microsoft.com/office/officeart/2005/8/layout/vList3"/>
    <dgm:cxn modelId="{D3530234-1765-7D4F-B606-169E11C15B52}" type="presParOf" srcId="{22016BEB-F59E-104F-A5B7-C4E0E3BE9E6C}" destId="{61C589FE-50EB-9B4C-9BDD-8B24A6C4B9A8}" srcOrd="1" destOrd="0" presId="urn:microsoft.com/office/officeart/2005/8/layout/vList3"/>
    <dgm:cxn modelId="{B647B4E5-E24B-554F-A80D-1E03EEFBE125}" type="presParOf" srcId="{22016BEB-F59E-104F-A5B7-C4E0E3BE9E6C}" destId="{4106AD70-6BB0-7748-9ED8-D5E65B3BAC73}" srcOrd="2" destOrd="0" presId="urn:microsoft.com/office/officeart/2005/8/layout/vList3"/>
    <dgm:cxn modelId="{991A82BD-BF80-FA43-A188-ABA1B2BD3BAD}" type="presParOf" srcId="{4106AD70-6BB0-7748-9ED8-D5E65B3BAC73}" destId="{3FCADE6D-48A9-8045-B5CB-16110565044D}" srcOrd="0" destOrd="0" presId="urn:microsoft.com/office/officeart/2005/8/layout/vList3"/>
    <dgm:cxn modelId="{CDCFC07D-6C18-2C45-8B3E-2BC4AFD8C0BF}" type="presParOf" srcId="{4106AD70-6BB0-7748-9ED8-D5E65B3BAC73}" destId="{9E00409B-B58D-3346-BCEC-EFBAFCB2999C}" srcOrd="1" destOrd="0" presId="urn:microsoft.com/office/officeart/2005/8/layout/vList3"/>
    <dgm:cxn modelId="{D7C4C573-7E5A-044C-B4E6-A3131FE46C08}" type="presParOf" srcId="{22016BEB-F59E-104F-A5B7-C4E0E3BE9E6C}" destId="{861170DC-D732-A441-B78D-CE8D16B1E72C}" srcOrd="3" destOrd="0" presId="urn:microsoft.com/office/officeart/2005/8/layout/vList3"/>
    <dgm:cxn modelId="{057A121E-E78B-E846-923B-17F665871910}" type="presParOf" srcId="{22016BEB-F59E-104F-A5B7-C4E0E3BE9E6C}" destId="{CE5F7EA3-B0A6-DF4E-9588-114D8F7DEE1B}" srcOrd="4" destOrd="0" presId="urn:microsoft.com/office/officeart/2005/8/layout/vList3"/>
    <dgm:cxn modelId="{9738E904-2A9B-6046-89A4-6567C9A9437C}" type="presParOf" srcId="{CE5F7EA3-B0A6-DF4E-9588-114D8F7DEE1B}" destId="{BB910E49-2A88-8640-A5E0-8F0F86A459A1}" srcOrd="0" destOrd="0" presId="urn:microsoft.com/office/officeart/2005/8/layout/vList3"/>
    <dgm:cxn modelId="{540EDEDC-BC17-C043-BE7F-CD5FE94B9DF2}" type="presParOf" srcId="{CE5F7EA3-B0A6-DF4E-9588-114D8F7DEE1B}" destId="{953500C5-1AB0-DC4A-8EFA-C0D7F186D72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Dropout</a:t>
          </a:r>
        </a:p>
        <a:p>
          <a:pPr algn="ctr"/>
          <a:r>
            <a:rPr lang="it-IT" sz="1400" dirty="0"/>
            <a:t>False</a:t>
          </a:r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Learning rate</a:t>
          </a:r>
        </a:p>
        <a:p>
          <a:pPr algn="ctr"/>
          <a:r>
            <a:rPr lang="en-US" sz="1400" b="0" i="0" dirty="0"/>
            <a:t>1e-4</a:t>
          </a:r>
          <a:endParaRPr lang="it-IT" sz="105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/>
            <a:t>Data </a:t>
          </a:r>
          <a:r>
            <a:rPr lang="it-IT" sz="1700" b="1" dirty="0" err="1"/>
            <a:t>augmentation</a:t>
          </a:r>
          <a:r>
            <a:rPr lang="it-IT" sz="1700" b="1" dirty="0"/>
            <a:t> </a:t>
          </a:r>
          <a:r>
            <a:rPr lang="it-IT" sz="1700" b="1" dirty="0" err="1"/>
            <a:t>used</a:t>
          </a:r>
          <a:endParaRPr lang="it-IT" sz="1700" b="1" dirty="0"/>
        </a:p>
        <a:p>
          <a:pPr algn="ctr"/>
          <a:r>
            <a:rPr lang="en-US" sz="1700" b="0" i="0" dirty="0"/>
            <a:t>False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 err="1"/>
            <a:t>Epochs</a:t>
          </a:r>
          <a:endParaRPr lang="it-IT" sz="1700" b="1" dirty="0"/>
        </a:p>
        <a:p>
          <a:pPr algn="ctr"/>
          <a:r>
            <a:rPr lang="en-US" sz="1700" b="0" i="0" dirty="0"/>
            <a:t>100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Dropout</a:t>
          </a:r>
        </a:p>
        <a:p>
          <a:pPr algn="ctr"/>
          <a:r>
            <a:rPr lang="it-IT" sz="1400" dirty="0"/>
            <a:t>0.3</a:t>
          </a:r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2000" b="1" dirty="0"/>
            <a:t>Learning rate</a:t>
          </a:r>
        </a:p>
        <a:p>
          <a:pPr algn="ctr"/>
          <a:r>
            <a:rPr lang="en-US" sz="1400" b="0" i="0" dirty="0"/>
            <a:t>1e-4</a:t>
          </a:r>
          <a:endParaRPr lang="it-IT" sz="105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4182" custLinFactNeighborX="-51380" custLinFactNeighborY="2039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44B3D1-7D79-D94B-99DC-62CB084008B3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993CEF-62BD-8248-8478-339473B08768}">
      <dgm:prSet phldrT="[Testo]" custT="1"/>
      <dgm:spPr/>
      <dgm:t>
        <a:bodyPr/>
        <a:lstStyle/>
        <a:p>
          <a:pPr algn="ctr"/>
          <a:r>
            <a:rPr lang="it-IT" sz="1700" b="1" dirty="0"/>
            <a:t>Data </a:t>
          </a:r>
          <a:r>
            <a:rPr lang="it-IT" sz="1700" b="1" dirty="0" err="1"/>
            <a:t>augmentation</a:t>
          </a:r>
          <a:r>
            <a:rPr lang="it-IT" sz="1700" b="1" dirty="0"/>
            <a:t> </a:t>
          </a:r>
          <a:r>
            <a:rPr lang="it-IT" sz="1700" b="1" dirty="0" err="1"/>
            <a:t>used</a:t>
          </a:r>
          <a:endParaRPr lang="it-IT" sz="1700" b="1" dirty="0"/>
        </a:p>
        <a:p>
          <a:pPr algn="ctr"/>
          <a:r>
            <a:rPr lang="en-US" sz="1700" b="0" i="0" dirty="0"/>
            <a:t>False</a:t>
          </a:r>
          <a:endParaRPr lang="it-IT" sz="1700" dirty="0"/>
        </a:p>
      </dgm:t>
    </dgm:pt>
    <dgm:pt modelId="{A056686F-40F0-064B-8EA5-1E85AB29597A}" type="parTrans" cxnId="{B80A6B04-E3C0-B147-820D-6E2EAA976F74}">
      <dgm:prSet/>
      <dgm:spPr/>
      <dgm:t>
        <a:bodyPr/>
        <a:lstStyle/>
        <a:p>
          <a:endParaRPr lang="it-IT"/>
        </a:p>
      </dgm:t>
    </dgm:pt>
    <dgm:pt modelId="{739C35DA-10DB-8045-AA94-AFE1C55D4994}" type="sibTrans" cxnId="{B80A6B04-E3C0-B147-820D-6E2EAA976F74}">
      <dgm:prSet/>
      <dgm:spPr/>
      <dgm:t>
        <a:bodyPr/>
        <a:lstStyle/>
        <a:p>
          <a:endParaRPr lang="it-IT"/>
        </a:p>
      </dgm:t>
    </dgm:pt>
    <dgm:pt modelId="{E2D1AA08-666A-D645-B3D5-987AEC0962BB}" type="pres">
      <dgm:prSet presAssocID="{1E44B3D1-7D79-D94B-99DC-62CB084008B3}" presName="linear" presStyleCnt="0">
        <dgm:presLayoutVars>
          <dgm:dir/>
          <dgm:animLvl val="lvl"/>
          <dgm:resizeHandles val="exact"/>
        </dgm:presLayoutVars>
      </dgm:prSet>
      <dgm:spPr/>
    </dgm:pt>
    <dgm:pt modelId="{B082B2BC-C7B2-6F44-82C0-F5543887C2AD}" type="pres">
      <dgm:prSet presAssocID="{FC993CEF-62BD-8248-8478-339473B08768}" presName="parentLin" presStyleCnt="0"/>
      <dgm:spPr/>
    </dgm:pt>
    <dgm:pt modelId="{540A7D31-8D8F-F747-8198-C75A54838A38}" type="pres">
      <dgm:prSet presAssocID="{FC993CEF-62BD-8248-8478-339473B08768}" presName="parentLeftMargin" presStyleLbl="node1" presStyleIdx="0" presStyleCnt="1"/>
      <dgm:spPr/>
    </dgm:pt>
    <dgm:pt modelId="{31E2CA50-5BBA-5B47-A66D-BFCC997F34D1}" type="pres">
      <dgm:prSet presAssocID="{FC993CEF-62BD-8248-8478-339473B08768}" presName="parentText" presStyleLbl="node1" presStyleIdx="0" presStyleCnt="1" custScaleX="135383" custScaleY="59044" custLinFactNeighborX="-47681" custLinFactNeighborY="23607">
        <dgm:presLayoutVars>
          <dgm:chMax val="0"/>
          <dgm:bulletEnabled val="1"/>
        </dgm:presLayoutVars>
      </dgm:prSet>
      <dgm:spPr/>
    </dgm:pt>
    <dgm:pt modelId="{E0344553-DBA8-CE46-80BF-BDFBEE5C84D5}" type="pres">
      <dgm:prSet presAssocID="{FC993CEF-62BD-8248-8478-339473B08768}" presName="negativeSpace" presStyleCnt="0"/>
      <dgm:spPr/>
    </dgm:pt>
    <dgm:pt modelId="{DEDAA0B9-FD80-694F-AA6B-59DD7E9274FB}" type="pres">
      <dgm:prSet presAssocID="{FC993CEF-62BD-8248-8478-339473B08768}" presName="childText" presStyleLbl="conFgAcc1" presStyleIdx="0" presStyleCnt="1" custLinFactNeighborX="-840" custLinFactNeighborY="1403">
        <dgm:presLayoutVars>
          <dgm:bulletEnabled val="1"/>
        </dgm:presLayoutVars>
      </dgm:prSet>
      <dgm:spPr/>
    </dgm:pt>
  </dgm:ptLst>
  <dgm:cxnLst>
    <dgm:cxn modelId="{B80A6B04-E3C0-B147-820D-6E2EAA976F74}" srcId="{1E44B3D1-7D79-D94B-99DC-62CB084008B3}" destId="{FC993CEF-62BD-8248-8478-339473B08768}" srcOrd="0" destOrd="0" parTransId="{A056686F-40F0-064B-8EA5-1E85AB29597A}" sibTransId="{739C35DA-10DB-8045-AA94-AFE1C55D4994}"/>
    <dgm:cxn modelId="{12909F4F-D099-4842-9ECB-023EFB1D24D6}" type="presOf" srcId="{1E44B3D1-7D79-D94B-99DC-62CB084008B3}" destId="{E2D1AA08-666A-D645-B3D5-987AEC0962BB}" srcOrd="0" destOrd="0" presId="urn:microsoft.com/office/officeart/2005/8/layout/list1"/>
    <dgm:cxn modelId="{3F019B76-74F4-A240-A1B5-E4FF7E712C8B}" type="presOf" srcId="{FC993CEF-62BD-8248-8478-339473B08768}" destId="{31E2CA50-5BBA-5B47-A66D-BFCC997F34D1}" srcOrd="1" destOrd="0" presId="urn:microsoft.com/office/officeart/2005/8/layout/list1"/>
    <dgm:cxn modelId="{AC78809B-AFB2-3849-9DC1-86780231E644}" type="presOf" srcId="{FC993CEF-62BD-8248-8478-339473B08768}" destId="{540A7D31-8D8F-F747-8198-C75A54838A38}" srcOrd="0" destOrd="0" presId="urn:microsoft.com/office/officeart/2005/8/layout/list1"/>
    <dgm:cxn modelId="{41B67C7B-DACD-B341-8965-7710CA96B633}" type="presParOf" srcId="{E2D1AA08-666A-D645-B3D5-987AEC0962BB}" destId="{B082B2BC-C7B2-6F44-82C0-F5543887C2AD}" srcOrd="0" destOrd="0" presId="urn:microsoft.com/office/officeart/2005/8/layout/list1"/>
    <dgm:cxn modelId="{E874011A-5FA6-734F-80B0-5D6ACEFACC53}" type="presParOf" srcId="{B082B2BC-C7B2-6F44-82C0-F5543887C2AD}" destId="{540A7D31-8D8F-F747-8198-C75A54838A38}" srcOrd="0" destOrd="0" presId="urn:microsoft.com/office/officeart/2005/8/layout/list1"/>
    <dgm:cxn modelId="{FEF17C42-2B03-8347-96FB-108FF40A130F}" type="presParOf" srcId="{B082B2BC-C7B2-6F44-82C0-F5543887C2AD}" destId="{31E2CA50-5BBA-5B47-A66D-BFCC997F34D1}" srcOrd="1" destOrd="0" presId="urn:microsoft.com/office/officeart/2005/8/layout/list1"/>
    <dgm:cxn modelId="{E2D8C545-5A49-0F4E-90E9-7E138881A0FF}" type="presParOf" srcId="{E2D1AA08-666A-D645-B3D5-987AEC0962BB}" destId="{E0344553-DBA8-CE46-80BF-BDFBEE5C84D5}" srcOrd="1" destOrd="0" presId="urn:microsoft.com/office/officeart/2005/8/layout/list1"/>
    <dgm:cxn modelId="{D04DC2AE-5841-D348-B5BE-ADD850E57013}" type="presParOf" srcId="{E2D1AA08-666A-D645-B3D5-987AEC0962BB}" destId="{DEDAA0B9-FD80-694F-AA6B-59DD7E9274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73739"/>
          <a:ext cx="543607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08001"/>
          <a:ext cx="5151662" cy="99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Data </a:t>
          </a:r>
          <a:r>
            <a:rPr lang="it-IT" sz="1700" b="1" kern="1200" dirty="0" err="1"/>
            <a:t>augmentation</a:t>
          </a:r>
          <a:r>
            <a:rPr lang="it-IT" sz="1700" b="1" kern="1200" dirty="0"/>
            <a:t> </a:t>
          </a:r>
          <a:r>
            <a:rPr lang="it-IT" sz="1700" b="1" kern="1200" dirty="0" err="1"/>
            <a:t>used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False</a:t>
          </a:r>
          <a:endParaRPr lang="it-IT" sz="1700" kern="1200" dirty="0"/>
        </a:p>
      </dsp:txBody>
      <dsp:txXfrm>
        <a:off x="190703" y="456500"/>
        <a:ext cx="5054664" cy="8964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80163"/>
          <a:ext cx="5436072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53509"/>
          <a:ext cx="5151662" cy="927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Epochs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100</a:t>
          </a:r>
          <a:endParaRPr lang="it-IT" sz="1700" kern="1200" dirty="0"/>
        </a:p>
      </dsp:txBody>
      <dsp:txXfrm>
        <a:off x="177436" y="398795"/>
        <a:ext cx="5061090" cy="8371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69545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22806"/>
          <a:ext cx="5151662" cy="1045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Dropout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False</a:t>
          </a:r>
        </a:p>
      </dsp:txBody>
      <dsp:txXfrm>
        <a:off x="193255" y="473857"/>
        <a:ext cx="5049560" cy="9436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98137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73304"/>
          <a:ext cx="5151662" cy="959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Learning rate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1e-4</a:t>
          </a:r>
          <a:endParaRPr lang="it-IT" sz="1050" kern="1200" dirty="0"/>
        </a:p>
      </dsp:txBody>
      <dsp:txXfrm>
        <a:off x="178997" y="420151"/>
        <a:ext cx="5057968" cy="86597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73739"/>
          <a:ext cx="543607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08001"/>
          <a:ext cx="5151662" cy="99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Data </a:t>
          </a:r>
          <a:r>
            <a:rPr lang="it-IT" sz="1700" b="1" kern="1200" dirty="0" err="1"/>
            <a:t>augmentation</a:t>
          </a:r>
          <a:r>
            <a:rPr lang="it-IT" sz="1700" b="1" kern="1200" dirty="0"/>
            <a:t> </a:t>
          </a:r>
          <a:r>
            <a:rPr lang="it-IT" sz="1700" b="1" kern="1200" dirty="0" err="1"/>
            <a:t>used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True</a:t>
          </a:r>
          <a:endParaRPr lang="it-IT" sz="1700" kern="1200" dirty="0"/>
        </a:p>
      </dsp:txBody>
      <dsp:txXfrm>
        <a:off x="190703" y="456500"/>
        <a:ext cx="5054664" cy="8964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80163"/>
          <a:ext cx="5436072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53509"/>
          <a:ext cx="5151662" cy="927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Epochs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100</a:t>
          </a:r>
          <a:endParaRPr lang="it-IT" sz="1700" kern="1200" dirty="0"/>
        </a:p>
      </dsp:txBody>
      <dsp:txXfrm>
        <a:off x="177436" y="398795"/>
        <a:ext cx="5061090" cy="8371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69545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22806"/>
          <a:ext cx="5151662" cy="1045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Dropout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False</a:t>
          </a:r>
        </a:p>
      </dsp:txBody>
      <dsp:txXfrm>
        <a:off x="193255" y="473857"/>
        <a:ext cx="5049560" cy="94368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98137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73304"/>
          <a:ext cx="5151662" cy="959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Learning rate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1e-4</a:t>
          </a:r>
          <a:endParaRPr lang="it-IT" sz="1050" kern="1200" dirty="0"/>
        </a:p>
      </dsp:txBody>
      <dsp:txXfrm>
        <a:off x="178997" y="420151"/>
        <a:ext cx="5057968" cy="86597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73739"/>
          <a:ext cx="543607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08001"/>
          <a:ext cx="5151662" cy="99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Data </a:t>
          </a:r>
          <a:r>
            <a:rPr lang="it-IT" sz="1700" b="1" kern="1200" dirty="0" err="1"/>
            <a:t>augmentation</a:t>
          </a:r>
          <a:r>
            <a:rPr lang="it-IT" sz="1700" b="1" kern="1200" dirty="0"/>
            <a:t> </a:t>
          </a:r>
          <a:r>
            <a:rPr lang="it-IT" sz="1700" b="1" kern="1200" dirty="0" err="1"/>
            <a:t>used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False</a:t>
          </a:r>
          <a:endParaRPr lang="it-IT" sz="1700" kern="1200" dirty="0"/>
        </a:p>
      </dsp:txBody>
      <dsp:txXfrm>
        <a:off x="190703" y="456500"/>
        <a:ext cx="5054664" cy="89649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80163"/>
          <a:ext cx="5436072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53509"/>
          <a:ext cx="5151662" cy="927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Epochs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100</a:t>
          </a:r>
          <a:endParaRPr lang="it-IT" sz="1700" kern="1200" dirty="0"/>
        </a:p>
      </dsp:txBody>
      <dsp:txXfrm>
        <a:off x="177436" y="398795"/>
        <a:ext cx="5061090" cy="8371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69545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22806"/>
          <a:ext cx="5151662" cy="1045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Dropout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False</a:t>
          </a:r>
        </a:p>
      </dsp:txBody>
      <dsp:txXfrm>
        <a:off x="193255" y="473857"/>
        <a:ext cx="5049560" cy="943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80163"/>
          <a:ext cx="5436072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53509"/>
          <a:ext cx="5151662" cy="927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Epochs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100</a:t>
          </a:r>
          <a:endParaRPr lang="it-IT" sz="1700" kern="1200" dirty="0"/>
        </a:p>
      </dsp:txBody>
      <dsp:txXfrm>
        <a:off x="177436" y="398795"/>
        <a:ext cx="5061090" cy="83711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98137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73304"/>
          <a:ext cx="5151662" cy="959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Learning rate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1e-4</a:t>
          </a:r>
          <a:endParaRPr lang="it-IT" sz="1050" kern="1200" dirty="0"/>
        </a:p>
      </dsp:txBody>
      <dsp:txXfrm>
        <a:off x="178997" y="420151"/>
        <a:ext cx="5057968" cy="86597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B4344-3D51-2D4C-B1AD-B1B2B77743B0}">
      <dsp:nvSpPr>
        <dsp:cNvPr id="0" name=""/>
        <dsp:cNvSpPr/>
      </dsp:nvSpPr>
      <dsp:spPr>
        <a:xfrm rot="10800000">
          <a:off x="1597641" y="782"/>
          <a:ext cx="5550184" cy="7986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82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Paraphrasing</a:t>
          </a:r>
          <a:r>
            <a:rPr lang="it-IT" sz="1600" b="1" kern="1200" dirty="0"/>
            <a:t> </a:t>
          </a:r>
          <a:r>
            <a:rPr lang="it-IT" sz="1600" b="1" kern="1200" dirty="0" err="1"/>
            <a:t>textual</a:t>
          </a:r>
          <a:r>
            <a:rPr lang="it-IT" sz="1600" b="1" kern="1200" dirty="0"/>
            <a:t> </a:t>
          </a:r>
          <a:r>
            <a:rPr lang="it-IT" sz="1600" b="1" kern="1200" dirty="0" err="1"/>
            <a:t>descriptions</a:t>
          </a:r>
          <a:endParaRPr lang="it-IT" sz="1600" b="1" kern="1200" dirty="0"/>
        </a:p>
      </dsp:txBody>
      <dsp:txXfrm rot="10800000">
        <a:off x="1797303" y="782"/>
        <a:ext cx="5350522" cy="798649"/>
      </dsp:txXfrm>
    </dsp:sp>
    <dsp:sp modelId="{18B8F354-431E-AD4F-ADB2-596C47487805}">
      <dsp:nvSpPr>
        <dsp:cNvPr id="0" name=""/>
        <dsp:cNvSpPr/>
      </dsp:nvSpPr>
      <dsp:spPr>
        <a:xfrm>
          <a:off x="1198316" y="782"/>
          <a:ext cx="798649" cy="7986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0409B-B58D-3346-BCEC-EFBAFCB2999C}">
      <dsp:nvSpPr>
        <dsp:cNvPr id="0" name=""/>
        <dsp:cNvSpPr/>
      </dsp:nvSpPr>
      <dsp:spPr>
        <a:xfrm rot="10800000">
          <a:off x="1597641" y="999168"/>
          <a:ext cx="5550184" cy="7986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82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A </a:t>
          </a:r>
          <a:r>
            <a:rPr lang="it-IT" sz="1600" b="1" kern="1200" dirty="0" err="1"/>
            <a:t>combined</a:t>
          </a:r>
          <a:r>
            <a:rPr lang="it-IT" sz="1600" b="1" kern="1200" dirty="0"/>
            <a:t> </a:t>
          </a:r>
          <a:r>
            <a:rPr lang="it-IT" sz="1600" b="1" kern="1200" dirty="0" err="1"/>
            <a:t>loss</a:t>
          </a:r>
          <a:r>
            <a:rPr lang="it-IT" sz="1600" b="1" kern="1200" dirty="0"/>
            <a:t> </a:t>
          </a:r>
          <a:r>
            <a:rPr lang="it-IT" sz="1600" b="1" kern="1200" dirty="0" err="1"/>
            <a:t>function</a:t>
          </a:r>
          <a:r>
            <a:rPr lang="it-IT" sz="1600" b="1" kern="1200" dirty="0"/>
            <a:t> </a:t>
          </a:r>
          <a:r>
            <a:rPr lang="it-IT" sz="1600" b="1" kern="1200" dirty="0" err="1"/>
            <a:t>that</a:t>
          </a:r>
          <a:r>
            <a:rPr lang="it-IT" sz="1600" b="1" kern="1200" dirty="0"/>
            <a:t> </a:t>
          </a:r>
          <a:r>
            <a:rPr lang="it-IT" sz="1600" b="1" kern="1200" dirty="0" err="1"/>
            <a:t>involves</a:t>
          </a:r>
          <a:r>
            <a:rPr lang="it-IT" sz="1600" b="1" kern="1200" dirty="0"/>
            <a:t> L1 and CLIP</a:t>
          </a:r>
        </a:p>
      </dsp:txBody>
      <dsp:txXfrm rot="10800000">
        <a:off x="1797303" y="999168"/>
        <a:ext cx="5350522" cy="798649"/>
      </dsp:txXfrm>
    </dsp:sp>
    <dsp:sp modelId="{3FCADE6D-48A9-8045-B5CB-16110565044D}">
      <dsp:nvSpPr>
        <dsp:cNvPr id="0" name=""/>
        <dsp:cNvSpPr/>
      </dsp:nvSpPr>
      <dsp:spPr>
        <a:xfrm>
          <a:off x="1198316" y="999168"/>
          <a:ext cx="798649" cy="7986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500C5-1AB0-DC4A-8EFA-C0D7F186D724}">
      <dsp:nvSpPr>
        <dsp:cNvPr id="0" name=""/>
        <dsp:cNvSpPr/>
      </dsp:nvSpPr>
      <dsp:spPr>
        <a:xfrm rot="10800000">
          <a:off x="1597641" y="1997554"/>
          <a:ext cx="5550184" cy="7986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182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 err="1"/>
            <a:t>Staged</a:t>
          </a:r>
          <a:r>
            <a:rPr lang="it-IT" sz="1600" b="1" kern="1200" dirty="0"/>
            <a:t> training</a:t>
          </a:r>
        </a:p>
      </dsp:txBody>
      <dsp:txXfrm rot="10800000">
        <a:off x="1797303" y="1997554"/>
        <a:ext cx="5350522" cy="798649"/>
      </dsp:txXfrm>
    </dsp:sp>
    <dsp:sp modelId="{BB910E49-2A88-8640-A5E0-8F0F86A459A1}">
      <dsp:nvSpPr>
        <dsp:cNvPr id="0" name=""/>
        <dsp:cNvSpPr/>
      </dsp:nvSpPr>
      <dsp:spPr>
        <a:xfrm>
          <a:off x="1198316" y="1997554"/>
          <a:ext cx="798649" cy="79864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69545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22806"/>
          <a:ext cx="5151662" cy="1045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Dropout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False</a:t>
          </a:r>
        </a:p>
      </dsp:txBody>
      <dsp:txXfrm>
        <a:off x="193255" y="473857"/>
        <a:ext cx="5049560" cy="943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98137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73304"/>
          <a:ext cx="5151662" cy="959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Learning rate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1e-4</a:t>
          </a:r>
          <a:endParaRPr lang="it-IT" sz="1050" kern="1200" dirty="0"/>
        </a:p>
      </dsp:txBody>
      <dsp:txXfrm>
        <a:off x="178997" y="420151"/>
        <a:ext cx="5057968" cy="86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73739"/>
          <a:ext cx="543607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08001"/>
          <a:ext cx="5151662" cy="99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Data </a:t>
          </a:r>
          <a:r>
            <a:rPr lang="it-IT" sz="1700" b="1" kern="1200" dirty="0" err="1"/>
            <a:t>augmentation</a:t>
          </a:r>
          <a:r>
            <a:rPr lang="it-IT" sz="1700" b="1" kern="1200" dirty="0"/>
            <a:t> </a:t>
          </a:r>
          <a:r>
            <a:rPr lang="it-IT" sz="1700" b="1" kern="1200" dirty="0" err="1"/>
            <a:t>used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False</a:t>
          </a:r>
          <a:endParaRPr lang="it-IT" sz="1700" kern="1200" dirty="0"/>
        </a:p>
      </dsp:txBody>
      <dsp:txXfrm>
        <a:off x="190703" y="456500"/>
        <a:ext cx="5054664" cy="8964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80163"/>
          <a:ext cx="5436072" cy="146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53509"/>
          <a:ext cx="5151662" cy="9276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 err="1"/>
            <a:t>Epochs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100</a:t>
          </a:r>
          <a:endParaRPr lang="it-IT" sz="1700" kern="1200" dirty="0"/>
        </a:p>
      </dsp:txBody>
      <dsp:txXfrm>
        <a:off x="177436" y="398795"/>
        <a:ext cx="5061090" cy="837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69545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22806"/>
          <a:ext cx="5151662" cy="1045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Dropout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0.3</a:t>
          </a:r>
        </a:p>
      </dsp:txBody>
      <dsp:txXfrm>
        <a:off x="193255" y="473857"/>
        <a:ext cx="5049560" cy="9436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98137"/>
          <a:ext cx="5436072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32150" y="373304"/>
          <a:ext cx="5151662" cy="959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 dirty="0"/>
            <a:t>Learning rate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1e-4</a:t>
          </a:r>
          <a:endParaRPr lang="it-IT" sz="1050" kern="1200" dirty="0"/>
        </a:p>
      </dsp:txBody>
      <dsp:txXfrm>
        <a:off x="178997" y="420151"/>
        <a:ext cx="5057968" cy="8659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AA0B9-FD80-694F-AA6B-59DD7E9274FB}">
      <dsp:nvSpPr>
        <dsp:cNvPr id="0" name=""/>
        <dsp:cNvSpPr/>
      </dsp:nvSpPr>
      <dsp:spPr>
        <a:xfrm>
          <a:off x="0" y="173739"/>
          <a:ext cx="543607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2CA50-5BBA-5B47-A66D-BFCC997F34D1}">
      <dsp:nvSpPr>
        <dsp:cNvPr id="0" name=""/>
        <dsp:cNvSpPr/>
      </dsp:nvSpPr>
      <dsp:spPr>
        <a:xfrm>
          <a:off x="142204" y="408001"/>
          <a:ext cx="5151662" cy="9934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829" tIns="0" rIns="143829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 dirty="0"/>
            <a:t>Data </a:t>
          </a:r>
          <a:r>
            <a:rPr lang="it-IT" sz="1700" b="1" kern="1200" dirty="0" err="1"/>
            <a:t>augmentation</a:t>
          </a:r>
          <a:r>
            <a:rPr lang="it-IT" sz="1700" b="1" kern="1200" dirty="0"/>
            <a:t> </a:t>
          </a:r>
          <a:r>
            <a:rPr lang="it-IT" sz="1700" b="1" kern="1200" dirty="0" err="1"/>
            <a:t>used</a:t>
          </a:r>
          <a:endParaRPr lang="it-IT" sz="1700" b="1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False</a:t>
          </a:r>
          <a:endParaRPr lang="it-IT" sz="1700" kern="1200" dirty="0"/>
        </a:p>
      </dsp:txBody>
      <dsp:txXfrm>
        <a:off x="190703" y="456500"/>
        <a:ext cx="5054664" cy="896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‹N›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Second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2"/>
            <a:r>
              <a:rPr lang="en-US" altLang="zh-CN"/>
              <a:t>Third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3"/>
            <a:r>
              <a:rPr lang="en-US" altLang="zh-CN"/>
              <a:t>Fourth level</a:t>
            </a:r>
            <a:endParaRPr lang="zh-CN" altLang="en-US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‹N›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7/31/25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566548"/>
            <a:ext cx="7336917" cy="36357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904C-8777-90E1-93E3-D21CB5CEDA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2665" y="5715676"/>
            <a:ext cx="2401888" cy="3032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21BDE2-7C18-5353-2229-C7EFFF78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8D39B4-49E9-7496-BA2F-2BA04BDA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1AB9F8-6500-CA50-36B1-ABF00631910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6" name="Freeform: Shape 2">
            <a:extLst>
              <a:ext uri="{FF2B5EF4-FFF2-40B4-BE49-F238E27FC236}">
                <a16:creationId xmlns:a16="http://schemas.microsoft.com/office/drawing/2014/main" id="{CDFE2D54-C7B4-C4ED-3199-F80F6B79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510522" y="893826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C10A3C26-EC11-A41B-3F86-D24065443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04348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F56993FA-CA32-C406-BEF9-4438E713F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616696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53033142-7561-E784-0B0A-431225E63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6782F90-89F4-9EB9-A3BD-2D3F986C0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9401979" y="2921586"/>
            <a:ext cx="1005379" cy="1005379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2BE7CCFC-783E-018B-234C-AAD0E471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298174" y="4820791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9204846B-5D3F-14AE-9E15-4B927B1A4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04348" y="392696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FF3A4CFE-B12E-8C64-0F57-0BD00F898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3033139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B0660EFA-411E-E1AC-8C08-2CBE5603D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348137" y="1849888"/>
            <a:ext cx="1129845" cy="1005380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2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E82FC51-1DCE-FEF0-0E76-4A5CF729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9FFABEB-FB9A-B26B-2F46-59C0E669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ABB04F56-D4FC-37BC-4A8D-8EAFC7B9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A59B2-DDF4-BB46-5311-D5FDBE27B3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25" y="299828"/>
            <a:ext cx="10858738" cy="165108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5FDA-5D77-A44A-AA5D-B3B0AFE6E1C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6987" y="2075688"/>
            <a:ext cx="10858738" cy="3950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8B023-288E-5EC9-1940-4036A38EE8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0F29BF-C8A7-F7F6-BD42-795E1AC69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477470-5251-95E3-E518-826E94FB61D2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7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E82FC51-1DCE-FEF0-0E76-4A5CF729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9FFABEB-FB9A-B26B-2F46-59C0E669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ABB04F56-D4FC-37BC-4A8D-8EAFC7B9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B6BC41-003F-5073-8A9F-46389F55C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0165" y="299828"/>
            <a:ext cx="6757536" cy="165108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B80D779-0EDD-E20A-FF16-90A0493BA3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4000" y="831780"/>
            <a:ext cx="3765550" cy="51943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3471DD26-72BA-4DE6-809B-57A9706118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0165" y="2090366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F1D455-2D31-F487-D32A-8C3DD7AC16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3983" y="2090365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444E9B0D-660E-5E81-039C-B1C066D8DB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60165" y="3156925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743383F4-76CB-515E-5F19-CEAB4FBE66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83983" y="3156924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450BF16-B771-DE2A-3166-A829A9F045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165" y="4223484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29A263F-5BBB-02F3-E7F5-8E5341C5F9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83983" y="4223483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353D6AB3-9721-494D-7B10-3A2133411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0165" y="5286341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46" name="Text Placeholder 31">
            <a:extLst>
              <a:ext uri="{FF2B5EF4-FFF2-40B4-BE49-F238E27FC236}">
                <a16:creationId xmlns:a16="http://schemas.microsoft.com/office/drawing/2014/main" id="{39663CA6-B6B3-52D5-500D-DC9A4FFC78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83983" y="5286340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7DE93FA1-D65F-0D07-E2D1-7947FC057A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68815" y="2090366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F8BE6A83-0A68-659D-7198-FAA093242E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92633" y="2090365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1">
            <a:extLst>
              <a:ext uri="{FF2B5EF4-FFF2-40B4-BE49-F238E27FC236}">
                <a16:creationId xmlns:a16="http://schemas.microsoft.com/office/drawing/2014/main" id="{39254CDD-A36B-00EE-565C-1E798195EF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68815" y="3156925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50" name="Text Placeholder 31">
            <a:extLst>
              <a:ext uri="{FF2B5EF4-FFF2-40B4-BE49-F238E27FC236}">
                <a16:creationId xmlns:a16="http://schemas.microsoft.com/office/drawing/2014/main" id="{6EF46F87-B099-5D0E-1157-89F5B9E2E7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92633" y="3156924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AE05A6C-4664-CBD3-1CA4-6E8DE994AEB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68815" y="4223484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07</a:t>
            </a:r>
            <a:endParaRPr lang="zh-CN" altLang="en-US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1F752960-111B-A2A5-D0AE-30A754086C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92633" y="4223483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8B023-288E-5EC9-1940-4036A38EE8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0F29BF-C8A7-F7F6-BD42-795E1AC69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477470-5251-95E3-E518-826E94FB61D2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3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4314709B-2DE9-50FE-2702-8B4AD718F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409E9F1-7770-9BE6-3E1C-E34FEE7D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9F2862DB-BD0A-E377-E37E-2DEE6B3F6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889A5-5B0A-74F0-1069-745E92BB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2CC3D4-39E1-BC5B-6398-3215A368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66820-403A-97DB-39BA-2627EE8B167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98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BD00E-0347-A237-F879-E98C21FC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6D96B-DDC7-88FE-3748-7FAE59C8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6980A-22A9-EE82-E5F4-C5F254A9DB8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C76448A-8DA9-FA9B-1755-98D0447D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80F81ED3-7B52-CF83-878A-E1327A7AB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5EF3862D-2654-F772-B0A9-E3507877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8AAA57E6-B70E-6432-E937-1F43F631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B789D6-45AD-0337-D46C-D4235508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7776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F634E0C-3675-54AA-7D4F-2ABE8D5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2A3B027-376E-B297-A66B-84EFEE79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8606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ECB706B-E13F-3465-1A99-2AA0F61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5212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7F04D89-0C0A-F759-7ED4-4E922EA0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2E34DB-911D-92D7-9E88-5658F1E4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5" y="1109587"/>
            <a:ext cx="7322118" cy="2210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475" y="3493618"/>
            <a:ext cx="7322118" cy="24344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85DC-46D9-E9B9-F0A9-B8CA73A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CC51-D59D-766B-AD59-7E29F36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F75A-64F0-8394-21F3-6155712DEF7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98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C76448A-8DA9-FA9B-1755-98D0447D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80F81ED3-7B52-CF83-878A-E1327A7AB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5EF3862D-2654-F772-B0A9-E3507877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8AAA57E6-B70E-6432-E937-1F43F631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B789D6-45AD-0337-D46C-D4235508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7776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F634E0C-3675-54AA-7D4F-2ABE8D5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2A3B027-376E-B297-A66B-84EFEE79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8606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ECB706B-E13F-3465-1A99-2AA0F61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5212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7F04D89-0C0A-F759-7ED4-4E922EA0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2E34DB-911D-92D7-9E88-5658F1E4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5" y="1109587"/>
            <a:ext cx="7322118" cy="2210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475" y="3493618"/>
            <a:ext cx="7322118" cy="24344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85DC-46D9-E9B9-F0A9-B8CA73A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CC51-D59D-766B-AD59-7E29F36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F75A-64F0-8394-21F3-6155712DEF7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55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080B6DB1-CB90-9090-7F23-46289DCAE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: Shape">
            <a:extLst>
              <a:ext uri="{FF2B5EF4-FFF2-40B4-BE49-F238E27FC236}">
                <a16:creationId xmlns:a16="http://schemas.microsoft.com/office/drawing/2014/main" id="{F2360D78-2F39-A359-A9EA-0AC779EF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3741D-35DA-D8D2-07F7-924A71C28D9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99AAE5-19EC-C30B-C61E-4C59092369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3C75-9B19-C652-0880-D0710A24E0B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56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7DA924AD-1C1D-D8F5-5CC3-C69EAF9F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58341E08-3F36-8891-D020-872F03A54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1C45-94AB-0557-0899-5F18E80E5BE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3974E5-F51A-C33D-465D-B3734455AC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750A3-D819-9F29-38D0-6B4FBD3AD06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16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680897"/>
            <a:ext cx="10504000" cy="4345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B4E25F-531D-DF2F-14F1-FE2C51D1A44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C6C434A-F6C6-2860-1422-B7155FAAAF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038715-ED80-7D06-C0C4-93799D045D3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CAAEA972-5937-11B7-6547-BD195681A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01327523-E3D2-FD30-B087-181CAAD0D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">
            <a:extLst>
              <a:ext uri="{FF2B5EF4-FFF2-40B4-BE49-F238E27FC236}">
                <a16:creationId xmlns:a16="http://schemas.microsoft.com/office/drawing/2014/main" id="{C0A093A6-4530-5807-B19B-AE1259AB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25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6096A36-8956-43CF-1D9D-107316EC6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25B02F4F-5EED-1D8C-B130-3FEC2D05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98C7654-A5E2-D920-8DF1-37EE07203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4C724-2D66-6119-1281-64911C4117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24BE28-1C3E-B879-3FC0-BBD9449A5C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699EE-1F9A-A04A-5254-D5EE800AFBF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3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1A6B142-CCED-AEC5-DEFE-A7DA986DF8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7225" y="5783721"/>
            <a:ext cx="2401888" cy="3032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FAABF-824B-6D9F-5B9B-7AFEC527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456DF-D8F4-2F56-A4A6-D7E2BE54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70E86-4A53-EFBF-CE9E-37AA1F6FA6D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5" name="Freeform: Shape 2">
            <a:extLst>
              <a:ext uri="{FF2B5EF4-FFF2-40B4-BE49-F238E27FC236}">
                <a16:creationId xmlns:a16="http://schemas.microsoft.com/office/drawing/2014/main" id="{D9CC9EB1-781F-EFE8-3725-AA5FDC6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510522" y="893826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54DE81F7-8C40-272F-7AEE-3359798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04348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23">
            <a:extLst>
              <a:ext uri="{FF2B5EF4-FFF2-40B4-BE49-F238E27FC236}">
                <a16:creationId xmlns:a16="http://schemas.microsoft.com/office/drawing/2014/main" id="{94BA27A9-D846-DDAB-5A26-729BB7D1E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616696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24">
            <a:extLst>
              <a:ext uri="{FF2B5EF4-FFF2-40B4-BE49-F238E27FC236}">
                <a16:creationId xmlns:a16="http://schemas.microsoft.com/office/drawing/2014/main" id="{9981E20C-3766-44A7-1B75-3EE1612D3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2C6EF12-2853-278E-501C-3D465CA97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9401979" y="2921586"/>
            <a:ext cx="1005379" cy="1005379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4" name="Freeform: Shape 2">
            <a:extLst>
              <a:ext uri="{FF2B5EF4-FFF2-40B4-BE49-F238E27FC236}">
                <a16:creationId xmlns:a16="http://schemas.microsoft.com/office/drawing/2014/main" id="{1DECCF75-D066-917A-1538-2D867380D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298174" y="4820791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8FA04E66-213C-DDEB-0D3E-9A5129DDC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04348" y="392696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835866C3-D93C-B420-0416-FD808068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3033139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F63896DF-D4AA-41AB-717A-9F3129049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348137" y="1849888"/>
            <a:ext cx="1129845" cy="1005380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18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7DDC21E-2F02-B9AE-BF7D-FAF0861F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407995CC-1C02-9949-9BBA-84D9DE4E4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C23D2E0F-1F48-AA1E-E422-E0DF8D478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E283-7233-2046-616C-3F6C3B0D3E3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4D6145-E362-F48A-112F-56F956889D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9352-AD61-08A9-04A6-7D8FF2AD106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719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B453C3FD-42F8-C547-D479-8C51B2EA6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A6A060C8-CA5E-1392-37A6-A26307E4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32678DBD-9675-9CA4-5C8A-C435E3DA8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97F4E59F-41B9-03A1-F2DD-0C7DB2BE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4557" y="831919"/>
            <a:ext cx="376554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B4D8D73-B2A1-85B1-40A3-2864721B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770" y="831918"/>
            <a:ext cx="5312223" cy="2488107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17A4530-54D8-D4D1-C239-DA8BDA6F3A9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678770" y="3495902"/>
            <a:ext cx="5312223" cy="25301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D32E-52BC-B951-2E0B-DD987AB6C89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9DB8F-D326-6803-47D6-0C383F5355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46E1-E960-6BBB-4F3F-2138113CFB2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839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7CD1964-633A-AA68-8AE3-BB86614AA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CA046651-D1FC-C1E2-72A0-09D26FFD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4CE45C70-75B5-E1B8-48EE-2A5A678E0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831918"/>
            <a:ext cx="10280304" cy="1567481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55848" y="2487400"/>
            <a:ext cx="10280304" cy="88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5848" y="3429000"/>
            <a:ext cx="10280304" cy="2494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92A65F-0F25-F571-B08F-9E8C7C468B3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952688-6335-5666-783D-7C745231E2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5C39-1E49-7AEB-A0DE-7D86A8E9104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033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9F542AAD-27AF-88A8-E23B-C8A39EAA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1A731B5C-6572-4249-E9C9-1F8E854A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32974B2F-165B-D710-A958-4A88FDBCA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0" y="1917290"/>
            <a:ext cx="6858000" cy="4108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D38FF-453F-D930-A56E-AD38FF012A0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CC178-88FE-0C11-874D-CF573511A2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ED505-E83D-AA01-436E-30FA97693E1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775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890AE0F-BC31-BE24-7FC8-90C2F631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: Shape 6">
            <a:extLst>
              <a:ext uri="{FF2B5EF4-FFF2-40B4-BE49-F238E27FC236}">
                <a16:creationId xmlns:a16="http://schemas.microsoft.com/office/drawing/2014/main" id="{4163926E-5B7B-0BCF-84B1-5D74CB5D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478426" y="-240086"/>
            <a:ext cx="473486" cy="95365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B800F649-83A4-A6D3-31C5-D24806B8C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6858000" cy="93268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2EFBB43-B3C7-180D-E5F8-4117BD9909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17290"/>
            <a:ext cx="6858000" cy="4108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1647-E125-B3DB-7D18-1F6164CC034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93347E-5402-340E-1225-8AF0C11393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D95BBB-061D-2A15-5791-2E60160FED8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17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9A53861-921E-AAFC-3B41-507A5FF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BD404F5D-325F-E26B-1540-1C6C9F3B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28A14D60-233D-5025-383A-8044ACA1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550" y="2572843"/>
            <a:ext cx="4362450" cy="3453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1911-625B-E640-3873-84B7845CED4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FB9A-E605-1248-6040-E91D4BCAA3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1834-C5E6-4B61-493B-83480BC670E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660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4EF188B9-393E-AF60-02A8-0FB9B380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B019D70D-2029-0090-B7DF-08863708C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3F501994-8C2C-DEB1-67A9-1F7571AF3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64BFAF7-B56D-7E00-DFEF-4871CF9E70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72843"/>
            <a:ext cx="4362450" cy="3453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5307D-AC5F-DA78-2058-9C556FCD953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B862E-E2CF-4E7C-8A0F-1AC2F2BDD1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C0AC-3B6F-C900-D52E-7731F16A5CB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32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071AB56A-6F2F-E78F-D8E4-AC1FD49F8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8C58656F-F161-2CC7-21A1-965CCA3D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A05B4668-570C-589B-A4BD-6AD49B7B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B377-F03B-D1E7-2F3D-8952FF05580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C0EA-DE7F-25E8-1BC9-59757984AA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5E038-D6F2-FD29-8781-900CB36DAF0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390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220FB791-CF2B-475F-A743-1370A8A5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3BA7945C-58C9-1E50-DA1B-C6C26152D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2B3F5537-CE72-0B70-7EA5-F1EA18E2E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4CCF-6D77-7B49-677B-AFB4F91A680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35CA-10E8-C2B3-DA82-DF028728C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A8C53-BECC-EAEB-78BD-2CA398ED134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626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97FE18B-53AF-D18E-3F2D-18407AF5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282072ED-9466-5653-3C3A-8DCDA644C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1A19B1AC-1158-AEB5-3EF8-AC65CC39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DCF1-16C2-3523-46D0-241D50D293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EABD8E-BC7C-F57B-B759-0A9F1772C9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42DB3-DC87-76FA-7D80-75C4FAD9F2A4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2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B4A13763-79CB-81C9-CAE9-62365DBE8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298174" y="523030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BF9709BC-F72E-ED56-A2EE-CAEDA36F9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0" y="5230304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5BEF0AA-35E3-6EFD-2BB0-5D49CCEA0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0"/>
            <a:ext cx="733870" cy="733870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FD70C5D6-57DA-643C-F51A-5271E7F58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18632" y="-1"/>
            <a:ext cx="733870" cy="73387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1200" y="854239"/>
            <a:ext cx="8229600" cy="33812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1200" y="4380277"/>
            <a:ext cx="8229599" cy="862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C104A-A777-A7B0-D959-8CA1F822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8E63A04-3DDF-5524-535D-97054A4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6F5029C-529A-7C3E-DC71-92A38335595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8" name="Freeform: Shape 2">
            <a:extLst>
              <a:ext uri="{FF2B5EF4-FFF2-40B4-BE49-F238E27FC236}">
                <a16:creationId xmlns:a16="http://schemas.microsoft.com/office/drawing/2014/main" id="{BADFD317-16A6-BBB6-A296-CDE0C57C5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47375" y="722313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9" name="Freeform: Shape 6">
            <a:extLst>
              <a:ext uri="{FF2B5EF4-FFF2-40B4-BE49-F238E27FC236}">
                <a16:creationId xmlns:a16="http://schemas.microsoft.com/office/drawing/2014/main" id="{E3598211-F5AD-8F6E-6030-0A8794CC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47375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371B281B-C8D7-79E0-C4BD-CE77782E4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302750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B52DF987-F396-B4F9-680B-2C4FFB00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69687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 20">
            <a:extLst>
              <a:ext uri="{FF2B5EF4-FFF2-40B4-BE49-F238E27FC236}">
                <a16:creationId xmlns:a16="http://schemas.microsoft.com/office/drawing/2014/main" id="{15F118BE-B483-7C7A-6164-E4D460CE0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1469687" y="1444625"/>
            <a:ext cx="722313" cy="722313"/>
          </a:xfrm>
          <a:custGeom>
            <a:avLst/>
            <a:gdLst>
              <a:gd name="connsiteX0" fmla="*/ 647700 w 647700"/>
              <a:gd name="connsiteY0" fmla="*/ 0 h 647700"/>
              <a:gd name="connsiteX1" fmla="*/ 647700 w 647700"/>
              <a:gd name="connsiteY1" fmla="*/ 647700 h 647700"/>
              <a:gd name="connsiteX2" fmla="*/ 0 w 647700"/>
              <a:gd name="connsiteY2" fmla="*/ 647700 h 647700"/>
              <a:gd name="connsiteX3" fmla="*/ 647700 w 647700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647700">
                <a:moveTo>
                  <a:pt x="647700" y="0"/>
                </a:moveTo>
                <a:lnTo>
                  <a:pt x="647700" y="647700"/>
                </a:lnTo>
                <a:lnTo>
                  <a:pt x="0" y="647700"/>
                </a:ln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10A3EE84-5267-E69E-E8BA-A4D0595D1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25062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27185-1655-7139-0EEA-8E50961F00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5055" y="5525610"/>
            <a:ext cx="2401888" cy="30321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2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A4D64205-4AAD-A5F3-3672-2C4AF7055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FB6B989A-D8AD-4FEC-959B-445D43A94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C9D50BD8-90BF-2DFD-2851-A0873521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2BDE-E030-0E65-178A-ED1E7ADA14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2DEA-7545-67DE-D588-0516FEBCE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956E-535C-B101-EDE2-5286E972BC1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45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19926A21-154B-66D3-AB99-3D353710C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BD4BD74-F55D-59C7-3B2C-1B99564FB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FC6ACCC-3346-BC84-4FA9-F9DFD3FD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4F93-D5E1-78DB-451E-20A2F3DEE64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BA9D-79A1-3E8B-9907-CF0398532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02163-170E-54C9-96DE-681695B53BC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8252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288CAFB0-B89D-3736-C1A2-001B0FB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014FA549-03DD-35DA-8B1D-643E2AD34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F3E73-037C-D1A2-7155-BF4F615A03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FF928-2D12-375D-F3A6-DE13153A6D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3D96F-6DDC-CDD9-CF2C-B33D2649DA6E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592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C395CC92-89D2-1877-21D3-EC0199105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BCCC6755-3F26-8CC8-48A8-4028DD5BD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A8DCA-1B38-2182-182A-3CD1B2EB644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D0CC1-DDED-0F98-544D-794B6C31A1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94E8-E858-2F75-B298-2EA742CCB5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645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62E376D-102F-9AA4-230F-3E599205156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63D659C-BF61-D8D5-FD6B-0FC6BD5B07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1C53350-D17D-9265-0E5B-41F87CE511A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379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E67800C3-F461-45C5-0F4A-6A8EC03A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4732903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3085DB2A-D67F-C3FD-C664-B70FEA66E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1621381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0573E-67AD-B86C-5E43-00CBB09DA8D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447B-C0E6-AC38-79AB-C5E44EC87F3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633A-C0E6-C3E6-25FE-F662A31AF44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543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CAA11E0-B11B-65C1-6C01-02D5A711C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A7911065-19BC-DCDB-84A7-42B4FA5E2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8E94FEE-AEC6-81E7-5D56-6B4BF0D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88F28-389C-38F4-56E5-92E509484E0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9896A-D359-019B-2B0C-ABB34CB0A6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E6180-42B6-0CDD-17B5-07096E5DC8D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4092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84C7299B-33B3-292A-A0D8-EF6FE13A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17D06544-E1CA-463E-074F-9A0019DBA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6AC428A0-E5A1-5777-D188-5B5EE751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04C5B-0EDB-E8F8-3BA0-3A6C6F95110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E993-20CB-FCBA-2DEB-CE5029CF1D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FB9E0-79CD-FED7-B242-0C593C9FCF4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999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52B2DB08-B121-4868-1745-F5DD67AA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4821D1DA-3BE9-3F8C-0F60-CF865B886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D053B1F-902F-5F6A-3272-7B8A00762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1071-E281-C1B6-D2CE-4D856B1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1053C-726D-4ECB-0C18-7623699C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359BE-9A8D-44D0-2D64-586901EDAEA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21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17317A40-8DAE-B452-2C7C-4F1BDF4E6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FBFB3BCE-7230-CF4C-FCE3-7BE4CC024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1CDECED-EAF3-EBC3-A28E-2E8314045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1E89-0726-7AE8-B473-CC1601D8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335BB-BB3B-64F0-9435-281177D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DAAC1-AAC5-8BA9-3530-888919CB8FD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63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2971934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7" name="Freeform: Shape 2">
            <a:extLst>
              <a:ext uri="{FF2B5EF4-FFF2-40B4-BE49-F238E27FC236}">
                <a16:creationId xmlns:a16="http://schemas.microsoft.com/office/drawing/2014/main" id="{005B09C0-BC16-E11D-00A4-9B12C4C3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569700" y="6235700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" y="3086100"/>
            <a:ext cx="11460480" cy="241452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C78526-D7FD-65CF-CC10-5ACA5072FD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60" y="5572493"/>
            <a:ext cx="8229599" cy="54904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9801-C736-06C4-DE80-18E32A0BB0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D894-38C4-3A9E-6F62-3FD23B953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B1E4-0711-AA8E-4AC8-921C52FFA78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A084642-FA12-0F65-2ECA-1D4A286C5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24352" y="5792853"/>
            <a:ext cx="2401888" cy="303213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1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">
            <a:extLst>
              <a:ext uri="{FF2B5EF4-FFF2-40B4-BE49-F238E27FC236}">
                <a16:creationId xmlns:a16="http://schemas.microsoft.com/office/drawing/2014/main" id="{699A8CE9-133B-4DFE-81F6-2BA63F22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90FCC-3946-BBF5-86C2-35CD9856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5BFE-B04D-D3EF-797A-7B999461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E59E4-8E63-D807-6E38-7E3D0E58C9BA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03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11E94799-63BC-BCB8-1489-4D9D8D48B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6">
            <a:extLst>
              <a:ext uri="{FF2B5EF4-FFF2-40B4-BE49-F238E27FC236}">
                <a16:creationId xmlns:a16="http://schemas.microsoft.com/office/drawing/2014/main" id="{FD540DA1-B49D-A2EB-D2ED-EBC78B742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2BCDBC09-2E11-64B7-0EB2-DCA58FFC0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A4BC69EB-5FF9-6523-A063-44AE45A3F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42E6E36-8088-27A9-66B1-C52E2D12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4140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B03F2498-911C-16C8-0113-EF4D3DD26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D4FDC48E-302A-10B0-5F85-FCB1F784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4970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A77E37BE-D4A9-251E-5386-368D3EF8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1576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6BD0AAE6-DF1C-928D-37AD-EAF419C97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0337B1-9910-EDCF-BF96-335334F420E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C8A281-6EF9-7F3C-80A8-D9840080DC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08D3C1A-BE62-4272-E866-C7EBB6B3FB1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1310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2">
            <a:extLst>
              <a:ext uri="{FF2B5EF4-FFF2-40B4-BE49-F238E27FC236}">
                <a16:creationId xmlns:a16="http://schemas.microsoft.com/office/drawing/2014/main" id="{3ACCA112-8869-1A0C-CDCC-224287B53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88341" y="501219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6540C8DC-A7FC-C521-0770-369CC46FD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189561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DD5F843F-8696-715C-7C44-1A1DAFFA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187122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2775C91A-36F1-4FF1-92B9-70DE7C46B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690780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8E141CF9-AEBF-875F-BAAE-E8EDD3DA3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86854" y="1002438"/>
            <a:ext cx="561983" cy="635862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Freeform: Shape">
            <a:extLst>
              <a:ext uri="{FF2B5EF4-FFF2-40B4-BE49-F238E27FC236}">
                <a16:creationId xmlns:a16="http://schemas.microsoft.com/office/drawing/2014/main" id="{311181E6-B0BB-31AF-6611-4B5F34F72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97920"/>
            <a:ext cx="657225" cy="660080"/>
          </a:xfrm>
          <a:custGeom>
            <a:avLst/>
            <a:gdLst>
              <a:gd name="connsiteX0" fmla="*/ 0 w 657225"/>
              <a:gd name="connsiteY0" fmla="*/ 0 h 660080"/>
              <a:gd name="connsiteX1" fmla="*/ 129919 w 657225"/>
              <a:gd name="connsiteY1" fmla="*/ 13097 h 660080"/>
              <a:gd name="connsiteX2" fmla="*/ 657225 w 657225"/>
              <a:gd name="connsiteY2" fmla="*/ 660080 h 660080"/>
              <a:gd name="connsiteX3" fmla="*/ 0 w 657225"/>
              <a:gd name="connsiteY3" fmla="*/ 660080 h 66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" h="660080">
                <a:moveTo>
                  <a:pt x="0" y="0"/>
                </a:moveTo>
                <a:lnTo>
                  <a:pt x="129919" y="13097"/>
                </a:lnTo>
                <a:cubicBezTo>
                  <a:pt x="430852" y="74677"/>
                  <a:pt x="657225" y="340942"/>
                  <a:pt x="657225" y="660080"/>
                </a:cubicBezTo>
                <a:lnTo>
                  <a:pt x="0" y="660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90B3AF-9AC6-42D4-7274-EB8F4AA280C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58F4-4646-63A5-377A-469BF0AC0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56835-400D-F626-4FAF-02CDB7A4792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50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>
            <a:extLst>
              <a:ext uri="{FF2B5EF4-FFF2-40B4-BE49-F238E27FC236}">
                <a16:creationId xmlns:a16="http://schemas.microsoft.com/office/drawing/2014/main" id="{6B94B59D-AF5F-A11A-E868-E1A06E6BD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88341" y="501219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B262959B-9742-05DD-A654-9E07F4D13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189561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E02E743E-60C9-F1D4-B1CB-7D4687B18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187122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018C9B81-FC02-738C-3A43-389EB87F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690780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494A4EFC-CDED-8817-BE64-ECEE99D7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86854" y="1002438"/>
            <a:ext cx="561983" cy="635862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70EC526-F027-711D-4365-8264C84A5C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219921E-3884-D43B-5CDB-91409E1209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6EB8F5-BCD2-6294-0212-2AC8A2E730F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749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9B966637-759F-AFA1-B5AD-5E298720F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F6ECEFC5-053D-B5F8-1E6D-3F19B350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6B1DD-683F-1BC5-5E2E-F6774632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D71E9-A173-754C-0E2C-F8D5CDE5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3062D-DC09-FB0B-672C-D5702716768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86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CE233A9-D2C8-C8D4-FB29-7211B125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79421609-E199-83BD-196C-BBCC27C33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9F8164-45BA-245A-5547-A95DE88C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3DD3B0-95C7-AEA9-CA7B-A0741C91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9F29F-F9A2-019E-3956-CA67F0EC989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6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1CB9A6B0-94E5-BA11-E065-CB7130048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E8D96817-93AC-ABC2-5C78-BAB95DB40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CAE43-33A8-7370-9055-1A6AD37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AC1EB-1ECE-0340-6292-5FD7F868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D75A3-31B0-4FEA-DE48-34E3E3FB8F8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2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313F0B3F-7A6F-EA92-60D1-674CC240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7514132B-627E-3726-3901-F20E3CE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C19EA3F-F2F4-1850-B3C8-03949299E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03EA-A980-F775-02A8-9D401E3DCCC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9EF67-8EEB-F663-ED63-2D94575BD4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102A0-7224-693C-5F8D-4057436BFB2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5762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B7D0B77B-519D-9081-8493-B1C16FDC3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BA2DC934-2FCA-5214-A4A1-286CEB80C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">
            <a:extLst>
              <a:ext uri="{FF2B5EF4-FFF2-40B4-BE49-F238E27FC236}">
                <a16:creationId xmlns:a16="http://schemas.microsoft.com/office/drawing/2014/main" id="{FA9352CF-3B97-99E2-2EC4-F11B66764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DFB5E-87F8-7979-78D3-D489F1922CE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130CD-8820-B1C5-B597-48DD8AB1EA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E05D5-86BA-0885-994C-F40F84589E9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7927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6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4">
            <a:extLst>
              <a:ext uri="{FF2B5EF4-FFF2-40B4-BE49-F238E27FC236}">
                <a16:creationId xmlns:a16="http://schemas.microsoft.com/office/drawing/2014/main" id="{DE6CD9B1-3C13-91D7-0B35-7210DDF15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10575273" y="3608134"/>
            <a:ext cx="1153853" cy="2619992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77E0A5-0331-62CB-180E-E34D972B9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575273" y="2459359"/>
            <a:ext cx="1153853" cy="115385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A28D47C3-6DEC-ACF5-0DD4-112B3DB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715963" cy="810083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ight Triangle 15">
            <a:extLst>
              <a:ext uri="{FF2B5EF4-FFF2-40B4-BE49-F238E27FC236}">
                <a16:creationId xmlns:a16="http://schemas.microsoft.com/office/drawing/2014/main" id="{F16C5736-7338-CB71-59DF-910D5C4F2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665022" y="787177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279ECC79-3B65-3DCB-5284-DA9AB0B5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7008523" y="787177"/>
            <a:ext cx="1351722" cy="910252"/>
          </a:xfrm>
          <a:prstGeom prst="rect">
            <a:avLst/>
          </a:prstGeom>
          <a:solidFill>
            <a:schemeClr val="accent3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4" name="Right Triangle 15">
            <a:extLst>
              <a:ext uri="{FF2B5EF4-FFF2-40B4-BE49-F238E27FC236}">
                <a16:creationId xmlns:a16="http://schemas.microsoft.com/office/drawing/2014/main" id="{734F53B5-B93F-DC84-C12D-B6CB414D6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008525" y="5417794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3CD137-451F-ADC5-EAAA-9B11E1A2C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60245" y="786125"/>
            <a:ext cx="910253" cy="910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867" y="624839"/>
            <a:ext cx="5328920" cy="39799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67" y="4731335"/>
            <a:ext cx="5328919" cy="118458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tabLst>
                <a:tab pos="628650" algn="l"/>
              </a:tabLst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7976631-804A-BD0F-F7AD-6B27B01A59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2867" y="6024833"/>
            <a:ext cx="2401888" cy="303213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8523" y="1696135"/>
            <a:ext cx="3568330" cy="372165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6" name="Picture Placeholder">
            <a:extLst>
              <a:ext uri="{FF2B5EF4-FFF2-40B4-BE49-F238E27FC236}">
                <a16:creationId xmlns:a16="http://schemas.microsoft.com/office/drawing/2014/main" id="{906F6FE7-7F47-E595-A1C0-07AD40CD4C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82517" y="4186590"/>
            <a:ext cx="2046616" cy="2046616"/>
          </a:xfrm>
          <a:prstGeom prst="ellipse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7422-AA76-28CC-A312-829FF90355D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990E-C531-8B14-201F-17A7ECA8B9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C8B8-A43B-EAD6-9ADB-9E71EDF0ED97}"/>
              </a:ext>
            </a:extLst>
          </p:cNvPr>
          <p:cNvSpPr>
            <a:spLocks noGrp="1"/>
          </p:cNvSpPr>
          <p:nvPr>
            <p:ph type="sldNum" sz="half" idx="24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753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AB0742-8635-3770-8874-7E64ECDE9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7664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D57A2B-6CBA-E3B3-B29B-333E64B6E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8372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532553-F584-B8AF-B32C-03A56A60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28018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9311A0-8BE3-5C93-D7F9-297698D06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848725" y="2195262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143">
            <a:extLst>
              <a:ext uri="{FF2B5EF4-FFF2-40B4-BE49-F238E27FC236}">
                <a16:creationId xmlns:a16="http://schemas.microsoft.com/office/drawing/2014/main" id="{4E5FC174-1669-7D10-BFED-33C4672B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082608" y="127236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4" name="Rectangle: Rounded Corners 143">
            <a:extLst>
              <a:ext uri="{FF2B5EF4-FFF2-40B4-BE49-F238E27FC236}">
                <a16:creationId xmlns:a16="http://schemas.microsoft.com/office/drawing/2014/main" id="{68BF75DF-0818-8BF4-637E-2745DB9F1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4742967" y="127236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14C7FE66-F9AA-D595-0B7C-D1CA8DBAA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7403320" y="127029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6" name="Rectangle: Rounded Corners 143">
            <a:extLst>
              <a:ext uri="{FF2B5EF4-FFF2-40B4-BE49-F238E27FC236}">
                <a16:creationId xmlns:a16="http://schemas.microsoft.com/office/drawing/2014/main" id="{1BDA07C1-2399-C47E-5E35-8F6F178D5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10063671" y="1271731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758046-7D44-E514-8EC7-DC63A47021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6590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A52A0DF-EFBD-D2E2-3700-A40DE2E473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6590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7684EBA-B981-D662-0799-847E284537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16949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0AB6F218-5E5D-8C29-30F9-F74011BE07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16029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25B92E96-9DA2-5B62-C578-FD7B8BF1C0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75715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B127458F-BFCD-850F-9583-49EFE1697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75715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67F14DA-7950-A3D8-A8AD-D75EAE5E12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7192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3990DF9C-0EBF-D85B-C1D2-BDF01855DF7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35154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44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">
            <a:extLst>
              <a:ext uri="{FF2B5EF4-FFF2-40B4-BE49-F238E27FC236}">
                <a16:creationId xmlns:a16="http://schemas.microsoft.com/office/drawing/2014/main" id="{7FD32445-BF37-D3D6-4B39-8006A8BD5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6D631D12-55CB-6657-9300-E15D4F0D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4E73BA68-70AC-2A39-587B-AABBCC436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2117" y="4195297"/>
            <a:ext cx="10112819" cy="14017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3204ED10-93D9-9227-EF2A-55976A0C3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6405" y="2521925"/>
            <a:ext cx="10112819" cy="14017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43">
            <a:extLst>
              <a:ext uri="{FF2B5EF4-FFF2-40B4-BE49-F238E27FC236}">
                <a16:creationId xmlns:a16="http://schemas.microsoft.com/office/drawing/2014/main" id="{21347851-5189-F855-AD50-2CF552F4A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25154" y="2689610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4A27F1D2-0184-0166-1E13-D39D4A8E1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25154" y="4362982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8E3E-3670-AB0E-0636-A0E21058D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4514" y="2684463"/>
            <a:ext cx="3070119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F9F3292-0711-E6DF-EF80-539FAAB29F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7959" y="2684463"/>
            <a:ext cx="5183188" cy="1066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FEC1AB9-B053-2ACC-350C-C592524D83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44513" y="4358243"/>
            <a:ext cx="3070119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5F7C934-0F71-5588-8071-E6240A121D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97959" y="4358243"/>
            <a:ext cx="5183188" cy="1066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5756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6AA8D35C-28A0-FCD3-1EB5-176F2013E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43758" y="2070747"/>
            <a:ext cx="3993356" cy="28363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B5D1F914-B8C1-879A-17B9-67360E19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9658" y="2070747"/>
            <a:ext cx="3993359" cy="28363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7E48861E-70D6-A18A-43FE-42A5AC0EB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6490388" y="409865"/>
            <a:ext cx="51898" cy="238336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6" name="Rectangle: Rounded Corners 143">
            <a:extLst>
              <a:ext uri="{FF2B5EF4-FFF2-40B4-BE49-F238E27FC236}">
                <a16:creationId xmlns:a16="http://schemas.microsoft.com/office/drawing/2014/main" id="{5858692A-E42A-956D-E5B7-ACD17A5CC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9614486" y="409864"/>
            <a:ext cx="51898" cy="238336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600" y="1694296"/>
            <a:ext cx="3468118" cy="3469409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49A9D1-E1F9-521F-247B-364BC152A7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4655" y="2234057"/>
            <a:ext cx="2382838" cy="992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A55ACA7-4BD6-2C67-10DF-0B8C9CFAE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24655" y="3405509"/>
            <a:ext cx="2382838" cy="1674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6DC78A8-A5F2-9BDE-AAD7-2B2CD7E330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8753" y="2246757"/>
            <a:ext cx="2382838" cy="992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E956515-5FFA-44DD-AB1C-68CEC3BAF8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48753" y="3407418"/>
            <a:ext cx="2382838" cy="1674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3428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: Shape">
            <a:extLst>
              <a:ext uri="{FF2B5EF4-FFF2-40B4-BE49-F238E27FC236}">
                <a16:creationId xmlns:a16="http://schemas.microsoft.com/office/drawing/2014/main" id="{CD4711B4-0346-52AD-7F52-36A9550E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6" y="2217724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3C9ADCC6-CE1B-4083-C834-C5A3C23F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2" y="2217724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5" name="Freeform: Shape">
            <a:extLst>
              <a:ext uri="{FF2B5EF4-FFF2-40B4-BE49-F238E27FC236}">
                <a16:creationId xmlns:a16="http://schemas.microsoft.com/office/drawing/2014/main" id="{0AE7CCB7-24EF-0E6D-D377-5F01DEB6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5" y="4012230"/>
            <a:ext cx="2907427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778E432B-2D56-94B2-861E-7C94FA2515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62807" y="234971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10209-69EB-CD8C-7FBF-D4C95A590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1200" y="3106738"/>
            <a:ext cx="3314700" cy="892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56B12D9-B69B-CB59-A280-44A6E663B4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8401" y="411708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9843C3-A00F-F54E-DFF1-71492477DD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68273" y="3106738"/>
            <a:ext cx="3327400" cy="904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C7A1623A-1639-1346-E01F-893B1DE08E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40227" y="415953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EA92D0F-9FA8-7EB0-2389-4C9C28F1DF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01838" y="5710238"/>
            <a:ext cx="81883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2013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">
            <a:extLst>
              <a:ext uri="{FF2B5EF4-FFF2-40B4-BE49-F238E27FC236}">
                <a16:creationId xmlns:a16="http://schemas.microsoft.com/office/drawing/2014/main" id="{DB528356-E065-15A4-5D05-7E88FBA0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4732904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3F653A41-5042-267E-7DC5-6B5FA9895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1621381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FFFBB834-DE8D-3249-DE25-BF5E9383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54686" y="241375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9" name="Rectangle: Rounded Corners 143">
            <a:extLst>
              <a:ext uri="{FF2B5EF4-FFF2-40B4-BE49-F238E27FC236}">
                <a16:creationId xmlns:a16="http://schemas.microsoft.com/office/drawing/2014/main" id="{2B4F2D96-335C-4955-7457-32591605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42993" y="256411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4C3E4442-6475-D4D6-03C7-656784A2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54686" y="392959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11" name="Rectangle: Rounded Corners 143">
            <a:extLst>
              <a:ext uri="{FF2B5EF4-FFF2-40B4-BE49-F238E27FC236}">
                <a16:creationId xmlns:a16="http://schemas.microsoft.com/office/drawing/2014/main" id="{76276E45-CE1B-B465-4E1B-5F487D318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42993" y="407995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DFDD052D-D5A2-909C-F2B9-E1A87196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35150" y="241375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13" name="Rectangle: Rounded Corners 143">
            <a:extLst>
              <a:ext uri="{FF2B5EF4-FFF2-40B4-BE49-F238E27FC236}">
                <a16:creationId xmlns:a16="http://schemas.microsoft.com/office/drawing/2014/main" id="{994F72AA-406C-8C31-5FF0-5FAD64BA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923457" y="256411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BF54881-6430-AF16-7FB4-BBE2FB2EF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35150" y="392959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3FA62DDD-85B3-0D37-92CF-3FF6C8782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923457" y="407995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DAAD02-918D-5EE4-118B-7AB9C1448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65720" y="2474863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90BECB-FA85-C256-88D5-70A4C6533B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168894" y="3211513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56CD05-81FF-796F-DE9D-303D115B43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26039" y="2474863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32BC84D-A83C-77C8-F0BB-F6EF49F939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26038" y="3211513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86A26C7F-0791-531C-2498-B20B5EBE9A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65720" y="3976274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D582182-4D00-3742-2AD2-208DB64B73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60801" y="4704351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FAB427F-6F62-2EB3-4DB1-47FD27182C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6039" y="3976274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83EF6CB5-BC84-1717-2573-6D3181B1BB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7945" y="4704351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0130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4238DDDF-8730-2405-74D9-03373A7C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01655" y="391506"/>
            <a:ext cx="393632" cy="39788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52BC228E-D226-17B8-9646-D7FA72E2E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05897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1C5358DE-7A7E-A893-E30C-87B05775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99529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F5E94-17C4-7E72-B223-8FC893F0B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2033" y="2289711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0D87B70-E802-6427-5F77-BF806396B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1600" y="4079240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ysClr val="windowText" lastClr="000000"/>
              </a:solidFill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E086E-825B-936F-539F-CA244AB9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6066" y="2288745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A0C6FC8-156C-F9C3-4A96-6D42DAEFF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6066" y="4079240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7D03A79A-EB24-8C24-69C5-7E8A7D02E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3668596" y="257966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57460EFE-E486-5CC6-A35B-D4F14C9FA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8477685" y="267438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36AF759C-84EA-0E03-0DF8-E02B684B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8489505" y="2076614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3865A04C-CD36-CAB6-FA88-74681C524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3668595" y="2067078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50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1B07909-1E7E-A53B-B109-E592D2B9C7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78132" y="2516188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9A0585C-FCE8-1DFF-76E1-08735B8AA8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77698" y="322733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987139E-C125-B4FE-57EC-853894FA94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11901" y="2528710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1FD74E7A-97DA-94A4-C098-347A4F6CD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11295" y="322733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A53E61A7-D107-D91E-D73A-17F3E0EBF1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77698" y="4304160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EFE14463-2B1E-DEF8-8BAC-B72C52C699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77698" y="504632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3D2B00C6-0381-B5BF-BC75-D5178821C4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11901" y="4316682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9A6400B-1A7A-C250-E892-B0D3B2B528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11295" y="504632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0730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5A86050-4178-5ED1-B0F7-9D0E28AFF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0998" y="2531567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EF3DFD7-5DA8-2B7B-F300-49F6C69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32354" y="2517902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EE219A-EAFD-062C-CB93-F37B3786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35433" y="2517901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8F43B8E-65BD-0BD3-3968-19359E68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9911" y="2517903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Rectangle: Rounded Corners 143">
            <a:extLst>
              <a:ext uri="{FF2B5EF4-FFF2-40B4-BE49-F238E27FC236}">
                <a16:creationId xmlns:a16="http://schemas.microsoft.com/office/drawing/2014/main" id="{387619F6-E444-B998-4609-BDD0554B1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049693" y="1635749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2" name="Rectangle: Rounded Corners 143">
            <a:extLst>
              <a:ext uri="{FF2B5EF4-FFF2-40B4-BE49-F238E27FC236}">
                <a16:creationId xmlns:a16="http://schemas.microsoft.com/office/drawing/2014/main" id="{F68B126A-8B7B-FA64-FC37-D30CF1B5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4732137" y="1631517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86967428-787A-E870-D6D6-84A7682FF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7435216" y="1631518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1902EFBA-397A-EFA4-18CE-49C6354E7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10110781" y="1641187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7209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55A786B-6609-8882-4995-95B0917E6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863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13A1886-0CA0-91FF-F716-380E1DD63D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8863" y="4016499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A6C9298E-6980-0414-5025-B3D01A02B3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065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A90413A0-63E4-8A18-4AEB-5FBA3CB4ED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80824" y="4016499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86D25533-1594-7B5E-7010-9D12F3B643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0387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87A5831E-675F-50BC-B664-9F6339D048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7507" y="4041453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50DAD0FF-E790-C592-374B-C7CE535DBC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59468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BC7E579D-4D7C-6C8B-8F0A-0238650492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59468" y="4041453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089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">
            <a:extLst>
              <a:ext uri="{FF2B5EF4-FFF2-40B4-BE49-F238E27FC236}">
                <a16:creationId xmlns:a16="http://schemas.microsoft.com/office/drawing/2014/main" id="{EFE80FA0-BE87-D8ED-4A0D-D10EFBEB7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4732903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433DEC4F-4FD3-7A15-81F5-8E39F8A08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1621380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3" name="Rectangle: Rounded Corners 119">
            <a:extLst>
              <a:ext uri="{FF2B5EF4-FFF2-40B4-BE49-F238E27FC236}">
                <a16:creationId xmlns:a16="http://schemas.microsoft.com/office/drawing/2014/main" id="{3294E270-813D-22E3-9DF1-5D0F71935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63893" y="3061256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: Rounded Corners 128">
            <a:extLst>
              <a:ext uri="{FF2B5EF4-FFF2-40B4-BE49-F238E27FC236}">
                <a16:creationId xmlns:a16="http://schemas.microsoft.com/office/drawing/2014/main" id="{6E666C9E-2A58-CF3B-D4A2-348716242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63893" y="453000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: Rounded Corners 140">
            <a:extLst>
              <a:ext uri="{FF2B5EF4-FFF2-40B4-BE49-F238E27FC236}">
                <a16:creationId xmlns:a16="http://schemas.microsoft.com/office/drawing/2014/main" id="{60108638-A3F8-62CA-7249-839F300C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157747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44">
            <a:extLst>
              <a:ext uri="{FF2B5EF4-FFF2-40B4-BE49-F238E27FC236}">
                <a16:creationId xmlns:a16="http://schemas.microsoft.com/office/drawing/2014/main" id="{0599587A-5C20-7397-7784-E0F0AC3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3061256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: Rounded Corners 148">
            <a:extLst>
              <a:ext uri="{FF2B5EF4-FFF2-40B4-BE49-F238E27FC236}">
                <a16:creationId xmlns:a16="http://schemas.microsoft.com/office/drawing/2014/main" id="{EA215DB0-5DDF-867C-037D-26C86FD5A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453000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0847E79E-1907-494F-D400-57D93CFA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345157" y="312263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99127C4B-D0CB-B779-E5CA-AC2787E1D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340773" y="462239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EF90E63B-B660-86B9-D655-74768B33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2826" y="462239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BAD431CB-4A7D-1EFC-3868-61D87DB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5176" y="3153651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7" name="Rectangle: Rounded Corners 143">
            <a:extLst>
              <a:ext uri="{FF2B5EF4-FFF2-40B4-BE49-F238E27FC236}">
                <a16:creationId xmlns:a16="http://schemas.microsoft.com/office/drawing/2014/main" id="{9A43084B-0F09-2CFD-5971-E7D53488C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2826" y="166986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92" y="382748"/>
            <a:ext cx="4704729" cy="24010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D2D4FE9-4450-D975-68E5-67E546CA7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8145" y="3101017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61859E-434C-8F7B-C40C-F4B8415CDA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58145" y="378467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300A542-9100-69DD-1714-913F78432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8145" y="4569765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2EDCF97B-488F-B342-9553-3233D8E5C0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58145" y="526220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F222655E-C50E-7691-5F03-85AFBEE6F5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1913" y="1620761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>
            <a:extLst>
              <a:ext uri="{FF2B5EF4-FFF2-40B4-BE49-F238E27FC236}">
                <a16:creationId xmlns:a16="http://schemas.microsoft.com/office/drawing/2014/main" id="{00CBC18E-ADA3-7786-0820-2ED86ABFC1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0914" y="2304417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28">
            <a:extLst>
              <a:ext uri="{FF2B5EF4-FFF2-40B4-BE49-F238E27FC236}">
                <a16:creationId xmlns:a16="http://schemas.microsoft.com/office/drawing/2014/main" id="{F8918083-4608-1EF5-C131-8A8264BF73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2147" y="3101017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9A9FBD1C-EC0C-035F-A05B-EAE7AB44875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0914" y="378467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2C62B574-10C2-F194-35A6-769A0034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2030" y="4569765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42">
            <a:extLst>
              <a:ext uri="{FF2B5EF4-FFF2-40B4-BE49-F238E27FC236}">
                <a16:creationId xmlns:a16="http://schemas.microsoft.com/office/drawing/2014/main" id="{6F9EF558-6773-4297-3C72-32B47DD17F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0914" y="526220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9926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Straight Connector 163">
            <a:extLst>
              <a:ext uri="{FF2B5EF4-FFF2-40B4-BE49-F238E27FC236}">
                <a16:creationId xmlns:a16="http://schemas.microsoft.com/office/drawing/2014/main" id="{7AF7E496-3BA0-3128-7B1F-63AFF64E5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4000" y="3045427"/>
            <a:ext cx="10503678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112">
            <a:extLst>
              <a:ext uri="{FF2B5EF4-FFF2-40B4-BE49-F238E27FC236}">
                <a16:creationId xmlns:a16="http://schemas.microsoft.com/office/drawing/2014/main" id="{62F46980-73B5-2622-507A-417A0E98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8295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" name="Freeform: Shape 115">
            <a:extLst>
              <a:ext uri="{FF2B5EF4-FFF2-40B4-BE49-F238E27FC236}">
                <a16:creationId xmlns:a16="http://schemas.microsoft.com/office/drawing/2014/main" id="{D74D9D4F-1FC0-1EAE-45E7-71C955C6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5949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Freeform: Shape 118">
            <a:extLst>
              <a:ext uri="{FF2B5EF4-FFF2-40B4-BE49-F238E27FC236}">
                <a16:creationId xmlns:a16="http://schemas.microsoft.com/office/drawing/2014/main" id="{2C1B08B4-7DA6-8350-BA4E-5C576A5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53603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/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Freeform: Shape 121">
            <a:extLst>
              <a:ext uri="{FF2B5EF4-FFF2-40B4-BE49-F238E27FC236}">
                <a16:creationId xmlns:a16="http://schemas.microsoft.com/office/drawing/2014/main" id="{10C8011F-CA45-F98B-DE64-DB0CD28C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91258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47"/>
            <a:ext cx="10515600" cy="112601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C92635A-06B6-52B7-7CC5-D58EFE92D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451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E889516-4338-56D8-CE45-F14F92DDD9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6450" y="4273341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708F7DCF-9E94-373D-9070-163831024A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0757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BE751085-72B1-5889-D0A4-20DFC12FFB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10757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5079FA23-7F99-80CA-947C-7488305D86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5065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56E0638-343A-E4BC-2DF6-D08CEDEFE59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5064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8C5AB2C-6BC3-3C9C-613E-B5F138F83D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9373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4C7309B8-4D72-DFFF-D966-C48EB0451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371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3552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8068D6EF-A89A-F155-906B-B56E0949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2363993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32FE256E-AF72-BCDA-5F87-72D9DECCA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3701768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E75ECF73-5701-02AD-0EE3-955A47F56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5130922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Rectangle: Rounded Corners 143">
            <a:extLst>
              <a:ext uri="{FF2B5EF4-FFF2-40B4-BE49-F238E27FC236}">
                <a16:creationId xmlns:a16="http://schemas.microsoft.com/office/drawing/2014/main" id="{0111E41D-08D6-5217-A463-F19CC60AA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13172" y="2429615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9" name="Rectangle: Rounded Corners 143">
            <a:extLst>
              <a:ext uri="{FF2B5EF4-FFF2-40B4-BE49-F238E27FC236}">
                <a16:creationId xmlns:a16="http://schemas.microsoft.com/office/drawing/2014/main" id="{72DD672D-A178-6E24-D84A-1F60B9932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12732" y="3764208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AB68F590-2FCC-D6A9-6F97-A68CBD9E0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06801" y="5196544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40"/>
            <a:ext cx="10515600" cy="113792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30B5A4-95F5-06BB-9151-378FC84B9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7984" y="2358232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1A02A3-5974-0215-579C-F654A1FB5C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6938" y="2359025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C64AD21E-6E87-8139-C758-0BCEEEF6CC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256" y="3703343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31E97897-2C59-DE1A-8C8D-B3384CBC5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6938" y="3702548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51BE0C13-520E-6C9F-1389-B47B580B2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59256" y="5130922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0C996FC-38EF-843A-3DDD-C686153853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6938" y="5130922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57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22DD92FE-0A42-159E-CE1B-B0280B193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0"/>
            <a:ext cx="510435" cy="510435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5" name="Freeform: Shape 23">
            <a:extLst>
              <a:ext uri="{FF2B5EF4-FFF2-40B4-BE49-F238E27FC236}">
                <a16:creationId xmlns:a16="http://schemas.microsoft.com/office/drawing/2014/main" id="{E8F233C1-BEE9-77D3-AB1B-1D818118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95405" y="-1"/>
            <a:ext cx="510435" cy="510435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" y="624839"/>
            <a:ext cx="4654296" cy="39984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5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9" y="4691634"/>
            <a:ext cx="4654295" cy="91073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1CC8F7-9409-A40C-679D-1CB5C59505D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5759" y="5769165"/>
            <a:ext cx="2401888" cy="303213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624839"/>
            <a:ext cx="6595872" cy="544753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5C5E9E-7D6B-F674-383A-D41C9E808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9783F3-50D7-87F6-543D-A56B968B9A9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ED12D94-DECC-F8F8-9DC6-A83C3A58D70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</p:spTree>
    <p:extLst>
      <p:ext uri="{BB962C8B-B14F-4D97-AF65-F5344CB8AC3E}">
        <p14:creationId xmlns:p14="http://schemas.microsoft.com/office/powerpoint/2010/main" val="427574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9831D87-27BD-7F85-D434-FFC49F2B6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01655" y="391506"/>
            <a:ext cx="393632" cy="39788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266FB5FF-6FAB-340C-DBB2-8CACB2CC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05897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26293625-D7F8-AA8F-3317-77906CD02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99529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AFA05731-39C6-7259-8093-E945E299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4293" y="6195484"/>
            <a:ext cx="138223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EC4ACC28-88AB-7B5F-58D2-2CFC157A9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19642" y="6486945"/>
            <a:ext cx="138223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3D7964A4-9E4F-C9B5-897D-F2E4A4EEA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455787" y="2207374"/>
            <a:ext cx="1299487" cy="112405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6C9F4B19-AA9C-1602-55DA-BB39AE09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60756" y="3378023"/>
            <a:ext cx="2289551" cy="818730"/>
          </a:xfrm>
          <a:custGeom>
            <a:avLst/>
            <a:gdLst/>
            <a:ahLst/>
            <a:cxnLst/>
            <a:rect l="l" t="t" r="r" b="b"/>
            <a:pathLst>
              <a:path w="3547958" h="1268730">
                <a:moveTo>
                  <a:pt x="735330" y="0"/>
                </a:moveTo>
                <a:lnTo>
                  <a:pt x="0" y="1268730"/>
                </a:lnTo>
                <a:lnTo>
                  <a:pt x="3547958" y="1268730"/>
                </a:lnTo>
                <a:lnTo>
                  <a:pt x="28126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304A6B6-86DC-813E-9B35-7972CD51A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451978" y="4246196"/>
            <a:ext cx="3307108" cy="818730"/>
          </a:xfrm>
          <a:custGeom>
            <a:avLst/>
            <a:gdLst/>
            <a:ahLst/>
            <a:cxnLst/>
            <a:rect l="l" t="t" r="r" b="b"/>
            <a:pathLst>
              <a:path w="5124796" h="1268730">
                <a:moveTo>
                  <a:pt x="735330" y="0"/>
                </a:moveTo>
                <a:lnTo>
                  <a:pt x="0" y="1268730"/>
                </a:lnTo>
                <a:lnTo>
                  <a:pt x="5124796" y="1268730"/>
                </a:lnTo>
                <a:lnTo>
                  <a:pt x="438946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Freeform: Shape 4">
            <a:extLst>
              <a:ext uri="{FF2B5EF4-FFF2-40B4-BE49-F238E27FC236}">
                <a16:creationId xmlns:a16="http://schemas.microsoft.com/office/drawing/2014/main" id="{792B54D5-4EEB-697D-E677-7DA6244BF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949656" y="5116647"/>
            <a:ext cx="4311751" cy="818730"/>
          </a:xfrm>
          <a:custGeom>
            <a:avLst/>
            <a:gdLst/>
            <a:ahLst/>
            <a:cxnLst/>
            <a:rect l="l" t="t" r="r" b="b"/>
            <a:pathLst>
              <a:path w="6681620" h="1268730">
                <a:moveTo>
                  <a:pt x="735330" y="0"/>
                </a:moveTo>
                <a:lnTo>
                  <a:pt x="0" y="1268730"/>
                </a:lnTo>
                <a:lnTo>
                  <a:pt x="6681620" y="1268730"/>
                </a:lnTo>
                <a:lnTo>
                  <a:pt x="594629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2360DB1-3A78-A767-E799-14E056807C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44690" y="2779392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D3E2ABB-1C67-BA81-88EC-7C0259E64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1529" y="2158238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0E60718-0E3D-41CA-0198-A860310C5D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1528" y="2882900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1CEEE70-E86A-AD7E-D7B2-5384F9E066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44691" y="3618922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CA469D6-07C5-E615-EAA4-8FD5A1B242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09279" y="3022025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453C75BE-B8FC-DCC0-5708-AFC3709AD0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09278" y="3744822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F5581B5F-7326-AE49-E244-3B55DD65A3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44690" y="4493844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671B48D-C562-82E2-63C2-F1C2BD2857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329" y="3922553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C87F322-A912-93A1-947D-463BE6AD02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0328" y="4662670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7CA9F481-EC39-13D5-7C5F-5C68AD06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35160" y="5350891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F66A403A-3CB2-CF79-DDC2-C382C0FCAB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11804" y="4802727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67AD4C35-66C4-5D2A-43DC-8109B504E1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11804" y="5526009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5285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1340B563-641E-4E77-EE7D-CDA2F9E7D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3331684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8EDBD4EC-B869-F140-F952-942BC67BE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4684811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Rectangle: Rounded Corners 143">
            <a:extLst>
              <a:ext uri="{FF2B5EF4-FFF2-40B4-BE49-F238E27FC236}">
                <a16:creationId xmlns:a16="http://schemas.microsoft.com/office/drawing/2014/main" id="{2CA81AA9-90D4-76A6-404F-ECA4D5818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4845328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539350C0-72C1-AF99-D882-95CCA842E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1974850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43">
            <a:extLst>
              <a:ext uri="{FF2B5EF4-FFF2-40B4-BE49-F238E27FC236}">
                <a16:creationId xmlns:a16="http://schemas.microsoft.com/office/drawing/2014/main" id="{D5DD225F-2C92-E172-D03A-0ED72458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2135367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FA7D5257-00CD-82C3-D72A-2ABFFDCCD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3492201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BFB6A8-5603-1939-F8DB-2F9CE946A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9314" y="2063750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193D27E-DFF0-8236-1C53-45AA01CB61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69313" y="2628900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CBE95DBE-3461-EBF6-2FBC-28B26C1F3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9314" y="3423382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0CAC4AD8-B278-F677-C095-22FC28EC1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69312" y="3985973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46C480D3-EAC8-10D5-894E-4B11BEF3B7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69314" y="4773712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40278D93-7353-B475-9298-9C40BE10F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69312" y="5347446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E6572AF-11B5-F729-FE56-41518764CC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41225" y="1697038"/>
            <a:ext cx="3406775" cy="45386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7869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2ACB77-3880-2E11-CF05-EE5223C6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81" y="6234019"/>
            <a:ext cx="311150" cy="314511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284A02F-0A0E-594F-9D08-08B07C4E4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10646" y="654685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24">
            <a:extLst>
              <a:ext uri="{FF2B5EF4-FFF2-40B4-BE49-F238E27FC236}">
                <a16:creationId xmlns:a16="http://schemas.microsoft.com/office/drawing/2014/main" id="{5A6BD528-59A3-F66A-8065-FA562D8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0" y="654685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Rectangle: Rounded Corners 22">
            <a:extLst>
              <a:ext uri="{FF2B5EF4-FFF2-40B4-BE49-F238E27FC236}">
                <a16:creationId xmlns:a16="http://schemas.microsoft.com/office/drawing/2014/main" id="{4925411C-C42C-B9C0-D7E0-9925B6E3D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6259" y="1898574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Rectangle: Rounded Corners 22">
            <a:extLst>
              <a:ext uri="{FF2B5EF4-FFF2-40B4-BE49-F238E27FC236}">
                <a16:creationId xmlns:a16="http://schemas.microsoft.com/office/drawing/2014/main" id="{073FE5C1-20BE-C5D6-EFD9-21D992F11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6261" y="4100350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5" name="Rectangle: Rounded Corners 17">
            <a:extLst>
              <a:ext uri="{FF2B5EF4-FFF2-40B4-BE49-F238E27FC236}">
                <a16:creationId xmlns:a16="http://schemas.microsoft.com/office/drawing/2014/main" id="{E280A9A3-4908-B95E-1933-B4A16660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4778" y="1920764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73C9DCB6-CED2-C0AF-769B-0ED8F3D7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4778" y="4100349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3FC160B3-981D-7378-EA49-B575788E6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86665" y="2089094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4EC3AAB8-23CD-592B-0D2C-806FA2E5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86665" y="4268679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7" name="Rectangle: Rounded Corners 143">
            <a:extLst>
              <a:ext uri="{FF2B5EF4-FFF2-40B4-BE49-F238E27FC236}">
                <a16:creationId xmlns:a16="http://schemas.microsoft.com/office/drawing/2014/main" id="{D5C22C78-6C50-8D27-C6A7-50B423F6F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17957" y="2089092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8" name="Rectangle: Rounded Corners 143">
            <a:extLst>
              <a:ext uri="{FF2B5EF4-FFF2-40B4-BE49-F238E27FC236}">
                <a16:creationId xmlns:a16="http://schemas.microsoft.com/office/drawing/2014/main" id="{BEE21FA6-468D-E771-AD7D-5D3740D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17956" y="4268679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229ECD-8805-D1D1-488D-A5FDB006B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261" y="2178050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F46028E-BBE2-4FC0-A1E0-3F36318AF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3261" y="2746215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152DA670-78AB-CBF6-1197-50A0CF775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14553" y="2178050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7784DEEC-849A-0283-62BF-533242B109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553" y="2746215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AB8125F3-2588-9BE1-D9EC-641E8C425C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83261" y="4325823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4D44707A-0C4F-C344-3717-752178D9CD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83261" y="4893988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C2916B5F-C470-85C4-B809-47286DE903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4553" y="4325823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F1BFDDF3-7ED5-0302-C00D-A34A2058A9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4553" y="4893988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7352928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1AEFC74-881B-9A9C-D4A0-8FEE87B40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951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6B9CD-CDCE-3DAE-1096-E42A3D73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04578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9185E4-B64F-D102-D753-318F5A73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0205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Rectangle: Rounded Corners 143">
            <a:extLst>
              <a:ext uri="{FF2B5EF4-FFF2-40B4-BE49-F238E27FC236}">
                <a16:creationId xmlns:a16="http://schemas.microsoft.com/office/drawing/2014/main" id="{F5D42F95-A294-554D-ECB2-B2E099A4F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269390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9" name="Rectangle: Rounded Corners 143">
            <a:extLst>
              <a:ext uri="{FF2B5EF4-FFF2-40B4-BE49-F238E27FC236}">
                <a16:creationId xmlns:a16="http://schemas.microsoft.com/office/drawing/2014/main" id="{5BDE51AD-849D-734D-C53B-CB01854A3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6090795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FD1CFB5D-5023-08E7-C54E-8D59DBE2B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9906422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4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tabLst>
                <a:tab pos="4284663" algn="l"/>
              </a:tabLs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79E6D70-234C-B43F-0689-DA978FDC4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81" y="2894188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A5E087E-94A9-C71E-5291-39C6638BD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181" y="3737577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FFAF77B-DC5E-D3F2-DD0F-B6B0DE2E3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6935" y="2902435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5E6CD7A-E04F-DA48-DFE7-15AD16F205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6935" y="3745824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A69C0A17-B8C0-CDE4-B1B4-4B9FC4AC8A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3031" y="2902435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44986253-66AA-1A5A-93F0-09CA6D7377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3031" y="3745824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964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7439-C3B4-DEC8-C61E-A49A7EA3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759D-5A18-780C-BAFE-FF5308C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2D00-3DC7-9097-2E42-EB77D3D3152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9A52E019-72F8-20CD-333A-4BD26410F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EC6071E0-7034-EEAF-523D-EF5087E5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60D5C5F5-3B18-6490-BE68-D651EEC59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C5514E-39A6-9BC8-725B-C222BD0B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A87490-CA58-467C-24E2-36E6253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0A8E3-9314-85BD-7158-1F2CC7357B8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090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C4D996C6-EC1D-2D63-D0A9-068AEEF70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C41512CB-4231-1D37-186F-434200476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911D4BBE-6595-C858-F3D6-C69A20B9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043512-E3FC-BB3F-A7DA-424BBECF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FC3F80-10A8-391C-8DE7-05D529B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FA3B5A-6578-3CED-DD1E-B78BDEB8D25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21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7C208FDA-2DC8-5E65-6234-52C46FF4A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B1767F46-6B37-E6B4-9B4A-AEA3412A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F62653D0-30FD-7426-CF86-FDDD77BD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91819-0893-D31C-BA35-5E41BCC0A27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A0EA79-90D2-0FDA-2A6B-86DF5B18CD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2B032-0AB7-8447-DD7D-A992924581C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5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8D9ADD5-33B5-04DC-338A-82F5DAEE1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7A7407F7-1464-2538-F9B5-ED8B3730C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69E69534-939A-6F73-B1B4-C6E8201C0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A84B9-F72A-1BA8-9C60-71EA600DE1E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E627D-2009-C36B-D3C1-23C69EC058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363C2-0B63-B620-A9CF-5E9D433D0064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00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BD62705-983A-14CC-F765-E21152624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1005378" cy="1137544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69EED095-8267-F4C6-9C79-D62BFC15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10361865" y="3608134"/>
            <a:ext cx="1153853" cy="2619992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1" name="Right Triangle 15">
            <a:extLst>
              <a:ext uri="{FF2B5EF4-FFF2-40B4-BE49-F238E27FC236}">
                <a16:creationId xmlns:a16="http://schemas.microsoft.com/office/drawing/2014/main" id="{42AB2D0A-60AC-AFE2-AE5D-AFAFC1053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451622" y="787177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B98444C3-D6D7-80F9-87F6-A5E4BF19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6788390" y="787177"/>
            <a:ext cx="1351722" cy="910252"/>
          </a:xfrm>
          <a:prstGeom prst="rect">
            <a:avLst/>
          </a:prstGeom>
          <a:solidFill>
            <a:schemeClr val="accent3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7" name="Right Triangle 15">
            <a:extLst>
              <a:ext uri="{FF2B5EF4-FFF2-40B4-BE49-F238E27FC236}">
                <a16:creationId xmlns:a16="http://schemas.microsoft.com/office/drawing/2014/main" id="{7F938093-107D-D5AE-8D23-BD736C24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788392" y="5417794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9CEFA-8BDB-5E3F-DF4E-6D45B6CA1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361872" y="2459359"/>
            <a:ext cx="1153853" cy="115385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62FF71-CBEF-707D-20E1-88AB7C2DB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0112" y="786125"/>
            <a:ext cx="910253" cy="910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1F2E7A-C836-861D-3F94-F226FD288A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386" y="1202309"/>
            <a:ext cx="4760493" cy="4630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6E23298B-A91E-E04B-9676-F31A7919BE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8391" y="1696135"/>
            <a:ext cx="3573482" cy="372165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1608D06A-1ACC-5A25-F2AE-8656AB8F67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69109" y="4186590"/>
            <a:ext cx="2046616" cy="2046616"/>
          </a:xfrm>
          <a:prstGeom prst="ellipse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A681D-3C93-73D8-C44D-068177A5510A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5792B-2860-44AE-F92D-EB55FD49567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47D2B-3752-F97F-78CC-2A55CA546B0E}"/>
              </a:ext>
            </a:extLst>
          </p:cNvPr>
          <p:cNvSpPr>
            <a:spLocks noGrp="1"/>
          </p:cNvSpPr>
          <p:nvPr>
            <p:ph type="sldNum" sz="half" idx="24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9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4CF8F0-0086-A532-B3E4-168E34660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0" y="624838"/>
            <a:ext cx="4953001" cy="40528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FBD0E3D-9C53-6464-1D1B-030AAA0283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4600" y="4874612"/>
            <a:ext cx="4953001" cy="12716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0" name="Chart Placeholder">
            <a:extLst>
              <a:ext uri="{FF2B5EF4-FFF2-40B4-BE49-F238E27FC236}">
                <a16:creationId xmlns:a16="http://schemas.microsoft.com/office/drawing/2014/main" id="{9E5BF179-C4FB-6849-327F-FA6680541C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399" y="1304924"/>
            <a:ext cx="2265982" cy="2263334"/>
          </a:xfrm>
          <a:custGeom>
            <a:avLst/>
            <a:gdLst>
              <a:gd name="connsiteX0" fmla="*/ 0 w 2265982"/>
              <a:gd name="connsiteY0" fmla="*/ 0 h 2263334"/>
              <a:gd name="connsiteX1" fmla="*/ 2265363 w 2265982"/>
              <a:gd name="connsiteY1" fmla="*/ 0 h 2263334"/>
              <a:gd name="connsiteX2" fmla="*/ 2265363 w 2265982"/>
              <a:gd name="connsiteY2" fmla="*/ 1601 h 2263334"/>
              <a:gd name="connsiteX3" fmla="*/ 2265982 w 2265982"/>
              <a:gd name="connsiteY3" fmla="*/ 1601 h 2263334"/>
              <a:gd name="connsiteX4" fmla="*/ 2265982 w 2265982"/>
              <a:gd name="connsiteY4" fmla="*/ 2263334 h 2263334"/>
              <a:gd name="connsiteX5" fmla="*/ 0 w 2265982"/>
              <a:gd name="connsiteY5" fmla="*/ 2263334 h 2263334"/>
              <a:gd name="connsiteX6" fmla="*/ 0 w 2265982"/>
              <a:gd name="connsiteY6" fmla="*/ 2239963 h 2263334"/>
              <a:gd name="connsiteX7" fmla="*/ 0 w 2265982"/>
              <a:gd name="connsiteY7" fmla="*/ 1601 h 22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982" h="2263334">
                <a:moveTo>
                  <a:pt x="0" y="0"/>
                </a:moveTo>
                <a:lnTo>
                  <a:pt x="2265363" y="0"/>
                </a:lnTo>
                <a:lnTo>
                  <a:pt x="2265363" y="1601"/>
                </a:lnTo>
                <a:lnTo>
                  <a:pt x="2265982" y="1601"/>
                </a:lnTo>
                <a:lnTo>
                  <a:pt x="2265982" y="2263334"/>
                </a:lnTo>
                <a:lnTo>
                  <a:pt x="0" y="2263334"/>
                </a:lnTo>
                <a:lnTo>
                  <a:pt x="0" y="2239963"/>
                </a:lnTo>
                <a:lnTo>
                  <a:pt x="0" y="160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Chart Placeholder">
            <a:extLst>
              <a:ext uri="{FF2B5EF4-FFF2-40B4-BE49-F238E27FC236}">
                <a16:creationId xmlns:a16="http://schemas.microsoft.com/office/drawing/2014/main" id="{B48038FB-11B4-9D9D-128D-B64489D61D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79763" y="2274585"/>
            <a:ext cx="2695883" cy="3413678"/>
          </a:xfrm>
          <a:custGeom>
            <a:avLst/>
            <a:gdLst>
              <a:gd name="connsiteX0" fmla="*/ 1083 w 2695883"/>
              <a:gd name="connsiteY0" fmla="*/ 0 h 3413678"/>
              <a:gd name="connsiteX1" fmla="*/ 2695883 w 2695883"/>
              <a:gd name="connsiteY1" fmla="*/ 0 h 3413678"/>
              <a:gd name="connsiteX2" fmla="*/ 2695883 w 2695883"/>
              <a:gd name="connsiteY2" fmla="*/ 3413678 h 3413678"/>
              <a:gd name="connsiteX3" fmla="*/ 1083 w 2695883"/>
              <a:gd name="connsiteY3" fmla="*/ 3413678 h 3413678"/>
              <a:gd name="connsiteX4" fmla="*/ 1083 w 2695883"/>
              <a:gd name="connsiteY4" fmla="*/ 3402315 h 3413678"/>
              <a:gd name="connsiteX5" fmla="*/ 0 w 2695883"/>
              <a:gd name="connsiteY5" fmla="*/ 3402315 h 3413678"/>
              <a:gd name="connsiteX6" fmla="*/ 0 w 2695883"/>
              <a:gd name="connsiteY6" fmla="*/ 303 h 3413678"/>
              <a:gd name="connsiteX7" fmla="*/ 1083 w 2695883"/>
              <a:gd name="connsiteY7" fmla="*/ 303 h 34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5883" h="3413678">
                <a:moveTo>
                  <a:pt x="1083" y="0"/>
                </a:moveTo>
                <a:lnTo>
                  <a:pt x="2695883" y="0"/>
                </a:lnTo>
                <a:lnTo>
                  <a:pt x="2695883" y="3413678"/>
                </a:lnTo>
                <a:lnTo>
                  <a:pt x="1083" y="3413678"/>
                </a:lnTo>
                <a:lnTo>
                  <a:pt x="1083" y="3402315"/>
                </a:lnTo>
                <a:lnTo>
                  <a:pt x="0" y="3402315"/>
                </a:lnTo>
                <a:lnTo>
                  <a:pt x="0" y="303"/>
                </a:lnTo>
                <a:lnTo>
                  <a:pt x="1083" y="30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B6BD4-BA63-7549-0A90-CED396DDBBA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353F3-66AE-39A0-ADBB-1F9FFCF7331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5C48F-B696-0D4B-1C6A-A4FCC57E326A}"/>
              </a:ext>
            </a:extLst>
          </p:cNvPr>
          <p:cNvSpPr>
            <a:spLocks noGrp="1"/>
          </p:cNvSpPr>
          <p:nvPr>
            <p:ph type="sldNum" sz="half" idx="23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4" name="Right Triangle 15">
            <a:extLst>
              <a:ext uri="{FF2B5EF4-FFF2-40B4-BE49-F238E27FC236}">
                <a16:creationId xmlns:a16="http://schemas.microsoft.com/office/drawing/2014/main" id="{F9484684-FDCF-ADA4-B5C4-4C78E689C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914399" y="3568258"/>
            <a:ext cx="910251" cy="9102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EFC802-7E67-480F-CBBA-23E6550D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5986" y="1234925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18388CB-EA5B-4EAE-EC9A-3161865E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181685" y="4677660"/>
            <a:ext cx="1010603" cy="101060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5FF290D8-6A99-00F4-D406-4C60D6226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99226" y="-7990"/>
            <a:ext cx="792773" cy="896990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1A1E5C52-240B-0A27-FB4A-A2555C86A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594804" cy="672996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ight Triangle 15">
            <a:extLst>
              <a:ext uri="{FF2B5EF4-FFF2-40B4-BE49-F238E27FC236}">
                <a16:creationId xmlns:a16="http://schemas.microsoft.com/office/drawing/2014/main" id="{E1557F00-3A5F-7A3C-C638-865BAF31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748557" y="3568258"/>
            <a:ext cx="910251" cy="9102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8618F7-2DD4-2570-D5F4-BBC2F540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986" y="1234925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848530-07CD-EDB9-E029-2E696D39F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11159" y="4677659"/>
            <a:ext cx="1010603" cy="101060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D5AE2651-2595-877E-6C79-40231638B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675" y="624839"/>
            <a:ext cx="5397499" cy="40528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3651733-BAED-E27D-2C9C-58F2C4042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675" y="4820704"/>
            <a:ext cx="5397499" cy="1336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hart Placeholder">
            <a:extLst>
              <a:ext uri="{FF2B5EF4-FFF2-40B4-BE49-F238E27FC236}">
                <a16:creationId xmlns:a16="http://schemas.microsoft.com/office/drawing/2014/main" id="{B09F6E4D-0A64-DD8A-7D59-0A61764A42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756399" y="1304924"/>
            <a:ext cx="2265982" cy="2263334"/>
          </a:xfrm>
          <a:custGeom>
            <a:avLst/>
            <a:gdLst>
              <a:gd name="connsiteX0" fmla="*/ 0 w 2265982"/>
              <a:gd name="connsiteY0" fmla="*/ 0 h 2263334"/>
              <a:gd name="connsiteX1" fmla="*/ 2265363 w 2265982"/>
              <a:gd name="connsiteY1" fmla="*/ 0 h 2263334"/>
              <a:gd name="connsiteX2" fmla="*/ 2265363 w 2265982"/>
              <a:gd name="connsiteY2" fmla="*/ 1601 h 2263334"/>
              <a:gd name="connsiteX3" fmla="*/ 2265982 w 2265982"/>
              <a:gd name="connsiteY3" fmla="*/ 1601 h 2263334"/>
              <a:gd name="connsiteX4" fmla="*/ 2265982 w 2265982"/>
              <a:gd name="connsiteY4" fmla="*/ 2263334 h 2263334"/>
              <a:gd name="connsiteX5" fmla="*/ 0 w 2265982"/>
              <a:gd name="connsiteY5" fmla="*/ 2263334 h 2263334"/>
              <a:gd name="connsiteX6" fmla="*/ 0 w 2265982"/>
              <a:gd name="connsiteY6" fmla="*/ 2239963 h 2263334"/>
              <a:gd name="connsiteX7" fmla="*/ 0 w 2265982"/>
              <a:gd name="connsiteY7" fmla="*/ 1601 h 22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982" h="2263334">
                <a:moveTo>
                  <a:pt x="0" y="0"/>
                </a:moveTo>
                <a:lnTo>
                  <a:pt x="2265363" y="0"/>
                </a:lnTo>
                <a:lnTo>
                  <a:pt x="2265363" y="1601"/>
                </a:lnTo>
                <a:lnTo>
                  <a:pt x="2265982" y="1601"/>
                </a:lnTo>
                <a:lnTo>
                  <a:pt x="2265982" y="2263334"/>
                </a:lnTo>
                <a:lnTo>
                  <a:pt x="0" y="2263334"/>
                </a:lnTo>
                <a:lnTo>
                  <a:pt x="0" y="2239963"/>
                </a:lnTo>
                <a:lnTo>
                  <a:pt x="0" y="160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Chart Placeholder">
            <a:extLst>
              <a:ext uri="{FF2B5EF4-FFF2-40B4-BE49-F238E27FC236}">
                <a16:creationId xmlns:a16="http://schemas.microsoft.com/office/drawing/2014/main" id="{91F565E8-4CD4-6D65-2B26-BEECF4B22E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1763" y="2274585"/>
            <a:ext cx="2695883" cy="3413678"/>
          </a:xfrm>
          <a:custGeom>
            <a:avLst/>
            <a:gdLst>
              <a:gd name="connsiteX0" fmla="*/ 1083 w 2695883"/>
              <a:gd name="connsiteY0" fmla="*/ 0 h 3413678"/>
              <a:gd name="connsiteX1" fmla="*/ 2695883 w 2695883"/>
              <a:gd name="connsiteY1" fmla="*/ 0 h 3413678"/>
              <a:gd name="connsiteX2" fmla="*/ 2695883 w 2695883"/>
              <a:gd name="connsiteY2" fmla="*/ 3413678 h 3413678"/>
              <a:gd name="connsiteX3" fmla="*/ 1083 w 2695883"/>
              <a:gd name="connsiteY3" fmla="*/ 3413678 h 3413678"/>
              <a:gd name="connsiteX4" fmla="*/ 1083 w 2695883"/>
              <a:gd name="connsiteY4" fmla="*/ 3402315 h 3413678"/>
              <a:gd name="connsiteX5" fmla="*/ 0 w 2695883"/>
              <a:gd name="connsiteY5" fmla="*/ 3402315 h 3413678"/>
              <a:gd name="connsiteX6" fmla="*/ 0 w 2695883"/>
              <a:gd name="connsiteY6" fmla="*/ 303 h 3413678"/>
              <a:gd name="connsiteX7" fmla="*/ 1083 w 2695883"/>
              <a:gd name="connsiteY7" fmla="*/ 303 h 34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5883" h="3413678">
                <a:moveTo>
                  <a:pt x="1083" y="0"/>
                </a:moveTo>
                <a:lnTo>
                  <a:pt x="2695883" y="0"/>
                </a:lnTo>
                <a:lnTo>
                  <a:pt x="2695883" y="3413678"/>
                </a:lnTo>
                <a:lnTo>
                  <a:pt x="1083" y="3413678"/>
                </a:lnTo>
                <a:lnTo>
                  <a:pt x="1083" y="3402315"/>
                </a:lnTo>
                <a:lnTo>
                  <a:pt x="0" y="3402315"/>
                </a:lnTo>
                <a:lnTo>
                  <a:pt x="0" y="303"/>
                </a:lnTo>
                <a:lnTo>
                  <a:pt x="1083" y="30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CCA60F7-9CE1-324A-9B0C-7A505D9DBF99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E0788C-8A7C-9E30-DA47-406850E5A18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8A1FE6C-D775-3E2F-8C14-C5D20D5167E7}"/>
              </a:ext>
            </a:extLst>
          </p:cNvPr>
          <p:cNvSpPr>
            <a:spLocks noGrp="1"/>
          </p:cNvSpPr>
          <p:nvPr>
            <p:ph type="sldNum" sz="half" idx="23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57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60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965592-BE11-9449-DFBE-D27A7A13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7991"/>
            <a:ext cx="702881" cy="702881"/>
          </a:xfrm>
          <a:custGeom>
            <a:avLst/>
            <a:gdLst/>
            <a:ahLst/>
            <a:cxnLst/>
            <a:rect l="l" t="t" r="r" b="b"/>
            <a:pathLst>
              <a:path w="1453796" h="1453796">
                <a:moveTo>
                  <a:pt x="0" y="0"/>
                </a:moveTo>
                <a:lnTo>
                  <a:pt x="1453795" y="0"/>
                </a:lnTo>
                <a:lnTo>
                  <a:pt x="1453795" y="1453796"/>
                </a:lnTo>
                <a:lnTo>
                  <a:pt x="0" y="14537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AA506-C7A7-AE11-DF2C-51D12C885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00650" y="-7990"/>
            <a:ext cx="1253410" cy="702545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C8E34A-FE24-6D1A-47FB-8A024B42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765612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88CADD38-35FD-B4F8-4C79-262F4C03C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186622" y="-7990"/>
            <a:ext cx="1005378" cy="1137544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B419C-DE0F-85C6-440E-2DC68058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44449" y="3559794"/>
            <a:ext cx="2057495" cy="1037606"/>
          </a:xfrm>
          <a:custGeom>
            <a:avLst/>
            <a:gdLst>
              <a:gd name="connsiteX0" fmla="*/ 714572 w 1429144"/>
              <a:gd name="connsiteY0" fmla="*/ 0 h 720725"/>
              <a:gd name="connsiteX1" fmla="*/ 1429144 w 1429144"/>
              <a:gd name="connsiteY1" fmla="*/ 714572 h 720725"/>
              <a:gd name="connsiteX2" fmla="*/ 1428524 w 1429144"/>
              <a:gd name="connsiteY2" fmla="*/ 720725 h 720725"/>
              <a:gd name="connsiteX3" fmla="*/ 620 w 1429144"/>
              <a:gd name="connsiteY3" fmla="*/ 720725 h 720725"/>
              <a:gd name="connsiteX4" fmla="*/ 0 w 1429144"/>
              <a:gd name="connsiteY4" fmla="*/ 714572 h 720725"/>
              <a:gd name="connsiteX5" fmla="*/ 714572 w 1429144"/>
              <a:gd name="connsiteY5" fmla="*/ 0 h 720725"/>
              <a:gd name="connsiteX0" fmla="*/ 714572 w 1453194"/>
              <a:gd name="connsiteY0" fmla="*/ 0 h 723305"/>
              <a:gd name="connsiteX1" fmla="*/ 1429144 w 1453194"/>
              <a:gd name="connsiteY1" fmla="*/ 714572 h 723305"/>
              <a:gd name="connsiteX2" fmla="*/ 1428524 w 1453194"/>
              <a:gd name="connsiteY2" fmla="*/ 720725 h 723305"/>
              <a:gd name="connsiteX3" fmla="*/ 1453194 w 1453194"/>
              <a:gd name="connsiteY3" fmla="*/ 723305 h 723305"/>
              <a:gd name="connsiteX4" fmla="*/ 620 w 1453194"/>
              <a:gd name="connsiteY4" fmla="*/ 720725 h 723305"/>
              <a:gd name="connsiteX5" fmla="*/ 0 w 1453194"/>
              <a:gd name="connsiteY5" fmla="*/ 714572 h 723305"/>
              <a:gd name="connsiteX6" fmla="*/ 714572 w 1453194"/>
              <a:gd name="connsiteY6" fmla="*/ 0 h 723305"/>
              <a:gd name="connsiteX0" fmla="*/ 714572 w 1429144"/>
              <a:gd name="connsiteY0" fmla="*/ 0 h 723305"/>
              <a:gd name="connsiteX1" fmla="*/ 1429144 w 1429144"/>
              <a:gd name="connsiteY1" fmla="*/ 714572 h 723305"/>
              <a:gd name="connsiteX2" fmla="*/ 1428524 w 1429144"/>
              <a:gd name="connsiteY2" fmla="*/ 720725 h 723305"/>
              <a:gd name="connsiteX3" fmla="*/ 689714 w 1429144"/>
              <a:gd name="connsiteY3" fmla="*/ 723305 h 723305"/>
              <a:gd name="connsiteX4" fmla="*/ 620 w 1429144"/>
              <a:gd name="connsiteY4" fmla="*/ 720725 h 723305"/>
              <a:gd name="connsiteX5" fmla="*/ 0 w 1429144"/>
              <a:gd name="connsiteY5" fmla="*/ 714572 h 723305"/>
              <a:gd name="connsiteX6" fmla="*/ 714572 w 1429144"/>
              <a:gd name="connsiteY6" fmla="*/ 0 h 723305"/>
              <a:gd name="connsiteX0" fmla="*/ 689714 w 1429144"/>
              <a:gd name="connsiteY0" fmla="*/ 723305 h 814745"/>
              <a:gd name="connsiteX1" fmla="*/ 620 w 1429144"/>
              <a:gd name="connsiteY1" fmla="*/ 720725 h 814745"/>
              <a:gd name="connsiteX2" fmla="*/ 0 w 1429144"/>
              <a:gd name="connsiteY2" fmla="*/ 714572 h 814745"/>
              <a:gd name="connsiteX3" fmla="*/ 714572 w 1429144"/>
              <a:gd name="connsiteY3" fmla="*/ 0 h 814745"/>
              <a:gd name="connsiteX4" fmla="*/ 1429144 w 1429144"/>
              <a:gd name="connsiteY4" fmla="*/ 714572 h 814745"/>
              <a:gd name="connsiteX5" fmla="*/ 1428524 w 1429144"/>
              <a:gd name="connsiteY5" fmla="*/ 720725 h 814745"/>
              <a:gd name="connsiteX6" fmla="*/ 781154 w 1429144"/>
              <a:gd name="connsiteY6" fmla="*/ 814745 h 814745"/>
              <a:gd name="connsiteX0" fmla="*/ 689714 w 1429144"/>
              <a:gd name="connsiteY0" fmla="*/ 723305 h 1063320"/>
              <a:gd name="connsiteX1" fmla="*/ 620 w 1429144"/>
              <a:gd name="connsiteY1" fmla="*/ 720725 h 1063320"/>
              <a:gd name="connsiteX2" fmla="*/ 0 w 1429144"/>
              <a:gd name="connsiteY2" fmla="*/ 714572 h 1063320"/>
              <a:gd name="connsiteX3" fmla="*/ 714572 w 1429144"/>
              <a:gd name="connsiteY3" fmla="*/ 0 h 1063320"/>
              <a:gd name="connsiteX4" fmla="*/ 1429144 w 1429144"/>
              <a:gd name="connsiteY4" fmla="*/ 714572 h 1063320"/>
              <a:gd name="connsiteX5" fmla="*/ 1428524 w 1429144"/>
              <a:gd name="connsiteY5" fmla="*/ 720725 h 1063320"/>
              <a:gd name="connsiteX6" fmla="*/ 896563 w 1429144"/>
              <a:gd name="connsiteY6" fmla="*/ 1063320 h 1063320"/>
              <a:gd name="connsiteX0" fmla="*/ 689714 w 1429144"/>
              <a:gd name="connsiteY0" fmla="*/ 723305 h 723305"/>
              <a:gd name="connsiteX1" fmla="*/ 620 w 1429144"/>
              <a:gd name="connsiteY1" fmla="*/ 720725 h 723305"/>
              <a:gd name="connsiteX2" fmla="*/ 0 w 1429144"/>
              <a:gd name="connsiteY2" fmla="*/ 714572 h 723305"/>
              <a:gd name="connsiteX3" fmla="*/ 714572 w 1429144"/>
              <a:gd name="connsiteY3" fmla="*/ 0 h 723305"/>
              <a:gd name="connsiteX4" fmla="*/ 1429144 w 1429144"/>
              <a:gd name="connsiteY4" fmla="*/ 714572 h 723305"/>
              <a:gd name="connsiteX5" fmla="*/ 1428524 w 1429144"/>
              <a:gd name="connsiteY5" fmla="*/ 720725 h 723305"/>
              <a:gd name="connsiteX0" fmla="*/ 689714 w 1429144"/>
              <a:gd name="connsiteY0" fmla="*/ 749938 h 749938"/>
              <a:gd name="connsiteX1" fmla="*/ 620 w 1429144"/>
              <a:gd name="connsiteY1" fmla="*/ 720725 h 749938"/>
              <a:gd name="connsiteX2" fmla="*/ 0 w 1429144"/>
              <a:gd name="connsiteY2" fmla="*/ 714572 h 749938"/>
              <a:gd name="connsiteX3" fmla="*/ 714572 w 1429144"/>
              <a:gd name="connsiteY3" fmla="*/ 0 h 749938"/>
              <a:gd name="connsiteX4" fmla="*/ 1429144 w 1429144"/>
              <a:gd name="connsiteY4" fmla="*/ 714572 h 749938"/>
              <a:gd name="connsiteX5" fmla="*/ 1428524 w 1429144"/>
              <a:gd name="connsiteY5" fmla="*/ 720725 h 749938"/>
              <a:gd name="connsiteX0" fmla="*/ 620 w 1429144"/>
              <a:gd name="connsiteY0" fmla="*/ 720725 h 720725"/>
              <a:gd name="connsiteX1" fmla="*/ 0 w 1429144"/>
              <a:gd name="connsiteY1" fmla="*/ 714572 h 720725"/>
              <a:gd name="connsiteX2" fmla="*/ 714572 w 1429144"/>
              <a:gd name="connsiteY2" fmla="*/ 0 h 720725"/>
              <a:gd name="connsiteX3" fmla="*/ 1429144 w 1429144"/>
              <a:gd name="connsiteY3" fmla="*/ 714572 h 720725"/>
              <a:gd name="connsiteX4" fmla="*/ 1428524 w 1429144"/>
              <a:gd name="connsiteY4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44" h="720725">
                <a:moveTo>
                  <a:pt x="620" y="720725"/>
                </a:moveTo>
                <a:cubicBezTo>
                  <a:pt x="413" y="718674"/>
                  <a:pt x="207" y="716623"/>
                  <a:pt x="0" y="714572"/>
                </a:cubicBezTo>
                <a:cubicBezTo>
                  <a:pt x="0" y="319925"/>
                  <a:pt x="319925" y="0"/>
                  <a:pt x="714572" y="0"/>
                </a:cubicBezTo>
                <a:cubicBezTo>
                  <a:pt x="1109219" y="0"/>
                  <a:pt x="1429144" y="319925"/>
                  <a:pt x="1429144" y="714572"/>
                </a:cubicBezTo>
                <a:cubicBezTo>
                  <a:pt x="1428937" y="716623"/>
                  <a:pt x="1428731" y="718674"/>
                  <a:pt x="1428524" y="720725"/>
                </a:cubicBezTo>
              </a:path>
            </a:pathLst>
          </a:custGeom>
          <a:noFill/>
          <a:ln w="203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09800" y="624839"/>
            <a:ext cx="7772400" cy="46151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00656" y="5381548"/>
            <a:ext cx="7772400" cy="5943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D60-19E5-D20E-914F-582245D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01A4-C089-8DE4-368F-5A6F0DD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5067-D18D-6D68-F90D-04FCBD25206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0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277D78-42FD-AF74-B7C8-87D564A0C386}"/>
              </a:ext>
            </a:extLst>
          </p:cNvPr>
          <p:cNvSpPr>
            <a:spLocks noGrp="1"/>
          </p:cNvSpPr>
          <p:nvPr>
            <p:ph type="sldNum" sz="half" idx="4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‹N›</a:t>
            </a:fld>
            <a:endParaRPr lang="en-US" altLang="zh-CN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7BF6804B-EB90-599E-7E69-DA4EB978F82F}"/>
              </a:ext>
            </a:extLst>
          </p:cNvPr>
          <p:cNvSpPr>
            <a:spLocks noGrp="1"/>
          </p:cNvSpPr>
          <p:nvPr>
            <p:ph type="dt" sz="half" idx="2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02/10/2025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1467AA0-A0AC-71F1-C3BF-76C4280C751C}"/>
              </a:ext>
            </a:extLst>
          </p:cNvPr>
          <p:cNvSpPr>
            <a:spLocks noGrp="1"/>
          </p:cNvSpPr>
          <p:nvPr>
            <p:ph type="ftr" sz="quarter" idx="3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FA07352-F897-34D1-5AB6-4C8F5173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99" y="365124"/>
            <a:ext cx="10842625" cy="8453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B58B8F-838E-93E3-01B9-6E360FFA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099" y="1434353"/>
            <a:ext cx="10842625" cy="47426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659" r:id="rId7"/>
    <p:sldLayoutId id="2147483718" r:id="rId8"/>
    <p:sldLayoutId id="2147483719" r:id="rId9"/>
    <p:sldLayoutId id="2147483735" r:id="rId10"/>
    <p:sldLayoutId id="2147483667" r:id="rId11"/>
    <p:sldLayoutId id="2147483668" r:id="rId12"/>
    <p:sldLayoutId id="2147483669" r:id="rId13"/>
    <p:sldLayoutId id="2147483734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714" r:id="rId41"/>
    <p:sldLayoutId id="2147483715" r:id="rId42"/>
    <p:sldLayoutId id="2147483696" r:id="rId43"/>
    <p:sldLayoutId id="2147483697" r:id="rId44"/>
    <p:sldLayoutId id="2147483698" r:id="rId45"/>
    <p:sldLayoutId id="2147483699" r:id="rId46"/>
    <p:sldLayoutId id="2147483700" r:id="rId47"/>
    <p:sldLayoutId id="2147483701" r:id="rId48"/>
    <p:sldLayoutId id="2147483733" r:id="rId49"/>
    <p:sldLayoutId id="2147483702" r:id="rId50"/>
    <p:sldLayoutId id="2147483720" r:id="rId51"/>
    <p:sldLayoutId id="2147483721" r:id="rId52"/>
    <p:sldLayoutId id="2147483722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  <p:sldLayoutId id="2147483731" r:id="rId62"/>
    <p:sldLayoutId id="2147483732" r:id="rId63"/>
    <p:sldLayoutId id="2147483703" r:id="rId64"/>
    <p:sldLayoutId id="2147483704" r:id="rId65"/>
    <p:sldLayoutId id="2147483705" r:id="rId66"/>
    <p:sldLayoutId id="2147483706" r:id="rId67"/>
    <p:sldLayoutId id="2147483707" r:id="rId68"/>
    <p:sldLayoutId id="2147483717" r:id="rId6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diagramLayout" Target="../diagrams/layout19.xml"/><Relationship Id="rId18" Type="http://schemas.openxmlformats.org/officeDocument/2006/relationships/diagramLayout" Target="../diagrams/layout20.xml"/><Relationship Id="rId3" Type="http://schemas.openxmlformats.org/officeDocument/2006/relationships/diagramLayout" Target="../diagrams/layout17.xml"/><Relationship Id="rId21" Type="http://schemas.microsoft.com/office/2007/relationships/diagramDrawing" Target="../diagrams/drawing20.xml"/><Relationship Id="rId7" Type="http://schemas.openxmlformats.org/officeDocument/2006/relationships/diagramData" Target="../diagrams/data18.xml"/><Relationship Id="rId12" Type="http://schemas.openxmlformats.org/officeDocument/2006/relationships/diagramData" Target="../diagrams/data19.xml"/><Relationship Id="rId17" Type="http://schemas.openxmlformats.org/officeDocument/2006/relationships/diagramData" Target="../diagrams/data20.xml"/><Relationship Id="rId2" Type="http://schemas.openxmlformats.org/officeDocument/2006/relationships/diagramData" Target="../diagrams/data17.xml"/><Relationship Id="rId16" Type="http://schemas.microsoft.com/office/2007/relationships/diagramDrawing" Target="../diagrams/drawing19.xml"/><Relationship Id="rId20" Type="http://schemas.openxmlformats.org/officeDocument/2006/relationships/diagramColors" Target="../diagrams/colors20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5" Type="http://schemas.openxmlformats.org/officeDocument/2006/relationships/diagramColors" Target="../diagrams/colors19.xml"/><Relationship Id="rId10" Type="http://schemas.openxmlformats.org/officeDocument/2006/relationships/diagramColors" Target="../diagrams/colors18.xml"/><Relationship Id="rId19" Type="http://schemas.openxmlformats.org/officeDocument/2006/relationships/diagramQuickStyle" Target="../diagrams/quickStyle20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Relationship Id="rId14" Type="http://schemas.openxmlformats.org/officeDocument/2006/relationships/diagramQuickStyle" Target="../diagrams/quickStyl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498C655C-AA03-DE32-22C2-F8E9215D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67" y="1632938"/>
            <a:ext cx="5904631" cy="2631611"/>
          </a:xfrm>
        </p:spPr>
        <p:txBody>
          <a:bodyPr lIns="0" tIns="0" rIns="0" bIns="0">
            <a:noAutofit/>
          </a:bodyPr>
          <a:lstStyle/>
          <a:p>
            <a:r>
              <a:rPr lang="en-US" altLang="zh-CN" sz="5000" dirty="0"/>
              <a:t>Text-to-image model for </a:t>
            </a:r>
            <a:r>
              <a:rPr lang="en-US" altLang="zh-CN" sz="5000" dirty="0" err="1"/>
              <a:t>Pokemon</a:t>
            </a:r>
            <a:r>
              <a:rPr lang="en-US" altLang="zh-CN" sz="5000" dirty="0"/>
              <a:t> images</a:t>
            </a:r>
            <a:endParaRPr lang="en-US" altLang="zh-CN" sz="5000" dirty="0">
              <a:cs typeface="Poppins SemiBold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8BFD4E5-AB08-4651-3703-C1C5FBE2BD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2493" y="5091171"/>
            <a:ext cx="5765005" cy="11795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i="1" dirty="0"/>
              <a:t>Mattia Tritto</a:t>
            </a:r>
          </a:p>
          <a:p>
            <a:r>
              <a:rPr lang="en-US" sz="2000" i="1" dirty="0"/>
              <a:t>Master Degree in Computer Engineering</a:t>
            </a:r>
            <a:endParaRPr lang="it-IT" sz="2000" i="1" dirty="0"/>
          </a:p>
        </p:txBody>
      </p:sp>
      <p:pic>
        <p:nvPicPr>
          <p:cNvPr id="2" name="Immagine 1" descr="Immagine che contiene cartone animato, clipart, Cartoni animati, Animazione&#10;&#10;Il contenuto generato dall'IA potrebbe non essere corretto.">
            <a:extLst>
              <a:ext uri="{FF2B5EF4-FFF2-40B4-BE49-F238E27FC236}">
                <a16:creationId xmlns:a16="http://schemas.microsoft.com/office/drawing/2014/main" id="{3CFA631F-A7E6-42CF-BAB5-9803129E9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863" y="1632938"/>
            <a:ext cx="4343238" cy="43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8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77CB8-BC06-5FAC-5194-90E8AE23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493FB236-9144-E925-5C64-34494C65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Text preprocessing</a:t>
            </a:r>
            <a:endParaRPr lang="zh-CN" altLang="en-US" dirty="0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7354A575-7A48-F855-3B4B-D9435F6F796A}"/>
              </a:ext>
            </a:extLst>
          </p:cNvPr>
          <p:cNvSpPr txBox="1">
            <a:spLocks/>
          </p:cNvSpPr>
          <p:nvPr/>
        </p:nvSpPr>
        <p:spPr>
          <a:xfrm>
            <a:off x="687104" y="2003477"/>
            <a:ext cx="10817792" cy="17630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For text </a:t>
            </a:r>
            <a:r>
              <a:rPr lang="it-IT" sz="2000" dirty="0" err="1"/>
              <a:t>preprocessing</a:t>
            </a:r>
            <a:r>
              <a:rPr lang="it-IT" sz="2000" dirty="0"/>
              <a:t>, I create an </a:t>
            </a:r>
            <a:r>
              <a:rPr lang="it-IT" sz="2000" dirty="0" err="1"/>
              <a:t>enriched</a:t>
            </a:r>
            <a:r>
              <a:rPr lang="it-IT" sz="2000" dirty="0"/>
              <a:t> </a:t>
            </a:r>
            <a:r>
              <a:rPr lang="it-IT" sz="2000" dirty="0" err="1"/>
              <a:t>textual</a:t>
            </a:r>
            <a:r>
              <a:rPr lang="it-IT" sz="2000" dirty="0"/>
              <a:t> </a:t>
            </a:r>
            <a:r>
              <a:rPr lang="it-IT" sz="2000" dirty="0" err="1"/>
              <a:t>description</a:t>
            </a:r>
            <a:r>
              <a:rPr lang="it-IT" sz="2000" dirty="0"/>
              <a:t> by </a:t>
            </a:r>
            <a:r>
              <a:rPr lang="it-IT" sz="2000" dirty="0" err="1"/>
              <a:t>combining</a:t>
            </a:r>
            <a:r>
              <a:rPr lang="it-IT" sz="2000" dirty="0"/>
              <a:t> multiple fields from the dataset: </a:t>
            </a:r>
            <a:r>
              <a:rPr lang="it-IT" sz="2000" b="1" dirty="0" err="1"/>
              <a:t>description</a:t>
            </a:r>
            <a:r>
              <a:rPr lang="it-IT" sz="2000" dirty="0"/>
              <a:t>, </a:t>
            </a:r>
            <a:r>
              <a:rPr lang="it-IT" sz="2000" b="1" dirty="0" err="1"/>
              <a:t>primary</a:t>
            </a:r>
            <a:r>
              <a:rPr lang="it-IT" sz="2000" b="1" dirty="0"/>
              <a:t> </a:t>
            </a:r>
            <a:r>
              <a:rPr lang="it-IT" sz="2000" b="1" dirty="0" err="1"/>
              <a:t>type</a:t>
            </a:r>
            <a:r>
              <a:rPr lang="it-IT" sz="2000" dirty="0"/>
              <a:t>, </a:t>
            </a:r>
            <a:r>
              <a:rPr lang="it-IT" sz="2000" b="1" dirty="0" err="1"/>
              <a:t>secondary</a:t>
            </a:r>
            <a:r>
              <a:rPr lang="it-IT" sz="2000" b="1" dirty="0"/>
              <a:t> </a:t>
            </a:r>
            <a:r>
              <a:rPr lang="it-IT" sz="2000" b="1" dirty="0" err="1"/>
              <a:t>type</a:t>
            </a:r>
            <a:r>
              <a:rPr lang="it-IT" sz="2000" dirty="0"/>
              <a:t>, and </a:t>
            </a:r>
            <a:r>
              <a:rPr lang="it-IT" sz="2000" b="1" dirty="0" err="1"/>
              <a:t>classification</a:t>
            </a:r>
            <a:r>
              <a:rPr lang="it-IT" sz="2000" dirty="0"/>
              <a:t>. </a:t>
            </a:r>
            <a:r>
              <a:rPr lang="it-IT" sz="2000" dirty="0" err="1"/>
              <a:t>These</a:t>
            </a:r>
            <a:r>
              <a:rPr lang="it-IT" sz="2000" dirty="0"/>
              <a:t> </a:t>
            </a:r>
            <a:r>
              <a:rPr lang="it-IT" sz="2000" dirty="0" err="1"/>
              <a:t>additional</a:t>
            </a:r>
            <a:r>
              <a:rPr lang="it-IT" sz="2000" dirty="0"/>
              <a:t> fields are </a:t>
            </a:r>
            <a:r>
              <a:rPr lang="it-IT" sz="2000" dirty="0" err="1"/>
              <a:t>included</a:t>
            </a:r>
            <a:r>
              <a:rPr lang="it-IT" sz="2000" dirty="0"/>
              <a:t> </a:t>
            </a:r>
            <a:r>
              <a:rPr lang="it-IT" sz="2000" dirty="0" err="1"/>
              <a:t>because</a:t>
            </a:r>
            <a:r>
              <a:rPr lang="it-IT" sz="2000" dirty="0"/>
              <a:t> </a:t>
            </a:r>
            <a:r>
              <a:rPr lang="it-IT" sz="2000" dirty="0" err="1"/>
              <a:t>they</a:t>
            </a:r>
            <a:r>
              <a:rPr lang="it-IT" sz="2000" dirty="0"/>
              <a:t> </a:t>
            </a:r>
            <a:r>
              <a:rPr lang="it-IT" sz="2000" dirty="0" err="1"/>
              <a:t>often</a:t>
            </a:r>
            <a:r>
              <a:rPr lang="it-IT" sz="2000" dirty="0"/>
              <a:t> </a:t>
            </a:r>
            <a:r>
              <a:rPr lang="it-IT" sz="2000" dirty="0" err="1"/>
              <a:t>carry</a:t>
            </a:r>
            <a:r>
              <a:rPr lang="it-IT" sz="2000" dirty="0"/>
              <a:t> </a:t>
            </a:r>
            <a:r>
              <a:rPr lang="it-IT" sz="2000" b="1" dirty="0"/>
              <a:t>visual </a:t>
            </a:r>
            <a:r>
              <a:rPr lang="it-IT" sz="2000" b="1" dirty="0" err="1"/>
              <a:t>attributes</a:t>
            </a:r>
            <a:r>
              <a:rPr lang="it-IT" sz="2000" b="1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</a:t>
            </a:r>
            <a:r>
              <a:rPr lang="it-IT" sz="2000" dirty="0" err="1"/>
              <a:t>enhance</a:t>
            </a:r>
            <a:r>
              <a:rPr lang="it-IT" sz="2000" dirty="0"/>
              <a:t> the </a:t>
            </a:r>
            <a:r>
              <a:rPr lang="it-IT" sz="2000" dirty="0" err="1"/>
              <a:t>model's</a:t>
            </a:r>
            <a:r>
              <a:rPr lang="it-IT" sz="2000" dirty="0"/>
              <a:t> </a:t>
            </a:r>
            <a:r>
              <a:rPr lang="it-IT" sz="2000" dirty="0" err="1"/>
              <a:t>ability</a:t>
            </a:r>
            <a:r>
              <a:rPr lang="it-IT" sz="2000" dirty="0"/>
              <a:t> to generate images </a:t>
            </a:r>
            <a:r>
              <a:rPr lang="it-IT" sz="2000" dirty="0" err="1"/>
              <a:t>aligned</a:t>
            </a:r>
            <a:r>
              <a:rPr lang="it-IT" sz="2000" dirty="0"/>
              <a:t> with the </a:t>
            </a:r>
            <a:r>
              <a:rPr lang="it-IT" sz="2000" dirty="0" err="1"/>
              <a:t>textual</a:t>
            </a:r>
            <a:r>
              <a:rPr lang="it-IT" sz="20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EB650D13-165F-6D3D-25A3-02CC4D6E1A91}"/>
              </a:ext>
            </a:extLst>
          </p:cNvPr>
          <p:cNvSpPr txBox="1">
            <a:spLocks/>
          </p:cNvSpPr>
          <p:nvPr/>
        </p:nvSpPr>
        <p:spPr>
          <a:xfrm>
            <a:off x="687104" y="4224311"/>
            <a:ext cx="10817792" cy="97727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/>
              <a:t>«</a:t>
            </a:r>
            <a:r>
              <a:rPr lang="it-IT" sz="2000" i="1" dirty="0" err="1"/>
              <a:t>There</a:t>
            </a:r>
            <a:r>
              <a:rPr lang="it-IT" sz="2000" i="1" dirty="0"/>
              <a:t> </a:t>
            </a:r>
            <a:r>
              <a:rPr lang="it-IT" sz="2000" i="1" dirty="0" err="1"/>
              <a:t>is</a:t>
            </a:r>
            <a:r>
              <a:rPr lang="it-IT" sz="2000" i="1" dirty="0"/>
              <a:t> a </a:t>
            </a:r>
            <a:r>
              <a:rPr lang="it-IT" sz="2000" i="1" dirty="0" err="1"/>
              <a:t>plant</a:t>
            </a:r>
            <a:r>
              <a:rPr lang="it-IT" sz="2000" i="1" dirty="0"/>
              <a:t> </a:t>
            </a:r>
            <a:r>
              <a:rPr lang="it-IT" sz="2000" i="1" dirty="0" err="1"/>
              <a:t>seed</a:t>
            </a:r>
            <a:r>
              <a:rPr lang="it-IT" sz="2000" i="1" dirty="0"/>
              <a:t> on </a:t>
            </a:r>
            <a:r>
              <a:rPr lang="it-IT" sz="2000" i="1" dirty="0" err="1"/>
              <a:t>its</a:t>
            </a:r>
            <a:r>
              <a:rPr lang="it-IT" sz="2000" i="1" dirty="0"/>
              <a:t> back </a:t>
            </a:r>
            <a:r>
              <a:rPr lang="it-IT" sz="2000" i="1" dirty="0" err="1"/>
              <a:t>right</a:t>
            </a:r>
            <a:r>
              <a:rPr lang="it-IT" sz="2000" i="1" dirty="0"/>
              <a:t> from the day </a:t>
            </a:r>
            <a:r>
              <a:rPr lang="it-IT" sz="2000" i="1" dirty="0" err="1"/>
              <a:t>this</a:t>
            </a:r>
            <a:r>
              <a:rPr lang="it-IT" sz="2000" i="1" dirty="0"/>
              <a:t> </a:t>
            </a:r>
            <a:r>
              <a:rPr lang="it-IT" sz="2000" i="1" dirty="0" err="1"/>
              <a:t>Pokèmon</a:t>
            </a:r>
            <a:r>
              <a:rPr lang="it-IT" sz="2000" i="1" dirty="0"/>
              <a:t> </a:t>
            </a:r>
            <a:r>
              <a:rPr lang="it-IT" sz="2000" i="1" dirty="0" err="1"/>
              <a:t>is</a:t>
            </a:r>
            <a:r>
              <a:rPr lang="it-IT" sz="2000" i="1" dirty="0"/>
              <a:t> </a:t>
            </a:r>
            <a:r>
              <a:rPr lang="it-IT" sz="2000" i="1" dirty="0" err="1"/>
              <a:t>born</a:t>
            </a:r>
            <a:r>
              <a:rPr lang="it-IT" sz="2000" i="1" dirty="0"/>
              <a:t>. The </a:t>
            </a:r>
            <a:r>
              <a:rPr lang="it-IT" sz="2000" i="1" dirty="0" err="1"/>
              <a:t>seed</a:t>
            </a:r>
            <a:r>
              <a:rPr lang="it-IT" sz="2000" i="1" dirty="0"/>
              <a:t> </a:t>
            </a:r>
            <a:r>
              <a:rPr lang="it-IT" sz="2000" i="1" dirty="0" err="1"/>
              <a:t>slowly</a:t>
            </a:r>
            <a:r>
              <a:rPr lang="it-IT" sz="2000" i="1" dirty="0"/>
              <a:t> </a:t>
            </a:r>
            <a:r>
              <a:rPr lang="it-IT" sz="2000" i="1" dirty="0" err="1"/>
              <a:t>grows</a:t>
            </a:r>
            <a:r>
              <a:rPr lang="it-IT" sz="2000" i="1" dirty="0"/>
              <a:t> </a:t>
            </a:r>
            <a:r>
              <a:rPr lang="it-IT" sz="2000" i="1" dirty="0" err="1"/>
              <a:t>larger</a:t>
            </a:r>
            <a:r>
              <a:rPr lang="it-IT" sz="2000" i="1" dirty="0"/>
              <a:t>. </a:t>
            </a:r>
            <a:r>
              <a:rPr lang="it-IT" sz="2000" i="1" dirty="0" err="1"/>
              <a:t>This</a:t>
            </a:r>
            <a:r>
              <a:rPr lang="it-IT" sz="2000" i="1" dirty="0"/>
              <a:t> Pokémon </a:t>
            </a:r>
            <a:r>
              <a:rPr lang="it-IT" sz="2000" i="1" dirty="0" err="1"/>
              <a:t>is</a:t>
            </a:r>
            <a:r>
              <a:rPr lang="it-IT" sz="2000" i="1" dirty="0"/>
              <a:t> </a:t>
            </a:r>
            <a:r>
              <a:rPr lang="it-IT" sz="2000" i="1" dirty="0" err="1"/>
              <a:t>classified</a:t>
            </a:r>
            <a:r>
              <a:rPr lang="it-IT" sz="2000" i="1" dirty="0"/>
              <a:t> </a:t>
            </a:r>
            <a:r>
              <a:rPr lang="it-IT" sz="2000" i="1" dirty="0" err="1"/>
              <a:t>as</a:t>
            </a:r>
            <a:r>
              <a:rPr lang="it-IT" sz="2000" i="1" dirty="0"/>
              <a:t> a </a:t>
            </a:r>
            <a:r>
              <a:rPr lang="it-IT" sz="2000" i="1" dirty="0" err="1"/>
              <a:t>Seed</a:t>
            </a:r>
            <a:r>
              <a:rPr lang="it-IT" sz="2000" i="1" dirty="0"/>
              <a:t> </a:t>
            </a:r>
            <a:r>
              <a:rPr lang="it-IT" sz="2000" i="1" dirty="0" err="1"/>
              <a:t>Pokèmon</a:t>
            </a:r>
            <a:r>
              <a:rPr lang="it-IT" sz="2000" i="1" dirty="0"/>
              <a:t>. </a:t>
            </a:r>
            <a:r>
              <a:rPr lang="it-IT" sz="2000" i="1" dirty="0" err="1"/>
              <a:t>It</a:t>
            </a:r>
            <a:r>
              <a:rPr lang="it-IT" sz="2000" i="1" dirty="0"/>
              <a:t> </a:t>
            </a:r>
            <a:r>
              <a:rPr lang="it-IT" sz="2000" i="1" dirty="0" err="1"/>
              <a:t>is</a:t>
            </a:r>
            <a:r>
              <a:rPr lang="it-IT" sz="2000" i="1" dirty="0"/>
              <a:t> of </a:t>
            </a:r>
            <a:r>
              <a:rPr lang="it-IT" sz="2000" i="1" dirty="0" err="1"/>
              <a:t>grass</a:t>
            </a:r>
            <a:r>
              <a:rPr lang="it-IT" sz="2000" i="1" dirty="0"/>
              <a:t> </a:t>
            </a:r>
            <a:r>
              <a:rPr lang="it-IT" sz="2000" i="1" dirty="0" err="1"/>
              <a:t>type</a:t>
            </a:r>
            <a:r>
              <a:rPr lang="it-IT" sz="2000" i="1" dirty="0"/>
              <a:t> and </a:t>
            </a:r>
            <a:r>
              <a:rPr lang="it-IT" sz="2000" i="1" dirty="0" err="1"/>
              <a:t>poison</a:t>
            </a:r>
            <a:r>
              <a:rPr lang="it-IT" sz="2000" i="1" dirty="0"/>
              <a:t> </a:t>
            </a:r>
            <a:r>
              <a:rPr lang="it-IT" sz="2000" i="1" dirty="0" err="1"/>
              <a:t>type</a:t>
            </a:r>
            <a:r>
              <a:rPr lang="it-IT" sz="2000" i="1" dirty="0"/>
              <a:t>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6841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B04DE-0F8E-5EA6-690A-480495214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EDCB-8B24-9EFE-D6AA-1DD89B319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624839"/>
            <a:ext cx="7772400" cy="4615188"/>
          </a:xfrm>
        </p:spPr>
        <p:txBody>
          <a:bodyPr anchor="b">
            <a:normAutofit/>
          </a:bodyPr>
          <a:lstStyle/>
          <a:p>
            <a:r>
              <a:rPr lang="en-US" altLang="zh-CN" noProof="0" dirty="0"/>
              <a:t>Training process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10A05-0319-C800-71DB-AC0F7451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4956" y="5452986"/>
            <a:ext cx="7772400" cy="59436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Some details about the training</a:t>
            </a:r>
          </a:p>
        </p:txBody>
      </p:sp>
    </p:spTree>
    <p:extLst>
      <p:ext uri="{BB962C8B-B14F-4D97-AF65-F5344CB8AC3E}">
        <p14:creationId xmlns:p14="http://schemas.microsoft.com/office/powerpoint/2010/main" val="320498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7E26E-8985-B6ED-A48E-ACA4B0F91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0C3E0B4E-C963-5FBA-366F-2D7BB944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L1 Loss</a:t>
            </a:r>
            <a:endParaRPr lang="zh-CN" altLang="en-US" dirty="0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182176EA-DA8C-19B5-6CD1-BB8FACD9EAF7}"/>
              </a:ext>
            </a:extLst>
          </p:cNvPr>
          <p:cNvSpPr txBox="1">
            <a:spLocks/>
          </p:cNvSpPr>
          <p:nvPr/>
        </p:nvSpPr>
        <p:spPr>
          <a:xfrm>
            <a:off x="687104" y="2003477"/>
            <a:ext cx="10817792" cy="17630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As</a:t>
            </a:r>
            <a:r>
              <a:rPr lang="it-IT" sz="2000" dirty="0"/>
              <a:t> the </a:t>
            </a:r>
            <a:r>
              <a:rPr lang="it-IT" sz="2000" dirty="0" err="1"/>
              <a:t>primary</a:t>
            </a:r>
            <a:r>
              <a:rPr lang="it-IT" sz="2000" dirty="0"/>
              <a:t> </a:t>
            </a:r>
            <a:r>
              <a:rPr lang="it-IT" sz="2000" dirty="0" err="1"/>
              <a:t>loss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 for </a:t>
            </a:r>
            <a:r>
              <a:rPr lang="it-IT" sz="2000" dirty="0" err="1"/>
              <a:t>evaluating</a:t>
            </a:r>
            <a:r>
              <a:rPr lang="it-IT" sz="2000" dirty="0"/>
              <a:t> the model, L1 </a:t>
            </a:r>
            <a:r>
              <a:rPr lang="it-IT" sz="2000" dirty="0" err="1"/>
              <a:t>loss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b="1" dirty="0"/>
              <a:t>pixel-wise </a:t>
            </a:r>
            <a:r>
              <a:rPr lang="it-IT" sz="2000" b="1" dirty="0" err="1"/>
              <a:t>loss</a:t>
            </a:r>
            <a:r>
              <a:rPr lang="it-IT" sz="2000" b="1" dirty="0"/>
              <a:t> </a:t>
            </a:r>
            <a:r>
              <a:rPr lang="it-IT" sz="2000" b="1" dirty="0" err="1"/>
              <a:t>measures</a:t>
            </a:r>
            <a:r>
              <a:rPr lang="it-IT" sz="2000" b="1" dirty="0"/>
              <a:t> the </a:t>
            </a:r>
            <a:r>
              <a:rPr lang="it-IT" sz="2000" b="1" dirty="0" err="1"/>
              <a:t>absolute</a:t>
            </a:r>
            <a:r>
              <a:rPr lang="it-IT" sz="2000" b="1" dirty="0"/>
              <a:t> </a:t>
            </a:r>
            <a:r>
              <a:rPr lang="it-IT" sz="2000" b="1" dirty="0" err="1"/>
              <a:t>difference</a:t>
            </a:r>
            <a:r>
              <a:rPr lang="it-IT" sz="2000" b="1" dirty="0"/>
              <a:t> </a:t>
            </a:r>
            <a:r>
              <a:rPr lang="it-IT" sz="2000" b="1" dirty="0" err="1"/>
              <a:t>between</a:t>
            </a:r>
            <a:r>
              <a:rPr lang="it-IT" sz="2000" b="1" dirty="0"/>
              <a:t> the </a:t>
            </a:r>
            <a:r>
              <a:rPr lang="it-IT" sz="2000" b="1" dirty="0" err="1"/>
              <a:t>predicted</a:t>
            </a:r>
            <a:r>
              <a:rPr lang="it-IT" sz="2000" b="1" dirty="0"/>
              <a:t> and ground truth images</a:t>
            </a:r>
            <a:r>
              <a:rPr lang="it-IT" sz="2000" dirty="0"/>
              <a:t>. L1 </a:t>
            </a:r>
            <a:r>
              <a:rPr lang="it-IT" sz="2000" dirty="0" err="1"/>
              <a:t>loss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particularly</a:t>
            </a:r>
            <a:r>
              <a:rPr lang="it-IT" sz="2000" dirty="0"/>
              <a:t> </a:t>
            </a:r>
            <a:r>
              <a:rPr lang="it-IT" sz="2000" dirty="0" err="1"/>
              <a:t>effective</a:t>
            </a:r>
            <a:r>
              <a:rPr lang="it-IT" sz="2000" dirty="0"/>
              <a:t> in </a:t>
            </a:r>
            <a:r>
              <a:rPr lang="it-IT" sz="2000" dirty="0" err="1"/>
              <a:t>preserving</a:t>
            </a:r>
            <a:r>
              <a:rPr lang="it-IT" sz="2000" dirty="0"/>
              <a:t> fine </a:t>
            </a:r>
            <a:r>
              <a:rPr lang="it-IT" sz="2000" b="1" dirty="0"/>
              <a:t>accurate </a:t>
            </a:r>
            <a:r>
              <a:rPr lang="it-IT" sz="2000" b="1" dirty="0" err="1"/>
              <a:t>reconstruction</a:t>
            </a:r>
            <a:r>
              <a:rPr lang="it-IT" sz="2000" b="1" dirty="0"/>
              <a:t> </a:t>
            </a:r>
            <a:r>
              <a:rPr lang="it-IT" sz="2000" b="1" dirty="0" err="1"/>
              <a:t>at</a:t>
            </a:r>
            <a:r>
              <a:rPr lang="it-IT" sz="2000" b="1" dirty="0"/>
              <a:t> </a:t>
            </a:r>
            <a:r>
              <a:rPr lang="it-IT" sz="2000" b="1" dirty="0" err="1"/>
              <a:t>each</a:t>
            </a:r>
            <a:r>
              <a:rPr lang="it-IT" sz="2000" b="1" dirty="0"/>
              <a:t> pixel </a:t>
            </a:r>
            <a:r>
              <a:rPr lang="it-IT" sz="2000" b="1" dirty="0" err="1"/>
              <a:t>details</a:t>
            </a:r>
            <a:r>
              <a:rPr lang="it-IT" sz="2000" b="1" dirty="0"/>
              <a:t> and </a:t>
            </a:r>
            <a:r>
              <a:rPr lang="it-IT" sz="2000" b="1" dirty="0" err="1"/>
              <a:t>sharpness</a:t>
            </a:r>
            <a:r>
              <a:rPr lang="it-IT" sz="2000" b="1" dirty="0"/>
              <a:t> in </a:t>
            </a:r>
            <a:r>
              <a:rPr lang="it-IT" sz="2000" b="1" dirty="0" err="1"/>
              <a:t>generated</a:t>
            </a:r>
            <a:r>
              <a:rPr lang="it-IT" sz="2000" b="1" dirty="0"/>
              <a:t> images</a:t>
            </a:r>
            <a:r>
              <a:rPr lang="it-IT" sz="2000" dirty="0"/>
              <a:t>, making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suitable</a:t>
            </a:r>
            <a:r>
              <a:rPr lang="it-IT" sz="2000" dirty="0"/>
              <a:t> for tasks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require</a:t>
            </a:r>
            <a:r>
              <a:rPr lang="it-IT" sz="2000" dirty="0"/>
              <a:t> high-fidelity outputs.</a:t>
            </a:r>
            <a:endParaRPr lang="en-US" altLang="zh-CN" sz="2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469E063-43DB-868C-35D6-E2A809E2C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220009"/>
            <a:ext cx="7772400" cy="8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534C5-CEA4-E912-D6DA-630848902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06F074D9-3B69-2ACB-C7BD-F4B89E8B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76" y="460854"/>
            <a:ext cx="266467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CLIP score</a:t>
            </a:r>
            <a:endParaRPr lang="zh-CN" altLang="en-US" dirty="0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3134ABF-7342-1604-50BB-2B0ADD465AD1}"/>
              </a:ext>
            </a:extLst>
          </p:cNvPr>
          <p:cNvSpPr txBox="1">
            <a:spLocks/>
          </p:cNvSpPr>
          <p:nvPr/>
        </p:nvSpPr>
        <p:spPr>
          <a:xfrm>
            <a:off x="821476" y="1755500"/>
            <a:ext cx="10942156" cy="3669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The CLIP score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metric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evaluates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</a:t>
            </a:r>
            <a:r>
              <a:rPr lang="it-IT" sz="2000" dirty="0" err="1"/>
              <a:t>well</a:t>
            </a:r>
            <a:r>
              <a:rPr lang="it-IT" sz="2000" dirty="0"/>
              <a:t> a </a:t>
            </a:r>
            <a:r>
              <a:rPr lang="it-IT" sz="2000" dirty="0" err="1"/>
              <a:t>generated</a:t>
            </a:r>
            <a:r>
              <a:rPr lang="it-IT" sz="2000" dirty="0"/>
              <a:t> image </a:t>
            </a:r>
            <a:r>
              <a:rPr lang="it-IT" sz="2000" dirty="0" err="1"/>
              <a:t>aligns</a:t>
            </a:r>
            <a:r>
              <a:rPr lang="it-IT" sz="2000" dirty="0"/>
              <a:t> with a </a:t>
            </a:r>
            <a:r>
              <a:rPr lang="it-IT" sz="2000" dirty="0" err="1"/>
              <a:t>given</a:t>
            </a:r>
            <a:r>
              <a:rPr lang="it-IT" sz="2000" dirty="0"/>
              <a:t> text </a:t>
            </a:r>
            <a:r>
              <a:rPr lang="it-IT" sz="2000" dirty="0" err="1"/>
              <a:t>description</a:t>
            </a:r>
            <a:r>
              <a:rPr lang="it-IT" sz="2000" dirty="0"/>
              <a:t>.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b="1" dirty="0"/>
              <a:t>CLIP model (Contrastive Language-Image </a:t>
            </a:r>
            <a:r>
              <a:rPr lang="it-IT" sz="2000" b="1" dirty="0" err="1"/>
              <a:t>Pretraining</a:t>
            </a:r>
            <a:r>
              <a:rPr lang="it-IT" sz="2000" b="1" dirty="0"/>
              <a:t>)</a:t>
            </a:r>
            <a:r>
              <a:rPr lang="it-IT" sz="2000" dirty="0"/>
              <a:t> </a:t>
            </a:r>
            <a:r>
              <a:rPr lang="it-IT" sz="2000" dirty="0" err="1"/>
              <a:t>developed</a:t>
            </a:r>
            <a:r>
              <a:rPr lang="it-IT" sz="2000" dirty="0"/>
              <a:t> by OpenAI,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b="1" dirty="0" err="1"/>
              <a:t>learns</a:t>
            </a:r>
            <a:r>
              <a:rPr lang="it-IT" sz="2000" b="1" dirty="0"/>
              <a:t> joint </a:t>
            </a:r>
            <a:r>
              <a:rPr lang="it-IT" sz="2000" b="1" dirty="0" err="1"/>
              <a:t>embeddings</a:t>
            </a:r>
            <a:r>
              <a:rPr lang="it-IT" sz="2000" b="1" dirty="0"/>
              <a:t> for images and text in a </a:t>
            </a:r>
            <a:r>
              <a:rPr lang="it-IT" sz="2000" b="1" dirty="0" err="1"/>
              <a:t>shared</a:t>
            </a:r>
            <a:r>
              <a:rPr lang="it-IT" sz="2000" b="1" dirty="0"/>
              <a:t> semantic </a:t>
            </a:r>
            <a:r>
              <a:rPr lang="it-IT" sz="2000" b="1" dirty="0" err="1"/>
              <a:t>space</a:t>
            </a:r>
            <a:r>
              <a:rPr lang="it-IT" sz="2000" dirty="0"/>
              <a:t>.</a:t>
            </a:r>
          </a:p>
          <a:p>
            <a:r>
              <a:rPr lang="it-IT" sz="2000" dirty="0"/>
              <a:t>To compute the CLIP score: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The </a:t>
            </a:r>
            <a:r>
              <a:rPr lang="it-IT" sz="2000" dirty="0" err="1"/>
              <a:t>generated</a:t>
            </a:r>
            <a:r>
              <a:rPr lang="it-IT" sz="2000" dirty="0"/>
              <a:t> image and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corresponding</a:t>
            </a:r>
            <a:r>
              <a:rPr lang="it-IT" sz="2000" dirty="0"/>
              <a:t> text </a:t>
            </a:r>
            <a:r>
              <a:rPr lang="it-IT" sz="2000" dirty="0" err="1"/>
              <a:t>description</a:t>
            </a:r>
            <a:r>
              <a:rPr lang="it-IT" sz="2000" dirty="0"/>
              <a:t> are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passed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the </a:t>
            </a:r>
            <a:r>
              <a:rPr lang="it-IT" sz="2000" dirty="0" err="1"/>
              <a:t>pretrained</a:t>
            </a:r>
            <a:r>
              <a:rPr lang="it-IT" sz="2000" dirty="0"/>
              <a:t> CLIP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The model </a:t>
            </a:r>
            <a:r>
              <a:rPr lang="it-IT" sz="2000" dirty="0" err="1"/>
              <a:t>extracts</a:t>
            </a:r>
            <a:r>
              <a:rPr lang="it-IT" sz="2000" dirty="0"/>
              <a:t> feature </a:t>
            </a:r>
            <a:r>
              <a:rPr lang="it-IT" sz="2000" dirty="0" err="1"/>
              <a:t>embeddings</a:t>
            </a:r>
            <a:r>
              <a:rPr lang="it-IT" sz="2000" dirty="0"/>
              <a:t> for 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modalities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The</a:t>
            </a:r>
            <a:r>
              <a:rPr lang="it-IT" sz="2000" b="1" dirty="0"/>
              <a:t> cosine </a:t>
            </a:r>
            <a:r>
              <a:rPr lang="it-IT" sz="2000" b="1" dirty="0" err="1"/>
              <a:t>similarity</a:t>
            </a:r>
            <a:r>
              <a:rPr lang="it-IT" sz="2000" b="1" dirty="0"/>
              <a:t> </a:t>
            </a:r>
            <a:r>
              <a:rPr lang="it-IT" sz="2000" b="1" dirty="0" err="1"/>
              <a:t>between</a:t>
            </a:r>
            <a:r>
              <a:rPr lang="it-IT" sz="2000" b="1" dirty="0"/>
              <a:t> </a:t>
            </a:r>
            <a:r>
              <a:rPr lang="it-IT" sz="2000" b="1" dirty="0" err="1"/>
              <a:t>these</a:t>
            </a:r>
            <a:r>
              <a:rPr lang="it-IT" sz="2000" b="1" dirty="0"/>
              <a:t> </a:t>
            </a:r>
            <a:r>
              <a:rPr lang="it-IT" sz="2000" b="1" dirty="0" err="1"/>
              <a:t>embeddings</a:t>
            </a:r>
            <a:r>
              <a:rPr lang="it-IT" sz="2000" b="1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calculated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8830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8C63A-4DEC-6B82-2CEB-86B1C432E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5381-621A-FF44-0165-C1B5DBE36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624839"/>
            <a:ext cx="7772400" cy="4615188"/>
          </a:xfrm>
        </p:spPr>
        <p:txBody>
          <a:bodyPr anchor="b">
            <a:normAutofit/>
          </a:bodyPr>
          <a:lstStyle/>
          <a:p>
            <a:r>
              <a:rPr lang="en-US" altLang="zh-CN" noProof="0" dirty="0"/>
              <a:t>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FF058-169C-BBCF-F35B-B0299AB4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56" y="5381548"/>
            <a:ext cx="7772400" cy="59436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All the experiments conducted</a:t>
            </a:r>
          </a:p>
        </p:txBody>
      </p:sp>
    </p:spTree>
    <p:extLst>
      <p:ext uri="{BB962C8B-B14F-4D97-AF65-F5344CB8AC3E}">
        <p14:creationId xmlns:p14="http://schemas.microsoft.com/office/powerpoint/2010/main" val="304720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7E7AD-4B1E-CAF2-2DAD-7D002BFB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700292BD-8343-598A-CE06-CE05CEF9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27" y="287183"/>
            <a:ext cx="6011805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First trial configuration</a:t>
            </a:r>
            <a:endParaRPr lang="zh-CN" alt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FDCCE9F5-36A6-584C-841C-D0C4CED2F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671062"/>
              </p:ext>
            </p:extLst>
          </p:nvPr>
        </p:nvGraphicFramePr>
        <p:xfrm>
          <a:off x="659928" y="1290591"/>
          <a:ext cx="5436072" cy="161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77A748ED-B55C-8923-90AD-F48A29BC6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343193"/>
              </p:ext>
            </p:extLst>
          </p:nvPr>
        </p:nvGraphicFramePr>
        <p:xfrm>
          <a:off x="6278179" y="1358967"/>
          <a:ext cx="5436072" cy="15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70A0380E-0720-15C6-4860-02773BF24E80}"/>
              </a:ext>
            </a:extLst>
          </p:cNvPr>
          <p:cNvSpPr/>
          <p:nvPr/>
        </p:nvSpPr>
        <p:spPr>
          <a:xfrm>
            <a:off x="659928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97021F2C-D3CE-415D-BFB4-E57116DD229D}"/>
              </a:ext>
            </a:extLst>
          </p:cNvPr>
          <p:cNvGrpSpPr/>
          <p:nvPr/>
        </p:nvGrpSpPr>
        <p:grpSpPr>
          <a:xfrm>
            <a:off x="876500" y="3373217"/>
            <a:ext cx="5002927" cy="1126746"/>
            <a:chOff x="615324" y="702533"/>
            <a:chExt cx="6918703" cy="81948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01C3625-AE2C-64EA-720D-8784B485626D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D1369DC-BC36-5A62-6E8F-BEE410F5E302}"/>
                </a:ext>
              </a:extLst>
            </p:cNvPr>
            <p:cNvSpPr txBox="1"/>
            <p:nvPr/>
          </p:nvSpPr>
          <p:spPr>
            <a:xfrm>
              <a:off x="655328" y="742537"/>
              <a:ext cx="6838694" cy="739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dirty="0">
                  <a:latin typeface="Source Sans Pro" panose="020B0503030403020204" pitchFamily="34" charset="0"/>
                </a:rPr>
                <a:t>Loss</a:t>
              </a:r>
              <a:endParaRPr lang="it-IT" sz="1700" b="1" i="0" dirty="0">
                <a:effectLst/>
                <a:latin typeface="Source Sans Pro" panose="020B0503030403020204" pitchFamily="34" charset="0"/>
              </a:endParaRP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L1</a:t>
              </a:r>
              <a:endParaRPr lang="it-IT" sz="1700" kern="1200" dirty="0"/>
            </a:p>
          </p:txBody>
        </p:sp>
      </p:grpSp>
      <p:sp>
        <p:nvSpPr>
          <p:cNvPr id="11" name="Rettangolo 10">
            <a:extLst>
              <a:ext uri="{FF2B5EF4-FFF2-40B4-BE49-F238E27FC236}">
                <a16:creationId xmlns:a16="http://schemas.microsoft.com/office/drawing/2014/main" id="{CEA52A96-6BAA-0346-0374-838B23FD9769}"/>
              </a:ext>
            </a:extLst>
          </p:cNvPr>
          <p:cNvSpPr/>
          <p:nvPr/>
        </p:nvSpPr>
        <p:spPr>
          <a:xfrm>
            <a:off x="6278179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0256222-1551-7AE2-3302-DAF5B49A4E59}"/>
              </a:ext>
            </a:extLst>
          </p:cNvPr>
          <p:cNvGrpSpPr/>
          <p:nvPr/>
        </p:nvGrpSpPr>
        <p:grpSpPr>
          <a:xfrm>
            <a:off x="6494751" y="3373217"/>
            <a:ext cx="5002927" cy="1126746"/>
            <a:chOff x="615324" y="702533"/>
            <a:chExt cx="6918703" cy="8194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F1324D8C-A773-5589-3384-56C5812A1FE7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0BF6576-490F-33EE-ECA7-9F6C48FB955D}"/>
                </a:ext>
              </a:extLst>
            </p:cNvPr>
            <p:cNvSpPr txBox="1"/>
            <p:nvPr/>
          </p:nvSpPr>
          <p:spPr>
            <a:xfrm>
              <a:off x="655328" y="779147"/>
              <a:ext cx="6838694" cy="702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i="0" dirty="0">
                  <a:effectLst/>
                  <a:latin typeface="Source Sans Pro" panose="020B0503030403020204" pitchFamily="34" charset="0"/>
                </a:rPr>
                <a:t>Bath size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10</a:t>
              </a:r>
              <a:endParaRPr lang="it-IT" sz="1700" kern="1200" dirty="0"/>
            </a:p>
          </p:txBody>
        </p:sp>
      </p:grp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36FE8934-8F14-1C39-63AC-3F7144CCFE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658321"/>
              </p:ext>
            </p:extLst>
          </p:nvPr>
        </p:nvGraphicFramePr>
        <p:xfrm>
          <a:off x="659928" y="4767244"/>
          <a:ext cx="5436072" cy="168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7FF9EA89-8775-E26D-4D01-ED8DE1FC2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706781"/>
              </p:ext>
            </p:extLst>
          </p:nvPr>
        </p:nvGraphicFramePr>
        <p:xfrm>
          <a:off x="6278179" y="4838652"/>
          <a:ext cx="5436072" cy="16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573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BB65A-3D14-F12F-A186-B75768F4A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E738FB68-2406-57CC-FCCD-FBF249DD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First trial</a:t>
            </a:r>
            <a:endParaRPr lang="zh-CN" altLang="en-US" dirty="0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2D128BB-DA29-DB32-1D65-616E5CB37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45" y="1404842"/>
            <a:ext cx="5064355" cy="3798266"/>
          </a:xfrm>
          <a:prstGeom prst="rect">
            <a:avLst/>
          </a:prstGeom>
        </p:spPr>
      </p:pic>
      <p:pic>
        <p:nvPicPr>
          <p:cNvPr id="7" name="Immagine 6" descr="Immagine che contiene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32EFDB02-B37C-5B88-C719-0FD29C955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36" y="1344210"/>
            <a:ext cx="4146416" cy="41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7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7503B-9340-B21C-EA27-9348E638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E480A991-285C-B1E3-7578-621342E8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724249"/>
            <a:ext cx="2269952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First trial</a:t>
            </a:r>
            <a:endParaRPr lang="zh-CN" altLang="en-US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D004DA9-9E14-9594-B101-3338D19672AD}"/>
              </a:ext>
            </a:extLst>
          </p:cNvPr>
          <p:cNvSpPr txBox="1">
            <a:spLocks/>
          </p:cNvSpPr>
          <p:nvPr/>
        </p:nvSpPr>
        <p:spPr>
          <a:xfrm>
            <a:off x="714548" y="2078326"/>
            <a:ext cx="10942156" cy="366911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As observed from the learning curves, the model is able to learn effectively during training; however, it quickly overfits the data. This is evident as the </a:t>
            </a:r>
            <a:r>
              <a:rPr lang="en-US" altLang="zh-CN" sz="2000" b="1" dirty="0"/>
              <a:t>training loss decreases steadily</a:t>
            </a:r>
            <a:r>
              <a:rPr lang="en-US" altLang="zh-CN" sz="2000" dirty="0"/>
              <a:t>, while the </a:t>
            </a:r>
            <a:r>
              <a:rPr lang="en-US" altLang="zh-CN" sz="2000" b="1" dirty="0"/>
              <a:t>validation and test losses remain higher</a:t>
            </a:r>
            <a:r>
              <a:rPr lang="en-US" altLang="zh-CN" sz="2000" dirty="0"/>
              <a:t>, indicating </a:t>
            </a:r>
            <a:r>
              <a:rPr lang="en-US" altLang="zh-CN" sz="2000" b="1" dirty="0"/>
              <a:t>poor generalization to unseen data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Qualitatively, the model performs well on the training images, successfully learning their specific visual patterns. However, it fails to replicate similar quality on the validation images, suggesting that it </a:t>
            </a:r>
            <a:r>
              <a:rPr lang="en-US" altLang="zh-CN" sz="2000" b="1" dirty="0"/>
              <a:t>has memorized the training set rather than learning generalizable features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589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9213-C0FC-7E62-DAE8-6F79377C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049B85AA-35AC-34E9-A765-56285320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27" y="287183"/>
            <a:ext cx="9175189" cy="772618"/>
          </a:xfrm>
        </p:spPr>
        <p:txBody>
          <a:bodyPr lIns="0" tIns="0" rIns="0" bIns="0" anchor="b" anchorCtr="0">
            <a:normAutofit fontScale="90000"/>
          </a:bodyPr>
          <a:lstStyle/>
          <a:p>
            <a:r>
              <a:rPr lang="en-US" altLang="zh-CN" dirty="0"/>
              <a:t>Second trial configuration (dropout added) </a:t>
            </a:r>
            <a:endParaRPr lang="zh-CN" alt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6A266FFC-881D-B498-E721-6BDD057B90D9}"/>
              </a:ext>
            </a:extLst>
          </p:cNvPr>
          <p:cNvGraphicFramePr/>
          <p:nvPr/>
        </p:nvGraphicFramePr>
        <p:xfrm>
          <a:off x="659928" y="1290591"/>
          <a:ext cx="5436072" cy="161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1CE13946-4BB5-FE69-92C1-3D35AD1C8DE0}"/>
              </a:ext>
            </a:extLst>
          </p:cNvPr>
          <p:cNvGraphicFramePr/>
          <p:nvPr/>
        </p:nvGraphicFramePr>
        <p:xfrm>
          <a:off x="6278179" y="1358967"/>
          <a:ext cx="5436072" cy="15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CFEA7E2C-29C6-9F08-23C5-EF85F9650F7F}"/>
              </a:ext>
            </a:extLst>
          </p:cNvPr>
          <p:cNvSpPr/>
          <p:nvPr/>
        </p:nvSpPr>
        <p:spPr>
          <a:xfrm>
            <a:off x="659928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D3F34BE-6425-A6BF-F4E0-F55A68007DB9}"/>
              </a:ext>
            </a:extLst>
          </p:cNvPr>
          <p:cNvGrpSpPr/>
          <p:nvPr/>
        </p:nvGrpSpPr>
        <p:grpSpPr>
          <a:xfrm>
            <a:off x="876500" y="3373217"/>
            <a:ext cx="5002927" cy="1126746"/>
            <a:chOff x="615324" y="702533"/>
            <a:chExt cx="6918703" cy="81948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D99D7E6-48F0-0C9F-E63A-9658420262D0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22E1415-86C0-91C7-2870-F3C47288726F}"/>
                </a:ext>
              </a:extLst>
            </p:cNvPr>
            <p:cNvSpPr txBox="1"/>
            <p:nvPr/>
          </p:nvSpPr>
          <p:spPr>
            <a:xfrm>
              <a:off x="655328" y="742537"/>
              <a:ext cx="6838694" cy="739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dirty="0">
                  <a:latin typeface="Source Sans Pro" panose="020B0503030403020204" pitchFamily="34" charset="0"/>
                </a:rPr>
                <a:t>Loss</a:t>
              </a:r>
              <a:endParaRPr lang="it-IT" sz="1700" b="1" i="0" dirty="0">
                <a:effectLst/>
                <a:latin typeface="Source Sans Pro" panose="020B0503030403020204" pitchFamily="34" charset="0"/>
              </a:endParaRP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L1</a:t>
              </a:r>
              <a:endParaRPr lang="it-IT" sz="1700" kern="1200" dirty="0"/>
            </a:p>
          </p:txBody>
        </p:sp>
      </p:grpSp>
      <p:sp>
        <p:nvSpPr>
          <p:cNvPr id="11" name="Rettangolo 10">
            <a:extLst>
              <a:ext uri="{FF2B5EF4-FFF2-40B4-BE49-F238E27FC236}">
                <a16:creationId xmlns:a16="http://schemas.microsoft.com/office/drawing/2014/main" id="{5BA197D7-DE74-CDFB-2944-6D9951BD5A65}"/>
              </a:ext>
            </a:extLst>
          </p:cNvPr>
          <p:cNvSpPr/>
          <p:nvPr/>
        </p:nvSpPr>
        <p:spPr>
          <a:xfrm>
            <a:off x="6278179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4B1F02-3C59-B5F6-12DC-63F606EDEB58}"/>
              </a:ext>
            </a:extLst>
          </p:cNvPr>
          <p:cNvGrpSpPr/>
          <p:nvPr/>
        </p:nvGrpSpPr>
        <p:grpSpPr>
          <a:xfrm>
            <a:off x="6494751" y="3373217"/>
            <a:ext cx="5002927" cy="1126746"/>
            <a:chOff x="615324" y="702533"/>
            <a:chExt cx="6918703" cy="8194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15C89CEA-4CED-6C6D-7280-8068C7A5886B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9A475B88-C24A-7FCB-A84A-C6A212248D3D}"/>
                </a:ext>
              </a:extLst>
            </p:cNvPr>
            <p:cNvSpPr txBox="1"/>
            <p:nvPr/>
          </p:nvSpPr>
          <p:spPr>
            <a:xfrm>
              <a:off x="655328" y="779147"/>
              <a:ext cx="6838694" cy="702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i="0" dirty="0">
                  <a:effectLst/>
                  <a:latin typeface="Source Sans Pro" panose="020B0503030403020204" pitchFamily="34" charset="0"/>
                </a:rPr>
                <a:t>Bath size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10</a:t>
              </a:r>
              <a:endParaRPr lang="it-IT" sz="1700" kern="1200" dirty="0"/>
            </a:p>
          </p:txBody>
        </p:sp>
      </p:grp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B7F5DF5-D449-CB86-B4E1-5F43364E3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257813"/>
              </p:ext>
            </p:extLst>
          </p:nvPr>
        </p:nvGraphicFramePr>
        <p:xfrm>
          <a:off x="659928" y="4767244"/>
          <a:ext cx="5436072" cy="168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5F480A99-60D7-3C1E-ED7A-F32210C5179B}"/>
              </a:ext>
            </a:extLst>
          </p:cNvPr>
          <p:cNvGraphicFramePr/>
          <p:nvPr/>
        </p:nvGraphicFramePr>
        <p:xfrm>
          <a:off x="6278179" y="4838652"/>
          <a:ext cx="5436072" cy="16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79908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8F2F0-37D6-9DD9-6372-BC8602BB0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0B5815F2-CBC5-714E-F594-0708D302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Comparison between learning curves</a:t>
            </a:r>
            <a:endParaRPr lang="zh-CN" altLang="en-US" dirty="0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EE82165-0C22-9363-84E0-5117CEBB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3" y="1475812"/>
            <a:ext cx="4969727" cy="3727295"/>
          </a:xfrm>
          <a:prstGeom prst="rect">
            <a:avLst/>
          </a:prstGeom>
        </p:spPr>
      </p:pic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6B600A42-75B2-E76A-2E5D-F0A97DC83BAA}"/>
              </a:ext>
            </a:extLst>
          </p:cNvPr>
          <p:cNvSpPr txBox="1">
            <a:spLocks/>
          </p:cNvSpPr>
          <p:nvPr/>
        </p:nvSpPr>
        <p:spPr>
          <a:xfrm>
            <a:off x="2549911" y="5388765"/>
            <a:ext cx="2027821" cy="3586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i="1" dirty="0"/>
              <a:t>First trial learning curve </a:t>
            </a:r>
          </a:p>
        </p:txBody>
      </p:sp>
      <p:pic>
        <p:nvPicPr>
          <p:cNvPr id="6" name="Immagine 5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E903D56-8251-EAA1-BB10-76A988702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60" y="1470993"/>
            <a:ext cx="4887951" cy="3665963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3B3484E-DCB3-4A83-CD0F-C769A6383091}"/>
              </a:ext>
            </a:extLst>
          </p:cNvPr>
          <p:cNvSpPr txBox="1">
            <a:spLocks/>
          </p:cNvSpPr>
          <p:nvPr/>
        </p:nvSpPr>
        <p:spPr>
          <a:xfrm>
            <a:off x="7675752" y="5370236"/>
            <a:ext cx="2283293" cy="44508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i="1" dirty="0"/>
              <a:t>Second trial learning curve </a:t>
            </a:r>
          </a:p>
        </p:txBody>
      </p:sp>
    </p:spTree>
    <p:extLst>
      <p:ext uri="{BB962C8B-B14F-4D97-AF65-F5344CB8AC3E}">
        <p14:creationId xmlns:p14="http://schemas.microsoft.com/office/powerpoint/2010/main" val="36893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96A71-242E-294B-9908-1550EA20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06FB-B72E-B284-29C2-79A2E84EA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624839"/>
            <a:ext cx="7772400" cy="4615188"/>
          </a:xfrm>
        </p:spPr>
        <p:txBody>
          <a:bodyPr anchor="b">
            <a:normAutofit/>
          </a:bodyPr>
          <a:lstStyle/>
          <a:p>
            <a:r>
              <a:rPr lang="en-US" altLang="zh-CN" noProof="0" dirty="0"/>
              <a:t>Model 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F8171-AA83-9FDB-E9CA-80187BB66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56" y="5381548"/>
            <a:ext cx="7772400" cy="59436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A visual explanation of the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34320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6E9C6-4CF0-049C-151F-3775F64C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E1D746FC-4403-3087-55D1-E8119DA0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724249"/>
            <a:ext cx="6270142" cy="772618"/>
          </a:xfrm>
        </p:spPr>
        <p:txBody>
          <a:bodyPr lIns="0" tIns="0" rIns="0" bIns="0" anchor="b" anchorCtr="0">
            <a:normAutofit fontScale="90000"/>
          </a:bodyPr>
          <a:lstStyle/>
          <a:p>
            <a:r>
              <a:rPr lang="en-US" altLang="zh-CN" dirty="0"/>
              <a:t>Second trial (dropout added)</a:t>
            </a:r>
            <a:endParaRPr lang="zh-CN" altLang="en-US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B8868A91-0530-6053-ED48-B5A246378412}"/>
              </a:ext>
            </a:extLst>
          </p:cNvPr>
          <p:cNvSpPr txBox="1">
            <a:spLocks/>
          </p:cNvSpPr>
          <p:nvPr/>
        </p:nvSpPr>
        <p:spPr>
          <a:xfrm>
            <a:off x="624922" y="2206857"/>
            <a:ext cx="10942156" cy="171308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According to the results</a:t>
            </a:r>
            <a:r>
              <a:rPr lang="en-US" altLang="zh-CN" sz="2000" b="1" dirty="0"/>
              <a:t>, dropout did not improve the model's ability to generalize to unseen images on the validation and test sets</a:t>
            </a:r>
            <a:r>
              <a:rPr lang="en-US" altLang="zh-CN" sz="2000" dirty="0"/>
              <a:t>. One possible explanation is that the model may already have sufficient regularization or capacity, and introducing dropout might not have helped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325827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2F762-B85A-6634-51EA-C0C291473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210DC958-68C5-C428-62AA-C25B06E3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27" y="287183"/>
            <a:ext cx="8226165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Third trial configuration (CLIP loss) </a:t>
            </a:r>
            <a:endParaRPr lang="zh-CN" alt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0B6E4A33-C0FF-9391-842C-BC236C5090BC}"/>
              </a:ext>
            </a:extLst>
          </p:cNvPr>
          <p:cNvGraphicFramePr/>
          <p:nvPr/>
        </p:nvGraphicFramePr>
        <p:xfrm>
          <a:off x="659928" y="1290591"/>
          <a:ext cx="5436072" cy="161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846310A6-8134-BD60-CE51-A652E68E6ABF}"/>
              </a:ext>
            </a:extLst>
          </p:cNvPr>
          <p:cNvGraphicFramePr/>
          <p:nvPr/>
        </p:nvGraphicFramePr>
        <p:xfrm>
          <a:off x="6278179" y="1358967"/>
          <a:ext cx="5436072" cy="15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6588A127-4C5C-BD86-24D2-20B0B36A6FAB}"/>
              </a:ext>
            </a:extLst>
          </p:cNvPr>
          <p:cNvSpPr/>
          <p:nvPr/>
        </p:nvSpPr>
        <p:spPr>
          <a:xfrm>
            <a:off x="659928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0A35BB5-788C-0859-D8E0-091CC6ED0EC9}"/>
              </a:ext>
            </a:extLst>
          </p:cNvPr>
          <p:cNvGrpSpPr/>
          <p:nvPr/>
        </p:nvGrpSpPr>
        <p:grpSpPr>
          <a:xfrm>
            <a:off x="876500" y="3373217"/>
            <a:ext cx="5002927" cy="1126746"/>
            <a:chOff x="615324" y="702533"/>
            <a:chExt cx="6918703" cy="81948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AB027131-D01D-D7C2-42BD-DDF6DAAC45CF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6939D5A-16E2-242A-54A4-6E72E849970D}"/>
                </a:ext>
              </a:extLst>
            </p:cNvPr>
            <p:cNvSpPr txBox="1"/>
            <p:nvPr/>
          </p:nvSpPr>
          <p:spPr>
            <a:xfrm>
              <a:off x="655328" y="742537"/>
              <a:ext cx="6838694" cy="739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dirty="0">
                  <a:latin typeface="Source Sans Pro" panose="020B0503030403020204" pitchFamily="34" charset="0"/>
                </a:rPr>
                <a:t>Loss</a:t>
              </a:r>
              <a:endParaRPr lang="it-IT" sz="1700" b="1" i="0" dirty="0">
                <a:effectLst/>
                <a:latin typeface="Source Sans Pro" panose="020B0503030403020204" pitchFamily="34" charset="0"/>
              </a:endParaRP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CLIP loss</a:t>
              </a:r>
              <a:endParaRPr lang="it-IT" sz="1700" kern="1200" dirty="0"/>
            </a:p>
          </p:txBody>
        </p:sp>
      </p:grpSp>
      <p:sp>
        <p:nvSpPr>
          <p:cNvPr id="11" name="Rettangolo 10">
            <a:extLst>
              <a:ext uri="{FF2B5EF4-FFF2-40B4-BE49-F238E27FC236}">
                <a16:creationId xmlns:a16="http://schemas.microsoft.com/office/drawing/2014/main" id="{D615A3DC-A6A2-7388-D2CE-99762796870E}"/>
              </a:ext>
            </a:extLst>
          </p:cNvPr>
          <p:cNvSpPr/>
          <p:nvPr/>
        </p:nvSpPr>
        <p:spPr>
          <a:xfrm>
            <a:off x="6278179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EA02ECE-F5CE-99F6-53E4-4835540A2B3D}"/>
              </a:ext>
            </a:extLst>
          </p:cNvPr>
          <p:cNvGrpSpPr/>
          <p:nvPr/>
        </p:nvGrpSpPr>
        <p:grpSpPr>
          <a:xfrm>
            <a:off x="6494751" y="3373217"/>
            <a:ext cx="5002927" cy="1126746"/>
            <a:chOff x="615324" y="702533"/>
            <a:chExt cx="6918703" cy="8194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0D9C9E42-8632-B338-2DAE-033E8B8CA4A7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92AF2F8-6277-A1E1-8D8F-3DD3476930FE}"/>
                </a:ext>
              </a:extLst>
            </p:cNvPr>
            <p:cNvSpPr txBox="1"/>
            <p:nvPr/>
          </p:nvSpPr>
          <p:spPr>
            <a:xfrm>
              <a:off x="655328" y="779147"/>
              <a:ext cx="6838694" cy="702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i="0" dirty="0">
                  <a:effectLst/>
                  <a:latin typeface="Source Sans Pro" panose="020B0503030403020204" pitchFamily="34" charset="0"/>
                </a:rPr>
                <a:t>Bath size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10</a:t>
              </a:r>
              <a:endParaRPr lang="it-IT" sz="1700" kern="1200" dirty="0"/>
            </a:p>
          </p:txBody>
        </p:sp>
      </p:grp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4A4ED8EA-F00C-1C8C-4C82-2D372B35C595}"/>
              </a:ext>
            </a:extLst>
          </p:cNvPr>
          <p:cNvGraphicFramePr/>
          <p:nvPr/>
        </p:nvGraphicFramePr>
        <p:xfrm>
          <a:off x="659928" y="4767244"/>
          <a:ext cx="5436072" cy="168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2B7F46DF-C521-2D87-070B-25263732049F}"/>
              </a:ext>
            </a:extLst>
          </p:cNvPr>
          <p:cNvGraphicFramePr/>
          <p:nvPr/>
        </p:nvGraphicFramePr>
        <p:xfrm>
          <a:off x="6278179" y="4838652"/>
          <a:ext cx="5436072" cy="16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226189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EBD1-7AA9-DD97-39E5-2C17C69E1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80004A4-6B2B-34ED-47DE-7F20F22F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Comparison between learning curves</a:t>
            </a:r>
            <a:endParaRPr lang="zh-CN" altLang="en-US" dirty="0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14CFD50-34CD-934D-9DA3-F9C4FB12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3" y="1475812"/>
            <a:ext cx="4969727" cy="3727295"/>
          </a:xfrm>
          <a:prstGeom prst="rect">
            <a:avLst/>
          </a:prstGeom>
        </p:spPr>
      </p:pic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6F25CF6-5EA2-D08F-268A-6267443C4B03}"/>
              </a:ext>
            </a:extLst>
          </p:cNvPr>
          <p:cNvSpPr txBox="1">
            <a:spLocks/>
          </p:cNvSpPr>
          <p:nvPr/>
        </p:nvSpPr>
        <p:spPr>
          <a:xfrm>
            <a:off x="2597225" y="5382188"/>
            <a:ext cx="2027821" cy="3586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i="1" dirty="0"/>
              <a:t>First trial learning curve 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0920D09-B4E7-1C83-8706-6C796F61CCE3}"/>
              </a:ext>
            </a:extLst>
          </p:cNvPr>
          <p:cNvSpPr txBox="1">
            <a:spLocks/>
          </p:cNvSpPr>
          <p:nvPr/>
        </p:nvSpPr>
        <p:spPr>
          <a:xfrm>
            <a:off x="8185772" y="5382188"/>
            <a:ext cx="2027822" cy="44508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i="1" dirty="0"/>
              <a:t>Third trial learning curve </a:t>
            </a:r>
          </a:p>
        </p:txBody>
      </p:sp>
      <p:pic>
        <p:nvPicPr>
          <p:cNvPr id="7" name="Immagine 6" descr="Immagine che contiene testo, Carattere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B8D52A4-A64C-5BA8-BE22-8A37B629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61" y="1619983"/>
            <a:ext cx="4824045" cy="36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CAC94-E724-F9E5-5F58-2C924FA18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66E65F7E-5B49-7C27-0BAF-DCC33BFF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724249"/>
            <a:ext cx="6270142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Third trial (CLIP loss)</a:t>
            </a:r>
            <a:endParaRPr lang="zh-CN" altLang="en-US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BBFD7BD-D0CF-E1E7-D2B8-02B9A7C4CE3E}"/>
              </a:ext>
            </a:extLst>
          </p:cNvPr>
          <p:cNvSpPr txBox="1">
            <a:spLocks/>
          </p:cNvSpPr>
          <p:nvPr/>
        </p:nvSpPr>
        <p:spPr>
          <a:xfrm>
            <a:off x="624922" y="2945411"/>
            <a:ext cx="10942156" cy="1713089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According</a:t>
            </a:r>
            <a:r>
              <a:rPr lang="it-IT" sz="2000" dirty="0"/>
              <a:t> to the </a:t>
            </a:r>
            <a:r>
              <a:rPr lang="it-IT" sz="2000" dirty="0" err="1"/>
              <a:t>results</a:t>
            </a:r>
            <a:r>
              <a:rPr lang="it-IT" sz="2000" dirty="0"/>
              <a:t>, the </a:t>
            </a:r>
            <a:r>
              <a:rPr lang="it-IT" sz="2000" b="1" dirty="0"/>
              <a:t>CLIP </a:t>
            </a:r>
            <a:r>
              <a:rPr lang="it-IT" sz="2000" b="1" dirty="0" err="1"/>
              <a:t>loss</a:t>
            </a:r>
            <a:r>
              <a:rPr lang="it-IT" sz="2000" b="1" dirty="0"/>
              <a:t> leads to </a:t>
            </a:r>
            <a:r>
              <a:rPr lang="it-IT" sz="2000" b="1" dirty="0" err="1"/>
              <a:t>unstable</a:t>
            </a:r>
            <a:r>
              <a:rPr lang="it-IT" sz="2000" b="1" dirty="0"/>
              <a:t> training</a:t>
            </a:r>
            <a:r>
              <a:rPr lang="it-IT" sz="2000" dirty="0"/>
              <a:t>, </a:t>
            </a:r>
            <a:r>
              <a:rPr lang="it-IT" sz="2000" dirty="0" err="1"/>
              <a:t>as</a:t>
            </a:r>
            <a:r>
              <a:rPr lang="it-IT" sz="2000" dirty="0"/>
              <a:t> the model </a:t>
            </a:r>
            <a:r>
              <a:rPr lang="it-IT" sz="2000" dirty="0" err="1"/>
              <a:t>fails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, </a:t>
            </a:r>
            <a:r>
              <a:rPr lang="it-IT" sz="2000" dirty="0" err="1"/>
              <a:t>evidenced</a:t>
            </a:r>
            <a:r>
              <a:rPr lang="it-IT" sz="2000" dirty="0"/>
              <a:t> by the </a:t>
            </a:r>
            <a:r>
              <a:rPr lang="it-IT" sz="2000" dirty="0" err="1"/>
              <a:t>fact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b="1" dirty="0"/>
              <a:t>the training </a:t>
            </a:r>
            <a:r>
              <a:rPr lang="it-IT" sz="2000" b="1" dirty="0" err="1"/>
              <a:t>loss</a:t>
            </a:r>
            <a:r>
              <a:rPr lang="it-IT" sz="2000" b="1" dirty="0"/>
              <a:t> </a:t>
            </a:r>
            <a:r>
              <a:rPr lang="it-IT" sz="2000" b="1" dirty="0" err="1"/>
              <a:t>does</a:t>
            </a:r>
            <a:r>
              <a:rPr lang="it-IT" sz="2000" b="1" dirty="0"/>
              <a:t> </a:t>
            </a:r>
            <a:r>
              <a:rPr lang="it-IT" sz="2000" b="1" dirty="0" err="1"/>
              <a:t>not</a:t>
            </a:r>
            <a:r>
              <a:rPr lang="it-IT" sz="2000" b="1" dirty="0"/>
              <a:t> </a:t>
            </a:r>
            <a:r>
              <a:rPr lang="it-IT" sz="2000" b="1" dirty="0" err="1"/>
              <a:t>decrease</a:t>
            </a:r>
            <a:r>
              <a:rPr lang="it-IT" sz="2000" dirty="0"/>
              <a:t>. One </a:t>
            </a:r>
            <a:r>
              <a:rPr lang="it-IT" sz="2000" dirty="0" err="1"/>
              <a:t>possible</a:t>
            </a:r>
            <a:r>
              <a:rPr lang="it-IT" sz="2000" dirty="0"/>
              <a:t> </a:t>
            </a:r>
            <a:r>
              <a:rPr lang="it-IT" sz="2000" dirty="0" err="1"/>
              <a:t>reason</a:t>
            </a:r>
            <a:r>
              <a:rPr lang="it-IT" sz="2000" dirty="0"/>
              <a:t> for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behavior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initialization</a:t>
            </a:r>
            <a:r>
              <a:rPr lang="it-IT" sz="2000" dirty="0"/>
              <a:t> strategy: </a:t>
            </a:r>
            <a:r>
              <a:rPr lang="it-IT" sz="2000" dirty="0" err="1"/>
              <a:t>instead</a:t>
            </a:r>
            <a:r>
              <a:rPr lang="it-IT" sz="2000" dirty="0"/>
              <a:t> of </a:t>
            </a:r>
            <a:r>
              <a:rPr lang="it-IT" sz="2000" dirty="0" err="1"/>
              <a:t>using</a:t>
            </a:r>
            <a:r>
              <a:rPr lang="it-IT" sz="2000" dirty="0"/>
              <a:t> BERT-mini </a:t>
            </a:r>
            <a:r>
              <a:rPr lang="it-IT" sz="2000" dirty="0" err="1"/>
              <a:t>vectors</a:t>
            </a:r>
            <a:r>
              <a:rPr lang="it-IT" sz="2000" dirty="0"/>
              <a:t>, the model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initialized</a:t>
            </a:r>
            <a:r>
              <a:rPr lang="it-IT" sz="2000" dirty="0"/>
              <a:t> with </a:t>
            </a:r>
            <a:r>
              <a:rPr lang="it-IT" sz="2000" dirty="0" err="1"/>
              <a:t>embeddings</a:t>
            </a:r>
            <a:r>
              <a:rPr lang="it-IT" sz="2000" dirty="0"/>
              <a:t> from the CLIP model </a:t>
            </a:r>
            <a:r>
              <a:rPr lang="it-IT" sz="2000" dirty="0" err="1"/>
              <a:t>itself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</a:t>
            </a:r>
            <a:r>
              <a:rPr lang="it-IT" sz="2000" dirty="0" err="1"/>
              <a:t>ensure</a:t>
            </a:r>
            <a:r>
              <a:rPr lang="it-IT" sz="2000" dirty="0"/>
              <a:t> </a:t>
            </a:r>
            <a:r>
              <a:rPr lang="it-IT" sz="2000" b="1" dirty="0" err="1"/>
              <a:t>better</a:t>
            </a:r>
            <a:r>
              <a:rPr lang="it-IT" sz="2000" b="1" dirty="0"/>
              <a:t> </a:t>
            </a:r>
            <a:r>
              <a:rPr lang="it-IT" sz="2000" b="1" dirty="0" err="1"/>
              <a:t>compatibility</a:t>
            </a:r>
            <a:r>
              <a:rPr lang="it-IT" sz="2000" b="1" dirty="0"/>
              <a:t> with the CLIP </a:t>
            </a:r>
            <a:r>
              <a:rPr lang="it-IT" sz="2000" b="1" dirty="0" err="1"/>
              <a:t>loss</a:t>
            </a:r>
            <a:r>
              <a:rPr lang="it-IT" sz="2000" b="1" dirty="0"/>
              <a:t> </a:t>
            </a:r>
            <a:r>
              <a:rPr lang="it-IT" sz="2000" dirty="0"/>
              <a:t>and facilitate more </a:t>
            </a:r>
            <a:r>
              <a:rPr lang="it-IT" sz="2000" dirty="0" err="1"/>
              <a:t>effective</a:t>
            </a:r>
            <a:r>
              <a:rPr lang="it-IT" sz="2000" dirty="0"/>
              <a:t> learning </a:t>
            </a:r>
            <a:r>
              <a:rPr lang="it-IT" sz="2000" dirty="0" err="1"/>
              <a:t>throughout</a:t>
            </a:r>
            <a:r>
              <a:rPr lang="it-IT" sz="2000" dirty="0"/>
              <a:t> the pipeline.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731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6D5F-5F75-2803-048A-8F33C064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C58DCFDA-9E86-771F-003C-2402A3D5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27" y="287183"/>
            <a:ext cx="9664287" cy="772618"/>
          </a:xfrm>
        </p:spPr>
        <p:txBody>
          <a:bodyPr lIns="0" tIns="0" rIns="0" bIns="0" anchor="b" anchorCtr="0">
            <a:normAutofit fontScale="90000"/>
          </a:bodyPr>
          <a:lstStyle/>
          <a:p>
            <a:r>
              <a:rPr lang="en-US" altLang="zh-CN" dirty="0"/>
              <a:t>Fourth trial configuration (Data augmentation) </a:t>
            </a:r>
            <a:endParaRPr lang="zh-CN" alt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D26BB963-FCE5-FE2B-C80C-D5105B9A9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312875"/>
              </p:ext>
            </p:extLst>
          </p:nvPr>
        </p:nvGraphicFramePr>
        <p:xfrm>
          <a:off x="659928" y="1290591"/>
          <a:ext cx="5436072" cy="161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68B55B5C-D6F7-E3EC-EBE9-202D72524A8F}"/>
              </a:ext>
            </a:extLst>
          </p:cNvPr>
          <p:cNvGraphicFramePr/>
          <p:nvPr/>
        </p:nvGraphicFramePr>
        <p:xfrm>
          <a:off x="6278179" y="1358967"/>
          <a:ext cx="5436072" cy="15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FE289C10-F969-E7A0-E80F-2E2478C9FBB2}"/>
              </a:ext>
            </a:extLst>
          </p:cNvPr>
          <p:cNvSpPr/>
          <p:nvPr/>
        </p:nvSpPr>
        <p:spPr>
          <a:xfrm>
            <a:off x="659928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65866C5F-2398-B078-7602-3D6ECBDF72F7}"/>
              </a:ext>
            </a:extLst>
          </p:cNvPr>
          <p:cNvGrpSpPr/>
          <p:nvPr/>
        </p:nvGrpSpPr>
        <p:grpSpPr>
          <a:xfrm>
            <a:off x="876500" y="3373217"/>
            <a:ext cx="5002927" cy="1126746"/>
            <a:chOff x="615324" y="702533"/>
            <a:chExt cx="6918703" cy="81948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D58D125C-43A0-EB33-BFAB-46AA43061D2F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1C2C56E2-E579-548A-434D-E0B1B744267C}"/>
                </a:ext>
              </a:extLst>
            </p:cNvPr>
            <p:cNvSpPr txBox="1"/>
            <p:nvPr/>
          </p:nvSpPr>
          <p:spPr>
            <a:xfrm>
              <a:off x="655328" y="742537"/>
              <a:ext cx="6838694" cy="739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dirty="0">
                  <a:latin typeface="Source Sans Pro" panose="020B0503030403020204" pitchFamily="34" charset="0"/>
                </a:rPr>
                <a:t>Loss</a:t>
              </a:r>
              <a:endParaRPr lang="it-IT" sz="1700" b="1" i="0" dirty="0">
                <a:effectLst/>
                <a:latin typeface="Source Sans Pro" panose="020B0503030403020204" pitchFamily="34" charset="0"/>
              </a:endParaRP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L1 loss</a:t>
              </a:r>
              <a:endParaRPr lang="it-IT" sz="1700" kern="1200" dirty="0"/>
            </a:p>
          </p:txBody>
        </p:sp>
      </p:grpSp>
      <p:sp>
        <p:nvSpPr>
          <p:cNvPr id="11" name="Rettangolo 10">
            <a:extLst>
              <a:ext uri="{FF2B5EF4-FFF2-40B4-BE49-F238E27FC236}">
                <a16:creationId xmlns:a16="http://schemas.microsoft.com/office/drawing/2014/main" id="{52EDDC41-F2E5-B359-16EE-7ED6568204B4}"/>
              </a:ext>
            </a:extLst>
          </p:cNvPr>
          <p:cNvSpPr/>
          <p:nvPr/>
        </p:nvSpPr>
        <p:spPr>
          <a:xfrm>
            <a:off x="6278179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344D6B7-3C6F-5C0D-67C5-609B0EE8800F}"/>
              </a:ext>
            </a:extLst>
          </p:cNvPr>
          <p:cNvGrpSpPr/>
          <p:nvPr/>
        </p:nvGrpSpPr>
        <p:grpSpPr>
          <a:xfrm>
            <a:off x="6494751" y="3373217"/>
            <a:ext cx="5002927" cy="1126746"/>
            <a:chOff x="615324" y="702533"/>
            <a:chExt cx="6918703" cy="8194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8B29CA85-4563-8054-0552-E527B5741F78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C67F68D-D336-6DE0-22EE-139153BDF0F1}"/>
                </a:ext>
              </a:extLst>
            </p:cNvPr>
            <p:cNvSpPr txBox="1"/>
            <p:nvPr/>
          </p:nvSpPr>
          <p:spPr>
            <a:xfrm>
              <a:off x="655328" y="779147"/>
              <a:ext cx="6838694" cy="702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i="0" dirty="0">
                  <a:effectLst/>
                  <a:latin typeface="Source Sans Pro" panose="020B0503030403020204" pitchFamily="34" charset="0"/>
                </a:rPr>
                <a:t>Bath size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10</a:t>
              </a:r>
              <a:endParaRPr lang="it-IT" sz="1700" kern="1200" dirty="0"/>
            </a:p>
          </p:txBody>
        </p:sp>
      </p:grp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21A06B75-32DC-3B9D-B237-D58E34D15CBF}"/>
              </a:ext>
            </a:extLst>
          </p:cNvPr>
          <p:cNvGraphicFramePr/>
          <p:nvPr/>
        </p:nvGraphicFramePr>
        <p:xfrm>
          <a:off x="659928" y="4767244"/>
          <a:ext cx="5436072" cy="168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DA28ADCF-46A2-C99E-C25E-1E1328A8A2AB}"/>
              </a:ext>
            </a:extLst>
          </p:cNvPr>
          <p:cNvGraphicFramePr/>
          <p:nvPr/>
        </p:nvGraphicFramePr>
        <p:xfrm>
          <a:off x="6278179" y="4838652"/>
          <a:ext cx="5436072" cy="16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132837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5AD5F-52EA-6867-5AF7-ECE010506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32F3EF8C-EFA2-602F-AA53-EEEB306A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Comparison between learning curves</a:t>
            </a:r>
            <a:endParaRPr lang="zh-CN" altLang="en-US" dirty="0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14A4B81-BC84-7BE0-E565-34E47C44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3" y="1475812"/>
            <a:ext cx="4969727" cy="3727295"/>
          </a:xfrm>
          <a:prstGeom prst="rect">
            <a:avLst/>
          </a:prstGeom>
        </p:spPr>
      </p:pic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9788E86E-906D-94EB-35DB-333E077B1CA9}"/>
              </a:ext>
            </a:extLst>
          </p:cNvPr>
          <p:cNvSpPr txBox="1">
            <a:spLocks/>
          </p:cNvSpPr>
          <p:nvPr/>
        </p:nvSpPr>
        <p:spPr>
          <a:xfrm>
            <a:off x="2597225" y="5382188"/>
            <a:ext cx="2027821" cy="3586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i="1" dirty="0"/>
              <a:t>First trial learning curve 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CD0B772-1FB5-A8D1-F220-DD0E0FC6B7AC}"/>
              </a:ext>
            </a:extLst>
          </p:cNvPr>
          <p:cNvSpPr txBox="1">
            <a:spLocks/>
          </p:cNvSpPr>
          <p:nvPr/>
        </p:nvSpPr>
        <p:spPr>
          <a:xfrm>
            <a:off x="8185772" y="5382188"/>
            <a:ext cx="2027822" cy="445081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i="1" dirty="0"/>
              <a:t>Fourth trial learning curve </a:t>
            </a:r>
          </a:p>
        </p:txBody>
      </p:sp>
      <p:pic>
        <p:nvPicPr>
          <p:cNvPr id="6" name="Immagine 5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A6368B90-B75B-55AB-6B37-726668166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63" y="1475812"/>
            <a:ext cx="4969727" cy="37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3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F7154-3913-AFF3-A8AE-E62AAB4CD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8A80E61-2116-AFDB-B45A-F1D817A3A533}"/>
              </a:ext>
            </a:extLst>
          </p:cNvPr>
          <p:cNvSpPr txBox="1">
            <a:spLocks/>
          </p:cNvSpPr>
          <p:nvPr/>
        </p:nvSpPr>
        <p:spPr>
          <a:xfrm>
            <a:off x="624922" y="2945411"/>
            <a:ext cx="10942156" cy="1713089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According to the results, </a:t>
            </a:r>
            <a:r>
              <a:rPr lang="en-US" altLang="zh-CN" sz="2000" b="1" dirty="0"/>
              <a:t>augmenting the dataset did not help the model generalize better</a:t>
            </a:r>
            <a:r>
              <a:rPr lang="en-US" altLang="zh-CN" sz="2000" dirty="0"/>
              <a:t>. The performance on the validation set, both visually and based on evaluation metrics, remained almost the </a:t>
            </a:r>
            <a:r>
              <a:rPr lang="en-US" altLang="zh-CN" sz="2000" b="1" dirty="0"/>
              <a:t>same as without augmentation</a:t>
            </a:r>
            <a:r>
              <a:rPr lang="en-US" altLang="zh-CN" sz="2000" dirty="0"/>
              <a:t>. Moreover, the learning curves suggest that the model may have </a:t>
            </a:r>
            <a:r>
              <a:rPr lang="en-US" altLang="zh-CN" sz="2000" b="1" dirty="0"/>
              <a:t>overfitted the training data</a:t>
            </a:r>
            <a:r>
              <a:rPr lang="en-US" altLang="zh-CN" sz="2000" dirty="0"/>
              <a:t>, as the training loss decreased significantly while the validation performance did not improve.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0393D7-4BFF-4F91-C715-549621CD7EDB}"/>
              </a:ext>
            </a:extLst>
          </p:cNvPr>
          <p:cNvSpPr txBox="1">
            <a:spLocks/>
          </p:cNvSpPr>
          <p:nvPr/>
        </p:nvSpPr>
        <p:spPr>
          <a:xfrm>
            <a:off x="936373" y="648690"/>
            <a:ext cx="9664287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Fourth trial configuration (data augmentation)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74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C9E7D-9E4A-9DF5-0895-16594B31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6FD51CDC-6B1C-E3CB-5DEE-48C2A5D1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27" y="287183"/>
            <a:ext cx="9664287" cy="772618"/>
          </a:xfrm>
        </p:spPr>
        <p:txBody>
          <a:bodyPr lIns="0" tIns="0" rIns="0" bIns="0" anchor="b" anchorCtr="0">
            <a:normAutofit fontScale="90000"/>
          </a:bodyPr>
          <a:lstStyle/>
          <a:p>
            <a:r>
              <a:rPr lang="en-US" altLang="zh-CN" dirty="0"/>
              <a:t>Fifth trial configuration (enriched description) </a:t>
            </a:r>
            <a:endParaRPr lang="zh-CN" altLang="en-US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A330441B-4446-1576-0C79-B3879B586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265809"/>
              </p:ext>
            </p:extLst>
          </p:nvPr>
        </p:nvGraphicFramePr>
        <p:xfrm>
          <a:off x="659928" y="1290591"/>
          <a:ext cx="5436072" cy="1610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1B00F9F4-6C62-CB79-F1A7-31EAE8ADF28A}"/>
              </a:ext>
            </a:extLst>
          </p:cNvPr>
          <p:cNvGraphicFramePr/>
          <p:nvPr/>
        </p:nvGraphicFramePr>
        <p:xfrm>
          <a:off x="6278179" y="1358967"/>
          <a:ext cx="5436072" cy="154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Rettangolo 5">
            <a:extLst>
              <a:ext uri="{FF2B5EF4-FFF2-40B4-BE49-F238E27FC236}">
                <a16:creationId xmlns:a16="http://schemas.microsoft.com/office/drawing/2014/main" id="{84C8EFB1-5B3A-5990-AD00-A072A3AD07CA}"/>
              </a:ext>
            </a:extLst>
          </p:cNvPr>
          <p:cNvSpPr/>
          <p:nvPr/>
        </p:nvSpPr>
        <p:spPr>
          <a:xfrm>
            <a:off x="659928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C2714F2-4DC3-E300-E985-55453C4EB3E0}"/>
              </a:ext>
            </a:extLst>
          </p:cNvPr>
          <p:cNvGrpSpPr/>
          <p:nvPr/>
        </p:nvGrpSpPr>
        <p:grpSpPr>
          <a:xfrm>
            <a:off x="876500" y="3373217"/>
            <a:ext cx="5002927" cy="1126746"/>
            <a:chOff x="615324" y="702533"/>
            <a:chExt cx="6918703" cy="819481"/>
          </a:xfrm>
        </p:grpSpPr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EB55DB4E-5D6B-EA72-97CD-CF77FD3835A7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21D3F8D-4A4E-462F-B156-8C575E5A876A}"/>
                </a:ext>
              </a:extLst>
            </p:cNvPr>
            <p:cNvSpPr txBox="1"/>
            <p:nvPr/>
          </p:nvSpPr>
          <p:spPr>
            <a:xfrm>
              <a:off x="655328" y="742537"/>
              <a:ext cx="6838694" cy="7394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dirty="0">
                  <a:latin typeface="Source Sans Pro" panose="020B0503030403020204" pitchFamily="34" charset="0"/>
                </a:rPr>
                <a:t>Loss</a:t>
              </a:r>
              <a:endParaRPr lang="it-IT" sz="1700" b="1" i="0" dirty="0">
                <a:effectLst/>
                <a:latin typeface="Source Sans Pro" panose="020B0503030403020204" pitchFamily="34" charset="0"/>
              </a:endParaRP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L1 loss</a:t>
              </a:r>
              <a:endParaRPr lang="it-IT" sz="1700" kern="1200" dirty="0"/>
            </a:p>
          </p:txBody>
        </p:sp>
      </p:grp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164E99-48A7-18DB-7232-2A1FB354BC24}"/>
              </a:ext>
            </a:extLst>
          </p:cNvPr>
          <p:cNvSpPr/>
          <p:nvPr/>
        </p:nvSpPr>
        <p:spPr>
          <a:xfrm>
            <a:off x="6278179" y="3131520"/>
            <a:ext cx="5436072" cy="1610138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6C1E45BE-806F-0EFD-5A2D-DBB61D8FE769}"/>
              </a:ext>
            </a:extLst>
          </p:cNvPr>
          <p:cNvGrpSpPr/>
          <p:nvPr/>
        </p:nvGrpSpPr>
        <p:grpSpPr>
          <a:xfrm>
            <a:off x="6494751" y="3373217"/>
            <a:ext cx="5002927" cy="1126746"/>
            <a:chOff x="615324" y="702533"/>
            <a:chExt cx="6918703" cy="819481"/>
          </a:xfrm>
        </p:grpSpPr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ED489DF0-1D93-DE16-C4CC-AF24E57AB739}"/>
                </a:ext>
              </a:extLst>
            </p:cNvPr>
            <p:cNvSpPr/>
            <p:nvPr/>
          </p:nvSpPr>
          <p:spPr>
            <a:xfrm>
              <a:off x="615324" y="702533"/>
              <a:ext cx="6918703" cy="81948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 sz="170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A8BB84E-6D35-8375-214A-592997ECF1AE}"/>
                </a:ext>
              </a:extLst>
            </p:cNvPr>
            <p:cNvSpPr txBox="1"/>
            <p:nvPr/>
          </p:nvSpPr>
          <p:spPr>
            <a:xfrm>
              <a:off x="655328" y="779147"/>
              <a:ext cx="6838694" cy="7028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9110" tIns="0" rIns="219110" bIns="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700" b="1" i="0" dirty="0">
                  <a:effectLst/>
                  <a:latin typeface="Source Sans Pro" panose="020B0503030403020204" pitchFamily="34" charset="0"/>
                </a:rPr>
                <a:t>Bath size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10</a:t>
              </a:r>
              <a:endParaRPr lang="it-IT" sz="1700" kern="1200" dirty="0"/>
            </a:p>
          </p:txBody>
        </p:sp>
      </p:grpSp>
      <p:graphicFrame>
        <p:nvGraphicFramePr>
          <p:cNvPr id="15" name="Diagramma 14">
            <a:extLst>
              <a:ext uri="{FF2B5EF4-FFF2-40B4-BE49-F238E27FC236}">
                <a16:creationId xmlns:a16="http://schemas.microsoft.com/office/drawing/2014/main" id="{10EF8486-626C-E759-DA1D-8A08EA480880}"/>
              </a:ext>
            </a:extLst>
          </p:cNvPr>
          <p:cNvGraphicFramePr/>
          <p:nvPr/>
        </p:nvGraphicFramePr>
        <p:xfrm>
          <a:off x="659928" y="4767244"/>
          <a:ext cx="5436072" cy="168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ma 15">
            <a:extLst>
              <a:ext uri="{FF2B5EF4-FFF2-40B4-BE49-F238E27FC236}">
                <a16:creationId xmlns:a16="http://schemas.microsoft.com/office/drawing/2014/main" id="{FD70FB95-01F8-C041-DE23-20B5B664E211}"/>
              </a:ext>
            </a:extLst>
          </p:cNvPr>
          <p:cNvGraphicFramePr/>
          <p:nvPr/>
        </p:nvGraphicFramePr>
        <p:xfrm>
          <a:off x="6278179" y="4838652"/>
          <a:ext cx="5436072" cy="161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0300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10368-1839-61BC-25B5-A1FB40079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FB84AB20-404F-59E5-2A93-E8BFDEA4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Comparison between learning curves</a:t>
            </a:r>
            <a:endParaRPr lang="zh-CN" altLang="en-US" dirty="0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77F64B5-90F8-4ACF-803E-ACB8FEF98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3" y="1475812"/>
            <a:ext cx="4969727" cy="3727295"/>
          </a:xfrm>
          <a:prstGeom prst="rect">
            <a:avLst/>
          </a:prstGeom>
        </p:spPr>
      </p:pic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E4AACE7-4D59-B2D8-406F-1CE5F549106E}"/>
              </a:ext>
            </a:extLst>
          </p:cNvPr>
          <p:cNvSpPr txBox="1">
            <a:spLocks/>
          </p:cNvSpPr>
          <p:nvPr/>
        </p:nvSpPr>
        <p:spPr>
          <a:xfrm>
            <a:off x="2597225" y="5382188"/>
            <a:ext cx="2027821" cy="35867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i="1" dirty="0"/>
              <a:t>First trial learning curve </a:t>
            </a:r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9D1B67D-8B86-C2A4-0F1D-4806256F5292}"/>
              </a:ext>
            </a:extLst>
          </p:cNvPr>
          <p:cNvSpPr txBox="1">
            <a:spLocks/>
          </p:cNvSpPr>
          <p:nvPr/>
        </p:nvSpPr>
        <p:spPr>
          <a:xfrm>
            <a:off x="8185772" y="5382188"/>
            <a:ext cx="2027822" cy="44508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i="1" dirty="0"/>
              <a:t>Fifth trial learning curve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AC84E2-9D4D-A835-ECCD-854822313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34" y="1475812"/>
            <a:ext cx="4969727" cy="37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7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A0A65-3043-FB9D-140B-AF3BAAB7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A8EDCD33-D457-151A-579A-74D84E14FB0B}"/>
              </a:ext>
            </a:extLst>
          </p:cNvPr>
          <p:cNvSpPr txBox="1">
            <a:spLocks/>
          </p:cNvSpPr>
          <p:nvPr/>
        </p:nvSpPr>
        <p:spPr>
          <a:xfrm>
            <a:off x="624922" y="3150796"/>
            <a:ext cx="10942156" cy="97800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According to the results, using an </a:t>
            </a:r>
            <a:r>
              <a:rPr lang="en-US" altLang="zh-CN" sz="2000" b="1" dirty="0"/>
              <a:t>enriched description did not improve the model’s ability to generalize</a:t>
            </a:r>
            <a:r>
              <a:rPr lang="en-US" altLang="zh-CN" sz="2000" dirty="0"/>
              <a:t>, as the validation loss remained unchanged.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2A06D38-5F31-855F-A27D-EC46F5A818EB}"/>
              </a:ext>
            </a:extLst>
          </p:cNvPr>
          <p:cNvSpPr txBox="1">
            <a:spLocks/>
          </p:cNvSpPr>
          <p:nvPr/>
        </p:nvSpPr>
        <p:spPr>
          <a:xfrm>
            <a:off x="936373" y="648690"/>
            <a:ext cx="9664287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Fifth trial configuration (enriched description)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11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8825E-D715-B4F2-DEB2-E5D5F57F7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B40C1383-A911-7B6C-BAA2-41A12E58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A high-level overview</a:t>
            </a:r>
            <a:endParaRPr lang="zh-CN" altLang="en-US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15F84A4-0015-7785-1A6C-E7132B32DAB3}"/>
              </a:ext>
            </a:extLst>
          </p:cNvPr>
          <p:cNvSpPr/>
          <p:nvPr/>
        </p:nvSpPr>
        <p:spPr>
          <a:xfrm>
            <a:off x="2696683" y="2323318"/>
            <a:ext cx="1769807" cy="17403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Text encoder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E425D31-EFAB-66E2-43AE-2022D5625B9E}"/>
              </a:ext>
            </a:extLst>
          </p:cNvPr>
          <p:cNvSpPr/>
          <p:nvPr/>
        </p:nvSpPr>
        <p:spPr>
          <a:xfrm>
            <a:off x="6221546" y="2323318"/>
            <a:ext cx="1769807" cy="17403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Attention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5488A5F-BF82-616D-5F9C-3E9600967C95}"/>
              </a:ext>
            </a:extLst>
          </p:cNvPr>
          <p:cNvSpPr/>
          <p:nvPr/>
        </p:nvSpPr>
        <p:spPr>
          <a:xfrm>
            <a:off x="9746409" y="2323318"/>
            <a:ext cx="1769807" cy="17403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Image Decoder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EB9A93A-AC52-0783-F99A-9855CCBA0AB5}"/>
              </a:ext>
            </a:extLst>
          </p:cNvPr>
          <p:cNvCxnSpPr>
            <a:cxnSpLocks/>
          </p:cNvCxnSpPr>
          <p:nvPr/>
        </p:nvCxnSpPr>
        <p:spPr>
          <a:xfrm flipV="1">
            <a:off x="1482400" y="3193473"/>
            <a:ext cx="1226573" cy="760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5399A5A-54A7-2D69-9E68-AE2F54381740}"/>
              </a:ext>
            </a:extLst>
          </p:cNvPr>
          <p:cNvCxnSpPr>
            <a:cxnSpLocks/>
          </p:cNvCxnSpPr>
          <p:nvPr/>
        </p:nvCxnSpPr>
        <p:spPr>
          <a:xfrm>
            <a:off x="1404257" y="2456054"/>
            <a:ext cx="1292426" cy="737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63881E-29ED-4963-1F76-2DE6D208292B}"/>
              </a:ext>
            </a:extLst>
          </p:cNvPr>
          <p:cNvSpPr txBox="1"/>
          <p:nvPr/>
        </p:nvSpPr>
        <p:spPr>
          <a:xfrm>
            <a:off x="80232" y="2021663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Input Tokens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589F308-41F3-03A0-31D6-5C5DE4DF255B}"/>
              </a:ext>
            </a:extLst>
          </p:cNvPr>
          <p:cNvSpPr txBox="1"/>
          <p:nvPr/>
        </p:nvSpPr>
        <p:spPr>
          <a:xfrm>
            <a:off x="80232" y="417553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Attention</a:t>
            </a:r>
            <a:r>
              <a:rPr lang="it-IT" dirty="0"/>
              <a:t> mask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A38FB0D-E4D4-CFC4-8385-055F0D98B51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466490" y="3193473"/>
            <a:ext cx="1755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EBA00A5-3299-F1F5-C30C-82BE88870A4B}"/>
              </a:ext>
            </a:extLst>
          </p:cNvPr>
          <p:cNvSpPr txBox="1"/>
          <p:nvPr/>
        </p:nvSpPr>
        <p:spPr>
          <a:xfrm>
            <a:off x="4442973" y="4175539"/>
            <a:ext cx="176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Encoder output </a:t>
            </a:r>
            <a:r>
              <a:rPr lang="it-IT" dirty="0" err="1"/>
              <a:t>representation</a:t>
            </a:r>
            <a:endParaRPr lang="it-IT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186A8A3-9465-2C6D-7E62-FFE2956300C6}"/>
              </a:ext>
            </a:extLst>
          </p:cNvPr>
          <p:cNvCxnSpPr>
            <a:cxnSpLocks/>
          </p:cNvCxnSpPr>
          <p:nvPr/>
        </p:nvCxnSpPr>
        <p:spPr>
          <a:xfrm>
            <a:off x="7991353" y="3193473"/>
            <a:ext cx="1755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59E20BE-6348-C44B-CB29-32606DB6861A}"/>
              </a:ext>
            </a:extLst>
          </p:cNvPr>
          <p:cNvSpPr txBox="1"/>
          <p:nvPr/>
        </p:nvSpPr>
        <p:spPr>
          <a:xfrm>
            <a:off x="7967835" y="4360205"/>
            <a:ext cx="194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Context</a:t>
            </a:r>
            <a:r>
              <a:rPr lang="it-IT" dirty="0"/>
              <a:t> </a:t>
            </a:r>
            <a:r>
              <a:rPr lang="it-IT" dirty="0" err="1"/>
              <a:t>vector</a:t>
            </a:r>
            <a:endParaRPr lang="it-IT" dirty="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7BB14B35-D3A3-B55C-A8DF-F8E3FD2C302F}"/>
              </a:ext>
            </a:extLst>
          </p:cNvPr>
          <p:cNvCxnSpPr>
            <a:cxnSpLocks/>
          </p:cNvCxnSpPr>
          <p:nvPr/>
        </p:nvCxnSpPr>
        <p:spPr>
          <a:xfrm>
            <a:off x="10660809" y="4063628"/>
            <a:ext cx="0" cy="758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magine 5" descr="Immagine che contiene cartone animato, clipart, Cartoni animati, Animazione&#10;&#10;Il contenuto generato dall'IA potrebbe non essere corretto.">
            <a:extLst>
              <a:ext uri="{FF2B5EF4-FFF2-40B4-BE49-F238E27FC236}">
                <a16:creationId xmlns:a16="http://schemas.microsoft.com/office/drawing/2014/main" id="{98114BF5-9FB4-4F47-1488-065909D6A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38" y="4821870"/>
            <a:ext cx="1912548" cy="19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2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C22E5-5E32-5C61-C66D-9A63FFD22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EC68D79-A5F6-A8E3-F2B3-19928FDAE958}"/>
              </a:ext>
            </a:extLst>
          </p:cNvPr>
          <p:cNvSpPr txBox="1">
            <a:spLocks/>
          </p:cNvSpPr>
          <p:nvPr/>
        </p:nvSpPr>
        <p:spPr>
          <a:xfrm>
            <a:off x="936373" y="2037219"/>
            <a:ext cx="10498154" cy="299650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As a final experiment, I conducted a </a:t>
            </a:r>
            <a:r>
              <a:rPr lang="en-US" altLang="zh-CN" sz="2000" b="1" dirty="0"/>
              <a:t>grid-search-style exploration of several hyperparameters </a:t>
            </a:r>
            <a:r>
              <a:rPr lang="en-US" altLang="zh-CN" sz="2000" dirty="0"/>
              <a:t>to identify the best configuration. The hyperparameters evaluated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dirty="0"/>
              <a:t>Learning rate </a:t>
            </a:r>
            <a:r>
              <a:rPr lang="en-US" altLang="zh-CN" sz="1800" dirty="0"/>
              <a:t>(1e-4, 1e-5);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dirty="0"/>
              <a:t>Weight Decay </a:t>
            </a:r>
            <a:r>
              <a:rPr lang="en-US" altLang="zh-CN" sz="1800" dirty="0"/>
              <a:t>(1e-5, 1e-6);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dirty="0"/>
              <a:t>Number of attention head in the encoder </a:t>
            </a:r>
            <a:r>
              <a:rPr lang="en-US" altLang="zh-CN" sz="1800" dirty="0"/>
              <a:t>(2, 4);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dirty="0"/>
              <a:t>Dimension of the feedforward encoder </a:t>
            </a:r>
            <a:r>
              <a:rPr lang="en-US" altLang="zh-CN" sz="1800" dirty="0"/>
              <a:t>(512, 1024);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1" dirty="0"/>
              <a:t>Number of transformer encoder layers </a:t>
            </a:r>
            <a:r>
              <a:rPr lang="en-US" altLang="zh-CN" sz="1800" dirty="0"/>
              <a:t>(2, 3).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882EDEE-210F-7E59-6D86-6B1DB0557B70}"/>
              </a:ext>
            </a:extLst>
          </p:cNvPr>
          <p:cNvSpPr txBox="1">
            <a:spLocks/>
          </p:cNvSpPr>
          <p:nvPr/>
        </p:nvSpPr>
        <p:spPr>
          <a:xfrm>
            <a:off x="2134799" y="510467"/>
            <a:ext cx="8101301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Hyperparameter optimization (1/4)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105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6DF7-922D-FE3F-913D-0D465C1A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C977232-B30F-3082-4632-E21798DD3897}"/>
              </a:ext>
            </a:extLst>
          </p:cNvPr>
          <p:cNvSpPr txBox="1">
            <a:spLocks/>
          </p:cNvSpPr>
          <p:nvPr/>
        </p:nvSpPr>
        <p:spPr>
          <a:xfrm>
            <a:off x="2061297" y="436039"/>
            <a:ext cx="8069405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Hyperparameter optimization (2/4)</a:t>
            </a:r>
            <a:endParaRPr lang="zh-CN" altLang="en-US" dirty="0"/>
          </a:p>
        </p:txBody>
      </p:sp>
      <p:pic>
        <p:nvPicPr>
          <p:cNvPr id="4" name="Immagine 3" descr="Immagine che contiene testo, schermata, Parallelo, linea&#10;&#10;Il contenuto generato dall'IA potrebbe non essere corretto.">
            <a:extLst>
              <a:ext uri="{FF2B5EF4-FFF2-40B4-BE49-F238E27FC236}">
                <a16:creationId xmlns:a16="http://schemas.microsoft.com/office/drawing/2014/main" id="{516BCD1A-B1A3-5C9B-3297-5359CD12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57" y="1673909"/>
            <a:ext cx="9664286" cy="46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60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6CE0-89C3-A3D1-DEF9-6EC728C4F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826E6783-A5EA-693A-81EA-5C3D99B6332D}"/>
              </a:ext>
            </a:extLst>
          </p:cNvPr>
          <p:cNvSpPr txBox="1">
            <a:spLocks/>
          </p:cNvSpPr>
          <p:nvPr/>
        </p:nvSpPr>
        <p:spPr>
          <a:xfrm>
            <a:off x="936372" y="2759874"/>
            <a:ext cx="10498154" cy="187592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As shown in the previous table, the performance across different configurations </a:t>
            </a:r>
            <a:r>
              <a:rPr lang="en-US" altLang="zh-CN" sz="2000" b="1" dirty="0"/>
              <a:t>remains relatively consistent</a:t>
            </a:r>
            <a:r>
              <a:rPr lang="en-US" altLang="zh-CN" sz="2000" dirty="0"/>
              <a:t>. Specifically, the validation loss ranges between 0.18-0.19, the test loss between 0.20-0.21, and the CLIP score between 0.20-0.22. This suggests that the overall performance </a:t>
            </a:r>
            <a:r>
              <a:rPr lang="en-US" altLang="zh-CN" sz="2000" b="1" dirty="0"/>
              <a:t>is not highly sensitive to hyperparameter variations </a:t>
            </a:r>
            <a:r>
              <a:rPr lang="en-US" altLang="zh-CN" sz="2000" dirty="0"/>
              <a:t>within the explored ranges.</a:t>
            </a:r>
            <a:endParaRPr lang="en-US" altLang="zh-CN" sz="180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3AC9CD1-4464-190B-68CA-1D3E1513C311}"/>
              </a:ext>
            </a:extLst>
          </p:cNvPr>
          <p:cNvSpPr txBox="1">
            <a:spLocks/>
          </p:cNvSpPr>
          <p:nvPr/>
        </p:nvSpPr>
        <p:spPr>
          <a:xfrm>
            <a:off x="2134799" y="510467"/>
            <a:ext cx="8101301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Hyperparameter optimization (3/4)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94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0950-B138-3824-8F29-6DD99982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659E9D1-F8BF-04C0-0F6D-9E2E10076298}"/>
              </a:ext>
            </a:extLst>
          </p:cNvPr>
          <p:cNvSpPr txBox="1">
            <a:spLocks/>
          </p:cNvSpPr>
          <p:nvPr/>
        </p:nvSpPr>
        <p:spPr>
          <a:xfrm>
            <a:off x="8569029" y="1626661"/>
            <a:ext cx="2987044" cy="5030232"/>
          </a:xfrm>
          <a:prstGeom prst="rect">
            <a:avLst/>
          </a:prstGeom>
        </p:spPr>
        <p:txBody>
          <a:bodyPr vert="horz" lIns="0" tIns="0" rIns="0" bIns="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Learning Rate: 1 × 10⁻⁴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Weight Decay: 1 × 10⁻⁵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Loss Function: L1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Epochs: 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Batch Size: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Augmentation: Enabled (N=8)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Enriched Description: Yes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Transformer Encoder Layers: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Attention Heads: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Feedforward Dim: 1024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Dropout encoder: 0.3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Dropout attention: 0.3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Dropout decoder: 0.3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8281964-D273-5F48-BCEB-678E205D0387}"/>
              </a:ext>
            </a:extLst>
          </p:cNvPr>
          <p:cNvSpPr txBox="1">
            <a:spLocks/>
          </p:cNvSpPr>
          <p:nvPr/>
        </p:nvSpPr>
        <p:spPr>
          <a:xfrm>
            <a:off x="2134799" y="510467"/>
            <a:ext cx="8101301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Hyperparameter optimization (4/4)</a:t>
            </a:r>
            <a:endParaRPr lang="zh-CN" altLang="en-US" dirty="0"/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904E45BB-6C72-021A-83E6-A98A113797A1}"/>
              </a:ext>
            </a:extLst>
          </p:cNvPr>
          <p:cNvSpPr txBox="1">
            <a:spLocks/>
          </p:cNvSpPr>
          <p:nvPr/>
        </p:nvSpPr>
        <p:spPr>
          <a:xfrm>
            <a:off x="635927" y="3204012"/>
            <a:ext cx="7384667" cy="13157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Nevertheless, if a single configuration must be selected, I recommend the one that achieved the </a:t>
            </a:r>
            <a:r>
              <a:rPr lang="en-US" altLang="zh-CN" sz="2000" b="1" dirty="0"/>
              <a:t>lowest validation and test loss: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71435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E261-F780-5F96-59D3-F4B36E35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795-3FBA-4139-0709-12E9D16E7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624839"/>
            <a:ext cx="7772400" cy="4615188"/>
          </a:xfrm>
        </p:spPr>
        <p:txBody>
          <a:bodyPr anchor="b">
            <a:normAutofit/>
          </a:bodyPr>
          <a:lstStyle/>
          <a:p>
            <a:r>
              <a:rPr lang="en-US" altLang="zh-CN" noProof="0" dirty="0"/>
              <a:t>Conclusions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E9A77-D336-6A2B-1969-C8E405D92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56" y="5381548"/>
            <a:ext cx="7772400" cy="594360"/>
          </a:xfrm>
        </p:spPr>
        <p:txBody>
          <a:bodyPr anchor="t">
            <a:normAutofit/>
          </a:bodyPr>
          <a:lstStyle/>
          <a:p>
            <a:r>
              <a:rPr lang="it-IT" dirty="0"/>
              <a:t>Following a </a:t>
            </a:r>
            <a:r>
              <a:rPr lang="it-IT" dirty="0" err="1"/>
              <a:t>series</a:t>
            </a:r>
            <a:r>
              <a:rPr lang="it-IT" dirty="0"/>
              <a:t> of trials, the key takeaways are…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8299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9FCB-16D9-DABF-BA14-A91958F5A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0A11F922-2366-4B4E-7C11-9E193626FC13}"/>
              </a:ext>
            </a:extLst>
          </p:cNvPr>
          <p:cNvSpPr txBox="1">
            <a:spLocks/>
          </p:cNvSpPr>
          <p:nvPr/>
        </p:nvSpPr>
        <p:spPr>
          <a:xfrm>
            <a:off x="569177" y="2093755"/>
            <a:ext cx="11292258" cy="399951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 conclusion, the current architecture </a:t>
            </a:r>
            <a:r>
              <a:rPr lang="en-US" altLang="zh-CN" sz="2000" b="1" dirty="0"/>
              <a:t>does not appear to be particularly effective for generating Pokémon sprites</a:t>
            </a:r>
            <a:r>
              <a:rPr lang="en-US" altLang="zh-CN" sz="2000" dirty="0"/>
              <a:t>. Across all configurations, the model consistently </a:t>
            </a:r>
            <a:r>
              <a:rPr lang="en-US" altLang="zh-CN" sz="2000" b="1" dirty="0"/>
              <a:t>exhibits a tendency to overfit</a:t>
            </a:r>
            <a:r>
              <a:rPr lang="en-US" altLang="zh-CN" sz="2000" dirty="0"/>
              <a:t>, failing to generalize well on both the validation and test sets: this represents a significant limitation.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 strongly believe that </a:t>
            </a:r>
            <a:r>
              <a:rPr lang="en-US" altLang="zh-CN" sz="2000" b="1" dirty="0"/>
              <a:t>the core issue lies in the architecture itself</a:t>
            </a:r>
            <a:r>
              <a:rPr lang="en-US" altLang="zh-CN" sz="2000" dirty="0"/>
              <a:t>. To achieve meaningful improvements, it would be necessary to redesign it entirely. The most promising direction would be to adopt a </a:t>
            </a:r>
            <a:r>
              <a:rPr lang="en-US" altLang="zh-CN" sz="2000" b="1" dirty="0"/>
              <a:t>Stable Diffusion-based model</a:t>
            </a:r>
            <a:r>
              <a:rPr lang="en-US" altLang="zh-CN" sz="2000" dirty="0"/>
              <a:t>, which has been extensively studied and proven effective for generating images from textual prompts.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1CBC0F4-E545-9844-E37C-74B111A4DF64}"/>
              </a:ext>
            </a:extLst>
          </p:cNvPr>
          <p:cNvSpPr txBox="1">
            <a:spLocks/>
          </p:cNvSpPr>
          <p:nvPr/>
        </p:nvSpPr>
        <p:spPr>
          <a:xfrm>
            <a:off x="822073" y="764733"/>
            <a:ext cx="9664287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Conclusions (1/4)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702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8622EB2-7046-1BFA-2F3C-C2CF0000CBF3}"/>
              </a:ext>
            </a:extLst>
          </p:cNvPr>
          <p:cNvSpPr txBox="1">
            <a:spLocks/>
          </p:cNvSpPr>
          <p:nvPr/>
        </p:nvSpPr>
        <p:spPr>
          <a:xfrm>
            <a:off x="731762" y="468016"/>
            <a:ext cx="9664287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Conclusions (2/4)</a:t>
            </a:r>
            <a:endParaRPr lang="zh-CN" altLang="en-US" dirty="0"/>
          </a:p>
        </p:txBody>
      </p:sp>
      <p:pic>
        <p:nvPicPr>
          <p:cNvPr id="7" name="Immagine 6" descr="Immagine che contiene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BCE95354-27E5-E6EF-EB88-234D2027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77" y="1509258"/>
            <a:ext cx="4280845" cy="2562965"/>
          </a:xfrm>
          <a:prstGeom prst="rect">
            <a:avLst/>
          </a:prstGeom>
        </p:spPr>
      </p:pic>
      <p:pic>
        <p:nvPicPr>
          <p:cNvPr id="9" name="Immagine 8" descr="Immagine che contiene cartone animato, origami, illustrazione&#10;&#10;Il contenuto generato dall'IA potrebbe non essere corretto.">
            <a:extLst>
              <a:ext uri="{FF2B5EF4-FFF2-40B4-BE49-F238E27FC236}">
                <a16:creationId xmlns:a16="http://schemas.microsoft.com/office/drawing/2014/main" id="{3F58DBB0-F19D-FB42-1D60-6979CF2C6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23" y="4116684"/>
            <a:ext cx="43307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8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6535-887D-5126-F6C0-AAA808334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22C44A61-70B5-E43A-CF5F-85EF0A8A7CA7}"/>
              </a:ext>
            </a:extLst>
          </p:cNvPr>
          <p:cNvSpPr txBox="1">
            <a:spLocks/>
          </p:cNvSpPr>
          <p:nvPr/>
        </p:nvSpPr>
        <p:spPr>
          <a:xfrm>
            <a:off x="731762" y="468016"/>
            <a:ext cx="9664287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Conclusions (3/4)</a:t>
            </a:r>
            <a:endParaRPr lang="zh-CN" altLang="en-US" dirty="0"/>
          </a:p>
        </p:txBody>
      </p:sp>
      <p:pic>
        <p:nvPicPr>
          <p:cNvPr id="11" name="Immagine 10" descr="Immagine che contiene Animazione, giocattolo, clipart, Animali giocattolo&#10;&#10;Il contenuto generato dall'IA potrebbe non essere corretto.">
            <a:extLst>
              <a:ext uri="{FF2B5EF4-FFF2-40B4-BE49-F238E27FC236}">
                <a16:creationId xmlns:a16="http://schemas.microsoft.com/office/drawing/2014/main" id="{FD313962-A2A9-36CB-D870-1D75FEB4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92" y="1240634"/>
            <a:ext cx="4336816" cy="2669896"/>
          </a:xfrm>
          <a:prstGeom prst="rect">
            <a:avLst/>
          </a:prstGeom>
        </p:spPr>
      </p:pic>
      <p:pic>
        <p:nvPicPr>
          <p:cNvPr id="3" name="Immagine 2" descr="Immagine che contiene clipart, cartone animato, Animali giocattolo&#10;&#10;Il contenuto generato dall'IA potrebbe non essere corretto.">
            <a:extLst>
              <a:ext uri="{FF2B5EF4-FFF2-40B4-BE49-F238E27FC236}">
                <a16:creationId xmlns:a16="http://schemas.microsoft.com/office/drawing/2014/main" id="{D3C76DE5-040F-3413-4E7C-CBC9C406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98" y="4072270"/>
            <a:ext cx="4229405" cy="2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1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4E740-3310-E25F-89F3-DFB90384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1F73AAEE-77BB-A02C-FD1F-DB01500225E4}"/>
              </a:ext>
            </a:extLst>
          </p:cNvPr>
          <p:cNvSpPr txBox="1">
            <a:spLocks/>
          </p:cNvSpPr>
          <p:nvPr/>
        </p:nvSpPr>
        <p:spPr>
          <a:xfrm>
            <a:off x="703648" y="1997875"/>
            <a:ext cx="11292258" cy="399951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However, before proceeding with a complete architectural overhaul, there are still </a:t>
            </a:r>
            <a:r>
              <a:rPr lang="en-US" altLang="zh-CN" sz="2000" b="1" dirty="0"/>
              <a:t>a few avenues worth exploring</a:t>
            </a:r>
            <a:r>
              <a:rPr lang="en-US" altLang="zh-CN" sz="2000" dirty="0"/>
              <a:t> to attempt incremental improvements. I report here 3 ones: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CD76470-868C-3544-EB55-5EE3F7B4BE5F}"/>
              </a:ext>
            </a:extLst>
          </p:cNvPr>
          <p:cNvSpPr txBox="1">
            <a:spLocks/>
          </p:cNvSpPr>
          <p:nvPr/>
        </p:nvSpPr>
        <p:spPr>
          <a:xfrm>
            <a:off x="822073" y="764733"/>
            <a:ext cx="9664287" cy="77261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Conclusions (4/4)</a:t>
            </a:r>
            <a:endParaRPr lang="zh-CN" altLang="en-US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90E3F238-1153-CCB5-C3AD-2AF521FBD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753539"/>
              </p:ext>
            </p:extLst>
          </p:nvPr>
        </p:nvGraphicFramePr>
        <p:xfrm>
          <a:off x="1922929" y="3200400"/>
          <a:ext cx="8346142" cy="279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97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DCC89F9D-10ED-9ACA-4A41-30E3CC3B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649" y="2938396"/>
            <a:ext cx="4654296" cy="981206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pic>
        <p:nvPicPr>
          <p:cNvPr id="9" name="Immagine 8" descr="Immagine che contiene cartone animato, clipart, Cartoni animati, Animazione&#10;&#10;Il contenuto generato dall'IA potrebbe non essere corretto.">
            <a:extLst>
              <a:ext uri="{FF2B5EF4-FFF2-40B4-BE49-F238E27FC236}">
                <a16:creationId xmlns:a16="http://schemas.microsoft.com/office/drawing/2014/main" id="{4337AD70-E051-D933-FC95-64F3C2F4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98" y="881823"/>
            <a:ext cx="5094353" cy="50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5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6CB58-00A4-B9A9-9EA9-5E4467E8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1DD25005-C7A7-0B16-6738-75913CAB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Text encoder architecture</a:t>
            </a:r>
            <a:endParaRPr lang="zh-CN" altLang="en-US" dirty="0"/>
          </a:p>
        </p:txBody>
      </p:sp>
      <p:pic>
        <p:nvPicPr>
          <p:cNvPr id="12" name="Immagine 11" descr="Immagine che contiene testo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7E649EB2-5E92-7D2A-305F-B5AE30B69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68" y="1768840"/>
            <a:ext cx="5426663" cy="40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1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B6476-C8D4-886B-1E53-148DD6925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7CC9C217-A39C-12F3-3BA1-FE5F0AF4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Attention module</a:t>
            </a:r>
            <a:endParaRPr lang="zh-CN" altLang="en-US" dirty="0"/>
          </a:p>
        </p:txBody>
      </p:sp>
      <p:pic>
        <p:nvPicPr>
          <p:cNvPr id="12" name="Immagine 11" descr="Immagine che contiene testo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F73F1747-6A6B-D4E0-62A8-91222B819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5" y="1789587"/>
            <a:ext cx="5441950" cy="41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4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23AC5-C6CE-F3E8-297B-0213FC323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F4DEFFBF-8320-13C7-8F7F-7DFDE388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11051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Decoder module</a:t>
            </a:r>
            <a:endParaRPr lang="zh-CN" altLang="en-US" dirty="0"/>
          </a:p>
        </p:txBody>
      </p:sp>
      <p:pic>
        <p:nvPicPr>
          <p:cNvPr id="3" name="Immagine 2" descr="Immagine che contiene testo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FE771471-966D-AE98-3F1C-52E555C09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27" y="1183669"/>
            <a:ext cx="8950546" cy="51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B5D2-2D9A-1D6A-90CE-810CF06C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B31E-89B9-D4F1-556F-5A8F3C918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624839"/>
            <a:ext cx="7772400" cy="4615188"/>
          </a:xfrm>
        </p:spPr>
        <p:txBody>
          <a:bodyPr anchor="b">
            <a:normAutofit/>
          </a:bodyPr>
          <a:lstStyle/>
          <a:p>
            <a:r>
              <a:rPr lang="en-US" altLang="zh-CN" noProof="0" dirty="0"/>
              <a:t>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4038A-1B33-C202-4535-6B9234A0E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656" y="5381548"/>
            <a:ext cx="7772400" cy="59436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Data preparation for the model</a:t>
            </a:r>
          </a:p>
        </p:txBody>
      </p:sp>
    </p:spTree>
    <p:extLst>
      <p:ext uri="{BB962C8B-B14F-4D97-AF65-F5344CB8AC3E}">
        <p14:creationId xmlns:p14="http://schemas.microsoft.com/office/powerpoint/2010/main" val="233649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464E-E9DE-7A9F-46F1-61B17E2C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73E00087-323F-F853-B0BD-1191523B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Images preprocessing</a:t>
            </a:r>
            <a:endParaRPr lang="zh-CN" altLang="en-US" dirty="0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1923CE59-ED72-5D1D-1A13-F22F2A155D8A}"/>
              </a:ext>
            </a:extLst>
          </p:cNvPr>
          <p:cNvSpPr txBox="1">
            <a:spLocks/>
          </p:cNvSpPr>
          <p:nvPr/>
        </p:nvSpPr>
        <p:spPr>
          <a:xfrm>
            <a:off x="687104" y="2910564"/>
            <a:ext cx="10817792" cy="179158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For </a:t>
            </a:r>
            <a:r>
              <a:rPr lang="it-IT" sz="2000" dirty="0" err="1"/>
              <a:t>preprocessing</a:t>
            </a:r>
            <a:r>
              <a:rPr lang="it-IT" sz="2000" dirty="0"/>
              <a:t>, I first </a:t>
            </a:r>
            <a:r>
              <a:rPr lang="it-IT" sz="2000" dirty="0" err="1"/>
              <a:t>extracted</a:t>
            </a:r>
            <a:r>
              <a:rPr lang="it-IT" sz="2000" dirty="0"/>
              <a:t> </a:t>
            </a:r>
            <a:r>
              <a:rPr lang="it-IT" sz="2000" b="1" dirty="0"/>
              <a:t>the alpha </a:t>
            </a:r>
            <a:r>
              <a:rPr lang="it-IT" sz="2000" b="1" dirty="0" err="1"/>
              <a:t>channel</a:t>
            </a:r>
            <a:r>
              <a:rPr lang="it-IT" sz="2000" b="1" dirty="0"/>
              <a:t> </a:t>
            </a:r>
            <a:r>
              <a:rPr lang="it-IT" sz="2000" dirty="0"/>
              <a:t>to </a:t>
            </a:r>
            <a:r>
              <a:rPr lang="it-IT" sz="2000" dirty="0" err="1"/>
              <a:t>identify</a:t>
            </a:r>
            <a:r>
              <a:rPr lang="it-IT" sz="2000" dirty="0"/>
              <a:t> </a:t>
            </a:r>
            <a:r>
              <a:rPr lang="it-IT" sz="2000" dirty="0" err="1"/>
              <a:t>transparent</a:t>
            </a:r>
            <a:r>
              <a:rPr lang="it-IT" sz="2000" dirty="0"/>
              <a:t> </a:t>
            </a:r>
            <a:r>
              <a:rPr lang="it-IT" sz="2000" dirty="0" err="1"/>
              <a:t>regions</a:t>
            </a:r>
            <a:r>
              <a:rPr lang="it-IT" sz="2000" dirty="0"/>
              <a:t> in the image. </a:t>
            </a:r>
            <a:r>
              <a:rPr lang="it-IT" sz="2000" dirty="0" err="1"/>
              <a:t>These</a:t>
            </a:r>
            <a:r>
              <a:rPr lang="it-IT" sz="2000" dirty="0"/>
              <a:t> </a:t>
            </a:r>
            <a:r>
              <a:rPr lang="it-IT" sz="2000" dirty="0" err="1"/>
              <a:t>regions</a:t>
            </a:r>
            <a:r>
              <a:rPr lang="it-IT" sz="2000" dirty="0"/>
              <a:t> are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b="1" dirty="0" err="1"/>
              <a:t>filled</a:t>
            </a:r>
            <a:r>
              <a:rPr lang="it-IT" sz="2000" b="1" dirty="0"/>
              <a:t> with white</a:t>
            </a:r>
            <a:r>
              <a:rPr lang="it-IT" sz="2000" dirty="0"/>
              <a:t> to </a:t>
            </a:r>
            <a:r>
              <a:rPr lang="it-IT" sz="2000" dirty="0" err="1"/>
              <a:t>convert</a:t>
            </a:r>
            <a:r>
              <a:rPr lang="it-IT" sz="2000" dirty="0"/>
              <a:t> the image </a:t>
            </a:r>
            <a:r>
              <a:rPr lang="it-IT" sz="2000" dirty="0" err="1"/>
              <a:t>into</a:t>
            </a:r>
            <a:r>
              <a:rPr lang="it-IT" sz="2000" dirty="0"/>
              <a:t> a standard RGB format.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Next, I </a:t>
            </a:r>
            <a:r>
              <a:rPr lang="it-IT" sz="2000" b="1" dirty="0" err="1"/>
              <a:t>apply</a:t>
            </a:r>
            <a:r>
              <a:rPr lang="it-IT" sz="2000" b="1" dirty="0"/>
              <a:t> min-max </a:t>
            </a:r>
            <a:r>
              <a:rPr lang="it-IT" sz="2000" b="1" dirty="0" err="1"/>
              <a:t>normalization</a:t>
            </a:r>
            <a:r>
              <a:rPr lang="it-IT" sz="2000" b="1" dirty="0"/>
              <a:t> </a:t>
            </a:r>
            <a:r>
              <a:rPr lang="it-IT" sz="2000" dirty="0"/>
              <a:t>to scale the pixel </a:t>
            </a:r>
            <a:r>
              <a:rPr lang="it-IT" sz="2000" dirty="0" err="1"/>
              <a:t>values</a:t>
            </a:r>
            <a:r>
              <a:rPr lang="it-IT" sz="2000" dirty="0"/>
              <a:t> from [0,255]  to [−1,1],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aligns</a:t>
            </a:r>
            <a:r>
              <a:rPr lang="it-IT" sz="2000" dirty="0"/>
              <a:t> with the output range of the</a:t>
            </a:r>
            <a:r>
              <a:rPr lang="it-IT" sz="2000" b="1" dirty="0"/>
              <a:t> </a:t>
            </a:r>
            <a:r>
              <a:rPr lang="it-IT" sz="2000" b="1" dirty="0" err="1"/>
              <a:t>decoder’s</a:t>
            </a:r>
            <a:r>
              <a:rPr lang="it-IT" sz="2000" b="1" dirty="0"/>
              <a:t> </a:t>
            </a:r>
            <a:r>
              <a:rPr lang="it-IT" sz="2000" b="1" dirty="0" err="1"/>
              <a:t>final</a:t>
            </a:r>
            <a:r>
              <a:rPr lang="it-IT" sz="2000" b="1" dirty="0"/>
              <a:t> </a:t>
            </a:r>
            <a:r>
              <a:rPr lang="it-IT" sz="2000" b="1" dirty="0" err="1"/>
              <a:t>Tanh</a:t>
            </a:r>
            <a:r>
              <a:rPr lang="it-IT" sz="2000" b="1" dirty="0"/>
              <a:t> </a:t>
            </a:r>
            <a:r>
              <a:rPr lang="it-IT" sz="2000" b="1" dirty="0" err="1"/>
              <a:t>activation</a:t>
            </a:r>
            <a:r>
              <a:rPr lang="it-IT" sz="2000" b="1" dirty="0"/>
              <a:t> </a:t>
            </a:r>
            <a:r>
              <a:rPr lang="it-IT" sz="2000" b="1" dirty="0" err="1"/>
              <a:t>function</a:t>
            </a:r>
            <a:r>
              <a:rPr lang="it-IT" sz="2000" dirty="0"/>
              <a:t>.</a:t>
            </a:r>
            <a:endParaRPr lang="it-IT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059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D9ADC-8FCB-BA66-7614-795A35C7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9E677E0C-45AA-9185-EFD9-5C3D27ADD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446567"/>
            <a:ext cx="10280304" cy="772618"/>
          </a:xfrm>
        </p:spPr>
        <p:txBody>
          <a:bodyPr lIns="0" tIns="0" rIns="0" bIns="0" anchor="b" anchorCtr="0">
            <a:normAutofit/>
          </a:bodyPr>
          <a:lstStyle/>
          <a:p>
            <a:r>
              <a:rPr lang="en-US" altLang="zh-CN" dirty="0"/>
              <a:t>Image augmentation</a:t>
            </a:r>
            <a:endParaRPr lang="zh-CN" altLang="en-US" dirty="0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AA7E892-09FE-F18A-1BE1-B644EDF6B370}"/>
              </a:ext>
            </a:extLst>
          </p:cNvPr>
          <p:cNvSpPr txBox="1">
            <a:spLocks/>
          </p:cNvSpPr>
          <p:nvPr/>
        </p:nvSpPr>
        <p:spPr>
          <a:xfrm>
            <a:off x="687104" y="1832245"/>
            <a:ext cx="10817792" cy="131492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To </a:t>
            </a:r>
            <a:r>
              <a:rPr lang="it-IT" sz="2000" dirty="0" err="1"/>
              <a:t>increase</a:t>
            </a:r>
            <a:r>
              <a:rPr lang="it-IT" sz="2000" dirty="0"/>
              <a:t> the size of the dataset, I </a:t>
            </a:r>
            <a:r>
              <a:rPr lang="it-IT" sz="2000" b="1" dirty="0" err="1"/>
              <a:t>applied</a:t>
            </a:r>
            <a:r>
              <a:rPr lang="it-IT" sz="2000" b="1" dirty="0"/>
              <a:t> image </a:t>
            </a:r>
            <a:r>
              <a:rPr lang="it-IT" sz="2000" b="1" dirty="0" err="1"/>
              <a:t>augmentation</a:t>
            </a:r>
            <a:r>
              <a:rPr lang="it-IT" sz="2000" b="1" dirty="0"/>
              <a:t> techniques, </a:t>
            </a:r>
            <a:r>
              <a:rPr lang="it-IT" sz="2000" dirty="0" err="1"/>
              <a:t>specifically</a:t>
            </a:r>
            <a:r>
              <a:rPr lang="it-IT" sz="2000" dirty="0"/>
              <a:t>, by </a:t>
            </a:r>
            <a:r>
              <a:rPr lang="it-IT" sz="2000" b="1" dirty="0" err="1"/>
              <a:t>rotating</a:t>
            </a:r>
            <a:r>
              <a:rPr lang="it-IT" sz="2000" b="1" dirty="0"/>
              <a:t> the images</a:t>
            </a:r>
            <a:r>
              <a:rPr lang="it-IT" sz="2000" dirty="0"/>
              <a:t>.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help </a:t>
            </a:r>
            <a:r>
              <a:rPr lang="it-IT" sz="2000" b="1" dirty="0" err="1"/>
              <a:t>improve</a:t>
            </a:r>
            <a:r>
              <a:rPr lang="it-IT" sz="2000" b="1" dirty="0"/>
              <a:t> model </a:t>
            </a:r>
            <a:r>
              <a:rPr lang="it-IT" sz="2000" b="1" dirty="0" err="1"/>
              <a:t>generalization</a:t>
            </a:r>
            <a:r>
              <a:rPr lang="it-IT" sz="2000" b="1" dirty="0"/>
              <a:t> </a:t>
            </a:r>
            <a:r>
              <a:rPr lang="it-IT" sz="2000" dirty="0"/>
              <a:t>by </a:t>
            </a:r>
            <a:r>
              <a:rPr lang="it-IT" sz="2000" dirty="0" err="1"/>
              <a:t>introducing</a:t>
            </a:r>
            <a:r>
              <a:rPr lang="it-IT" sz="2000" dirty="0"/>
              <a:t> </a:t>
            </a:r>
            <a:r>
              <a:rPr lang="it-IT" sz="2000" dirty="0" err="1"/>
              <a:t>variability</a:t>
            </a:r>
            <a:r>
              <a:rPr lang="it-IT" sz="2000" dirty="0"/>
              <a:t> in the training data.</a:t>
            </a:r>
            <a:endParaRPr lang="en-US" altLang="zh-CN" sz="2000" dirty="0"/>
          </a:p>
        </p:txBody>
      </p:sp>
      <p:pic>
        <p:nvPicPr>
          <p:cNvPr id="4" name="Immagine 3" descr="Immagine che contiene clipart, Cartoni animati, Animazione, Animali giocattolo&#10;&#10;Il contenuto generato dall'IA potrebbe non essere corretto.">
            <a:extLst>
              <a:ext uri="{FF2B5EF4-FFF2-40B4-BE49-F238E27FC236}">
                <a16:creationId xmlns:a16="http://schemas.microsoft.com/office/drawing/2014/main" id="{2242491E-E775-5C91-4001-FBDE91437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10" y="3147166"/>
            <a:ext cx="2729923" cy="2729923"/>
          </a:xfrm>
          <a:prstGeom prst="rect">
            <a:avLst/>
          </a:prstGeom>
        </p:spPr>
      </p:pic>
      <p:pic>
        <p:nvPicPr>
          <p:cNvPr id="6" name="Immagine 5" descr="Immagine che contiene clipart, Cartoni animati, Animazione, Animali giocattolo&#10;&#10;Il contenuto generato dall'IA potrebbe non essere corretto.">
            <a:extLst>
              <a:ext uri="{FF2B5EF4-FFF2-40B4-BE49-F238E27FC236}">
                <a16:creationId xmlns:a16="http://schemas.microsoft.com/office/drawing/2014/main" id="{6D45A76B-4933-7284-307F-59CEC934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91828">
            <a:off x="4999784" y="3295049"/>
            <a:ext cx="2729923" cy="2729923"/>
          </a:xfrm>
          <a:prstGeom prst="rect">
            <a:avLst/>
          </a:prstGeom>
        </p:spPr>
      </p:pic>
      <p:pic>
        <p:nvPicPr>
          <p:cNvPr id="7" name="Immagine 6" descr="Immagine che contiene clipart, Cartoni animati, Animazione, Animali giocattolo&#10;&#10;Il contenuto generato dall'IA potrebbe non essere corretto.">
            <a:extLst>
              <a:ext uri="{FF2B5EF4-FFF2-40B4-BE49-F238E27FC236}">
                <a16:creationId xmlns:a16="http://schemas.microsoft.com/office/drawing/2014/main" id="{8774A470-B678-9089-DF74-B722016B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7778">
            <a:off x="8191717" y="3366998"/>
            <a:ext cx="2729923" cy="27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93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250214globalOP001">
      <a:dk1>
        <a:sysClr val="windowText" lastClr="000000"/>
      </a:dk1>
      <a:lt1>
        <a:sysClr val="window" lastClr="FFFFFF"/>
      </a:lt1>
      <a:dk2>
        <a:srgbClr val="2F63E5"/>
      </a:dk2>
      <a:lt2>
        <a:srgbClr val="E7E6E6"/>
      </a:lt2>
      <a:accent1>
        <a:srgbClr val="1A4FCF"/>
      </a:accent1>
      <a:accent2>
        <a:srgbClr val="FFD935"/>
      </a:accent2>
      <a:accent3>
        <a:srgbClr val="FFA5AD"/>
      </a:accent3>
      <a:accent4>
        <a:srgbClr val="03C63E"/>
      </a:accent4>
      <a:accent5>
        <a:srgbClr val="FF551C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SemiBold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2EE1939-C2AB-4C5E-B3E9-0F1462C3E5AC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93B2C0-F2A5-4E30-8186-B907BDE4F13F}">
  <ds:schemaRefs>
    <ds:schemaRef ds:uri="21705155-b4ce-4c69-95dc-4fd6cb8c5571"/>
    <ds:schemaRef ds:uri="38de0ec0-4312-429b-9ba4-a6f7899b8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396896-7F98-46A9-8262-B3E56AEEE62F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terms/"/>
    <ds:schemaRef ds:uri="38de0ec0-4312-429b-9ba4-a6f7899b86f2"/>
    <ds:schemaRef ds:uri="21705155-b4ce-4c69-95dc-4fd6cb8c5571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0921B94-1053-4F46-807A-1085373F81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1344</Words>
  <Application>Microsoft Macintosh PowerPoint</Application>
  <PresentationFormat>Widescreen</PresentationFormat>
  <Paragraphs>167</Paragraphs>
  <Slides>39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5" baseType="lpstr">
      <vt:lpstr>等线</vt:lpstr>
      <vt:lpstr>Aptos</vt:lpstr>
      <vt:lpstr>Arial</vt:lpstr>
      <vt:lpstr>Poppins SemiBold</vt:lpstr>
      <vt:lpstr>Source Sans Pro</vt:lpstr>
      <vt:lpstr>Custom</vt:lpstr>
      <vt:lpstr>Text-to-image model for Pokemon images</vt:lpstr>
      <vt:lpstr>Model architecture</vt:lpstr>
      <vt:lpstr>A high-level overview</vt:lpstr>
      <vt:lpstr>Text encoder architecture</vt:lpstr>
      <vt:lpstr>Attention module</vt:lpstr>
      <vt:lpstr>Decoder module</vt:lpstr>
      <vt:lpstr>Preprocessing</vt:lpstr>
      <vt:lpstr>Images preprocessing</vt:lpstr>
      <vt:lpstr>Image augmentation</vt:lpstr>
      <vt:lpstr>Text preprocessing</vt:lpstr>
      <vt:lpstr>Training process</vt:lpstr>
      <vt:lpstr>L1 Loss</vt:lpstr>
      <vt:lpstr>CLIP score</vt:lpstr>
      <vt:lpstr>Results</vt:lpstr>
      <vt:lpstr>First trial configuration</vt:lpstr>
      <vt:lpstr>First trial</vt:lpstr>
      <vt:lpstr>First trial</vt:lpstr>
      <vt:lpstr>Second trial configuration (dropout added) </vt:lpstr>
      <vt:lpstr>Comparison between learning curves</vt:lpstr>
      <vt:lpstr>Second trial (dropout added)</vt:lpstr>
      <vt:lpstr>Third trial configuration (CLIP loss) </vt:lpstr>
      <vt:lpstr>Comparison between learning curves</vt:lpstr>
      <vt:lpstr>Third trial (CLIP loss)</vt:lpstr>
      <vt:lpstr>Fourth trial configuration (Data augmentation) </vt:lpstr>
      <vt:lpstr>Comparison between learning curves</vt:lpstr>
      <vt:lpstr>Presentazione standard di PowerPoint</vt:lpstr>
      <vt:lpstr>Fifth trial configuration (enriched description) </vt:lpstr>
      <vt:lpstr>Comparison between learning curves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TRITTO MATTIA</cp:lastModifiedBy>
  <cp:revision>13</cp:revision>
  <dcterms:created xsi:type="dcterms:W3CDTF">2025-04-23T17:30:33Z</dcterms:created>
  <dcterms:modified xsi:type="dcterms:W3CDTF">2025-07-31T09:26:24Z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