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38"/>
  </p:notesMasterIdLst>
  <p:sldIdLst>
    <p:sldId id="256" r:id="rId4"/>
    <p:sldId id="271" r:id="rId5"/>
    <p:sldId id="345" r:id="rId6"/>
    <p:sldId id="275" r:id="rId7"/>
    <p:sldId id="367" r:id="rId8"/>
    <p:sldId id="366" r:id="rId9"/>
    <p:sldId id="363" r:id="rId10"/>
    <p:sldId id="396" r:id="rId11"/>
    <p:sldId id="347" r:id="rId12"/>
    <p:sldId id="388" r:id="rId13"/>
    <p:sldId id="362" r:id="rId14"/>
    <p:sldId id="387" r:id="rId15"/>
    <p:sldId id="368" r:id="rId16"/>
    <p:sldId id="369" r:id="rId17"/>
    <p:sldId id="409" r:id="rId18"/>
    <p:sldId id="399" r:id="rId19"/>
    <p:sldId id="402" r:id="rId20"/>
    <p:sldId id="411" r:id="rId21"/>
    <p:sldId id="404" r:id="rId22"/>
    <p:sldId id="407" r:id="rId23"/>
    <p:sldId id="349" r:id="rId24"/>
    <p:sldId id="355" r:id="rId25"/>
    <p:sldId id="381" r:id="rId26"/>
    <p:sldId id="382" r:id="rId27"/>
    <p:sldId id="383" r:id="rId28"/>
    <p:sldId id="384" r:id="rId29"/>
    <p:sldId id="385" r:id="rId30"/>
    <p:sldId id="386" r:id="rId31"/>
    <p:sldId id="390" r:id="rId32"/>
    <p:sldId id="391" r:id="rId33"/>
    <p:sldId id="354" r:id="rId34"/>
    <p:sldId id="393" r:id="rId35"/>
    <p:sldId id="394" r:id="rId36"/>
    <p:sldId id="395" r:id="rId37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C22BD9FF-F6B0-4AC2-93C2-ECBBD83CB22B}">
          <p14:sldIdLst>
            <p14:sldId id="256"/>
            <p14:sldId id="271"/>
          </p14:sldIdLst>
        </p14:section>
        <p14:section name="INTRO" id="{44F7E361-21A3-4029-9658-E9A65E4280D4}">
          <p14:sldIdLst>
            <p14:sldId id="345"/>
            <p14:sldId id="275"/>
            <p14:sldId id="367"/>
            <p14:sldId id="366"/>
            <p14:sldId id="363"/>
            <p14:sldId id="396"/>
          </p14:sldIdLst>
        </p14:section>
        <p14:section name="METHODS" id="{E25BC772-9180-4CF6-913F-81AF4BE7250C}">
          <p14:sldIdLst>
            <p14:sldId id="347"/>
            <p14:sldId id="388"/>
            <p14:sldId id="362"/>
            <p14:sldId id="387"/>
            <p14:sldId id="368"/>
            <p14:sldId id="369"/>
            <p14:sldId id="409"/>
            <p14:sldId id="399"/>
            <p14:sldId id="402"/>
            <p14:sldId id="411"/>
            <p14:sldId id="404"/>
            <p14:sldId id="407"/>
          </p14:sldIdLst>
        </p14:section>
        <p14:section name="VALIDATION" id="{309A9773-D0C3-41F7-8D18-B6E55687F51F}">
          <p14:sldIdLst>
            <p14:sldId id="349"/>
            <p14:sldId id="355"/>
            <p14:sldId id="381"/>
            <p14:sldId id="382"/>
            <p14:sldId id="383"/>
            <p14:sldId id="384"/>
            <p14:sldId id="385"/>
            <p14:sldId id="386"/>
            <p14:sldId id="390"/>
            <p14:sldId id="391"/>
          </p14:sldIdLst>
        </p14:section>
        <p14:section name="CONCLUSIONS" id="{EC52745E-4277-4E85-8556-12223E0E1935}">
          <p14:sldIdLst>
            <p14:sldId id="354"/>
            <p14:sldId id="393"/>
            <p14:sldId id="394"/>
            <p14:sldId id="395"/>
          </p14:sldIdLst>
        </p14:section>
        <p14:section name="OTHERS" id="{97988C10-FE74-43CB-B9F1-9107AE49624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926" y="72"/>
      </p:cViewPr>
      <p:guideLst/>
    </p:cSldViewPr>
  </p:slideViewPr>
  <p:outlineViewPr>
    <p:cViewPr>
      <p:scale>
        <a:sx n="33" d="100"/>
        <a:sy n="33" d="100"/>
      </p:scale>
      <p:origin x="0" y="-30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4DC19A-598E-43BD-B03E-7800B66CEA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453AE-7E88-40AB-A513-1F4C7A269EE5}">
      <dgm:prSet/>
      <dgm:spPr>
        <a:solidFill>
          <a:srgbClr val="0070C0"/>
        </a:solidFill>
      </dgm:spPr>
      <dgm:t>
        <a:bodyPr/>
        <a:lstStyle/>
        <a:p>
          <a:pPr algn="ctr"/>
          <a:r>
            <a:rPr lang="it-IT" b="1" dirty="0" err="1"/>
            <a:t>Genes</a:t>
          </a:r>
          <a:endParaRPr lang="en-US" dirty="0"/>
        </a:p>
      </dgm:t>
    </dgm:pt>
    <dgm:pt modelId="{428C880D-6C4C-45F3-828F-7C147EC3354A}" type="parTrans" cxnId="{E96CC10C-9457-4DC6-8E9C-CB9F51833402}">
      <dgm:prSet/>
      <dgm:spPr/>
      <dgm:t>
        <a:bodyPr/>
        <a:lstStyle/>
        <a:p>
          <a:endParaRPr lang="en-US"/>
        </a:p>
      </dgm:t>
    </dgm:pt>
    <dgm:pt modelId="{8392904C-6506-495C-BABA-80200F8AE4AB}" type="sibTrans" cxnId="{E96CC10C-9457-4DC6-8E9C-CB9F51833402}">
      <dgm:prSet/>
      <dgm:spPr/>
      <dgm:t>
        <a:bodyPr/>
        <a:lstStyle/>
        <a:p>
          <a:endParaRPr lang="en-US"/>
        </a:p>
      </dgm:t>
    </dgm:pt>
    <dgm:pt modelId="{1FEF5F52-EEB5-46B1-9EBD-9DDBC154C66A}">
      <dgm:prSet/>
      <dgm:spPr>
        <a:solidFill>
          <a:srgbClr val="0070C0"/>
        </a:solidFill>
      </dgm:spPr>
      <dgm:t>
        <a:bodyPr/>
        <a:lstStyle/>
        <a:p>
          <a:pPr algn="ctr"/>
          <a:r>
            <a:rPr lang="it-IT" b="1" dirty="0" err="1"/>
            <a:t>Transcripts</a:t>
          </a:r>
          <a:endParaRPr lang="en-US" dirty="0"/>
        </a:p>
      </dgm:t>
    </dgm:pt>
    <dgm:pt modelId="{B06D9EC1-8CD1-4648-BFCF-CF71F7CB4C2D}" type="parTrans" cxnId="{59B73761-B3DD-48B9-8A47-03C56287387E}">
      <dgm:prSet/>
      <dgm:spPr/>
      <dgm:t>
        <a:bodyPr/>
        <a:lstStyle/>
        <a:p>
          <a:endParaRPr lang="en-US"/>
        </a:p>
      </dgm:t>
    </dgm:pt>
    <dgm:pt modelId="{7EF241AA-CF97-4AC7-9BA4-34CEAE84B9B3}" type="sibTrans" cxnId="{59B73761-B3DD-48B9-8A47-03C56287387E}">
      <dgm:prSet/>
      <dgm:spPr/>
      <dgm:t>
        <a:bodyPr/>
        <a:lstStyle/>
        <a:p>
          <a:endParaRPr lang="en-US"/>
        </a:p>
      </dgm:t>
    </dgm:pt>
    <dgm:pt modelId="{7772D63D-883D-4730-AAAF-914D2A5FB90F}">
      <dgm:prSet/>
      <dgm:spPr>
        <a:solidFill>
          <a:srgbClr val="0070C0"/>
        </a:solidFill>
      </dgm:spPr>
      <dgm:t>
        <a:bodyPr/>
        <a:lstStyle/>
        <a:p>
          <a:pPr algn="ctr"/>
          <a:r>
            <a:rPr lang="it-IT" b="1" dirty="0" err="1"/>
            <a:t>Variants</a:t>
          </a:r>
          <a:endParaRPr lang="en-US" dirty="0"/>
        </a:p>
      </dgm:t>
    </dgm:pt>
    <dgm:pt modelId="{5A044BFD-8E0B-4838-BB7C-11DF39D49BF5}" type="parTrans" cxnId="{16997F01-00D3-4BA8-9CC6-7CFFB0CFC434}">
      <dgm:prSet/>
      <dgm:spPr/>
      <dgm:t>
        <a:bodyPr/>
        <a:lstStyle/>
        <a:p>
          <a:endParaRPr lang="en-US"/>
        </a:p>
      </dgm:t>
    </dgm:pt>
    <dgm:pt modelId="{F6C15255-EF92-4257-B65E-1E0895C6733B}" type="sibTrans" cxnId="{16997F01-00D3-4BA8-9CC6-7CFFB0CFC434}">
      <dgm:prSet/>
      <dgm:spPr/>
      <dgm:t>
        <a:bodyPr/>
        <a:lstStyle/>
        <a:p>
          <a:endParaRPr lang="en-US"/>
        </a:p>
      </dgm:t>
    </dgm:pt>
    <dgm:pt modelId="{94ED0C7C-C9B3-40E6-A5B6-61809A256888}">
      <dgm:prSet/>
      <dgm:spPr>
        <a:solidFill>
          <a:srgbClr val="0070C0"/>
        </a:solidFill>
      </dgm:spPr>
      <dgm:t>
        <a:bodyPr/>
        <a:lstStyle/>
        <a:p>
          <a:pPr algn="ctr"/>
          <a:r>
            <a:rPr lang="it-IT" b="1" dirty="0" err="1"/>
            <a:t>Individuals</a:t>
          </a:r>
          <a:endParaRPr lang="en-US" dirty="0"/>
        </a:p>
      </dgm:t>
    </dgm:pt>
    <dgm:pt modelId="{512F5EB3-31E6-480F-927F-B5CD75450927}" type="parTrans" cxnId="{B329CCEE-2C48-47AF-8ECA-992798946C77}">
      <dgm:prSet/>
      <dgm:spPr/>
      <dgm:t>
        <a:bodyPr/>
        <a:lstStyle/>
        <a:p>
          <a:endParaRPr lang="en-US"/>
        </a:p>
      </dgm:t>
    </dgm:pt>
    <dgm:pt modelId="{99D6DD1E-56CD-48A1-9BD2-D5FFB406A4F7}" type="sibTrans" cxnId="{B329CCEE-2C48-47AF-8ECA-992798946C77}">
      <dgm:prSet/>
      <dgm:spPr/>
      <dgm:t>
        <a:bodyPr/>
        <a:lstStyle/>
        <a:p>
          <a:endParaRPr lang="en-US"/>
        </a:p>
      </dgm:t>
    </dgm:pt>
    <dgm:pt modelId="{2ACA043B-13B4-4883-BB7A-9FA3D0EA9EFA}">
      <dgm:prSet/>
      <dgm:spPr>
        <a:solidFill>
          <a:srgbClr val="0070C0"/>
        </a:solidFill>
      </dgm:spPr>
      <dgm:t>
        <a:bodyPr/>
        <a:lstStyle/>
        <a:p>
          <a:pPr algn="ctr"/>
          <a:r>
            <a:rPr lang="it-IT" b="1" dirty="0" err="1"/>
            <a:t>Diseases</a:t>
          </a:r>
          <a:endParaRPr lang="en-US" dirty="0"/>
        </a:p>
      </dgm:t>
    </dgm:pt>
    <dgm:pt modelId="{F87599B6-0CA6-4605-AE30-757A103A1B94}" type="parTrans" cxnId="{D0A20E39-0C8F-4F92-8DDE-A56DAB7ED114}">
      <dgm:prSet/>
      <dgm:spPr/>
      <dgm:t>
        <a:bodyPr/>
        <a:lstStyle/>
        <a:p>
          <a:endParaRPr lang="en-US"/>
        </a:p>
      </dgm:t>
    </dgm:pt>
    <dgm:pt modelId="{871D231E-D3CE-485C-B895-7899D3BC0830}" type="sibTrans" cxnId="{D0A20E39-0C8F-4F92-8DDE-A56DAB7ED114}">
      <dgm:prSet/>
      <dgm:spPr/>
      <dgm:t>
        <a:bodyPr/>
        <a:lstStyle/>
        <a:p>
          <a:endParaRPr lang="en-US"/>
        </a:p>
      </dgm:t>
    </dgm:pt>
    <dgm:pt modelId="{8A81D1DB-741F-4989-9154-E0957483F2C0}">
      <dgm:prSet/>
      <dgm:spPr>
        <a:solidFill>
          <a:srgbClr val="0070C0"/>
        </a:solidFill>
      </dgm:spPr>
      <dgm:t>
        <a:bodyPr/>
        <a:lstStyle/>
        <a:p>
          <a:pPr algn="ctr"/>
          <a:r>
            <a:rPr lang="it-IT" b="1" dirty="0"/>
            <a:t>Screenings</a:t>
          </a:r>
          <a:endParaRPr lang="en-US" dirty="0"/>
        </a:p>
      </dgm:t>
    </dgm:pt>
    <dgm:pt modelId="{7D8D8F82-7A1F-49AC-B91A-CD057A58E3A9}" type="parTrans" cxnId="{37C87169-8AEA-4B72-906B-41DFD7E73D93}">
      <dgm:prSet/>
      <dgm:spPr/>
      <dgm:t>
        <a:bodyPr/>
        <a:lstStyle/>
        <a:p>
          <a:endParaRPr lang="en-US"/>
        </a:p>
      </dgm:t>
    </dgm:pt>
    <dgm:pt modelId="{BE69BA49-F59A-4C9F-BD60-320853D25945}" type="sibTrans" cxnId="{37C87169-8AEA-4B72-906B-41DFD7E73D93}">
      <dgm:prSet/>
      <dgm:spPr/>
      <dgm:t>
        <a:bodyPr/>
        <a:lstStyle/>
        <a:p>
          <a:endParaRPr lang="en-US"/>
        </a:p>
      </dgm:t>
    </dgm:pt>
    <dgm:pt modelId="{0D28AF9A-2869-4646-B9BA-30D5D227DC4F}" type="pres">
      <dgm:prSet presAssocID="{424DC19A-598E-43BD-B03E-7800B66CEA24}" presName="linear" presStyleCnt="0">
        <dgm:presLayoutVars>
          <dgm:animLvl val="lvl"/>
          <dgm:resizeHandles val="exact"/>
        </dgm:presLayoutVars>
      </dgm:prSet>
      <dgm:spPr/>
    </dgm:pt>
    <dgm:pt modelId="{6B6FA4AF-6178-466F-9F7A-8BD49B634B3E}" type="pres">
      <dgm:prSet presAssocID="{5DA453AE-7E88-40AB-A513-1F4C7A269EE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8098BC4-B254-43E7-8D60-9A87548A7319}" type="pres">
      <dgm:prSet presAssocID="{8392904C-6506-495C-BABA-80200F8AE4AB}" presName="spacer" presStyleCnt="0"/>
      <dgm:spPr/>
    </dgm:pt>
    <dgm:pt modelId="{2735A478-D1EB-4481-88EC-14F1A34C4983}" type="pres">
      <dgm:prSet presAssocID="{1FEF5F52-EEB5-46B1-9EBD-9DDBC154C66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3C3E1AB-A429-4845-8505-9EFDED47356B}" type="pres">
      <dgm:prSet presAssocID="{7EF241AA-CF97-4AC7-9BA4-34CEAE84B9B3}" presName="spacer" presStyleCnt="0"/>
      <dgm:spPr/>
    </dgm:pt>
    <dgm:pt modelId="{4E6E46BE-5574-49A9-967E-211DD33471BB}" type="pres">
      <dgm:prSet presAssocID="{7772D63D-883D-4730-AAAF-914D2A5FB90F}" presName="parentText" presStyleLbl="node1" presStyleIdx="2" presStyleCnt="6" custLinFactNeighborX="-5327">
        <dgm:presLayoutVars>
          <dgm:chMax val="0"/>
          <dgm:bulletEnabled val="1"/>
        </dgm:presLayoutVars>
      </dgm:prSet>
      <dgm:spPr/>
    </dgm:pt>
    <dgm:pt modelId="{AFFC51A0-9F85-46B9-B939-6DBAE411B931}" type="pres">
      <dgm:prSet presAssocID="{F6C15255-EF92-4257-B65E-1E0895C6733B}" presName="spacer" presStyleCnt="0"/>
      <dgm:spPr/>
    </dgm:pt>
    <dgm:pt modelId="{F07A35F8-FFAD-4F57-AC6E-D4E42A904EBB}" type="pres">
      <dgm:prSet presAssocID="{94ED0C7C-C9B3-40E6-A5B6-61809A25688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7112D38-E01C-41DC-96D4-8E819AFFF5F8}" type="pres">
      <dgm:prSet presAssocID="{99D6DD1E-56CD-48A1-9BD2-D5FFB406A4F7}" presName="spacer" presStyleCnt="0"/>
      <dgm:spPr/>
    </dgm:pt>
    <dgm:pt modelId="{42C22044-2572-4E50-AD86-30509D85E4FD}" type="pres">
      <dgm:prSet presAssocID="{2ACA043B-13B4-4883-BB7A-9FA3D0EA9EF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837E0B3-F352-4433-9263-B6D318DC7F55}" type="pres">
      <dgm:prSet presAssocID="{871D231E-D3CE-485C-B895-7899D3BC0830}" presName="spacer" presStyleCnt="0"/>
      <dgm:spPr/>
    </dgm:pt>
    <dgm:pt modelId="{FE1D3C02-E243-4361-91B6-A829A81F3CBC}" type="pres">
      <dgm:prSet presAssocID="{8A81D1DB-741F-4989-9154-E0957483F2C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6997F01-00D3-4BA8-9CC6-7CFFB0CFC434}" srcId="{424DC19A-598E-43BD-B03E-7800B66CEA24}" destId="{7772D63D-883D-4730-AAAF-914D2A5FB90F}" srcOrd="2" destOrd="0" parTransId="{5A044BFD-8E0B-4838-BB7C-11DF39D49BF5}" sibTransId="{F6C15255-EF92-4257-B65E-1E0895C6733B}"/>
    <dgm:cxn modelId="{E96CC10C-9457-4DC6-8E9C-CB9F51833402}" srcId="{424DC19A-598E-43BD-B03E-7800B66CEA24}" destId="{5DA453AE-7E88-40AB-A513-1F4C7A269EE5}" srcOrd="0" destOrd="0" parTransId="{428C880D-6C4C-45F3-828F-7C147EC3354A}" sibTransId="{8392904C-6506-495C-BABA-80200F8AE4AB}"/>
    <dgm:cxn modelId="{D0A20E39-0C8F-4F92-8DDE-A56DAB7ED114}" srcId="{424DC19A-598E-43BD-B03E-7800B66CEA24}" destId="{2ACA043B-13B4-4883-BB7A-9FA3D0EA9EFA}" srcOrd="4" destOrd="0" parTransId="{F87599B6-0CA6-4605-AE30-757A103A1B94}" sibTransId="{871D231E-D3CE-485C-B895-7899D3BC0830}"/>
    <dgm:cxn modelId="{FD5AEC3A-C7EF-45E2-85C8-D3F14FA35681}" type="presOf" srcId="{2ACA043B-13B4-4883-BB7A-9FA3D0EA9EFA}" destId="{42C22044-2572-4E50-AD86-30509D85E4FD}" srcOrd="0" destOrd="0" presId="urn:microsoft.com/office/officeart/2005/8/layout/vList2"/>
    <dgm:cxn modelId="{59B73761-B3DD-48B9-8A47-03C56287387E}" srcId="{424DC19A-598E-43BD-B03E-7800B66CEA24}" destId="{1FEF5F52-EEB5-46B1-9EBD-9DDBC154C66A}" srcOrd="1" destOrd="0" parTransId="{B06D9EC1-8CD1-4648-BFCF-CF71F7CB4C2D}" sibTransId="{7EF241AA-CF97-4AC7-9BA4-34CEAE84B9B3}"/>
    <dgm:cxn modelId="{37C87169-8AEA-4B72-906B-41DFD7E73D93}" srcId="{424DC19A-598E-43BD-B03E-7800B66CEA24}" destId="{8A81D1DB-741F-4989-9154-E0957483F2C0}" srcOrd="5" destOrd="0" parTransId="{7D8D8F82-7A1F-49AC-B91A-CD057A58E3A9}" sibTransId="{BE69BA49-F59A-4C9F-BD60-320853D25945}"/>
    <dgm:cxn modelId="{3A26624A-B616-41F6-BF31-7D6DB1CB562E}" type="presOf" srcId="{94ED0C7C-C9B3-40E6-A5B6-61809A256888}" destId="{F07A35F8-FFAD-4F57-AC6E-D4E42A904EBB}" srcOrd="0" destOrd="0" presId="urn:microsoft.com/office/officeart/2005/8/layout/vList2"/>
    <dgm:cxn modelId="{B1A4297D-A8AF-465B-A38C-3DB46E3AAD7E}" type="presOf" srcId="{1FEF5F52-EEB5-46B1-9EBD-9DDBC154C66A}" destId="{2735A478-D1EB-4481-88EC-14F1A34C4983}" srcOrd="0" destOrd="0" presId="urn:microsoft.com/office/officeart/2005/8/layout/vList2"/>
    <dgm:cxn modelId="{7763DD87-9099-4F23-B1B2-FEC075A3896F}" type="presOf" srcId="{8A81D1DB-741F-4989-9154-E0957483F2C0}" destId="{FE1D3C02-E243-4361-91B6-A829A81F3CBC}" srcOrd="0" destOrd="0" presId="urn:microsoft.com/office/officeart/2005/8/layout/vList2"/>
    <dgm:cxn modelId="{EDFC619C-608A-4D24-878B-D4177BC07890}" type="presOf" srcId="{424DC19A-598E-43BD-B03E-7800B66CEA24}" destId="{0D28AF9A-2869-4646-B9BA-30D5D227DC4F}" srcOrd="0" destOrd="0" presId="urn:microsoft.com/office/officeart/2005/8/layout/vList2"/>
    <dgm:cxn modelId="{3E8AC2A9-0DA3-4BFC-B54D-8EF1B4F6F6CE}" type="presOf" srcId="{5DA453AE-7E88-40AB-A513-1F4C7A269EE5}" destId="{6B6FA4AF-6178-466F-9F7A-8BD49B634B3E}" srcOrd="0" destOrd="0" presId="urn:microsoft.com/office/officeart/2005/8/layout/vList2"/>
    <dgm:cxn modelId="{4ECF9ED8-B433-400E-8443-E3920AD106DE}" type="presOf" srcId="{7772D63D-883D-4730-AAAF-914D2A5FB90F}" destId="{4E6E46BE-5574-49A9-967E-211DD33471BB}" srcOrd="0" destOrd="0" presId="urn:microsoft.com/office/officeart/2005/8/layout/vList2"/>
    <dgm:cxn modelId="{B329CCEE-2C48-47AF-8ECA-992798946C77}" srcId="{424DC19A-598E-43BD-B03E-7800B66CEA24}" destId="{94ED0C7C-C9B3-40E6-A5B6-61809A256888}" srcOrd="3" destOrd="0" parTransId="{512F5EB3-31E6-480F-927F-B5CD75450927}" sibTransId="{99D6DD1E-56CD-48A1-9BD2-D5FFB406A4F7}"/>
    <dgm:cxn modelId="{510EB7AA-89E4-4EC3-BB3C-D010449D85C6}" type="presParOf" srcId="{0D28AF9A-2869-4646-B9BA-30D5D227DC4F}" destId="{6B6FA4AF-6178-466F-9F7A-8BD49B634B3E}" srcOrd="0" destOrd="0" presId="urn:microsoft.com/office/officeart/2005/8/layout/vList2"/>
    <dgm:cxn modelId="{E23E9A49-ADB8-4089-B7EB-CA4DDD1F9200}" type="presParOf" srcId="{0D28AF9A-2869-4646-B9BA-30D5D227DC4F}" destId="{48098BC4-B254-43E7-8D60-9A87548A7319}" srcOrd="1" destOrd="0" presId="urn:microsoft.com/office/officeart/2005/8/layout/vList2"/>
    <dgm:cxn modelId="{769170EF-7DCA-4239-BBD2-DB9D891AFA3B}" type="presParOf" srcId="{0D28AF9A-2869-4646-B9BA-30D5D227DC4F}" destId="{2735A478-D1EB-4481-88EC-14F1A34C4983}" srcOrd="2" destOrd="0" presId="urn:microsoft.com/office/officeart/2005/8/layout/vList2"/>
    <dgm:cxn modelId="{3A5E3792-D240-4423-AEE3-32B5552C90AA}" type="presParOf" srcId="{0D28AF9A-2869-4646-B9BA-30D5D227DC4F}" destId="{43C3E1AB-A429-4845-8505-9EFDED47356B}" srcOrd="3" destOrd="0" presId="urn:microsoft.com/office/officeart/2005/8/layout/vList2"/>
    <dgm:cxn modelId="{E5FFF4CD-99A4-48AF-BF1B-0D989A1616B7}" type="presParOf" srcId="{0D28AF9A-2869-4646-B9BA-30D5D227DC4F}" destId="{4E6E46BE-5574-49A9-967E-211DD33471BB}" srcOrd="4" destOrd="0" presId="urn:microsoft.com/office/officeart/2005/8/layout/vList2"/>
    <dgm:cxn modelId="{BC7B2537-2FDA-47B7-82B3-EFC57CA536DF}" type="presParOf" srcId="{0D28AF9A-2869-4646-B9BA-30D5D227DC4F}" destId="{AFFC51A0-9F85-46B9-B939-6DBAE411B931}" srcOrd="5" destOrd="0" presId="urn:microsoft.com/office/officeart/2005/8/layout/vList2"/>
    <dgm:cxn modelId="{097AEF01-BFFB-4AB8-B2DE-B4B30729CA51}" type="presParOf" srcId="{0D28AF9A-2869-4646-B9BA-30D5D227DC4F}" destId="{F07A35F8-FFAD-4F57-AC6E-D4E42A904EBB}" srcOrd="6" destOrd="0" presId="urn:microsoft.com/office/officeart/2005/8/layout/vList2"/>
    <dgm:cxn modelId="{ABFC97BB-29BA-424D-857D-5B61DDC884C1}" type="presParOf" srcId="{0D28AF9A-2869-4646-B9BA-30D5D227DC4F}" destId="{D7112D38-E01C-41DC-96D4-8E819AFFF5F8}" srcOrd="7" destOrd="0" presId="urn:microsoft.com/office/officeart/2005/8/layout/vList2"/>
    <dgm:cxn modelId="{9000E4F2-9ECA-4F50-8214-2500505D5936}" type="presParOf" srcId="{0D28AF9A-2869-4646-B9BA-30D5D227DC4F}" destId="{42C22044-2572-4E50-AD86-30509D85E4FD}" srcOrd="8" destOrd="0" presId="urn:microsoft.com/office/officeart/2005/8/layout/vList2"/>
    <dgm:cxn modelId="{987D19B2-6E04-4504-8BDA-24207077FB34}" type="presParOf" srcId="{0D28AF9A-2869-4646-B9BA-30D5D227DC4F}" destId="{6837E0B3-F352-4433-9263-B6D318DC7F55}" srcOrd="9" destOrd="0" presId="urn:microsoft.com/office/officeart/2005/8/layout/vList2"/>
    <dgm:cxn modelId="{AE4A7D42-9560-43E5-A226-5230111DE078}" type="presParOf" srcId="{0D28AF9A-2869-4646-B9BA-30D5D227DC4F}" destId="{FE1D3C02-E243-4361-91B6-A829A81F3CB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FA4AF-6178-466F-9F7A-8BD49B634B3E}">
      <dsp:nvSpPr>
        <dsp:cNvPr id="0" name=""/>
        <dsp:cNvSpPr/>
      </dsp:nvSpPr>
      <dsp:spPr>
        <a:xfrm>
          <a:off x="0" y="8094"/>
          <a:ext cx="4143204" cy="32760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 err="1"/>
            <a:t>Genes</a:t>
          </a:r>
          <a:endParaRPr lang="en-US" sz="1400" kern="1200" dirty="0"/>
        </a:p>
      </dsp:txBody>
      <dsp:txXfrm>
        <a:off x="15992" y="24086"/>
        <a:ext cx="4111220" cy="295616"/>
      </dsp:txXfrm>
    </dsp:sp>
    <dsp:sp modelId="{2735A478-D1EB-4481-88EC-14F1A34C4983}">
      <dsp:nvSpPr>
        <dsp:cNvPr id="0" name=""/>
        <dsp:cNvSpPr/>
      </dsp:nvSpPr>
      <dsp:spPr>
        <a:xfrm>
          <a:off x="0" y="376014"/>
          <a:ext cx="4143204" cy="32760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 err="1"/>
            <a:t>Transcripts</a:t>
          </a:r>
          <a:endParaRPr lang="en-US" sz="1400" kern="1200" dirty="0"/>
        </a:p>
      </dsp:txBody>
      <dsp:txXfrm>
        <a:off x="15992" y="392006"/>
        <a:ext cx="4111220" cy="295616"/>
      </dsp:txXfrm>
    </dsp:sp>
    <dsp:sp modelId="{4E6E46BE-5574-49A9-967E-211DD33471BB}">
      <dsp:nvSpPr>
        <dsp:cNvPr id="0" name=""/>
        <dsp:cNvSpPr/>
      </dsp:nvSpPr>
      <dsp:spPr>
        <a:xfrm>
          <a:off x="0" y="743934"/>
          <a:ext cx="4143204" cy="32760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 err="1"/>
            <a:t>Variants</a:t>
          </a:r>
          <a:endParaRPr lang="en-US" sz="1400" kern="1200" dirty="0"/>
        </a:p>
      </dsp:txBody>
      <dsp:txXfrm>
        <a:off x="15992" y="759926"/>
        <a:ext cx="4111220" cy="295616"/>
      </dsp:txXfrm>
    </dsp:sp>
    <dsp:sp modelId="{F07A35F8-FFAD-4F57-AC6E-D4E42A904EBB}">
      <dsp:nvSpPr>
        <dsp:cNvPr id="0" name=""/>
        <dsp:cNvSpPr/>
      </dsp:nvSpPr>
      <dsp:spPr>
        <a:xfrm>
          <a:off x="0" y="1111854"/>
          <a:ext cx="4143204" cy="32760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 err="1"/>
            <a:t>Individuals</a:t>
          </a:r>
          <a:endParaRPr lang="en-US" sz="1400" kern="1200" dirty="0"/>
        </a:p>
      </dsp:txBody>
      <dsp:txXfrm>
        <a:off x="15992" y="1127846"/>
        <a:ext cx="4111220" cy="295616"/>
      </dsp:txXfrm>
    </dsp:sp>
    <dsp:sp modelId="{42C22044-2572-4E50-AD86-30509D85E4FD}">
      <dsp:nvSpPr>
        <dsp:cNvPr id="0" name=""/>
        <dsp:cNvSpPr/>
      </dsp:nvSpPr>
      <dsp:spPr>
        <a:xfrm>
          <a:off x="0" y="1479774"/>
          <a:ext cx="4143204" cy="32760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 err="1"/>
            <a:t>Diseases</a:t>
          </a:r>
          <a:endParaRPr lang="en-US" sz="1400" kern="1200" dirty="0"/>
        </a:p>
      </dsp:txBody>
      <dsp:txXfrm>
        <a:off x="15992" y="1495766"/>
        <a:ext cx="4111220" cy="295616"/>
      </dsp:txXfrm>
    </dsp:sp>
    <dsp:sp modelId="{FE1D3C02-E243-4361-91B6-A829A81F3CBC}">
      <dsp:nvSpPr>
        <dsp:cNvPr id="0" name=""/>
        <dsp:cNvSpPr/>
      </dsp:nvSpPr>
      <dsp:spPr>
        <a:xfrm>
          <a:off x="0" y="1847694"/>
          <a:ext cx="4143204" cy="32760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Screenings</a:t>
          </a:r>
          <a:endParaRPr lang="en-US" sz="1400" kern="1200" dirty="0"/>
        </a:p>
      </dsp:txBody>
      <dsp:txXfrm>
        <a:off x="15992" y="1863686"/>
        <a:ext cx="4111220" cy="295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6B88-A6D5-4E42-AC22-159071C03AC5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6523-43D8-433D-AE07-1C240F71628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496" y="4682929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1" y="-2166980"/>
            <a:ext cx="3185171" cy="11865198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7" y="3783420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6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3" y="259357"/>
            <a:ext cx="749314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17" y="2316383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82" y="2898848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9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79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728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372416" y="1897460"/>
            <a:ext cx="324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00617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816014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5F8091E-F1D1-4432-A03D-CA0EF01AD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12192000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0B231A61-2323-46B3-86EA-6D772A043A4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90582"/>
            <a:ext cx="12192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289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33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97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2659062" y="-2148677"/>
            <a:ext cx="3757650" cy="11821019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869637" y="89021"/>
            <a:ext cx="840223" cy="3564014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871585" y="-680720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11091857" y="4908009"/>
            <a:ext cx="394771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11170" y="472600"/>
            <a:ext cx="3398860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0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5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0" y="2362240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39" y="533348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5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5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2" y="1701234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10" y="2731196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3" y="3259592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33" y="581154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8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2" y="2186572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6" y="3075597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3" y="2595464"/>
            <a:ext cx="826258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899" y="52580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19" y="4700669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4" y="5796427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5" y="4090744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3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67" y="3485261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0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90" y="3608737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86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79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3" y="6604006"/>
            <a:ext cx="1015434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8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37016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4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1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31" r:id="rId3"/>
    <p:sldLayoutId id="2147483740" r:id="rId4"/>
    <p:sldLayoutId id="2147483736" r:id="rId5"/>
    <p:sldLayoutId id="2147483738" r:id="rId6"/>
    <p:sldLayoutId id="2147483737" r:id="rId7"/>
    <p:sldLayoutId id="2147483753" r:id="rId8"/>
    <p:sldLayoutId id="2147483739" r:id="rId9"/>
    <p:sldLayoutId id="2147483741" r:id="rId10"/>
    <p:sldLayoutId id="2147483745" r:id="rId11"/>
    <p:sldLayoutId id="2147483754" r:id="rId12"/>
    <p:sldLayoutId id="2147483751" r:id="rId13"/>
    <p:sldLayoutId id="2147483752" r:id="rId14"/>
    <p:sldLayoutId id="2147483732" r:id="rId15"/>
    <p:sldLayoutId id="2147483755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jpg"/><Relationship Id="rId5" Type="http://schemas.openxmlformats.org/officeDocument/2006/relationships/image" Target="../media/image37.png"/><Relationship Id="rId4" Type="http://schemas.openxmlformats.org/officeDocument/2006/relationships/image" Target="../media/image3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1988219" y="3411624"/>
            <a:ext cx="999681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Identification of genomic</a:t>
            </a:r>
          </a:p>
          <a:p>
            <a:pPr algn="r"/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variants using the SILE Method</a:t>
            </a:r>
            <a:endParaRPr lang="ko-KR" altLang="en-US" sz="4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445846" y="5147342"/>
            <a:ext cx="696413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Extension of the Research module &amp;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Focus on the Brugada Syndrome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933193F-DCE5-4F76-9215-8D4466550A49}"/>
              </a:ext>
            </a:extLst>
          </p:cNvPr>
          <p:cNvSpPr/>
          <p:nvPr/>
        </p:nvSpPr>
        <p:spPr>
          <a:xfrm>
            <a:off x="1432887" y="-1540"/>
            <a:ext cx="1571716" cy="6856439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2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5A96EE-599E-4640-AC60-0B9F805FD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07" y="126052"/>
            <a:ext cx="1062178" cy="104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PV Logo - Storia e significato dell'emblema del marchio">
            <a:extLst>
              <a:ext uri="{FF2B5EF4-FFF2-40B4-BE49-F238E27FC236}">
                <a16:creationId xmlns:a16="http://schemas.microsoft.com/office/drawing/2014/main" id="{EDDC4A86-9766-4619-80D8-BEDBDF150E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9" r="21095"/>
          <a:stretch/>
        </p:blipFill>
        <p:spPr bwMode="auto">
          <a:xfrm>
            <a:off x="10960712" y="144638"/>
            <a:ext cx="1024323" cy="102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7236418" y="575747"/>
            <a:ext cx="35050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2">
                    <a:lumMod val="1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METHODS</a:t>
            </a:r>
            <a:endParaRPr lang="ko-KR" altLang="en-US" sz="5400" dirty="0">
              <a:solidFill>
                <a:schemeClr val="bg2">
                  <a:lumMod val="10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0AEAE-E33C-48E2-A1F1-505419DAE161}"/>
              </a:ext>
            </a:extLst>
          </p:cNvPr>
          <p:cNvSpPr txBox="1"/>
          <p:nvPr/>
        </p:nvSpPr>
        <p:spPr>
          <a:xfrm>
            <a:off x="6374597" y="2238383"/>
            <a:ext cx="5356630" cy="144655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1) 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Application of SILE method to 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BRUGADA Syndrome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49BB8E-DB43-4DED-825F-55DD31F934F3}"/>
              </a:ext>
            </a:extLst>
          </p:cNvPr>
          <p:cNvSpPr txBox="1"/>
          <p:nvPr/>
        </p:nvSpPr>
        <p:spPr>
          <a:xfrm>
            <a:off x="6253913" y="4443301"/>
            <a:ext cx="5470049" cy="1077218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2) Extension of Research module 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A14005-1D28-4A69-9482-DD9976B757BF}"/>
              </a:ext>
            </a:extLst>
          </p:cNvPr>
          <p:cNvGrpSpPr/>
          <p:nvPr/>
        </p:nvGrpSpPr>
        <p:grpSpPr>
          <a:xfrm>
            <a:off x="4411722" y="2122243"/>
            <a:ext cx="1684278" cy="3934778"/>
            <a:chOff x="5154947" y="2108809"/>
            <a:chExt cx="1887663" cy="4409922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11073036-2EEB-4E42-8490-D0EF739A3896}"/>
                </a:ext>
              </a:extLst>
            </p:cNvPr>
            <p:cNvSpPr/>
            <p:nvPr/>
          </p:nvSpPr>
          <p:spPr>
            <a:xfrm rot="19800000" flipH="1">
              <a:off x="5154947" y="5440998"/>
              <a:ext cx="1258610" cy="1077733"/>
            </a:xfrm>
            <a:prstGeom prst="hexagon">
              <a:avLst>
                <a:gd name="adj" fmla="val 29690"/>
                <a:gd name="vf" fmla="val 11547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68F0CAE-7567-4D31-8E50-776EC2092DB9}"/>
                </a:ext>
              </a:extLst>
            </p:cNvPr>
            <p:cNvSpPr/>
            <p:nvPr/>
          </p:nvSpPr>
          <p:spPr>
            <a:xfrm rot="19800000" flipH="1">
              <a:off x="5784000" y="2108809"/>
              <a:ext cx="1258610" cy="1077733"/>
            </a:xfrm>
            <a:prstGeom prst="hexagon">
              <a:avLst>
                <a:gd name="adj" fmla="val 29690"/>
                <a:gd name="vf" fmla="val 11547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EC305FC1-1E9E-485E-8E2A-65C3317CA6D6}"/>
                </a:ext>
              </a:extLst>
            </p:cNvPr>
            <p:cNvSpPr/>
            <p:nvPr/>
          </p:nvSpPr>
          <p:spPr>
            <a:xfrm rot="19800000" flipH="1">
              <a:off x="5154947" y="3219539"/>
              <a:ext cx="1258610" cy="1077733"/>
            </a:xfrm>
            <a:prstGeom prst="hexagon">
              <a:avLst>
                <a:gd name="adj" fmla="val 29690"/>
                <a:gd name="vf" fmla="val 11547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8F200804-F4AA-481E-B724-3E5DBB96340B}"/>
                </a:ext>
              </a:extLst>
            </p:cNvPr>
            <p:cNvSpPr/>
            <p:nvPr/>
          </p:nvSpPr>
          <p:spPr>
            <a:xfrm rot="19800000" flipH="1">
              <a:off x="5784000" y="4330269"/>
              <a:ext cx="1258610" cy="1077733"/>
            </a:xfrm>
            <a:prstGeom prst="hexagon">
              <a:avLst>
                <a:gd name="adj" fmla="val 29690"/>
                <a:gd name="vf" fmla="val 11547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C5581-F0E5-481F-B32B-E200480C7F80}"/>
                </a:ext>
              </a:extLst>
            </p:cNvPr>
            <p:cNvSpPr txBox="1"/>
            <p:nvPr/>
          </p:nvSpPr>
          <p:spPr>
            <a:xfrm>
              <a:off x="6100814" y="2187233"/>
              <a:ext cx="624982" cy="86235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E369A1-9111-4C2B-83FE-2F5227F31BAE}"/>
                </a:ext>
              </a:extLst>
            </p:cNvPr>
            <p:cNvSpPr txBox="1"/>
            <p:nvPr/>
          </p:nvSpPr>
          <p:spPr>
            <a:xfrm>
              <a:off x="5471761" y="3327228"/>
              <a:ext cx="624982" cy="86235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09A1FCA-D100-4D0C-96CF-5EE4150B53F1}"/>
                </a:ext>
              </a:extLst>
            </p:cNvPr>
            <p:cNvSpPr txBox="1"/>
            <p:nvPr/>
          </p:nvSpPr>
          <p:spPr>
            <a:xfrm>
              <a:off x="6096743" y="4451440"/>
              <a:ext cx="624982" cy="86235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F8EA4B-B89B-4C6F-B2F8-79957B943220}"/>
                </a:ext>
              </a:extLst>
            </p:cNvPr>
            <p:cNvSpPr txBox="1"/>
            <p:nvPr/>
          </p:nvSpPr>
          <p:spPr>
            <a:xfrm>
              <a:off x="5471761" y="5548686"/>
              <a:ext cx="624982" cy="86235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174C28A-4134-479A-A929-AD902FE7F174}"/>
              </a:ext>
            </a:extLst>
          </p:cNvPr>
          <p:cNvSpPr/>
          <p:nvPr/>
        </p:nvSpPr>
        <p:spPr>
          <a:xfrm rot="1803479">
            <a:off x="1882974" y="-659230"/>
            <a:ext cx="1813752" cy="7912292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C37057A-7228-4C46-B8A3-AE62AFCD743C}"/>
              </a:ext>
            </a:extLst>
          </p:cNvPr>
          <p:cNvSpPr/>
          <p:nvPr/>
        </p:nvSpPr>
        <p:spPr>
          <a:xfrm rot="1823044">
            <a:off x="2717538" y="3285815"/>
            <a:ext cx="893702" cy="557062"/>
          </a:xfrm>
          <a:custGeom>
            <a:avLst/>
            <a:gdLst>
              <a:gd name="connsiteX0" fmla="*/ 372710 w 677331"/>
              <a:gd name="connsiteY0" fmla="*/ 26347 h 523392"/>
              <a:gd name="connsiteX1" fmla="*/ 414273 w 677331"/>
              <a:gd name="connsiteY1" fmla="*/ 180286 h 523392"/>
              <a:gd name="connsiteX2" fmla="*/ 417352 w 677331"/>
              <a:gd name="connsiteY2" fmla="*/ 214153 h 523392"/>
              <a:gd name="connsiteX3" fmla="*/ 18650 w 677331"/>
              <a:gd name="connsiteY3" fmla="*/ 214153 h 523392"/>
              <a:gd name="connsiteX4" fmla="*/ 18650 w 677331"/>
              <a:gd name="connsiteY4" fmla="*/ 321910 h 523392"/>
              <a:gd name="connsiteX5" fmla="*/ 411194 w 677331"/>
              <a:gd name="connsiteY5" fmla="*/ 321910 h 523392"/>
              <a:gd name="connsiteX6" fmla="*/ 377328 w 677331"/>
              <a:gd name="connsiteY6" fmla="*/ 441982 h 523392"/>
              <a:gd name="connsiteX7" fmla="*/ 345001 w 677331"/>
              <a:gd name="connsiteY7" fmla="*/ 511255 h 523392"/>
              <a:gd name="connsiteX8" fmla="*/ 606697 w 677331"/>
              <a:gd name="connsiteY8" fmla="*/ 511255 h 523392"/>
              <a:gd name="connsiteX9" fmla="*/ 660575 w 677331"/>
              <a:gd name="connsiteY9" fmla="*/ 241862 h 523392"/>
              <a:gd name="connsiteX10" fmla="*/ 626709 w 677331"/>
              <a:gd name="connsiteY10" fmla="*/ 18650 h 523392"/>
              <a:gd name="connsiteX11" fmla="*/ 371170 w 677331"/>
              <a:gd name="connsiteY11" fmla="*/ 18650 h 523392"/>
              <a:gd name="connsiteX12" fmla="*/ 372710 w 677331"/>
              <a:gd name="connsiteY12" fmla="*/ 26347 h 52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7331" h="523392">
                <a:moveTo>
                  <a:pt x="372710" y="26347"/>
                </a:moveTo>
                <a:cubicBezTo>
                  <a:pt x="394261" y="74068"/>
                  <a:pt x="408116" y="126408"/>
                  <a:pt x="414273" y="180286"/>
                </a:cubicBezTo>
                <a:cubicBezTo>
                  <a:pt x="415813" y="191062"/>
                  <a:pt x="415813" y="201837"/>
                  <a:pt x="417352" y="214153"/>
                </a:cubicBezTo>
                <a:lnTo>
                  <a:pt x="18650" y="214153"/>
                </a:lnTo>
                <a:lnTo>
                  <a:pt x="18650" y="321910"/>
                </a:lnTo>
                <a:lnTo>
                  <a:pt x="411194" y="321910"/>
                </a:lnTo>
                <a:cubicBezTo>
                  <a:pt x="405037" y="363473"/>
                  <a:pt x="392722" y="403497"/>
                  <a:pt x="377328" y="441982"/>
                </a:cubicBezTo>
                <a:cubicBezTo>
                  <a:pt x="368092" y="465073"/>
                  <a:pt x="357316" y="488164"/>
                  <a:pt x="345001" y="511255"/>
                </a:cubicBezTo>
                <a:lnTo>
                  <a:pt x="606697" y="511255"/>
                </a:lnTo>
                <a:cubicBezTo>
                  <a:pt x="640563" y="426588"/>
                  <a:pt x="660575" y="337304"/>
                  <a:pt x="660575" y="241862"/>
                </a:cubicBezTo>
                <a:cubicBezTo>
                  <a:pt x="660575" y="161813"/>
                  <a:pt x="648260" y="87923"/>
                  <a:pt x="626709" y="18650"/>
                </a:cubicBezTo>
                <a:lnTo>
                  <a:pt x="371170" y="18650"/>
                </a:lnTo>
                <a:cubicBezTo>
                  <a:pt x="371170" y="21729"/>
                  <a:pt x="371170" y="23269"/>
                  <a:pt x="372710" y="26347"/>
                </a:cubicBezTo>
                <a:close/>
              </a:path>
            </a:pathLst>
          </a:custGeom>
          <a:solidFill>
            <a:srgbClr val="0070C0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5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2701" y="307190"/>
            <a:ext cx="5786598" cy="72424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SILE TO BRUGADA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A9A7DB-CC5B-423F-AE07-21BFFE99FD8B}"/>
              </a:ext>
            </a:extLst>
          </p:cNvPr>
          <p:cNvCxnSpPr>
            <a:cxnSpLocks/>
          </p:cNvCxnSpPr>
          <p:nvPr/>
        </p:nvCxnSpPr>
        <p:spPr>
          <a:xfrm>
            <a:off x="1545021" y="3813026"/>
            <a:ext cx="8549094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4">
            <a:extLst>
              <a:ext uri="{FF2B5EF4-FFF2-40B4-BE49-F238E27FC236}">
                <a16:creationId xmlns:a16="http://schemas.microsoft.com/office/drawing/2014/main" id="{61CDADE7-68BD-4886-8E78-7F76297E2307}"/>
              </a:ext>
            </a:extLst>
          </p:cNvPr>
          <p:cNvGrpSpPr/>
          <p:nvPr/>
        </p:nvGrpSpPr>
        <p:grpSpPr>
          <a:xfrm>
            <a:off x="2153205" y="3460553"/>
            <a:ext cx="648072" cy="1133328"/>
            <a:chOff x="1234621" y="3594272"/>
            <a:chExt cx="648072" cy="113332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34BFDB3-553F-4C00-8194-E676A86B6875}"/>
                </a:ext>
              </a:extLst>
            </p:cNvPr>
            <p:cNvCxnSpPr/>
            <p:nvPr/>
          </p:nvCxnSpPr>
          <p:spPr>
            <a:xfrm flipV="1">
              <a:off x="1558657" y="3946745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DD630C-4631-42AB-B573-B8D4CE935FBB}"/>
                </a:ext>
              </a:extLst>
            </p:cNvPr>
            <p:cNvSpPr/>
            <p:nvPr/>
          </p:nvSpPr>
          <p:spPr>
            <a:xfrm>
              <a:off x="1234621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" name="그룹 5">
            <a:extLst>
              <a:ext uri="{FF2B5EF4-FFF2-40B4-BE49-F238E27FC236}">
                <a16:creationId xmlns:a16="http://schemas.microsoft.com/office/drawing/2014/main" id="{348CE40B-6925-4337-9E66-01C78A9B14F3}"/>
              </a:ext>
            </a:extLst>
          </p:cNvPr>
          <p:cNvGrpSpPr/>
          <p:nvPr/>
        </p:nvGrpSpPr>
        <p:grpSpPr>
          <a:xfrm>
            <a:off x="4401802" y="2999513"/>
            <a:ext cx="648072" cy="1109112"/>
            <a:chOff x="4137552" y="3133232"/>
            <a:chExt cx="648072" cy="110911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F610E7B-506C-4EDC-AE2A-7A0D4295AC13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278EA71-8379-4FFE-B92A-A3346EEA6C55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0" name="그룹 6">
            <a:extLst>
              <a:ext uri="{FF2B5EF4-FFF2-40B4-BE49-F238E27FC236}">
                <a16:creationId xmlns:a16="http://schemas.microsoft.com/office/drawing/2014/main" id="{402D26AF-D8CE-4EEF-9286-25A02BCB5220}"/>
              </a:ext>
            </a:extLst>
          </p:cNvPr>
          <p:cNvGrpSpPr/>
          <p:nvPr/>
        </p:nvGrpSpPr>
        <p:grpSpPr>
          <a:xfrm>
            <a:off x="6650399" y="3462743"/>
            <a:ext cx="648072" cy="1131139"/>
            <a:chOff x="5757732" y="3594272"/>
            <a:chExt cx="648072" cy="113113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C307E69-6516-4613-80DE-35B783EDAD33}"/>
                </a:ext>
              </a:extLst>
            </p:cNvPr>
            <p:cNvCxnSpPr/>
            <p:nvPr/>
          </p:nvCxnSpPr>
          <p:spPr>
            <a:xfrm flipV="1">
              <a:off x="6082231" y="3944556"/>
              <a:ext cx="0" cy="780855"/>
            </a:xfrm>
            <a:prstGeom prst="line">
              <a:avLst/>
            </a:prstGeom>
            <a:ln w="101600">
              <a:solidFill>
                <a:schemeClr val="accent3"/>
              </a:solidFill>
              <a:headEnd type="oval" w="sm" len="sm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55125C-E55B-4D58-A6E5-058293A0513B}"/>
                </a:ext>
              </a:extLst>
            </p:cNvPr>
            <p:cNvSpPr/>
            <p:nvPr/>
          </p:nvSpPr>
          <p:spPr>
            <a:xfrm>
              <a:off x="575773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그룹 7">
            <a:extLst>
              <a:ext uri="{FF2B5EF4-FFF2-40B4-BE49-F238E27FC236}">
                <a16:creationId xmlns:a16="http://schemas.microsoft.com/office/drawing/2014/main" id="{B6606354-C0E8-4522-8F20-89A73BA5592A}"/>
              </a:ext>
            </a:extLst>
          </p:cNvPr>
          <p:cNvGrpSpPr/>
          <p:nvPr/>
        </p:nvGrpSpPr>
        <p:grpSpPr>
          <a:xfrm>
            <a:off x="8898996" y="2999513"/>
            <a:ext cx="648072" cy="1109112"/>
            <a:chOff x="7377912" y="3133232"/>
            <a:chExt cx="648072" cy="110911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E37E48-D44D-4E96-8B6B-60716530A58D}"/>
                </a:ext>
              </a:extLst>
            </p:cNvPr>
            <p:cNvCxnSpPr/>
            <p:nvPr/>
          </p:nvCxnSpPr>
          <p:spPr>
            <a:xfrm flipV="1">
              <a:off x="7701948" y="3133232"/>
              <a:ext cx="0" cy="780855"/>
            </a:xfrm>
            <a:prstGeom prst="line">
              <a:avLst/>
            </a:prstGeom>
            <a:ln w="101600">
              <a:solidFill>
                <a:schemeClr val="accent4">
                  <a:lumMod val="9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6DE759-C02B-4571-94BE-E47D32A575D1}"/>
                </a:ext>
              </a:extLst>
            </p:cNvPr>
            <p:cNvSpPr/>
            <p:nvPr/>
          </p:nvSpPr>
          <p:spPr>
            <a:xfrm>
              <a:off x="737791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A45755F-1B14-4B9A-821F-861DE6EAD9ED}"/>
              </a:ext>
            </a:extLst>
          </p:cNvPr>
          <p:cNvSpPr txBox="1"/>
          <p:nvPr/>
        </p:nvSpPr>
        <p:spPr>
          <a:xfrm>
            <a:off x="6434375" y="2838736"/>
            <a:ext cx="108012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LOAD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DDDFC9-BAA4-4BC0-B305-05B036FC6AD8}"/>
              </a:ext>
            </a:extLst>
          </p:cNvPr>
          <p:cNvGrpSpPr/>
          <p:nvPr/>
        </p:nvGrpSpPr>
        <p:grpSpPr>
          <a:xfrm>
            <a:off x="5704675" y="5006155"/>
            <a:ext cx="2539517" cy="573881"/>
            <a:chOff x="6872857" y="4509120"/>
            <a:chExt cx="1806997" cy="57388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09E6AE-5B26-40B7-800A-98CAA4696C42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D1EE2E-1D52-4D7D-AA01-61BA1FA5671D}"/>
                </a:ext>
              </a:extLst>
            </p:cNvPr>
            <p:cNvSpPr txBox="1"/>
            <p:nvPr/>
          </p:nvSpPr>
          <p:spPr>
            <a:xfrm>
              <a:off x="6872857" y="4621336"/>
              <a:ext cx="1806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Convert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database in CSV format</a:t>
              </a:r>
            </a:p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Upload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it to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Delfos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platform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DA7F119-31B3-4E6F-84DA-72E118D0D77A}"/>
              </a:ext>
            </a:extLst>
          </p:cNvPr>
          <p:cNvSpPr txBox="1"/>
          <p:nvPr/>
        </p:nvSpPr>
        <p:spPr>
          <a:xfrm>
            <a:off x="1799792" y="2877917"/>
            <a:ext cx="13811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SEARCH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9F74C6-B842-45E2-A2CB-B51B19EC4EDB}"/>
              </a:ext>
            </a:extLst>
          </p:cNvPr>
          <p:cNvGrpSpPr/>
          <p:nvPr/>
        </p:nvGrpSpPr>
        <p:grpSpPr>
          <a:xfrm>
            <a:off x="1348415" y="4736787"/>
            <a:ext cx="2182654" cy="982339"/>
            <a:chOff x="6973140" y="4509120"/>
            <a:chExt cx="1553071" cy="98233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45AC74-1E4B-466B-8623-0B6053CD7754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data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A7B3D7-18FC-4A50-97CB-A40994D7E61C}"/>
                </a:ext>
              </a:extLst>
            </p:cNvPr>
            <p:cNvSpPr txBox="1"/>
            <p:nvPr/>
          </p:nvSpPr>
          <p:spPr>
            <a:xfrm>
              <a:off x="6973140" y="4845128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GWAS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Ensembl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it-IT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ClinVar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256AE7-881B-40D1-9C05-63C4CA6FC1A2}"/>
              </a:ext>
            </a:extLst>
          </p:cNvPr>
          <p:cNvGrpSpPr/>
          <p:nvPr/>
        </p:nvGrpSpPr>
        <p:grpSpPr>
          <a:xfrm>
            <a:off x="3344653" y="1624124"/>
            <a:ext cx="2762368" cy="1108650"/>
            <a:chOff x="6793572" y="4509120"/>
            <a:chExt cx="1965567" cy="110865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5A641CF-7019-488B-8CC0-7DA7A9FA6055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Check Data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0D804A-0F29-4ADF-950E-75535C90BB66}"/>
                </a:ext>
              </a:extLst>
            </p:cNvPr>
            <p:cNvSpPr txBox="1"/>
            <p:nvPr/>
          </p:nvSpPr>
          <p:spPr>
            <a:xfrm>
              <a:off x="6793572" y="4786773"/>
              <a:ext cx="19655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Manually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fix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inconsistencies: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Assembly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Variant name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Allele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205370A-6D52-4BC8-80B3-13AA577C478F}"/>
              </a:ext>
            </a:extLst>
          </p:cNvPr>
          <p:cNvSpPr txBox="1"/>
          <p:nvPr/>
        </p:nvSpPr>
        <p:spPr>
          <a:xfrm>
            <a:off x="3593778" y="4300220"/>
            <a:ext cx="22862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IDENTIFICATION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7DAC05-E0E1-4E9C-8A73-51B6400E6672}"/>
              </a:ext>
            </a:extLst>
          </p:cNvPr>
          <p:cNvGrpSpPr/>
          <p:nvPr/>
        </p:nvGrpSpPr>
        <p:grpSpPr>
          <a:xfrm>
            <a:off x="8106220" y="1404889"/>
            <a:ext cx="2289144" cy="1443967"/>
            <a:chOff x="6981688" y="4509120"/>
            <a:chExt cx="1628844" cy="144396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13FF522-BB0F-4E1A-8B4E-084B9A987EF4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Analyze Data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07690F-0A69-4FF5-9306-68AAE6C51A5E}"/>
                </a:ext>
              </a:extLst>
            </p:cNvPr>
            <p:cNvSpPr txBox="1"/>
            <p:nvPr/>
          </p:nvSpPr>
          <p:spPr>
            <a:xfrm>
              <a:off x="6981688" y="4752758"/>
              <a:ext cx="16288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phenotypes</a:t>
              </a:r>
            </a:p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236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variations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179: BRGDA (75%)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41: BRGDA1 (17%)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Both mainly related to SCN5A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81A20CB-4205-4F50-B494-A9D813618717}"/>
              </a:ext>
            </a:extLst>
          </p:cNvPr>
          <p:cNvSpPr txBox="1"/>
          <p:nvPr/>
        </p:nvSpPr>
        <p:spPr>
          <a:xfrm>
            <a:off x="8334678" y="4393974"/>
            <a:ext cx="206068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EXPLOITATION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5" name="TextBox 26">
            <a:extLst>
              <a:ext uri="{FF2B5EF4-FFF2-40B4-BE49-F238E27FC236}">
                <a16:creationId xmlns:a16="http://schemas.microsoft.com/office/drawing/2014/main" id="{EFDC272E-531E-4245-8810-191997E55020}"/>
              </a:ext>
            </a:extLst>
          </p:cNvPr>
          <p:cNvSpPr txBox="1"/>
          <p:nvPr/>
        </p:nvSpPr>
        <p:spPr>
          <a:xfrm>
            <a:off x="2274944" y="3549535"/>
            <a:ext cx="4041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S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7" name="TextBox 26">
            <a:extLst>
              <a:ext uri="{FF2B5EF4-FFF2-40B4-BE49-F238E27FC236}">
                <a16:creationId xmlns:a16="http://schemas.microsoft.com/office/drawing/2014/main" id="{83F62C50-E9F6-488F-A88E-9DF12E5C55AD}"/>
              </a:ext>
            </a:extLst>
          </p:cNvPr>
          <p:cNvSpPr txBox="1"/>
          <p:nvPr/>
        </p:nvSpPr>
        <p:spPr>
          <a:xfrm>
            <a:off x="4523771" y="3549535"/>
            <a:ext cx="4041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I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8" name="TextBox 26">
            <a:extLst>
              <a:ext uri="{FF2B5EF4-FFF2-40B4-BE49-F238E27FC236}">
                <a16:creationId xmlns:a16="http://schemas.microsoft.com/office/drawing/2014/main" id="{2465DC44-D3C0-4599-B999-6E04545D6B9E}"/>
              </a:ext>
            </a:extLst>
          </p:cNvPr>
          <p:cNvSpPr txBox="1"/>
          <p:nvPr/>
        </p:nvSpPr>
        <p:spPr>
          <a:xfrm>
            <a:off x="6772368" y="3544870"/>
            <a:ext cx="4041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L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26">
            <a:extLst>
              <a:ext uri="{FF2B5EF4-FFF2-40B4-BE49-F238E27FC236}">
                <a16:creationId xmlns:a16="http://schemas.microsoft.com/office/drawing/2014/main" id="{261A74EC-4B36-4713-B423-4D5E8592A155}"/>
              </a:ext>
            </a:extLst>
          </p:cNvPr>
          <p:cNvSpPr txBox="1"/>
          <p:nvPr/>
        </p:nvSpPr>
        <p:spPr>
          <a:xfrm>
            <a:off x="9024284" y="3553237"/>
            <a:ext cx="4041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E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2" name="TextBox 28">
            <a:extLst>
              <a:ext uri="{FF2B5EF4-FFF2-40B4-BE49-F238E27FC236}">
                <a16:creationId xmlns:a16="http://schemas.microsoft.com/office/drawing/2014/main" id="{AF965B80-1343-4A0B-8F82-5290D879C9A9}"/>
              </a:ext>
            </a:extLst>
          </p:cNvPr>
          <p:cNvSpPr txBox="1"/>
          <p:nvPr/>
        </p:nvSpPr>
        <p:spPr>
          <a:xfrm>
            <a:off x="5880056" y="4740051"/>
            <a:ext cx="2107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Upload data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3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>
            <a:extLst>
              <a:ext uri="{FF2B5EF4-FFF2-40B4-BE49-F238E27FC236}">
                <a16:creationId xmlns:a16="http://schemas.microsoft.com/office/drawing/2014/main" id="{6E360C8C-9DEF-4BCB-AAAD-A0A43ED51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202" y="-476001"/>
            <a:ext cx="5763545" cy="834699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2701" y="307190"/>
            <a:ext cx="5786598" cy="72424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SILE TO BRUGADA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B3302AE1-E0CB-441C-8C16-B98CB3242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7" y="1466225"/>
            <a:ext cx="6350661" cy="169427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40274829-D072-4012-A2A9-361ECBBE1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7" y="4039448"/>
            <a:ext cx="6362188" cy="1694278"/>
          </a:xfrm>
          <a:prstGeom prst="rect">
            <a:avLst/>
          </a:prstGeom>
        </p:spPr>
      </p:pic>
      <p:sp>
        <p:nvSpPr>
          <p:cNvPr id="41" name="Rectangle 27">
            <a:extLst>
              <a:ext uri="{FF2B5EF4-FFF2-40B4-BE49-F238E27FC236}">
                <a16:creationId xmlns:a16="http://schemas.microsoft.com/office/drawing/2014/main" id="{9CE6E51D-1115-473C-A828-49A4C9C05523}"/>
              </a:ext>
            </a:extLst>
          </p:cNvPr>
          <p:cNvSpPr/>
          <p:nvPr/>
        </p:nvSpPr>
        <p:spPr>
          <a:xfrm>
            <a:off x="6366505" y="2313364"/>
            <a:ext cx="5786598" cy="271951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variation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for BRGDA2, BRGDA7, BRGDA8, BRGDA9</a:t>
            </a:r>
          </a:p>
          <a:p>
            <a:endParaRPr lang="it-IT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it-IT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2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variations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for BRGDA3, BRGDA5</a:t>
            </a:r>
          </a:p>
          <a:p>
            <a:endParaRPr lang="it-IT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l"/>
            <a:r>
              <a:rPr lang="it-IT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7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variations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for </a:t>
            </a:r>
            <a:r>
              <a:rPr lang="it-IT" sz="1800" b="0" i="0" u="none" strike="noStrike" baseline="0" dirty="0">
                <a:solidFill>
                  <a:schemeClr val="tx1"/>
                </a:solidFill>
                <a:latin typeface="+mj-lt"/>
              </a:rPr>
              <a:t>"Brugada </a:t>
            </a:r>
            <a:r>
              <a:rPr lang="it-IT" sz="1800" b="0" i="0" u="none" strike="noStrike" baseline="0" dirty="0" err="1">
                <a:solidFill>
                  <a:schemeClr val="tx1"/>
                </a:solidFill>
                <a:latin typeface="+mj-lt"/>
              </a:rPr>
              <a:t>Syndrome</a:t>
            </a:r>
            <a:r>
              <a:rPr lang="it-IT" sz="1800" b="0" i="0" u="none" strike="noStrike" baseline="0" dirty="0">
                <a:solidFill>
                  <a:schemeClr val="tx1"/>
                </a:solidFill>
                <a:latin typeface="+mj-lt"/>
              </a:rPr>
              <a:t> (Shorter-than-</a:t>
            </a:r>
            <a:r>
              <a:rPr lang="it-IT" sz="1800" b="0" i="0" u="none" strike="noStrike" baseline="0" dirty="0" err="1">
                <a:solidFill>
                  <a:schemeClr val="tx1"/>
                </a:solidFill>
                <a:latin typeface="+mj-lt"/>
              </a:rPr>
              <a:t>normal</a:t>
            </a:r>
            <a:r>
              <a:rPr lang="it-IT" sz="1800" b="0" i="0" u="none" strike="noStrike" baseline="0" dirty="0">
                <a:solidFill>
                  <a:schemeClr val="tx1"/>
                </a:solidFill>
                <a:latin typeface="+mj-lt"/>
              </a:rPr>
              <a:t> QT </a:t>
            </a:r>
            <a:r>
              <a:rPr lang="it-IT" sz="1800" b="0" i="0" u="none" strike="noStrike" baseline="0" dirty="0" err="1">
                <a:solidFill>
                  <a:schemeClr val="tx1"/>
                </a:solidFill>
                <a:latin typeface="+mj-lt"/>
              </a:rPr>
              <a:t>interval</a:t>
            </a:r>
            <a:r>
              <a:rPr lang="it-IT" sz="1800" b="0" i="0" u="none" strike="noStrike" baseline="0" dirty="0">
                <a:solidFill>
                  <a:schemeClr val="tx1"/>
                </a:solidFill>
                <a:latin typeface="+mj-lt"/>
              </a:rPr>
              <a:t>)"</a:t>
            </a:r>
          </a:p>
          <a:p>
            <a:pPr algn="l"/>
            <a:endParaRPr lang="it-IT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l"/>
            <a:r>
              <a:rPr lang="it-IT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variation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for </a:t>
            </a:r>
            <a:r>
              <a:rPr lang="it-IT" sz="1800" b="0" i="0" u="none" strike="noStrike" baseline="0" dirty="0">
                <a:solidFill>
                  <a:schemeClr val="tx1"/>
                </a:solidFill>
                <a:latin typeface="+mj-lt"/>
              </a:rPr>
              <a:t>"</a:t>
            </a:r>
            <a:r>
              <a:rPr lang="it-IT" sz="1800" b="0" i="0" u="none" strike="noStrike" baseline="0" dirty="0" err="1">
                <a:solidFill>
                  <a:schemeClr val="tx1"/>
                </a:solidFill>
                <a:latin typeface="+mj-lt"/>
              </a:rPr>
              <a:t>Spontaneous</a:t>
            </a:r>
            <a:r>
              <a:rPr lang="it-IT" sz="1800" b="0" i="0" u="none" strike="noStrike" baseline="0" dirty="0">
                <a:solidFill>
                  <a:schemeClr val="tx1"/>
                </a:solidFill>
                <a:latin typeface="+mj-lt"/>
              </a:rPr>
              <a:t> Brugada pattern ECG"</a:t>
            </a:r>
            <a:endParaRPr lang="it-IT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26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8D787729-8893-44EB-8A1B-3FD13DF72802}"/>
              </a:ext>
            </a:extLst>
          </p:cNvPr>
          <p:cNvSpPr txBox="1"/>
          <p:nvPr/>
        </p:nvSpPr>
        <p:spPr>
          <a:xfrm>
            <a:off x="92393" y="111934"/>
            <a:ext cx="368364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EXTENSION</a:t>
            </a:r>
          </a:p>
          <a:p>
            <a:pPr algn="ctr"/>
            <a:r>
              <a:rPr lang="en-US" altLang="ko-KR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SILE</a:t>
            </a:r>
            <a:endParaRPr lang="ko-KR" altLang="en-US" sz="40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796B707-4AB3-4CA3-A209-7A0DBDC05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22" y="1605046"/>
            <a:ext cx="3683642" cy="24895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C9B0F2B-2FF3-4C17-B1D0-2E68174F2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015" y="600062"/>
            <a:ext cx="4117597" cy="24895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0BA3CB9-7F2D-47D9-B581-A0533861D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725" y="2237980"/>
            <a:ext cx="4637650" cy="20426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A80415-9A29-4C87-8CFF-C560696CA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1989" y="3429000"/>
            <a:ext cx="4251749" cy="24895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70A8E84-398F-462F-8CA3-E8010A9FBC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8" t="2240"/>
          <a:stretch/>
        </p:blipFill>
        <p:spPr>
          <a:xfrm>
            <a:off x="6447267" y="3768346"/>
            <a:ext cx="4520331" cy="23690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angle 27">
            <a:extLst>
              <a:ext uri="{FF2B5EF4-FFF2-40B4-BE49-F238E27FC236}">
                <a16:creationId xmlns:a16="http://schemas.microsoft.com/office/drawing/2014/main" id="{921563A7-529A-4378-89C6-39574678C417}"/>
              </a:ext>
            </a:extLst>
          </p:cNvPr>
          <p:cNvSpPr/>
          <p:nvPr/>
        </p:nvSpPr>
        <p:spPr>
          <a:xfrm>
            <a:off x="8009597" y="355272"/>
            <a:ext cx="3289905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Rselenium</a:t>
            </a:r>
            <a:r>
              <a:rPr lang="it-IT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</a:t>
            </a:r>
            <a:r>
              <a:rPr lang="it-IT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it-IT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for:</a:t>
            </a:r>
          </a:p>
          <a:p>
            <a:pPr algn="ctr"/>
            <a:endParaRPr lang="it-IT" altLang="ko-KR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Transcripts</a:t>
            </a:r>
            <a:r>
              <a:rPr lang="it-IT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</a:t>
            </a:r>
            <a:r>
              <a:rPr lang="it-IT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Screenings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40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2">
            <a:extLst>
              <a:ext uri="{FF2B5EF4-FFF2-40B4-BE49-F238E27FC236}">
                <a16:creationId xmlns:a16="http://schemas.microsoft.com/office/drawing/2014/main" id="{F4E81D94-F032-423A-87D2-985A48F7B0AF}"/>
              </a:ext>
            </a:extLst>
          </p:cNvPr>
          <p:cNvSpPr txBox="1"/>
          <p:nvPr/>
        </p:nvSpPr>
        <p:spPr>
          <a:xfrm>
            <a:off x="3930648" y="159922"/>
            <a:ext cx="368364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EXTENSION</a:t>
            </a:r>
          </a:p>
          <a:p>
            <a:pPr algn="ctr"/>
            <a:r>
              <a:rPr lang="en-US" altLang="ko-KR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SILE</a:t>
            </a:r>
            <a:endParaRPr lang="ko-KR" altLang="en-US" sz="40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9D881830-6C90-4A4B-A677-9D22B79A7EF1}"/>
              </a:ext>
            </a:extLst>
          </p:cNvPr>
          <p:cNvSpPr/>
          <p:nvPr/>
        </p:nvSpPr>
        <p:spPr>
          <a:xfrm>
            <a:off x="108155" y="914401"/>
            <a:ext cx="3289905" cy="568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VARIANTS ON TRANSCRIPTS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A999842A-9E1E-4162-988D-97E510F3B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" t="2240" r="29638"/>
          <a:stretch/>
        </p:blipFill>
        <p:spPr>
          <a:xfrm>
            <a:off x="6562029" y="1483361"/>
            <a:ext cx="3169699" cy="2369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854B82EA-CD12-4642-812E-9E7DED1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960" y="2036194"/>
            <a:ext cx="2521390" cy="2369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4560B67-A081-41A3-8A28-86704EA61E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674"/>
          <a:stretch/>
        </p:blipFill>
        <p:spPr>
          <a:xfrm>
            <a:off x="8043834" y="4314854"/>
            <a:ext cx="1623201" cy="2119569"/>
          </a:xfrm>
          <a:prstGeom prst="rect">
            <a:avLst/>
          </a:prstGeom>
        </p:spPr>
      </p:pic>
      <p:sp>
        <p:nvSpPr>
          <p:cNvPr id="21" name="Rectangle 27">
            <a:extLst>
              <a:ext uri="{FF2B5EF4-FFF2-40B4-BE49-F238E27FC236}">
                <a16:creationId xmlns:a16="http://schemas.microsoft.com/office/drawing/2014/main" id="{58DF7CB5-F791-431D-9AF6-B1BEEFE25E93}"/>
              </a:ext>
            </a:extLst>
          </p:cNvPr>
          <p:cNvSpPr/>
          <p:nvPr/>
        </p:nvSpPr>
        <p:spPr>
          <a:xfrm>
            <a:off x="8855435" y="922045"/>
            <a:ext cx="3289905" cy="568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SCREENINGS TO VARIANTS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F133769C-5BF8-4359-A123-6FAEFF9B7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55" y="1527233"/>
            <a:ext cx="4195068" cy="9668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E22F45F-E5D7-4E15-ABCC-224F17AE2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1312" y="1975942"/>
            <a:ext cx="4117597" cy="24895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D6DE519-6EB5-4FF9-9DC0-A13787BEF6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869" y="4066573"/>
            <a:ext cx="5628352" cy="25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4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2">
            <a:extLst>
              <a:ext uri="{FF2B5EF4-FFF2-40B4-BE49-F238E27FC236}">
                <a16:creationId xmlns:a16="http://schemas.microsoft.com/office/drawing/2014/main" id="{F4E81D94-F032-423A-87D2-985A48F7B0AF}"/>
              </a:ext>
            </a:extLst>
          </p:cNvPr>
          <p:cNvSpPr txBox="1"/>
          <p:nvPr/>
        </p:nvSpPr>
        <p:spPr>
          <a:xfrm>
            <a:off x="92393" y="111934"/>
            <a:ext cx="368364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EXTENSION</a:t>
            </a:r>
          </a:p>
          <a:p>
            <a:pPr algn="ctr"/>
            <a:r>
              <a:rPr lang="en-US" altLang="ko-KR" sz="400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SILE</a:t>
            </a:r>
            <a:endParaRPr lang="ko-KR" altLang="en-US" sz="40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85E9552-551C-4792-8478-23710347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59" y="1521114"/>
            <a:ext cx="5387807" cy="2972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27">
            <a:extLst>
              <a:ext uri="{FF2B5EF4-FFF2-40B4-BE49-F238E27FC236}">
                <a16:creationId xmlns:a16="http://schemas.microsoft.com/office/drawing/2014/main" id="{317FF8BA-0FDC-464C-B976-548E1FF69D22}"/>
              </a:ext>
            </a:extLst>
          </p:cNvPr>
          <p:cNvSpPr/>
          <p:nvPr/>
        </p:nvSpPr>
        <p:spPr>
          <a:xfrm>
            <a:off x="4155509" y="686779"/>
            <a:ext cx="4260457" cy="74859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INDIVIDUALS TO DISEASES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70EFE5F-68E3-4708-A613-14A4C0853D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5"/>
          <a:stretch/>
        </p:blipFill>
        <p:spPr>
          <a:xfrm>
            <a:off x="5369260" y="2747690"/>
            <a:ext cx="4816257" cy="2300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F9943D0-4E34-4161-BE1A-9AFD4CE60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775" y="3437851"/>
            <a:ext cx="2000151" cy="3220427"/>
          </a:xfrm>
          <a:prstGeom prst="rect">
            <a:avLst/>
          </a:prstGeom>
        </p:spPr>
      </p:pic>
      <p:sp>
        <p:nvSpPr>
          <p:cNvPr id="8" name="Rectangle 27">
            <a:extLst>
              <a:ext uri="{FF2B5EF4-FFF2-40B4-BE49-F238E27FC236}">
                <a16:creationId xmlns:a16="http://schemas.microsoft.com/office/drawing/2014/main" id="{B45EF910-244A-4412-AEDA-41EE91885970}"/>
              </a:ext>
            </a:extLst>
          </p:cNvPr>
          <p:cNvSpPr/>
          <p:nvPr/>
        </p:nvSpPr>
        <p:spPr>
          <a:xfrm>
            <a:off x="578065" y="4837472"/>
            <a:ext cx="5783406" cy="182080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Starts from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Individuals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Delete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all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the rows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without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‘‘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disease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’’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Make a list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taking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only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‘‘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Individuals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ID’’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column</a:t>
            </a:r>
            <a:endParaRPr lang="it-IT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Goes en each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Individual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Takes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Disease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ID from each ‘‘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href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’’ and associate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it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with the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individuals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286174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2">
            <a:extLst>
              <a:ext uri="{FF2B5EF4-FFF2-40B4-BE49-F238E27FC236}">
                <a16:creationId xmlns:a16="http://schemas.microsoft.com/office/drawing/2014/main" id="{F4E81D94-F032-423A-87D2-985A48F7B0AF}"/>
              </a:ext>
            </a:extLst>
          </p:cNvPr>
          <p:cNvSpPr txBox="1"/>
          <p:nvPr/>
        </p:nvSpPr>
        <p:spPr>
          <a:xfrm>
            <a:off x="92393" y="111934"/>
            <a:ext cx="368364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EXTENSION</a:t>
            </a:r>
          </a:p>
          <a:p>
            <a:pPr algn="ctr"/>
            <a:r>
              <a:rPr lang="en-US" altLang="ko-KR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SILE</a:t>
            </a:r>
            <a:endParaRPr lang="ko-KR" altLang="en-US" sz="40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E4852775-24B6-4E89-B7C8-22A0C3FEC855}"/>
              </a:ext>
            </a:extLst>
          </p:cNvPr>
          <p:cNvSpPr/>
          <p:nvPr/>
        </p:nvSpPr>
        <p:spPr>
          <a:xfrm>
            <a:off x="8560724" y="435222"/>
            <a:ext cx="2166270" cy="6168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PHENOTYPE</a:t>
            </a:r>
            <a:endParaRPr lang="it-IT" sz="2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9F732AB-39C4-4B46-A467-CD37EBFD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18" y="1517909"/>
            <a:ext cx="2000151" cy="3220427"/>
          </a:xfrm>
          <a:prstGeom prst="rect">
            <a:avLst/>
          </a:prstGeom>
        </p:spPr>
      </p:pic>
      <p:sp>
        <p:nvSpPr>
          <p:cNvPr id="6" name="Rectangle 27">
            <a:extLst>
              <a:ext uri="{FF2B5EF4-FFF2-40B4-BE49-F238E27FC236}">
                <a16:creationId xmlns:a16="http://schemas.microsoft.com/office/drawing/2014/main" id="{6E755FDA-B81F-4F47-8556-002EB46769AB}"/>
              </a:ext>
            </a:extLst>
          </p:cNvPr>
          <p:cNvSpPr/>
          <p:nvPr/>
        </p:nvSpPr>
        <p:spPr>
          <a:xfrm>
            <a:off x="516029" y="4456488"/>
            <a:ext cx="4899351" cy="19040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Start from the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Individual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ID list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obtained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before</a:t>
            </a:r>
            <a:endParaRPr lang="it-IT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Goes in each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Individual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page and takes data from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Phenotypes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table</a:t>
            </a:r>
            <a:endParaRPr lang="it-IT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Merges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the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obtained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db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with ‘‘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individual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to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disease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’’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1DDE68-FEC9-43DB-A17D-1B3321393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73" b="15723"/>
          <a:stretch/>
        </p:blipFill>
        <p:spPr>
          <a:xfrm>
            <a:off x="2418138" y="2105561"/>
            <a:ext cx="7816416" cy="108127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3E6AF18-CF04-4D65-A64F-A943ED024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225" y="3128123"/>
            <a:ext cx="6187976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5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2">
            <a:extLst>
              <a:ext uri="{FF2B5EF4-FFF2-40B4-BE49-F238E27FC236}">
                <a16:creationId xmlns:a16="http://schemas.microsoft.com/office/drawing/2014/main" id="{F4E81D94-F032-423A-87D2-985A48F7B0AF}"/>
              </a:ext>
            </a:extLst>
          </p:cNvPr>
          <p:cNvSpPr txBox="1"/>
          <p:nvPr/>
        </p:nvSpPr>
        <p:spPr>
          <a:xfrm>
            <a:off x="92393" y="111934"/>
            <a:ext cx="368364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EXTENSION</a:t>
            </a:r>
          </a:p>
          <a:p>
            <a:pPr algn="ctr"/>
            <a:r>
              <a:rPr lang="en-US" altLang="ko-KR" sz="400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SILE</a:t>
            </a:r>
            <a:endParaRPr lang="ko-KR" altLang="en-US" sz="40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E15994EA-9F7E-41D5-979E-D3C3BF66C02D}"/>
              </a:ext>
            </a:extLst>
          </p:cNvPr>
          <p:cNvSpPr/>
          <p:nvPr/>
        </p:nvSpPr>
        <p:spPr>
          <a:xfrm>
            <a:off x="6852744" y="272195"/>
            <a:ext cx="4630994" cy="6168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SCREENINGS TO GENES</a:t>
            </a:r>
            <a:endParaRPr lang="it-IT" sz="2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8534EECF-F3ED-40AA-952E-C02A8C5EF2AE}"/>
              </a:ext>
            </a:extLst>
          </p:cNvPr>
          <p:cNvSpPr/>
          <p:nvPr/>
        </p:nvSpPr>
        <p:spPr>
          <a:xfrm>
            <a:off x="215877" y="4456176"/>
            <a:ext cx="4899351" cy="16932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Start from the Screenings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table</a:t>
            </a:r>
            <a:endParaRPr lang="it-IT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Goes in each Screening page and takes data from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Genes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Screened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table</a:t>
            </a:r>
            <a:endParaRPr lang="it-IT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Keeps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only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Screening ID and Gene ID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6BB00D0-8859-4194-B579-4C3949373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" t="2240"/>
          <a:stretch/>
        </p:blipFill>
        <p:spPr>
          <a:xfrm>
            <a:off x="630438" y="1435373"/>
            <a:ext cx="4520331" cy="2369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653F892-C226-495B-B59C-D198F16A8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666" y="1936605"/>
            <a:ext cx="6699825" cy="37357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5D4B53B-5A63-4BD9-875C-717D67E360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332"/>
          <a:stretch/>
        </p:blipFill>
        <p:spPr>
          <a:xfrm>
            <a:off x="10098564" y="4350810"/>
            <a:ext cx="1562235" cy="236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3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2">
            <a:extLst>
              <a:ext uri="{FF2B5EF4-FFF2-40B4-BE49-F238E27FC236}">
                <a16:creationId xmlns:a16="http://schemas.microsoft.com/office/drawing/2014/main" id="{F4E81D94-F032-423A-87D2-985A48F7B0AF}"/>
              </a:ext>
            </a:extLst>
          </p:cNvPr>
          <p:cNvSpPr txBox="1"/>
          <p:nvPr/>
        </p:nvSpPr>
        <p:spPr>
          <a:xfrm>
            <a:off x="92393" y="111934"/>
            <a:ext cx="368364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EXTENSION</a:t>
            </a:r>
          </a:p>
          <a:p>
            <a:pPr algn="ctr"/>
            <a:r>
              <a:rPr lang="en-US" altLang="ko-KR" sz="400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SILE</a:t>
            </a:r>
            <a:endParaRPr lang="ko-KR" altLang="en-US" sz="40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E15994EA-9F7E-41D5-979E-D3C3BF66C02D}"/>
              </a:ext>
            </a:extLst>
          </p:cNvPr>
          <p:cNvSpPr/>
          <p:nvPr/>
        </p:nvSpPr>
        <p:spPr>
          <a:xfrm>
            <a:off x="6852744" y="272195"/>
            <a:ext cx="4630994" cy="6168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VARIANTS ON GENOME</a:t>
            </a:r>
            <a:endParaRPr lang="it-IT" sz="2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8534EECF-F3ED-40AA-952E-C02A8C5EF2AE}"/>
              </a:ext>
            </a:extLst>
          </p:cNvPr>
          <p:cNvSpPr/>
          <p:nvPr/>
        </p:nvSpPr>
        <p:spPr>
          <a:xfrm>
            <a:off x="289057" y="5037852"/>
            <a:ext cx="6200233" cy="15442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Takes the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whole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variants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table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and also put the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href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in each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row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in a separate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Goes in each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Variant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page and takes data from the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table</a:t>
            </a:r>
            <a:endParaRPr lang="it-IT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Merges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the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two</a:t>
            </a:r>
            <a:r>
              <a:rPr lang="it-IT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tables</a:t>
            </a:r>
            <a:endParaRPr lang="it-IT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62E0775-E394-4044-8077-8372A841D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737"/>
          <a:stretch/>
        </p:blipFill>
        <p:spPr>
          <a:xfrm>
            <a:off x="289057" y="1984795"/>
            <a:ext cx="5806943" cy="28884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0E4F4BA-D774-4910-A3B0-3594E79A50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50" b="9244"/>
          <a:stretch/>
        </p:blipFill>
        <p:spPr>
          <a:xfrm>
            <a:off x="5304668" y="1048035"/>
            <a:ext cx="4992885" cy="32160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8843585-98EA-405B-8077-4BA6227D0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239" y="3648123"/>
            <a:ext cx="5128704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3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2">
            <a:extLst>
              <a:ext uri="{FF2B5EF4-FFF2-40B4-BE49-F238E27FC236}">
                <a16:creationId xmlns:a16="http://schemas.microsoft.com/office/drawing/2014/main" id="{F4E81D94-F032-423A-87D2-985A48F7B0AF}"/>
              </a:ext>
            </a:extLst>
          </p:cNvPr>
          <p:cNvSpPr txBox="1"/>
          <p:nvPr/>
        </p:nvSpPr>
        <p:spPr>
          <a:xfrm>
            <a:off x="92394" y="-40396"/>
            <a:ext cx="321124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EXTENSION</a:t>
            </a:r>
          </a:p>
          <a:p>
            <a:pPr algn="ctr"/>
            <a:r>
              <a:rPr lang="en-US" altLang="ko-KR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SILE</a:t>
            </a:r>
            <a:endParaRPr lang="ko-KR" altLang="en-US" sz="40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E15994EA-9F7E-41D5-979E-D3C3BF66C02D}"/>
              </a:ext>
            </a:extLst>
          </p:cNvPr>
          <p:cNvSpPr/>
          <p:nvPr/>
        </p:nvSpPr>
        <p:spPr>
          <a:xfrm>
            <a:off x="6955478" y="111934"/>
            <a:ext cx="5016334" cy="7363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RESEARCH BY PHENOTYPE</a:t>
            </a:r>
            <a:endParaRPr lang="it-IT" sz="2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2C712B5-2D18-4F6D-9A7D-56960BEEB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46" y="1143933"/>
            <a:ext cx="9970897" cy="27120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52991B5-301D-491D-9DB5-00182491B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3" y="2983026"/>
            <a:ext cx="5188877" cy="2588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27">
            <a:extLst>
              <a:ext uri="{FF2B5EF4-FFF2-40B4-BE49-F238E27FC236}">
                <a16:creationId xmlns:a16="http://schemas.microsoft.com/office/drawing/2014/main" id="{5F102474-F1AF-447E-A564-6C14393B92CA}"/>
              </a:ext>
            </a:extLst>
          </p:cNvPr>
          <p:cNvSpPr/>
          <p:nvPr/>
        </p:nvSpPr>
        <p:spPr>
          <a:xfrm>
            <a:off x="2542374" y="5341426"/>
            <a:ext cx="6656439" cy="11740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Starts from the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Disease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page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related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to the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Disease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choosen</a:t>
            </a:r>
            <a:endParaRPr lang="it-IT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Goes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into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each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row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and takes data from each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individual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table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Goes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into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each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Individual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page and takes data from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variants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table</a:t>
            </a:r>
            <a:endParaRPr lang="it-IT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Merges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Individuals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and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Variants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tables</a:t>
            </a:r>
            <a:endParaRPr lang="it-IT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EFD2B64F-1639-4B91-8A26-7E5C2092D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862" y="3729592"/>
            <a:ext cx="6218459" cy="13107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Rectangle 27">
            <a:extLst>
              <a:ext uri="{FF2B5EF4-FFF2-40B4-BE49-F238E27FC236}">
                <a16:creationId xmlns:a16="http://schemas.microsoft.com/office/drawing/2014/main" id="{7DB3043F-559A-429A-A141-3BA78F892683}"/>
              </a:ext>
            </a:extLst>
          </p:cNvPr>
          <p:cNvSpPr/>
          <p:nvPr/>
        </p:nvSpPr>
        <p:spPr>
          <a:xfrm>
            <a:off x="8727395" y="5254748"/>
            <a:ext cx="2912742" cy="4593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BRGDA &amp; BRGDA</a:t>
            </a:r>
            <a:r>
              <a:rPr lang="it-IT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it-IT" sz="2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0112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679C327-EA7A-4A10-AB4C-DD0116F7F349}"/>
              </a:ext>
            </a:extLst>
          </p:cNvPr>
          <p:cNvGrpSpPr/>
          <p:nvPr/>
        </p:nvGrpSpPr>
        <p:grpSpPr>
          <a:xfrm>
            <a:off x="6107440" y="1214959"/>
            <a:ext cx="5450675" cy="1255494"/>
            <a:chOff x="5808996" y="1666120"/>
            <a:chExt cx="5450675" cy="125549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37C5FC-95A4-4B2E-933D-054BE7B542D9}"/>
                </a:ext>
              </a:extLst>
            </p:cNvPr>
            <p:cNvSpPr txBox="1"/>
            <p:nvPr/>
          </p:nvSpPr>
          <p:spPr>
            <a:xfrm>
              <a:off x="6770451" y="2090617"/>
              <a:ext cx="3170514" cy="830997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Objectives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Genomics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Brugada Syndrome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SILE Method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970DAD-6F8A-4507-B262-C4F7DDA4D33B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Introduction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957D5C-4936-4D4C-88B4-15F0539031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54C4BE2-3A7A-417F-958F-0994C6956B42}"/>
              </a:ext>
            </a:extLst>
          </p:cNvPr>
          <p:cNvGrpSpPr/>
          <p:nvPr/>
        </p:nvGrpSpPr>
        <p:grpSpPr>
          <a:xfrm>
            <a:off x="-26869" y="50804"/>
            <a:ext cx="4441271" cy="6396402"/>
            <a:chOff x="-26869" y="50804"/>
            <a:chExt cx="4441271" cy="6396402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0ACE2E-A9D0-43B3-B3F7-A6C62D771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7894" y="6087912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E71D470-335E-4DFE-BFD8-D1E7464734A9}"/>
                </a:ext>
              </a:extLst>
            </p:cNvPr>
            <p:cNvSpPr/>
            <p:nvPr/>
          </p:nvSpPr>
          <p:spPr>
            <a:xfrm>
              <a:off x="1026938" y="247211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2D9F32C-5A7D-4827-BC99-61523DC3CC31}"/>
                </a:ext>
              </a:extLst>
            </p:cNvPr>
            <p:cNvSpPr/>
            <p:nvPr/>
          </p:nvSpPr>
          <p:spPr>
            <a:xfrm>
              <a:off x="1824529" y="536494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00D4667-EABB-4D29-8288-3578DFBD2351}"/>
                </a:ext>
              </a:extLst>
            </p:cNvPr>
            <p:cNvSpPr/>
            <p:nvPr/>
          </p:nvSpPr>
          <p:spPr>
            <a:xfrm>
              <a:off x="177362" y="4293379"/>
              <a:ext cx="159474" cy="159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35BE3-1414-4F47-BFFB-DFBF884A5E05}"/>
                </a:ext>
              </a:extLst>
            </p:cNvPr>
            <p:cNvSpPr/>
            <p:nvPr/>
          </p:nvSpPr>
          <p:spPr>
            <a:xfrm>
              <a:off x="2640340" y="2055206"/>
              <a:ext cx="223201" cy="223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F6AFD8D-C146-4208-A52C-7DC84492D399}"/>
                </a:ext>
              </a:extLst>
            </p:cNvPr>
            <p:cNvSpPr/>
            <p:nvPr/>
          </p:nvSpPr>
          <p:spPr>
            <a:xfrm>
              <a:off x="1952591" y="1489238"/>
              <a:ext cx="228869" cy="228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ADA25FA-377D-4DEB-970B-B13CF24D25AA}"/>
                </a:ext>
              </a:extLst>
            </p:cNvPr>
            <p:cNvGrpSpPr/>
            <p:nvPr/>
          </p:nvGrpSpPr>
          <p:grpSpPr>
            <a:xfrm>
              <a:off x="3184887" y="3835341"/>
              <a:ext cx="1229515" cy="1107907"/>
              <a:chOff x="5884197" y="3445640"/>
              <a:chExt cx="1888205" cy="1701448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A31CC38-E2B1-4A86-AEBC-F3AD1D3C11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3C40ED8-9497-4DAF-9102-8285B6A4D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D228404-3202-424D-BBFD-99AF28046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CD032B2-2823-4364-AEF1-7A5BB6B39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3781D5C-8598-4DC4-B15C-FF29CF147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3D17873-3F2F-4395-9322-A4AD244EA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73B30FF-646D-4703-B7C6-536BAE4585C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B9B0ECC-2476-4775-ADD3-1E6EC9FCC1B6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8C3181E-BC39-4ED5-896C-8643AEAB61B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F83E974-6F75-411B-8983-A67B9A54AFAC}"/>
                </a:ext>
              </a:extLst>
            </p:cNvPr>
            <p:cNvGrpSpPr/>
            <p:nvPr/>
          </p:nvGrpSpPr>
          <p:grpSpPr>
            <a:xfrm rot="10800000">
              <a:off x="-26869" y="50804"/>
              <a:ext cx="2246936" cy="1701448"/>
              <a:chOff x="5884197" y="3445640"/>
              <a:chExt cx="2246936" cy="1701448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9A304A8-463C-4E2A-AAEB-636EEADA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D7C6A1D-A0CB-4992-8833-ED982D044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181298D-EBAF-4A93-9C86-D6D0C4B15B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FCCD251-C320-4E2A-AC0C-FBFABE73D3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554C909-8C5C-4A2D-A1BD-DB6487CAB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903DCBC4-D136-4AAF-B0C6-0AF968B9F87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062531" y="4228106"/>
                <a:ext cx="1068602" cy="26818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96495A9-7AA1-4DDB-AE34-B96047C07164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C4B2A22-E784-4C85-891C-AA90B2F8C2BB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E45753D-9884-4434-B1B8-15D5F615B399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505F5DC-8704-45BD-87E7-E574ADED18B9}"/>
                </a:ext>
              </a:extLst>
            </p:cNvPr>
            <p:cNvGrpSpPr/>
            <p:nvPr/>
          </p:nvGrpSpPr>
          <p:grpSpPr>
            <a:xfrm rot="6830159">
              <a:off x="282516" y="4652380"/>
              <a:ext cx="1888205" cy="1701448"/>
              <a:chOff x="5884197" y="3445640"/>
              <a:chExt cx="1888205" cy="1701448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BB43B57-CF8B-4F88-8A2A-20ADD2D3C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77A4348-CB3F-4BFB-A1CC-CF7056CFF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6630DD8-4B81-4A64-BD65-86274C6B1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5B78D16-56BC-472F-B687-A9E3899731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A6F754FE-8056-4704-A67C-A0FBE12B8D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2A2188A-1E7E-49E2-9D80-9100F58BD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6B35C84-B365-4E0A-95E5-F96402B484D5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2057B3E-5315-4CC6-9A92-1E9E0F5CB02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9CDD68A6-2AF8-4707-9BB3-E4520483B61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BBD7F6C-F656-415E-B53F-7F36AC46B014}"/>
                </a:ext>
              </a:extLst>
            </p:cNvPr>
            <p:cNvGrpSpPr/>
            <p:nvPr/>
          </p:nvGrpSpPr>
          <p:grpSpPr>
            <a:xfrm rot="2369895">
              <a:off x="148660" y="1960246"/>
              <a:ext cx="1888205" cy="1676281"/>
              <a:chOff x="5884197" y="3470807"/>
              <a:chExt cx="1888205" cy="167628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7154D87-3E9D-49B7-840E-9737E8AF3F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96190D0A-4052-4AF0-B678-EAA77FEA9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7F9881C-7464-45DC-8F73-0C101FE36018}"/>
                  </a:ext>
                </a:extLst>
              </p:cNvPr>
              <p:cNvCxnSpPr>
                <a:cxnSpLocks/>
              </p:cNvCxnSpPr>
              <p:nvPr/>
            </p:nvCxnSpPr>
            <p:spPr>
              <a:xfrm rot="19230105" flipH="1">
                <a:off x="6685587" y="3470807"/>
                <a:ext cx="587875" cy="9466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AD860B0-D391-4C1F-898A-84238B5A92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117906F-C7F1-4566-8EFF-FA45CC612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12DA3AE-88B0-4879-9C6B-CFE5BA1F2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7972A9A-0D87-4EFF-949D-83CAEC36CC20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2724BCA-AB00-4035-BA0C-86A1010C3B95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816848B-59D9-48FA-BE02-347471978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47" y="4732642"/>
              <a:ext cx="474868" cy="134761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A3D56CF-1ED1-42C2-89FC-36CFBCF4FE5C}"/>
                </a:ext>
              </a:extLst>
            </p:cNvPr>
            <p:cNvCxnSpPr>
              <a:cxnSpLocks/>
            </p:cNvCxnSpPr>
            <p:nvPr/>
          </p:nvCxnSpPr>
          <p:spPr>
            <a:xfrm>
              <a:off x="2255330" y="2204523"/>
              <a:ext cx="385010" cy="269653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7C792A8-C345-4A12-B7A9-41F05DB79948}"/>
                </a:ext>
              </a:extLst>
            </p:cNvPr>
            <p:cNvGrpSpPr/>
            <p:nvPr/>
          </p:nvGrpSpPr>
          <p:grpSpPr>
            <a:xfrm rot="6560792">
              <a:off x="1739807" y="3495652"/>
              <a:ext cx="1202555" cy="888358"/>
              <a:chOff x="3442589" y="5410039"/>
              <a:chExt cx="1202555" cy="888358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5D00326-5667-4BB3-8205-D63A319D81AD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2CFE1A87-9E56-4F0A-802A-D5BA702D4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0424E7B-2FF2-449E-9207-58C7BB31C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099306B-5247-456F-9B43-7A8C9D863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3AF1BEC-E6EB-43BB-9444-CE53E9C4C783}"/>
                </a:ext>
              </a:extLst>
            </p:cNvPr>
            <p:cNvGrpSpPr/>
            <p:nvPr/>
          </p:nvGrpSpPr>
          <p:grpSpPr>
            <a:xfrm rot="8555283">
              <a:off x="2447230" y="485485"/>
              <a:ext cx="1202555" cy="888358"/>
              <a:chOff x="3442589" y="5410039"/>
              <a:chExt cx="1202555" cy="888358"/>
            </a:xfrm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ED7B5B-15F4-4002-9510-93CF6A0FB383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7BDCB6FB-7D82-4167-8273-5DE3F837A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835705B-0230-4927-9347-6B2F14D93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1E03A390-20F7-4475-BDAA-8781AB2B25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071B284-963D-4642-AA78-A16BB11A3FBC}"/>
                </a:ext>
              </a:extLst>
            </p:cNvPr>
            <p:cNvCxnSpPr>
              <a:cxnSpLocks/>
            </p:cNvCxnSpPr>
            <p:nvPr/>
          </p:nvCxnSpPr>
          <p:spPr>
            <a:xfrm>
              <a:off x="945831" y="3770932"/>
              <a:ext cx="832520" cy="424014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E011B79-AF46-4FE4-ABC9-681AAF6B59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7509" y="3305522"/>
              <a:ext cx="865054" cy="12347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DFB4C2-228E-439D-8D29-6AFFA6D97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873" y="1614220"/>
              <a:ext cx="1095916" cy="123407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73379E9-23CB-46B3-BA8C-55EA1EDEAA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6523" y="3431849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4A7DDE-F996-4DD8-9EAD-1A4319890B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917" y="5646198"/>
              <a:ext cx="489763" cy="286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007FF75-9528-4B0D-995F-0B8BFE15A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34" y="3093860"/>
              <a:ext cx="1091157" cy="39889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8EAEFEC6-EFE6-497B-94EF-E544341AF9A2}"/>
              </a:ext>
            </a:extLst>
          </p:cNvPr>
          <p:cNvGrpSpPr/>
          <p:nvPr/>
        </p:nvGrpSpPr>
        <p:grpSpPr>
          <a:xfrm>
            <a:off x="6107440" y="2305820"/>
            <a:ext cx="5450675" cy="1070828"/>
            <a:chOff x="5808996" y="1666120"/>
            <a:chExt cx="5450675" cy="1070828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9AB935D-F177-4E99-8475-CDD2E4BB3D10}"/>
                </a:ext>
              </a:extLst>
            </p:cNvPr>
            <p:cNvSpPr txBox="1"/>
            <p:nvPr/>
          </p:nvSpPr>
          <p:spPr>
            <a:xfrm>
              <a:off x="6770451" y="2090617"/>
              <a:ext cx="3418996" cy="646331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SILE to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   Brugada Syndrome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Extension of Research module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C9CCE34-CDFE-4E32-94A6-DD9261AEAB3F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Methods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72D21B37-F628-49A7-ABB3-2BA65B94F316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B2FDF95-74C3-4EDE-8F9B-A6C0B5B21007}"/>
              </a:ext>
            </a:extLst>
          </p:cNvPr>
          <p:cNvGrpSpPr/>
          <p:nvPr/>
        </p:nvGrpSpPr>
        <p:grpSpPr>
          <a:xfrm>
            <a:off x="6107440" y="3396681"/>
            <a:ext cx="5450675" cy="1070828"/>
            <a:chOff x="5808996" y="1666120"/>
            <a:chExt cx="5450675" cy="1070828"/>
          </a:xfrm>
        </p:grpSpPr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B681A37-B437-4D1B-B238-869E1F970183}"/>
                </a:ext>
              </a:extLst>
            </p:cNvPr>
            <p:cNvSpPr txBox="1"/>
            <p:nvPr/>
          </p:nvSpPr>
          <p:spPr>
            <a:xfrm>
              <a:off x="6770451" y="2090617"/>
              <a:ext cx="3744349" cy="646331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BRGDA &amp; BRGDA1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Other Genes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Discussion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F0D0F1E-A944-4A47-8A71-A22544D6F78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Validation of the Solution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8144DFC-D641-4F5F-AB60-C898469663D1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63FF921-9DD6-4C67-9C2E-AAED27BD3A41}"/>
              </a:ext>
            </a:extLst>
          </p:cNvPr>
          <p:cNvGrpSpPr/>
          <p:nvPr/>
        </p:nvGrpSpPr>
        <p:grpSpPr>
          <a:xfrm>
            <a:off x="6107440" y="4487543"/>
            <a:ext cx="5450675" cy="886162"/>
            <a:chOff x="5808996" y="1666120"/>
            <a:chExt cx="5450675" cy="886162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A7D7FBB4-88DC-4613-987E-2441D70A0BAB}"/>
                </a:ext>
              </a:extLst>
            </p:cNvPr>
            <p:cNvSpPr txBox="1"/>
            <p:nvPr/>
          </p:nvSpPr>
          <p:spPr>
            <a:xfrm>
              <a:off x="6770452" y="2090617"/>
              <a:ext cx="2908260" cy="46166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Conclusions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Future Works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FE85ACD-62AD-4F0F-839F-6988F5202D0C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Conclusions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394CF83F-7D0B-46A9-8A9C-2105A98B0A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847D389-6281-415A-BE8D-829D4E7684F9}"/>
              </a:ext>
            </a:extLst>
          </p:cNvPr>
          <p:cNvGrpSpPr/>
          <p:nvPr/>
        </p:nvGrpSpPr>
        <p:grpSpPr>
          <a:xfrm rot="8555283">
            <a:off x="10647363" y="122514"/>
            <a:ext cx="1202555" cy="888358"/>
            <a:chOff x="3442589" y="5410039"/>
            <a:chExt cx="1202555" cy="888358"/>
          </a:xfrm>
          <a:solidFill>
            <a:schemeClr val="accent1">
              <a:lumMod val="75000"/>
            </a:schemeClr>
          </a:solidFill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019740F7-E1E9-4108-8B94-B895BC04A5E2}"/>
                </a:ext>
              </a:extLst>
            </p:cNvPr>
            <p:cNvSpPr/>
            <p:nvPr/>
          </p:nvSpPr>
          <p:spPr>
            <a:xfrm>
              <a:off x="4194644" y="5845659"/>
              <a:ext cx="228869" cy="228869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A8F62D1-FAD8-4D55-8FE4-9712E1439D78}"/>
                </a:ext>
              </a:extLst>
            </p:cNvPr>
            <p:cNvCxnSpPr>
              <a:cxnSpLocks/>
            </p:cNvCxnSpPr>
            <p:nvPr/>
          </p:nvCxnSpPr>
          <p:spPr>
            <a:xfrm>
              <a:off x="3442589" y="5639826"/>
              <a:ext cx="867151" cy="320268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DC507CE-4F06-40F7-BADB-4073EEA93A1A}"/>
                </a:ext>
              </a:extLst>
            </p:cNvPr>
            <p:cNvCxnSpPr>
              <a:cxnSpLocks/>
            </p:cNvCxnSpPr>
            <p:nvPr/>
          </p:nvCxnSpPr>
          <p:spPr>
            <a:xfrm>
              <a:off x="4309740" y="5960094"/>
              <a:ext cx="167702" cy="338303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2E93A0C-6F0E-4BE1-A8C6-7C82C8EB0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740" y="5410039"/>
              <a:ext cx="335404" cy="550055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">
            <a:extLst>
              <a:ext uri="{FF2B5EF4-FFF2-40B4-BE49-F238E27FC236}">
                <a16:creationId xmlns:a16="http://schemas.microsoft.com/office/drawing/2014/main" id="{768A9239-74E6-487A-B184-0AC7AF932F89}"/>
              </a:ext>
            </a:extLst>
          </p:cNvPr>
          <p:cNvSpPr txBox="1"/>
          <p:nvPr/>
        </p:nvSpPr>
        <p:spPr>
          <a:xfrm>
            <a:off x="1295221" y="2317202"/>
            <a:ext cx="4395289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600" dirty="0">
                <a:solidFill>
                  <a:schemeClr val="bg2">
                    <a:lumMod val="1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CONTENTS</a:t>
            </a:r>
            <a:endParaRPr lang="ko-KR" altLang="en-US" sz="6600" dirty="0">
              <a:solidFill>
                <a:schemeClr val="bg2">
                  <a:lumMod val="10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99846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2">
            <a:extLst>
              <a:ext uri="{FF2B5EF4-FFF2-40B4-BE49-F238E27FC236}">
                <a16:creationId xmlns:a16="http://schemas.microsoft.com/office/drawing/2014/main" id="{F4E81D94-F032-423A-87D2-985A48F7B0AF}"/>
              </a:ext>
            </a:extLst>
          </p:cNvPr>
          <p:cNvSpPr txBox="1"/>
          <p:nvPr/>
        </p:nvSpPr>
        <p:spPr>
          <a:xfrm>
            <a:off x="92394" y="-40396"/>
            <a:ext cx="321124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EXTENSION</a:t>
            </a:r>
          </a:p>
          <a:p>
            <a:pPr algn="ctr"/>
            <a:r>
              <a:rPr lang="en-US" altLang="ko-KR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SILE</a:t>
            </a:r>
            <a:endParaRPr lang="ko-KR" altLang="en-US" sz="40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E15994EA-9F7E-41D5-979E-D3C3BF66C02D}"/>
              </a:ext>
            </a:extLst>
          </p:cNvPr>
          <p:cNvSpPr/>
          <p:nvPr/>
        </p:nvSpPr>
        <p:spPr>
          <a:xfrm>
            <a:off x="6955478" y="111934"/>
            <a:ext cx="5016334" cy="7363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RESEARCH BY PHENOTYPE</a:t>
            </a:r>
            <a:endParaRPr lang="it-IT" sz="2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2C712B5-2D18-4F6D-9A7D-56960BEEB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34" r="83421" b="11385"/>
          <a:stretch/>
        </p:blipFill>
        <p:spPr>
          <a:xfrm>
            <a:off x="1097556" y="1205991"/>
            <a:ext cx="1653102" cy="1702674"/>
          </a:xfrm>
          <a:prstGeom prst="rect">
            <a:avLst/>
          </a:prstGeom>
          <a:ln>
            <a:noFill/>
          </a:ln>
        </p:spPr>
      </p:pic>
      <p:sp>
        <p:nvSpPr>
          <p:cNvPr id="16" name="Rectangle 27">
            <a:extLst>
              <a:ext uri="{FF2B5EF4-FFF2-40B4-BE49-F238E27FC236}">
                <a16:creationId xmlns:a16="http://schemas.microsoft.com/office/drawing/2014/main" id="{5F102474-F1AF-447E-A564-6C14393B92CA}"/>
              </a:ext>
            </a:extLst>
          </p:cNvPr>
          <p:cNvSpPr/>
          <p:nvPr/>
        </p:nvSpPr>
        <p:spPr>
          <a:xfrm>
            <a:off x="213352" y="4874229"/>
            <a:ext cx="7554132" cy="170878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Takes the list of the Associated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Genes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from each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row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who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has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Individuals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Goes in each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Individuals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page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associated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with each gene in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Goes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into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each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Individual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page and takes data from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variants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table</a:t>
            </a:r>
            <a:endParaRPr lang="it-IT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Merges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Individuals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and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Variants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tables</a:t>
            </a:r>
            <a:endParaRPr lang="it-IT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Filter the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obtained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table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by the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column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‘‘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Disease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’’ by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taking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only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the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related</a:t>
            </a:r>
            <a:r>
              <a:rPr lang="it-IT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ones</a:t>
            </a:r>
            <a:endParaRPr lang="it-IT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47730A7-B429-41A1-9D23-5C17C35187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43" b="11263"/>
          <a:stretch/>
        </p:blipFill>
        <p:spPr>
          <a:xfrm>
            <a:off x="2764390" y="1205991"/>
            <a:ext cx="3939723" cy="1702675"/>
          </a:xfrm>
          <a:prstGeom prst="rect">
            <a:avLst/>
          </a:prstGeom>
        </p:spPr>
      </p:pic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3C209E1-974B-462B-AC0D-275BAB9F3F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78"/>
          <a:stretch/>
        </p:blipFill>
        <p:spPr>
          <a:xfrm>
            <a:off x="6287626" y="1734412"/>
            <a:ext cx="4112306" cy="254624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54866F04-736C-4B55-8DB3-DD29932150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41"/>
          <a:stretch/>
        </p:blipFill>
        <p:spPr>
          <a:xfrm>
            <a:off x="1097556" y="3388626"/>
            <a:ext cx="6218459" cy="1268262"/>
          </a:xfrm>
          <a:prstGeom prst="rect">
            <a:avLst/>
          </a:prstGeom>
          <a:ln>
            <a:noFill/>
          </a:ln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7C8ED85-46B8-405D-A8F1-8A9B1FEB8EF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4" b="41179"/>
          <a:stretch/>
        </p:blipFill>
        <p:spPr>
          <a:xfrm>
            <a:off x="9395815" y="3042094"/>
            <a:ext cx="2008234" cy="3533975"/>
          </a:xfrm>
          <a:prstGeom prst="rect">
            <a:avLst/>
          </a:prstGeom>
        </p:spPr>
      </p:pic>
      <p:sp>
        <p:nvSpPr>
          <p:cNvPr id="23" name="Rectangle 27">
            <a:extLst>
              <a:ext uri="{FF2B5EF4-FFF2-40B4-BE49-F238E27FC236}">
                <a16:creationId xmlns:a16="http://schemas.microsoft.com/office/drawing/2014/main" id="{7DB3043F-559A-429A-A141-3BA78F892683}"/>
              </a:ext>
            </a:extLst>
          </p:cNvPr>
          <p:cNvSpPr/>
          <p:nvPr/>
        </p:nvSpPr>
        <p:spPr>
          <a:xfrm>
            <a:off x="8175532" y="4736261"/>
            <a:ext cx="2912742" cy="4593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OTHER GENES</a:t>
            </a:r>
            <a:endParaRPr lang="it-IT" sz="2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7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295780" y="2642434"/>
            <a:ext cx="413867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Validation of the Solutions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51" name="TextBox 4">
            <a:extLst>
              <a:ext uri="{FF2B5EF4-FFF2-40B4-BE49-F238E27FC236}">
                <a16:creationId xmlns:a16="http://schemas.microsoft.com/office/drawing/2014/main" id="{01B5FD88-7912-4765-8AE8-91FCC24D5903}"/>
              </a:ext>
            </a:extLst>
          </p:cNvPr>
          <p:cNvSpPr txBox="1"/>
          <p:nvPr/>
        </p:nvSpPr>
        <p:spPr>
          <a:xfrm>
            <a:off x="4525350" y="2824395"/>
            <a:ext cx="144445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72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08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AEDA50D4-79D6-467C-BB21-1B8B115DA9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 b="5714"/>
          <a:stretch>
            <a:fillRect/>
          </a:stretch>
        </p:blipFill>
        <p:spPr>
          <a:xfrm>
            <a:off x="5405862" y="1894587"/>
            <a:ext cx="6019331" cy="3065580"/>
          </a:xfrm>
          <a:prstGeom prst="rect">
            <a:avLst/>
          </a:prstGeom>
          <a:effectLst/>
        </p:spPr>
      </p:pic>
      <p:sp>
        <p:nvSpPr>
          <p:cNvPr id="23" name="TextBox 1">
            <a:extLst>
              <a:ext uri="{FF2B5EF4-FFF2-40B4-BE49-F238E27FC236}">
                <a16:creationId xmlns:a16="http://schemas.microsoft.com/office/drawing/2014/main" id="{805C65D2-3801-432E-B484-975558F1F79C}"/>
              </a:ext>
            </a:extLst>
          </p:cNvPr>
          <p:cNvSpPr txBox="1"/>
          <p:nvPr/>
        </p:nvSpPr>
        <p:spPr>
          <a:xfrm>
            <a:off x="5405862" y="1026129"/>
            <a:ext cx="61231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Genes Distribution</a:t>
            </a:r>
            <a:endParaRPr lang="ko-KR" altLang="en-US" sz="2000" dirty="0">
              <a:solidFill>
                <a:schemeClr val="bg2">
                  <a:lumMod val="10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26" name="Freeform: Shape 31">
            <a:extLst>
              <a:ext uri="{FF2B5EF4-FFF2-40B4-BE49-F238E27FC236}">
                <a16:creationId xmlns:a16="http://schemas.microsoft.com/office/drawing/2014/main" id="{C98A73A6-7034-4981-B136-802285ED4B26}"/>
              </a:ext>
            </a:extLst>
          </p:cNvPr>
          <p:cNvSpPr/>
          <p:nvPr/>
        </p:nvSpPr>
        <p:spPr>
          <a:xfrm rot="1222724">
            <a:off x="1167128" y="-735246"/>
            <a:ext cx="1813752" cy="7912292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C3699CE7-C294-44C2-8505-54DAD0E2EB94}"/>
              </a:ext>
            </a:extLst>
          </p:cNvPr>
          <p:cNvSpPr/>
          <p:nvPr/>
        </p:nvSpPr>
        <p:spPr>
          <a:xfrm>
            <a:off x="128855" y="417871"/>
            <a:ext cx="4331410" cy="9291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BRGDA &amp; BRGDA</a:t>
            </a:r>
            <a:r>
              <a:rPr lang="it-IT" sz="4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it-IT" sz="32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185DF2B-8F97-46BA-B28E-B378AF2836B0}"/>
              </a:ext>
            </a:extLst>
          </p:cNvPr>
          <p:cNvSpPr/>
          <p:nvPr/>
        </p:nvSpPr>
        <p:spPr>
          <a:xfrm>
            <a:off x="307517" y="1591658"/>
            <a:ext cx="3974086" cy="2225878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BRGDA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 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From 120 individuals, 420 variations data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ko-KR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Study of </a:t>
            </a:r>
            <a:r>
              <a:rPr lang="en-US" altLang="ko-KR" sz="1600" i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Peeters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on 74 unrelated individuals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[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SCN1B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SCN2B, 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SCN3B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SCN4B]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493BF3F0-1ED2-4E69-978B-3BCC2BA926AD}"/>
              </a:ext>
            </a:extLst>
          </p:cNvPr>
          <p:cNvSpPr/>
          <p:nvPr/>
        </p:nvSpPr>
        <p:spPr>
          <a:xfrm>
            <a:off x="295893" y="4540328"/>
            <a:ext cx="3985710" cy="839678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BRGDA 1</a:t>
            </a: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364 individuals, 366 variations data</a:t>
            </a:r>
          </a:p>
        </p:txBody>
      </p:sp>
    </p:spTree>
    <p:extLst>
      <p:ext uri="{BB962C8B-B14F-4D97-AF65-F5344CB8AC3E}">
        <p14:creationId xmlns:p14="http://schemas.microsoft.com/office/powerpoint/2010/main" val="732598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31">
            <a:extLst>
              <a:ext uri="{FF2B5EF4-FFF2-40B4-BE49-F238E27FC236}">
                <a16:creationId xmlns:a16="http://schemas.microsoft.com/office/drawing/2014/main" id="{C98A73A6-7034-4981-B136-802285ED4B26}"/>
              </a:ext>
            </a:extLst>
          </p:cNvPr>
          <p:cNvSpPr/>
          <p:nvPr/>
        </p:nvSpPr>
        <p:spPr>
          <a:xfrm rot="1222724">
            <a:off x="1167128" y="-735246"/>
            <a:ext cx="1813752" cy="7912292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C3699CE7-C294-44C2-8505-54DAD0E2EB94}"/>
              </a:ext>
            </a:extLst>
          </p:cNvPr>
          <p:cNvSpPr/>
          <p:nvPr/>
        </p:nvSpPr>
        <p:spPr>
          <a:xfrm>
            <a:off x="128855" y="417871"/>
            <a:ext cx="4331410" cy="9291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BRGDA &amp; BRGDA</a:t>
            </a:r>
            <a:r>
              <a:rPr lang="it-IT" sz="4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it-IT" sz="32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185DF2B-8F97-46BA-B28E-B378AF2836B0}"/>
              </a:ext>
            </a:extLst>
          </p:cNvPr>
          <p:cNvSpPr/>
          <p:nvPr/>
        </p:nvSpPr>
        <p:spPr>
          <a:xfrm>
            <a:off x="292296" y="1934111"/>
            <a:ext cx="3974086" cy="149489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BRGDA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 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Totality of observations classified as 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“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VUS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”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it-IT" sz="1600" b="0" i="0" dirty="0">
                <a:solidFill>
                  <a:srgbClr val="202124"/>
                </a:solidFill>
                <a:effectLst/>
                <a:latin typeface="+mj-lt"/>
              </a:rPr>
              <a:t>(</a:t>
            </a:r>
            <a:r>
              <a:rPr lang="it-IT" sz="1600" dirty="0" err="1">
                <a:solidFill>
                  <a:srgbClr val="202124"/>
                </a:solidFill>
                <a:latin typeface="+mj-lt"/>
              </a:rPr>
              <a:t>V</a:t>
            </a:r>
            <a:r>
              <a:rPr lang="it-IT" sz="1600" b="0" i="0" dirty="0" err="1">
                <a:solidFill>
                  <a:srgbClr val="202124"/>
                </a:solidFill>
                <a:effectLst/>
                <a:latin typeface="+mj-lt"/>
              </a:rPr>
              <a:t>ariant</a:t>
            </a:r>
            <a:r>
              <a:rPr lang="it-IT" sz="1600" b="0" i="0" dirty="0">
                <a:solidFill>
                  <a:srgbClr val="202124"/>
                </a:solidFill>
                <a:effectLst/>
                <a:latin typeface="+mj-lt"/>
              </a:rPr>
              <a:t> of </a:t>
            </a:r>
            <a:r>
              <a:rPr lang="it-IT" sz="1600" dirty="0" err="1">
                <a:solidFill>
                  <a:srgbClr val="202124"/>
                </a:solidFill>
                <a:latin typeface="+mj-lt"/>
              </a:rPr>
              <a:t>U</a:t>
            </a:r>
            <a:r>
              <a:rPr lang="it-IT" sz="1600" b="0" i="0" dirty="0" err="1">
                <a:solidFill>
                  <a:srgbClr val="202124"/>
                </a:solidFill>
                <a:effectLst/>
                <a:latin typeface="+mj-lt"/>
              </a:rPr>
              <a:t>ncertain</a:t>
            </a:r>
            <a:r>
              <a:rPr lang="it-IT" sz="1600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it-IT" sz="1600" dirty="0" err="1">
                <a:solidFill>
                  <a:srgbClr val="202124"/>
                </a:solidFill>
                <a:latin typeface="+mj-lt"/>
              </a:rPr>
              <a:t>S</a:t>
            </a:r>
            <a:r>
              <a:rPr lang="it-IT" sz="1600" b="0" i="0" dirty="0" err="1">
                <a:solidFill>
                  <a:srgbClr val="202124"/>
                </a:solidFill>
                <a:effectLst/>
                <a:latin typeface="+mj-lt"/>
              </a:rPr>
              <a:t>ignificance</a:t>
            </a:r>
            <a:r>
              <a:rPr lang="it-IT" sz="1600" b="0" i="0" dirty="0">
                <a:solidFill>
                  <a:srgbClr val="202124"/>
                </a:solidFill>
                <a:effectLst/>
                <a:latin typeface="+mj-lt"/>
              </a:rPr>
              <a:t>)</a:t>
            </a:r>
            <a:endParaRPr lang="en-US" altLang="ko-K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493BF3F0-1ED2-4E69-978B-3BCC2BA926AD}"/>
              </a:ext>
            </a:extLst>
          </p:cNvPr>
          <p:cNvSpPr/>
          <p:nvPr/>
        </p:nvSpPr>
        <p:spPr>
          <a:xfrm>
            <a:off x="286484" y="4138224"/>
            <a:ext cx="3985710" cy="110236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BRGDA 1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 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Totality of observations classified as “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pathogenic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”</a:t>
            </a:r>
            <a:endParaRPr lang="en-US" altLang="ko-KR" sz="1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Segnaposto immagine 3">
            <a:extLst>
              <a:ext uri="{FF2B5EF4-FFF2-40B4-BE49-F238E27FC236}">
                <a16:creationId xmlns:a16="http://schemas.microsoft.com/office/drawing/2014/main" id="{38420134-7601-42D2-97EF-28AB0A0A0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" t="11807" r="582"/>
          <a:stretch/>
        </p:blipFill>
        <p:spPr>
          <a:xfrm>
            <a:off x="5295704" y="1426239"/>
            <a:ext cx="6239648" cy="46209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pic>
      <p:sp>
        <p:nvSpPr>
          <p:cNvPr id="14" name="TextBox 1">
            <a:extLst>
              <a:ext uri="{FF2B5EF4-FFF2-40B4-BE49-F238E27FC236}">
                <a16:creationId xmlns:a16="http://schemas.microsoft.com/office/drawing/2014/main" id="{8D861C9D-E1B7-4797-BB0D-A509A7336E0F}"/>
              </a:ext>
            </a:extLst>
          </p:cNvPr>
          <p:cNvSpPr txBox="1"/>
          <p:nvPr/>
        </p:nvSpPr>
        <p:spPr>
          <a:xfrm>
            <a:off x="5295704" y="791957"/>
            <a:ext cx="61231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Clinical Classification</a:t>
            </a:r>
            <a:endParaRPr lang="ko-KR" altLang="en-US" sz="2000" dirty="0">
              <a:solidFill>
                <a:schemeClr val="bg2">
                  <a:lumMod val="10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3331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31">
            <a:extLst>
              <a:ext uri="{FF2B5EF4-FFF2-40B4-BE49-F238E27FC236}">
                <a16:creationId xmlns:a16="http://schemas.microsoft.com/office/drawing/2014/main" id="{C98A73A6-7034-4981-B136-802285ED4B26}"/>
              </a:ext>
            </a:extLst>
          </p:cNvPr>
          <p:cNvSpPr/>
          <p:nvPr/>
        </p:nvSpPr>
        <p:spPr>
          <a:xfrm rot="1222724">
            <a:off x="1167128" y="-735246"/>
            <a:ext cx="1813752" cy="7912292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C3699CE7-C294-44C2-8505-54DAD0E2EB94}"/>
              </a:ext>
            </a:extLst>
          </p:cNvPr>
          <p:cNvSpPr/>
          <p:nvPr/>
        </p:nvSpPr>
        <p:spPr>
          <a:xfrm>
            <a:off x="128855" y="417871"/>
            <a:ext cx="4331410" cy="9291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BRGDA &amp; BRGDA</a:t>
            </a:r>
            <a:r>
              <a:rPr lang="it-IT" sz="4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it-IT" sz="32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185DF2B-8F97-46BA-B28E-B378AF2836B0}"/>
              </a:ext>
            </a:extLst>
          </p:cNvPr>
          <p:cNvSpPr/>
          <p:nvPr/>
        </p:nvSpPr>
        <p:spPr>
          <a:xfrm>
            <a:off x="142929" y="2043218"/>
            <a:ext cx="4331410" cy="312157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SCN5A</a:t>
            </a:r>
            <a:r>
              <a:rPr lang="en-US" altLang="ko-K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typically associated with BRGDA1, mutation in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chromosome 3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ko-K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SCN1B</a:t>
            </a:r>
            <a:r>
              <a:rPr lang="en-US" altLang="ko-K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typically associated with BRGDA5, mutations in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chromosome 19</a:t>
            </a:r>
            <a:endParaRPr lang="en-US" altLang="ko-K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ko-K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SCN3B</a:t>
            </a:r>
            <a:r>
              <a:rPr lang="en-US" altLang="ko-K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typically associated with BRGDA7, mutations in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chromosome 11</a:t>
            </a:r>
            <a:endParaRPr lang="en-US" altLang="ko-K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8D861C9D-E1B7-4797-BB0D-A509A7336E0F}"/>
              </a:ext>
            </a:extLst>
          </p:cNvPr>
          <p:cNvSpPr txBox="1"/>
          <p:nvPr/>
        </p:nvSpPr>
        <p:spPr>
          <a:xfrm>
            <a:off x="5295704" y="791957"/>
            <a:ext cx="61231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Chromosomes Distribution</a:t>
            </a:r>
            <a:endParaRPr lang="ko-KR" altLang="en-US" sz="2000" dirty="0">
              <a:solidFill>
                <a:schemeClr val="bg2">
                  <a:lumMod val="10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10" name="Segnaposto immagine 3">
            <a:extLst>
              <a:ext uri="{FF2B5EF4-FFF2-40B4-BE49-F238E27FC236}">
                <a16:creationId xmlns:a16="http://schemas.microsoft.com/office/drawing/2014/main" id="{D6585ACE-4776-4A54-B87C-9F6FD308469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" t="5785" r="-7" b="257"/>
          <a:stretch/>
        </p:blipFill>
        <p:spPr>
          <a:xfrm>
            <a:off x="5285395" y="1608083"/>
            <a:ext cx="6257674" cy="35567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84556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805C65D2-3801-432E-B484-975558F1F79C}"/>
              </a:ext>
            </a:extLst>
          </p:cNvPr>
          <p:cNvSpPr txBox="1"/>
          <p:nvPr/>
        </p:nvSpPr>
        <p:spPr>
          <a:xfrm>
            <a:off x="5405862" y="1026129"/>
            <a:ext cx="61231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Diseases Distribution</a:t>
            </a:r>
            <a:endParaRPr lang="ko-KR" altLang="en-US" sz="2000" dirty="0">
              <a:solidFill>
                <a:schemeClr val="bg2">
                  <a:lumMod val="10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26" name="Freeform: Shape 31">
            <a:extLst>
              <a:ext uri="{FF2B5EF4-FFF2-40B4-BE49-F238E27FC236}">
                <a16:creationId xmlns:a16="http://schemas.microsoft.com/office/drawing/2014/main" id="{C98A73A6-7034-4981-B136-802285ED4B26}"/>
              </a:ext>
            </a:extLst>
          </p:cNvPr>
          <p:cNvSpPr/>
          <p:nvPr/>
        </p:nvSpPr>
        <p:spPr>
          <a:xfrm rot="1222724">
            <a:off x="1167128" y="-735246"/>
            <a:ext cx="1813752" cy="7912292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5C3F1F6C-832D-4AEF-B401-2BF1D272A7BD}"/>
              </a:ext>
            </a:extLst>
          </p:cNvPr>
          <p:cNvSpPr/>
          <p:nvPr/>
        </p:nvSpPr>
        <p:spPr>
          <a:xfrm>
            <a:off x="484214" y="480782"/>
            <a:ext cx="3670628" cy="6223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>
                    <a:lumMod val="1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OTHER GENES</a:t>
            </a:r>
            <a:endParaRPr lang="ko-KR" altLang="en-US" sz="3600" dirty="0">
              <a:solidFill>
                <a:schemeClr val="bg2">
                  <a:lumMod val="10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14" name="Segnaposto immagine 3">
            <a:extLst>
              <a:ext uri="{FF2B5EF4-FFF2-40B4-BE49-F238E27FC236}">
                <a16:creationId xmlns:a16="http://schemas.microsoft.com/office/drawing/2014/main" id="{EC17C13F-71EC-432F-8F20-567A460488E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9" b="-1029"/>
          <a:stretch/>
        </p:blipFill>
        <p:spPr>
          <a:xfrm>
            <a:off x="5405862" y="2038896"/>
            <a:ext cx="6019331" cy="3792975"/>
          </a:xfrm>
          <a:prstGeom prst="rect">
            <a:avLst/>
          </a:prstGeom>
          <a:effectLst/>
        </p:spPr>
      </p:pic>
      <p:sp>
        <p:nvSpPr>
          <p:cNvPr id="15" name="Rectangle 27">
            <a:extLst>
              <a:ext uri="{FF2B5EF4-FFF2-40B4-BE49-F238E27FC236}">
                <a16:creationId xmlns:a16="http://schemas.microsoft.com/office/drawing/2014/main" id="{7618491F-0E60-43FA-A1C9-839B3D68227D}"/>
              </a:ext>
            </a:extLst>
          </p:cNvPr>
          <p:cNvSpPr/>
          <p:nvPr/>
        </p:nvSpPr>
        <p:spPr>
          <a:xfrm>
            <a:off x="88369" y="1646956"/>
            <a:ext cx="4455484" cy="39970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From the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921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variations obtained: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Deleted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the ones already present in the previous database by “individual ID”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Selecting the ones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labeled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as:</a:t>
            </a:r>
          </a:p>
          <a:p>
            <a:pPr marL="742894" lvl="1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BRGDA</a:t>
            </a:r>
          </a:p>
          <a:p>
            <a:pPr marL="742894" lvl="1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CM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(Cardiomyopathy), associated with strong arrhythmias</a:t>
            </a:r>
          </a:p>
          <a:p>
            <a:pPr marL="742894" lvl="1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SUD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(Sudden Unexplained Death), synonym of Brugada in </a:t>
            </a:r>
            <a:r>
              <a:rPr lang="en-US" altLang="ko-KR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MedGen</a:t>
            </a:r>
            <a:endParaRPr lang="en-US" altLang="ko-KR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ko-KR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Resulting </a:t>
            </a:r>
            <a:r>
              <a:rPr lang="en-US" altLang="ko-KR" dirty="0" err="1">
                <a:solidFill>
                  <a:schemeClr val="tx1"/>
                </a:solidFill>
                <a:cs typeface="Times New Roman" panose="02020603050405020304" pitchFamily="18" charset="0"/>
              </a:rPr>
              <a:t>db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composed by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31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variations</a:t>
            </a:r>
            <a:endParaRPr lang="en-US" altLang="ko-KR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926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31">
            <a:extLst>
              <a:ext uri="{FF2B5EF4-FFF2-40B4-BE49-F238E27FC236}">
                <a16:creationId xmlns:a16="http://schemas.microsoft.com/office/drawing/2014/main" id="{C98A73A6-7034-4981-B136-802285ED4B26}"/>
              </a:ext>
            </a:extLst>
          </p:cNvPr>
          <p:cNvSpPr/>
          <p:nvPr/>
        </p:nvSpPr>
        <p:spPr>
          <a:xfrm rot="1222724">
            <a:off x="1167128" y="-735246"/>
            <a:ext cx="1813752" cy="7912292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C3699CE7-C294-44C2-8505-54DAD0E2EB94}"/>
              </a:ext>
            </a:extLst>
          </p:cNvPr>
          <p:cNvSpPr/>
          <p:nvPr/>
        </p:nvSpPr>
        <p:spPr>
          <a:xfrm>
            <a:off x="484214" y="480782"/>
            <a:ext cx="3670628" cy="6223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>
                    <a:lumMod val="1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OTHER GENES</a:t>
            </a:r>
            <a:endParaRPr lang="ko-KR" altLang="en-US" sz="3600" dirty="0">
              <a:solidFill>
                <a:schemeClr val="bg2">
                  <a:lumMod val="10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185DF2B-8F97-46BA-B28E-B378AF2836B0}"/>
              </a:ext>
            </a:extLst>
          </p:cNvPr>
          <p:cNvSpPr/>
          <p:nvPr/>
        </p:nvSpPr>
        <p:spPr>
          <a:xfrm>
            <a:off x="244275" y="2108717"/>
            <a:ext cx="1705714" cy="309776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Variations</a:t>
            </a:r>
            <a:r>
              <a:rPr lang="en-US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in: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ko-KR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GPD1L</a:t>
            </a:r>
            <a:r>
              <a:rPr lang="en-US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(4)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CACNA1C</a:t>
            </a:r>
            <a:r>
              <a:rPr lang="en-US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(6)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CACNB</a:t>
            </a:r>
            <a:r>
              <a:rPr lang="en-US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(6)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HCN4</a:t>
            </a:r>
            <a:r>
              <a:rPr lang="en-US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(10)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KCND3</a:t>
            </a:r>
            <a:r>
              <a:rPr lang="en-US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(5)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8D861C9D-E1B7-4797-BB0D-A509A7336E0F}"/>
              </a:ext>
            </a:extLst>
          </p:cNvPr>
          <p:cNvSpPr txBox="1"/>
          <p:nvPr/>
        </p:nvSpPr>
        <p:spPr>
          <a:xfrm>
            <a:off x="5353960" y="1103132"/>
            <a:ext cx="61231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Genes Distribution</a:t>
            </a:r>
            <a:endParaRPr lang="ko-KR" altLang="en-US" sz="2000" dirty="0">
              <a:solidFill>
                <a:schemeClr val="bg2">
                  <a:lumMod val="10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11" name="Segnaposto immagine 3">
            <a:extLst>
              <a:ext uri="{FF2B5EF4-FFF2-40B4-BE49-F238E27FC236}">
                <a16:creationId xmlns:a16="http://schemas.microsoft.com/office/drawing/2014/main" id="{6AD087C9-B107-427A-AE87-6FE44ABCE77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8" b="-394"/>
          <a:stretch/>
        </p:blipFill>
        <p:spPr>
          <a:xfrm>
            <a:off x="5405862" y="2108718"/>
            <a:ext cx="6019331" cy="3097763"/>
          </a:xfrm>
          <a:prstGeom prst="rect">
            <a:avLst/>
          </a:prstGeom>
          <a:effectLst/>
        </p:spPr>
      </p:pic>
      <p:sp>
        <p:nvSpPr>
          <p:cNvPr id="12" name="Rectangle 27">
            <a:extLst>
              <a:ext uri="{FF2B5EF4-FFF2-40B4-BE49-F238E27FC236}">
                <a16:creationId xmlns:a16="http://schemas.microsoft.com/office/drawing/2014/main" id="{8A44FD99-CFF0-4BB9-94DC-EFD5FA5A6EEA}"/>
              </a:ext>
            </a:extLst>
          </p:cNvPr>
          <p:cNvSpPr/>
          <p:nvPr/>
        </p:nvSpPr>
        <p:spPr>
          <a:xfrm>
            <a:off x="2348001" y="2108717"/>
            <a:ext cx="1883119" cy="309776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Typically </a:t>
            </a:r>
            <a:r>
              <a:rPr lang="en-US" altLang="ko-KR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associated</a:t>
            </a:r>
            <a:r>
              <a:rPr lang="en-US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with: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altLang="ko-KR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BRGDA2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BRGDA3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BRGDA4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BRGDA8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BRGDA9</a:t>
            </a:r>
          </a:p>
        </p:txBody>
      </p:sp>
    </p:spTree>
    <p:extLst>
      <p:ext uri="{BB962C8B-B14F-4D97-AF65-F5344CB8AC3E}">
        <p14:creationId xmlns:p14="http://schemas.microsoft.com/office/powerpoint/2010/main" val="2818522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805C65D2-3801-432E-B484-975558F1F79C}"/>
              </a:ext>
            </a:extLst>
          </p:cNvPr>
          <p:cNvSpPr txBox="1"/>
          <p:nvPr/>
        </p:nvSpPr>
        <p:spPr>
          <a:xfrm>
            <a:off x="5405862" y="1026129"/>
            <a:ext cx="61231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Clinical Classification</a:t>
            </a:r>
            <a:endParaRPr lang="ko-KR" altLang="en-US" sz="2000" dirty="0">
              <a:solidFill>
                <a:schemeClr val="bg2">
                  <a:lumMod val="10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26" name="Freeform: Shape 31">
            <a:extLst>
              <a:ext uri="{FF2B5EF4-FFF2-40B4-BE49-F238E27FC236}">
                <a16:creationId xmlns:a16="http://schemas.microsoft.com/office/drawing/2014/main" id="{C98A73A6-7034-4981-B136-802285ED4B26}"/>
              </a:ext>
            </a:extLst>
          </p:cNvPr>
          <p:cNvSpPr/>
          <p:nvPr/>
        </p:nvSpPr>
        <p:spPr>
          <a:xfrm rot="1222724">
            <a:off x="1167128" y="-735246"/>
            <a:ext cx="1813752" cy="7912292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5C3F1F6C-832D-4AEF-B401-2BF1D272A7BD}"/>
              </a:ext>
            </a:extLst>
          </p:cNvPr>
          <p:cNvSpPr/>
          <p:nvPr/>
        </p:nvSpPr>
        <p:spPr>
          <a:xfrm>
            <a:off x="484214" y="480782"/>
            <a:ext cx="3670628" cy="6223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>
                    <a:lumMod val="1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OTHER GENES</a:t>
            </a:r>
            <a:endParaRPr lang="ko-KR" altLang="en-US" sz="3600" dirty="0">
              <a:solidFill>
                <a:schemeClr val="bg2">
                  <a:lumMod val="10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7618491F-0E60-43FA-A1C9-839B3D68227D}"/>
              </a:ext>
            </a:extLst>
          </p:cNvPr>
          <p:cNvSpPr/>
          <p:nvPr/>
        </p:nvSpPr>
        <p:spPr>
          <a:xfrm>
            <a:off x="153823" y="2085732"/>
            <a:ext cx="4331410" cy="2683287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15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variations labeled as “VUS”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ko-KR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GPD1L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labeled as “pathogenic” in all observations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ko-KR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KCND3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in the majority “likely pathogenic”</a:t>
            </a:r>
          </a:p>
        </p:txBody>
      </p:sp>
      <p:pic>
        <p:nvPicPr>
          <p:cNvPr id="11" name="Segnaposto immagine 3">
            <a:extLst>
              <a:ext uri="{FF2B5EF4-FFF2-40B4-BE49-F238E27FC236}">
                <a16:creationId xmlns:a16="http://schemas.microsoft.com/office/drawing/2014/main" id="{3996E587-2B26-466D-9A00-B0D204B90C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11845" r="-387"/>
          <a:stretch/>
        </p:blipFill>
        <p:spPr>
          <a:xfrm>
            <a:off x="5419936" y="1552107"/>
            <a:ext cx="6123133" cy="37505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94669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805C65D2-3801-432E-B484-975558F1F79C}"/>
              </a:ext>
            </a:extLst>
          </p:cNvPr>
          <p:cNvSpPr txBox="1"/>
          <p:nvPr/>
        </p:nvSpPr>
        <p:spPr>
          <a:xfrm>
            <a:off x="5405862" y="1026129"/>
            <a:ext cx="61231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Chromosomes Distribution</a:t>
            </a:r>
            <a:endParaRPr lang="ko-KR" altLang="en-US" sz="2000" dirty="0">
              <a:solidFill>
                <a:schemeClr val="bg2">
                  <a:lumMod val="10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26" name="Freeform: Shape 31">
            <a:extLst>
              <a:ext uri="{FF2B5EF4-FFF2-40B4-BE49-F238E27FC236}">
                <a16:creationId xmlns:a16="http://schemas.microsoft.com/office/drawing/2014/main" id="{C98A73A6-7034-4981-B136-802285ED4B26}"/>
              </a:ext>
            </a:extLst>
          </p:cNvPr>
          <p:cNvSpPr/>
          <p:nvPr/>
        </p:nvSpPr>
        <p:spPr>
          <a:xfrm rot="1222724">
            <a:off x="1167128" y="-735246"/>
            <a:ext cx="1813752" cy="7912292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5C3F1F6C-832D-4AEF-B401-2BF1D272A7BD}"/>
              </a:ext>
            </a:extLst>
          </p:cNvPr>
          <p:cNvSpPr/>
          <p:nvPr/>
        </p:nvSpPr>
        <p:spPr>
          <a:xfrm>
            <a:off x="484214" y="480782"/>
            <a:ext cx="3670628" cy="6223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>
                    <a:lumMod val="1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OTHER GENES</a:t>
            </a:r>
            <a:endParaRPr lang="ko-KR" altLang="en-US" sz="3600" dirty="0">
              <a:solidFill>
                <a:schemeClr val="bg2">
                  <a:lumMod val="10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7618491F-0E60-43FA-A1C9-839B3D68227D}"/>
              </a:ext>
            </a:extLst>
          </p:cNvPr>
          <p:cNvSpPr/>
          <p:nvPr/>
        </p:nvSpPr>
        <p:spPr>
          <a:xfrm>
            <a:off x="153823" y="2085732"/>
            <a:ext cx="4331410" cy="3961107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GPD1L</a:t>
            </a:r>
            <a:r>
              <a:rPr lang="en-US" altLang="ko-KR" sz="18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ko-KR" sz="1600" dirty="0">
                <a:solidFill>
                  <a:schemeClr val="tx1"/>
                </a:solidFill>
                <a:cs typeface="Times New Roman" panose="02020603050405020304" pitchFamily="18" charset="0"/>
              </a:rPr>
              <a:t>mutation in </a:t>
            </a:r>
            <a:r>
              <a:rPr lang="en-US" altLang="ko-KR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chromosome 3 </a:t>
            </a:r>
            <a:r>
              <a:rPr lang="en-US" altLang="ko-KR" sz="1800" dirty="0">
                <a:solidFill>
                  <a:schemeClr val="tx1"/>
                </a:solidFill>
                <a:cs typeface="Times New Roman" panose="02020603050405020304" pitchFamily="18" charset="0"/>
              </a:rPr>
              <a:t>(Brs2)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ko-KR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CACNA1C</a:t>
            </a:r>
            <a:r>
              <a:rPr lang="en-US" altLang="ko-KR" sz="1600" dirty="0">
                <a:solidFill>
                  <a:schemeClr val="tx1"/>
                </a:solidFill>
                <a:cs typeface="Times New Roman" panose="02020603050405020304" pitchFamily="18" charset="0"/>
              </a:rPr>
              <a:t>, mutation in </a:t>
            </a:r>
            <a:r>
              <a:rPr lang="en-US" altLang="ko-KR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chromosome 12 </a:t>
            </a:r>
            <a:r>
              <a:rPr lang="en-US" altLang="ko-KR" sz="1600" dirty="0">
                <a:solidFill>
                  <a:schemeClr val="tx1"/>
                </a:solidFill>
                <a:cs typeface="Times New Roman" panose="02020603050405020304" pitchFamily="18" charset="0"/>
              </a:rPr>
              <a:t>(BrS3)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ko-KR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CACNB2</a:t>
            </a:r>
            <a:r>
              <a:rPr lang="en-US" altLang="ko-KR" sz="1600" dirty="0">
                <a:solidFill>
                  <a:schemeClr val="tx1"/>
                </a:solidFill>
                <a:cs typeface="Times New Roman" panose="02020603050405020304" pitchFamily="18" charset="0"/>
              </a:rPr>
              <a:t>, mutation in </a:t>
            </a:r>
            <a:r>
              <a:rPr lang="en-US" altLang="ko-KR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chromosome 1 </a:t>
            </a:r>
            <a:r>
              <a:rPr lang="en-US" altLang="ko-KR" sz="1600" dirty="0">
                <a:solidFill>
                  <a:schemeClr val="tx1"/>
                </a:solidFill>
                <a:cs typeface="Times New Roman" panose="02020603050405020304" pitchFamily="18" charset="0"/>
              </a:rPr>
              <a:t>(BrS4)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ko-KR" sz="1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HCN4</a:t>
            </a:r>
            <a:r>
              <a:rPr lang="en-US" altLang="ko-KR" sz="1600" dirty="0">
                <a:solidFill>
                  <a:schemeClr val="tx1"/>
                </a:solidFill>
                <a:cs typeface="Times New Roman" panose="02020603050405020304" pitchFamily="18" charset="0"/>
              </a:rPr>
              <a:t>, mutation in </a:t>
            </a:r>
            <a:r>
              <a:rPr lang="en-US" altLang="ko-KR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chromosome 15 </a:t>
            </a:r>
            <a:r>
              <a:rPr lang="en-US" altLang="ko-KR" sz="1600" dirty="0">
                <a:solidFill>
                  <a:schemeClr val="tx1"/>
                </a:solidFill>
                <a:cs typeface="Times New Roman" panose="02020603050405020304" pitchFamily="18" charset="0"/>
              </a:rPr>
              <a:t>(Brs8)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ko-KR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KCND3</a:t>
            </a:r>
            <a:r>
              <a:rPr lang="en-US" altLang="ko-KR" sz="1600" dirty="0">
                <a:solidFill>
                  <a:schemeClr val="tx1"/>
                </a:solidFill>
                <a:cs typeface="Times New Roman" panose="02020603050405020304" pitchFamily="18" charset="0"/>
              </a:rPr>
              <a:t>, mutation in </a:t>
            </a:r>
            <a:r>
              <a:rPr lang="en-US" altLang="ko-KR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chromosome 1 </a:t>
            </a:r>
            <a:r>
              <a:rPr lang="en-US" altLang="ko-KR" sz="1600" dirty="0">
                <a:solidFill>
                  <a:schemeClr val="tx1"/>
                </a:solidFill>
                <a:cs typeface="Times New Roman" panose="02020603050405020304" pitchFamily="18" charset="0"/>
              </a:rPr>
              <a:t>(BrS9)</a:t>
            </a:r>
          </a:p>
        </p:txBody>
      </p:sp>
      <p:pic>
        <p:nvPicPr>
          <p:cNvPr id="12" name="Segnaposto immagine 3">
            <a:extLst>
              <a:ext uri="{FF2B5EF4-FFF2-40B4-BE49-F238E27FC236}">
                <a16:creationId xmlns:a16="http://schemas.microsoft.com/office/drawing/2014/main" id="{5D57A752-4C31-4661-B34C-EE75E142B2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" t="5505" r="-191"/>
          <a:stretch/>
        </p:blipFill>
        <p:spPr>
          <a:xfrm>
            <a:off x="5526709" y="2337879"/>
            <a:ext cx="6016360" cy="25708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pic>
    </p:spTree>
    <p:extLst>
      <p:ext uri="{BB962C8B-B14F-4D97-AF65-F5344CB8AC3E}">
        <p14:creationId xmlns:p14="http://schemas.microsoft.com/office/powerpoint/2010/main" val="3667730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BBBA0E7B-1F29-4219-A67D-1FDC838B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988202" y="-476001"/>
            <a:ext cx="5763545" cy="834699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2701" y="240784"/>
            <a:ext cx="5786598" cy="72424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DISCUSSION</a:t>
            </a:r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FC2FE85F-15A3-470C-A75D-191AFAB156BE}"/>
              </a:ext>
            </a:extLst>
          </p:cNvPr>
          <p:cNvSpPr/>
          <p:nvPr/>
        </p:nvSpPr>
        <p:spPr>
          <a:xfrm>
            <a:off x="2256979" y="2694478"/>
            <a:ext cx="7362729" cy="36005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PRO: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Reduce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time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to collect data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ko-KR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CONS: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Feature available for only a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small group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of the genes in LOVD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Lower quality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of data obtained:</a:t>
            </a:r>
          </a:p>
          <a:p>
            <a:pPr marL="742894" lvl="1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Data in download file are updated manually, so most of the time the information present in it are different from the ones on the website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Can’t obtain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the information present in “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Research by Phenotype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”, fundamental for the analysis carried out by PROS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C5E89792-E631-4A17-8DE5-4E60C7948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765"/>
          <a:stretch/>
        </p:blipFill>
        <p:spPr>
          <a:xfrm>
            <a:off x="4752030" y="1202601"/>
            <a:ext cx="6256744" cy="12543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EF18A0C-8E26-4695-A594-7F960C0C0978}"/>
              </a:ext>
            </a:extLst>
          </p:cNvPr>
          <p:cNvSpPr txBox="1"/>
          <p:nvPr/>
        </p:nvSpPr>
        <p:spPr>
          <a:xfrm>
            <a:off x="1426510" y="1625910"/>
            <a:ext cx="2885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DOWNLOAD</a:t>
            </a:r>
            <a:r>
              <a:rPr lang="it-IT" sz="4800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it-IT" sz="2400" b="1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4414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067113" y="3010496"/>
            <a:ext cx="38444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Introduction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51" name="TextBox 4">
            <a:extLst>
              <a:ext uri="{FF2B5EF4-FFF2-40B4-BE49-F238E27FC236}">
                <a16:creationId xmlns:a16="http://schemas.microsoft.com/office/drawing/2014/main" id="{01B5FD88-7912-4765-8AE8-91FCC24D5903}"/>
              </a:ext>
            </a:extLst>
          </p:cNvPr>
          <p:cNvSpPr txBox="1"/>
          <p:nvPr/>
        </p:nvSpPr>
        <p:spPr>
          <a:xfrm>
            <a:off x="4525350" y="2824395"/>
            <a:ext cx="144445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72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02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64B144F1-E08C-4DEA-9200-911E9C772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988202" y="-476001"/>
            <a:ext cx="5763545" cy="834699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06292" y="283302"/>
            <a:ext cx="4179406" cy="72424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DISCUSSION</a:t>
            </a:r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FC2FE85F-15A3-470C-A75D-191AFAB156BE}"/>
              </a:ext>
            </a:extLst>
          </p:cNvPr>
          <p:cNvSpPr/>
          <p:nvPr/>
        </p:nvSpPr>
        <p:spPr>
          <a:xfrm>
            <a:off x="2100025" y="1007549"/>
            <a:ext cx="7991941" cy="24194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Library </a:t>
            </a:r>
            <a:r>
              <a:rPr lang="en-US" altLang="ko-KR" i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“</a:t>
            </a:r>
            <a:r>
              <a:rPr lang="en-US" altLang="ko-KR" b="1" i="1" dirty="0" err="1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rvest</a:t>
            </a:r>
            <a:r>
              <a:rPr lang="en-US" altLang="ko-KR" i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”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only obtains data in the first table (</a:t>
            </a:r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max 100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), even manually changing the </a:t>
            </a:r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url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the result doesn’t change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Usually variants, screenings and individuals have more than 100 entries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Library </a:t>
            </a:r>
            <a:r>
              <a:rPr lang="en-US" altLang="ko-KR" i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“</a:t>
            </a:r>
            <a:r>
              <a:rPr lang="en-US" altLang="ko-KR" b="1" i="1" dirty="0" err="1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Rselenium</a:t>
            </a:r>
            <a:r>
              <a:rPr lang="en-US" altLang="ko-KR" i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”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overcomes the problem by </a:t>
            </a:r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simulating the navigation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and clicking the button to take data from the subsequent tables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EF18A0C-8E26-4695-A594-7F960C0C0978}"/>
              </a:ext>
            </a:extLst>
          </p:cNvPr>
          <p:cNvSpPr txBox="1"/>
          <p:nvPr/>
        </p:nvSpPr>
        <p:spPr>
          <a:xfrm>
            <a:off x="-152534" y="1491935"/>
            <a:ext cx="2885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</a:t>
            </a:r>
            <a:r>
              <a:rPr lang="it-IT" sz="4000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it-IT" sz="3200" b="1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2606F400-A7DB-4BBD-8754-8A5D1B8938D7}"/>
              </a:ext>
            </a:extLst>
          </p:cNvPr>
          <p:cNvSpPr/>
          <p:nvPr/>
        </p:nvSpPr>
        <p:spPr>
          <a:xfrm>
            <a:off x="1812336" y="3462648"/>
            <a:ext cx="8567318" cy="1521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Screenings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page, even in normal navigation, takes more time than others to load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ko-KR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 API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available, so web scraping is the only way to obtain data for the moment</a:t>
            </a: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BA4D13F3-5899-447F-8C70-DE2BFA61DBBF}"/>
              </a:ext>
            </a:extLst>
          </p:cNvPr>
          <p:cNvSpPr/>
          <p:nvPr/>
        </p:nvSpPr>
        <p:spPr>
          <a:xfrm>
            <a:off x="2184766" y="5053281"/>
            <a:ext cx="7822462" cy="15214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Brugada Syndrome is a </a:t>
            </a:r>
            <a:r>
              <a:rPr lang="en-US" altLang="ko-KR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rare</a:t>
            </a:r>
            <a:r>
              <a:rPr lang="en-US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disease, the most common type is BRGDA1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Types from </a:t>
            </a:r>
            <a:r>
              <a:rPr lang="en-US" altLang="ko-KR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BRGDA2 to BRGDA9</a:t>
            </a:r>
            <a:r>
              <a:rPr lang="en-US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are even </a:t>
            </a:r>
            <a:r>
              <a:rPr lang="en-US" altLang="ko-KR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more rare </a:t>
            </a:r>
            <a:r>
              <a:rPr lang="en-US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so only few data are available and in most of the cases are labeled with the generic name “</a:t>
            </a:r>
            <a:r>
              <a:rPr lang="en-US" altLang="ko-KR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BRGDA</a:t>
            </a:r>
            <a:r>
              <a:rPr lang="en-US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4D8A73-8140-412A-A198-B22367CC1681}"/>
              </a:ext>
            </a:extLst>
          </p:cNvPr>
          <p:cNvSpPr txBox="1"/>
          <p:nvPr/>
        </p:nvSpPr>
        <p:spPr>
          <a:xfrm>
            <a:off x="-152534" y="5191711"/>
            <a:ext cx="2885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  <a:r>
              <a:rPr lang="it-IT" sz="4000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it-IT" sz="3200" b="1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626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295780" y="3011765"/>
            <a:ext cx="41386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Conclusions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51" name="TextBox 4">
            <a:extLst>
              <a:ext uri="{FF2B5EF4-FFF2-40B4-BE49-F238E27FC236}">
                <a16:creationId xmlns:a16="http://schemas.microsoft.com/office/drawing/2014/main" id="{01B5FD88-7912-4765-8AE8-91FCC24D5903}"/>
              </a:ext>
            </a:extLst>
          </p:cNvPr>
          <p:cNvSpPr txBox="1"/>
          <p:nvPr/>
        </p:nvSpPr>
        <p:spPr>
          <a:xfrm>
            <a:off x="4525350" y="2824395"/>
            <a:ext cx="144445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72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3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BBBA0E7B-1F29-4219-A67D-1FDC838B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988202" y="-476001"/>
            <a:ext cx="5763545" cy="834699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2701" y="240784"/>
            <a:ext cx="5786598" cy="72424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CONCLUSIONS</a:t>
            </a:r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FC2FE85F-15A3-470C-A75D-191AFAB156BE}"/>
              </a:ext>
            </a:extLst>
          </p:cNvPr>
          <p:cNvSpPr/>
          <p:nvPr/>
        </p:nvSpPr>
        <p:spPr>
          <a:xfrm>
            <a:off x="2414634" y="2404528"/>
            <a:ext cx="7362729" cy="26810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1)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After applying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SILE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method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to Brugada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Syndrome, noticed a reduced presence of data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ko-KR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2)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For this reason, another source of data has been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added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to the ones already present: the biological database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LOVD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ko-KR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3) Evaluated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the effectiveness of the extension of the research module by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applying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it to analysis of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Brugada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cs typeface="Times New Roman" panose="02020603050405020304" pitchFamily="18" charset="0"/>
              </a:rPr>
              <a:t>Syndome</a:t>
            </a:r>
            <a:endParaRPr lang="en-US" altLang="ko-KR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62FC65-5551-486E-BACA-FF6871C0FD14}"/>
              </a:ext>
            </a:extLst>
          </p:cNvPr>
          <p:cNvSpPr txBox="1"/>
          <p:nvPr/>
        </p:nvSpPr>
        <p:spPr>
          <a:xfrm>
            <a:off x="4653453" y="1573531"/>
            <a:ext cx="2885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OBJECTIVES</a:t>
            </a:r>
            <a:r>
              <a:rPr lang="it-IT" sz="4800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it-IT" sz="2400" b="1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32210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BBBA0E7B-1F29-4219-A67D-1FDC838B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988202" y="-476001"/>
            <a:ext cx="5763545" cy="834699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2701" y="240784"/>
            <a:ext cx="5786598" cy="72424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CONCLUSIONS</a:t>
            </a:r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FC2FE85F-15A3-470C-A75D-191AFAB156BE}"/>
              </a:ext>
            </a:extLst>
          </p:cNvPr>
          <p:cNvSpPr/>
          <p:nvPr/>
        </p:nvSpPr>
        <p:spPr>
          <a:xfrm>
            <a:off x="2173011" y="1306510"/>
            <a:ext cx="9958551" cy="10858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Most of the data obtained (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45%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) refers to the variations of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SCN5A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as “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pathological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”, which is associated with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BRGDA1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(most widespread type)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40121A59-E7C4-4972-AFF9-6E410DD28B31}"/>
              </a:ext>
            </a:extLst>
          </p:cNvPr>
          <p:cNvSpPr/>
          <p:nvPr/>
        </p:nvSpPr>
        <p:spPr>
          <a:xfrm>
            <a:off x="2176165" y="2593003"/>
            <a:ext cx="9958551" cy="14738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Most of the data belonging to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BRGDA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has variations in genes SCN1B and SCN3B, generally associated to BRGDA5 and BRGDA7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Clinical classification labeled as “VUS” (not yet possible to determine if pathological or benign)</a:t>
            </a:r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EFCE99D3-BE8F-4C09-A495-1979254B66B0}"/>
              </a:ext>
            </a:extLst>
          </p:cNvPr>
          <p:cNvSpPr/>
          <p:nvPr/>
        </p:nvSpPr>
        <p:spPr>
          <a:xfrm>
            <a:off x="2173010" y="4283305"/>
            <a:ext cx="9958551" cy="23289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800" b="0" i="0" u="none" strike="noStrike" baseline="0" dirty="0" err="1">
                <a:solidFill>
                  <a:schemeClr val="tx1"/>
                </a:solidFill>
                <a:latin typeface="+mj-lt"/>
              </a:rPr>
              <a:t>Variations</a:t>
            </a:r>
            <a:r>
              <a:rPr lang="it-IT" sz="1800" b="0" i="0" u="none" strike="noStrike" baseline="0" dirty="0">
                <a:solidFill>
                  <a:schemeClr val="tx1"/>
                </a:solidFill>
                <a:latin typeface="+mj-lt"/>
              </a:rPr>
              <a:t> of GPD1L, CACNA1C, CACNB2, HCN4, KCND3, </a:t>
            </a:r>
            <a:r>
              <a:rPr lang="it-IT" sz="1800" b="0" i="0" u="none" strike="noStrike" baseline="0" dirty="0" err="1">
                <a:solidFill>
                  <a:schemeClr val="tx1"/>
                </a:solidFill>
                <a:latin typeface="+mj-lt"/>
              </a:rPr>
              <a:t>labeled</a:t>
            </a:r>
            <a:r>
              <a:rPr lang="it-IT" sz="1800" b="0" i="0" u="none" strike="noStrike" baseline="0" dirty="0">
                <a:solidFill>
                  <a:schemeClr val="tx1"/>
                </a:solidFill>
                <a:latin typeface="+mj-lt"/>
              </a:rPr>
              <a:t> in LOVD </a:t>
            </a:r>
            <a:r>
              <a:rPr lang="it-IT" sz="1800" b="0" i="0" u="none" strike="noStrike" baseline="0" dirty="0" err="1">
                <a:solidFill>
                  <a:schemeClr val="tx1"/>
                </a:solidFill>
                <a:latin typeface="+mj-lt"/>
              </a:rPr>
              <a:t>as</a:t>
            </a:r>
            <a:r>
              <a:rPr lang="it-IT" sz="1800" b="0" i="0" u="none" strike="noStrike" baseline="0" dirty="0">
                <a:solidFill>
                  <a:schemeClr val="tx1"/>
                </a:solidFill>
                <a:latin typeface="+mj-lt"/>
              </a:rPr>
              <a:t> "</a:t>
            </a:r>
            <a:r>
              <a:rPr lang="it-IT" sz="1800" b="1" i="0" u="none" strike="noStrike" baseline="0" dirty="0">
                <a:solidFill>
                  <a:schemeClr val="tx1"/>
                </a:solidFill>
                <a:latin typeface="+mj-lt"/>
              </a:rPr>
              <a:t>CM</a:t>
            </a:r>
            <a:r>
              <a:rPr lang="it-IT" sz="1800" b="0" i="0" u="none" strike="noStrike" baseline="0" dirty="0">
                <a:solidFill>
                  <a:schemeClr val="tx1"/>
                </a:solidFill>
                <a:latin typeface="+mj-lt"/>
              </a:rPr>
              <a:t>" and "</a:t>
            </a:r>
            <a:r>
              <a:rPr lang="it-IT" sz="1800" b="1" i="0" u="none" strike="noStrike" baseline="0" dirty="0">
                <a:solidFill>
                  <a:schemeClr val="tx1"/>
                </a:solidFill>
                <a:latin typeface="+mj-lt"/>
              </a:rPr>
              <a:t>SUD</a:t>
            </a:r>
            <a:r>
              <a:rPr lang="it-IT" sz="1800" b="0" i="0" u="none" strike="noStrike" baseline="0" dirty="0">
                <a:solidFill>
                  <a:schemeClr val="tx1"/>
                </a:solidFill>
                <a:latin typeface="+mj-lt"/>
              </a:rPr>
              <a:t>"</a:t>
            </a:r>
          </a:p>
          <a:p>
            <a:pPr algn="l"/>
            <a:endParaRPr lang="it-IT" altLang="ko-KR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l"/>
            <a:r>
              <a:rPr lang="it-IT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Data </a:t>
            </a:r>
            <a:r>
              <a:rPr lang="it-IT" altLang="ko-KR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keeped</a:t>
            </a:r>
            <a:r>
              <a:rPr lang="it-IT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because </a:t>
            </a:r>
            <a:r>
              <a:rPr lang="it-IT" altLang="ko-KR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generally</a:t>
            </a:r>
            <a:r>
              <a:rPr lang="it-IT" altLang="ko-KR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altLang="ko-KR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associated</a:t>
            </a:r>
            <a:r>
              <a:rPr lang="it-IT" altLang="ko-KR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it-IT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with </a:t>
            </a:r>
            <a:r>
              <a:rPr lang="sv-SE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BRGDA2, BRGDA3, BRGDA4, BRGDA8, BRGDA9</a:t>
            </a:r>
          </a:p>
          <a:p>
            <a:pPr algn="l"/>
            <a:endParaRPr lang="sv-SE" altLang="ko-KR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l"/>
            <a:r>
              <a:rPr lang="sv-SE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More accurate assesment in </a:t>
            </a:r>
            <a:r>
              <a:rPr lang="sv-SE" altLang="ko-KR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following steps </a:t>
            </a:r>
            <a:r>
              <a:rPr lang="sv-SE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and evaluation by </a:t>
            </a:r>
            <a:r>
              <a:rPr lang="sv-SE" altLang="ko-KR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panel of experts </a:t>
            </a:r>
            <a:r>
              <a:rPr lang="sv-SE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to take this decision and to evaluate the overall </a:t>
            </a:r>
            <a:r>
              <a:rPr lang="sv-SE" altLang="ko-KR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quality</a:t>
            </a:r>
            <a:r>
              <a:rPr lang="sv-SE" altLang="ko-KR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of acquired data</a:t>
            </a:r>
            <a:endParaRPr lang="en-US" altLang="ko-KR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65BCE21A-5AD3-406F-844F-CF9A31827DD9}"/>
              </a:ext>
            </a:extLst>
          </p:cNvPr>
          <p:cNvSpPr/>
          <p:nvPr/>
        </p:nvSpPr>
        <p:spPr>
          <a:xfrm>
            <a:off x="283780" y="1462872"/>
            <a:ext cx="1627161" cy="7731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BRGDA</a:t>
            </a:r>
            <a:r>
              <a:rPr lang="it-IT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1:</a:t>
            </a:r>
            <a:endParaRPr lang="it-IT" sz="2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Rectangle 27">
            <a:extLst>
              <a:ext uri="{FF2B5EF4-FFF2-40B4-BE49-F238E27FC236}">
                <a16:creationId xmlns:a16="http://schemas.microsoft.com/office/drawing/2014/main" id="{1FDFE709-7268-45BA-A503-3D7E71FE4DD3}"/>
              </a:ext>
            </a:extLst>
          </p:cNvPr>
          <p:cNvSpPr/>
          <p:nvPr/>
        </p:nvSpPr>
        <p:spPr>
          <a:xfrm>
            <a:off x="259920" y="2943387"/>
            <a:ext cx="1627161" cy="7731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BRGDA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it-IT" sz="2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1D955693-91CE-4203-A4FE-572EE5FF2076}"/>
              </a:ext>
            </a:extLst>
          </p:cNvPr>
          <p:cNvSpPr/>
          <p:nvPr/>
        </p:nvSpPr>
        <p:spPr>
          <a:xfrm>
            <a:off x="259919" y="4423902"/>
            <a:ext cx="1627161" cy="7731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OTHERS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it-IT" sz="2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38796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BBBA0E7B-1F29-4219-A67D-1FDC838B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988202" y="-476001"/>
            <a:ext cx="5763545" cy="834699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2701" y="240784"/>
            <a:ext cx="5786598" cy="72424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FUTURE WORKS</a:t>
            </a:r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FC2FE85F-15A3-470C-A75D-191AFAB156BE}"/>
              </a:ext>
            </a:extLst>
          </p:cNvPr>
          <p:cNvSpPr/>
          <p:nvPr/>
        </p:nvSpPr>
        <p:spPr>
          <a:xfrm>
            <a:off x="2128346" y="1411016"/>
            <a:ext cx="8261130" cy="11745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Algorithm developed able to add biological data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not only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related to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Brugada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, that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overcomes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the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limitations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imposed by the database, allowing to search data starting from a selected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phenotype</a:t>
            </a: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5A1FC662-3704-445E-9F29-E1C7822464EE}"/>
              </a:ext>
            </a:extLst>
          </p:cNvPr>
          <p:cNvSpPr/>
          <p:nvPr/>
        </p:nvSpPr>
        <p:spPr>
          <a:xfrm>
            <a:off x="2128346" y="2919531"/>
            <a:ext cx="8261130" cy="36976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Platform in future will become more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user friendly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, in order to make it usable by professionals in field of Precision Medicine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ko-KR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Since biological data are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scattered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and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heterogeneous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, adding more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data sources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could help to perform a better analysis as the cost of more time for searching and standardizing data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ko-KR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Cyclical update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in automated way of the data from the various data sources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ko-KR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Perform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researches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starting from a specific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Gene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ko-KR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Follow further developments in the data currently available, especially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VUS</a:t>
            </a:r>
          </a:p>
        </p:txBody>
      </p:sp>
    </p:spTree>
    <p:extLst>
      <p:ext uri="{BB962C8B-B14F-4D97-AF65-F5344CB8AC3E}">
        <p14:creationId xmlns:p14="http://schemas.microsoft.com/office/powerpoint/2010/main" val="405087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5729354" y="749842"/>
            <a:ext cx="540953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2">
                    <a:lumMod val="1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INTRODUCTION</a:t>
            </a:r>
            <a:endParaRPr lang="ko-KR" altLang="en-US" sz="5400" dirty="0">
              <a:solidFill>
                <a:schemeClr val="bg2">
                  <a:lumMod val="10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306924-43DA-4425-9822-FC33B6697BAA}"/>
              </a:ext>
            </a:extLst>
          </p:cNvPr>
          <p:cNvGrpSpPr/>
          <p:nvPr/>
        </p:nvGrpSpPr>
        <p:grpSpPr>
          <a:xfrm>
            <a:off x="6237803" y="1671270"/>
            <a:ext cx="5652652" cy="1143477"/>
            <a:chOff x="6541456" y="1421020"/>
            <a:chExt cx="2218993" cy="77879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1B7197-7221-422C-B87B-D7B1F8CC0F5A}"/>
                </a:ext>
              </a:extLst>
            </p:cNvPr>
            <p:cNvSpPr txBox="1"/>
            <p:nvPr/>
          </p:nvSpPr>
          <p:spPr>
            <a:xfrm>
              <a:off x="6541456" y="1696728"/>
              <a:ext cx="2218993" cy="503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arenR"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Evaluation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of SILE Method applied to Brugada Syndrome</a:t>
              </a:r>
            </a:p>
            <a:p>
              <a:pPr marL="228600" indent="-228600">
                <a:buFont typeface="+mj-lt"/>
                <a:buAutoNum type="arabicParenR"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Improvement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of the Research module of SILE </a:t>
              </a:r>
            </a:p>
            <a:p>
              <a:pPr marL="228600" indent="-228600">
                <a:buFont typeface="+mj-lt"/>
                <a:buAutoNum type="arabicParenR"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Evaluation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of the Improvement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F0AEAE-E33C-48E2-A1F1-505419DAE161}"/>
                </a:ext>
              </a:extLst>
            </p:cNvPr>
            <p:cNvSpPr txBox="1"/>
            <p:nvPr/>
          </p:nvSpPr>
          <p:spPr>
            <a:xfrm>
              <a:off x="6541456" y="1421020"/>
              <a:ext cx="1923961" cy="27250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I) Objectives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2EB6E-7F5B-4918-85B3-E5A88BAF0480}"/>
              </a:ext>
            </a:extLst>
          </p:cNvPr>
          <p:cNvGrpSpPr/>
          <p:nvPr/>
        </p:nvGrpSpPr>
        <p:grpSpPr>
          <a:xfrm>
            <a:off x="6237801" y="4965615"/>
            <a:ext cx="4901089" cy="2005251"/>
            <a:chOff x="6485792" y="1419008"/>
            <a:chExt cx="1923961" cy="13657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C5B8AE-4B24-4C04-9B54-ED2F7C0D62A7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1090017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DNA 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Chromosomes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Genes</a:t>
              </a:r>
            </a:p>
            <a:p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Variations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Genotype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Phenotype</a:t>
              </a:r>
            </a:p>
            <a:p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CE3297-0360-4639-A4F3-8116B3A46520}"/>
                </a:ext>
              </a:extLst>
            </p:cNvPr>
            <p:cNvSpPr txBox="1"/>
            <p:nvPr/>
          </p:nvSpPr>
          <p:spPr>
            <a:xfrm>
              <a:off x="6485792" y="1419008"/>
              <a:ext cx="1923961" cy="27250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IV) Genomics</a:t>
              </a: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Concepts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26FCA5-D20E-4A3B-A480-DED6001929D3}"/>
              </a:ext>
            </a:extLst>
          </p:cNvPr>
          <p:cNvGrpSpPr/>
          <p:nvPr/>
        </p:nvGrpSpPr>
        <p:grpSpPr>
          <a:xfrm>
            <a:off x="6265230" y="3999299"/>
            <a:ext cx="4901089" cy="1143477"/>
            <a:chOff x="6485792" y="1419008"/>
            <a:chExt cx="1923961" cy="77879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5E0D78-473F-43FD-B256-A97E65A5714E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50308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Diagnosis</a:t>
              </a:r>
            </a:p>
            <a:p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Treatment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49BB8E-DB43-4DED-825F-55DD31F934F3}"/>
                </a:ext>
              </a:extLst>
            </p:cNvPr>
            <p:cNvSpPr txBox="1"/>
            <p:nvPr/>
          </p:nvSpPr>
          <p:spPr>
            <a:xfrm>
              <a:off x="6485792" y="1419008"/>
              <a:ext cx="1923961" cy="27250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III) Brugada Syndrome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BEF586-652A-4C34-B4B6-5B575ABC60F2}"/>
              </a:ext>
            </a:extLst>
          </p:cNvPr>
          <p:cNvGrpSpPr/>
          <p:nvPr/>
        </p:nvGrpSpPr>
        <p:grpSpPr>
          <a:xfrm>
            <a:off x="6237802" y="2911677"/>
            <a:ext cx="4901089" cy="1789805"/>
            <a:chOff x="6485792" y="1419010"/>
            <a:chExt cx="1923961" cy="121899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8772FE-54BE-45C8-9A0E-81EA57F30C01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943286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S: Search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I:  Identification</a:t>
              </a:r>
            </a:p>
            <a:p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L: Load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E: Exploitation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C7E11E-5BB4-4D0F-95D7-E1AA447A8F47}"/>
                </a:ext>
              </a:extLst>
            </p:cNvPr>
            <p:cNvSpPr txBox="1"/>
            <p:nvPr/>
          </p:nvSpPr>
          <p:spPr>
            <a:xfrm>
              <a:off x="6485792" y="1419010"/>
              <a:ext cx="1923961" cy="27250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II) SILE Method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A14005-1D28-4A69-9482-DD9976B757BF}"/>
              </a:ext>
            </a:extLst>
          </p:cNvPr>
          <p:cNvGrpSpPr/>
          <p:nvPr/>
        </p:nvGrpSpPr>
        <p:grpSpPr>
          <a:xfrm>
            <a:off x="4277537" y="2208785"/>
            <a:ext cx="1684278" cy="3934778"/>
            <a:chOff x="5154947" y="2108809"/>
            <a:chExt cx="1887663" cy="4409922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11073036-2EEB-4E42-8490-D0EF739A3896}"/>
                </a:ext>
              </a:extLst>
            </p:cNvPr>
            <p:cNvSpPr/>
            <p:nvPr/>
          </p:nvSpPr>
          <p:spPr>
            <a:xfrm rot="19800000" flipH="1">
              <a:off x="5154947" y="5440998"/>
              <a:ext cx="1258610" cy="1077733"/>
            </a:xfrm>
            <a:prstGeom prst="hexagon">
              <a:avLst>
                <a:gd name="adj" fmla="val 29690"/>
                <a:gd name="vf" fmla="val 11547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68F0CAE-7567-4D31-8E50-776EC2092DB9}"/>
                </a:ext>
              </a:extLst>
            </p:cNvPr>
            <p:cNvSpPr/>
            <p:nvPr/>
          </p:nvSpPr>
          <p:spPr>
            <a:xfrm rot="19800000" flipH="1">
              <a:off x="5784000" y="2108809"/>
              <a:ext cx="1258610" cy="1077733"/>
            </a:xfrm>
            <a:prstGeom prst="hexagon">
              <a:avLst>
                <a:gd name="adj" fmla="val 29690"/>
                <a:gd name="vf" fmla="val 11547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EC305FC1-1E9E-485E-8E2A-65C3317CA6D6}"/>
                </a:ext>
              </a:extLst>
            </p:cNvPr>
            <p:cNvSpPr/>
            <p:nvPr/>
          </p:nvSpPr>
          <p:spPr>
            <a:xfrm rot="19800000" flipH="1">
              <a:off x="5154947" y="3219539"/>
              <a:ext cx="1258610" cy="1077733"/>
            </a:xfrm>
            <a:prstGeom prst="hexagon">
              <a:avLst>
                <a:gd name="adj" fmla="val 29690"/>
                <a:gd name="vf" fmla="val 11547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8F200804-F4AA-481E-B724-3E5DBB96340B}"/>
                </a:ext>
              </a:extLst>
            </p:cNvPr>
            <p:cNvSpPr/>
            <p:nvPr/>
          </p:nvSpPr>
          <p:spPr>
            <a:xfrm rot="19800000" flipH="1">
              <a:off x="5784000" y="4330269"/>
              <a:ext cx="1258610" cy="1077733"/>
            </a:xfrm>
            <a:prstGeom prst="hexagon">
              <a:avLst>
                <a:gd name="adj" fmla="val 29690"/>
                <a:gd name="vf" fmla="val 11547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C5581-F0E5-481F-B32B-E200480C7F80}"/>
                </a:ext>
              </a:extLst>
            </p:cNvPr>
            <p:cNvSpPr txBox="1"/>
            <p:nvPr/>
          </p:nvSpPr>
          <p:spPr>
            <a:xfrm>
              <a:off x="6100814" y="2187233"/>
              <a:ext cx="624982" cy="86235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E369A1-9111-4C2B-83FE-2F5227F31BAE}"/>
                </a:ext>
              </a:extLst>
            </p:cNvPr>
            <p:cNvSpPr txBox="1"/>
            <p:nvPr/>
          </p:nvSpPr>
          <p:spPr>
            <a:xfrm>
              <a:off x="5471761" y="3327228"/>
              <a:ext cx="624982" cy="86235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09A1FCA-D100-4D0C-96CF-5EE4150B53F1}"/>
                </a:ext>
              </a:extLst>
            </p:cNvPr>
            <p:cNvSpPr txBox="1"/>
            <p:nvPr/>
          </p:nvSpPr>
          <p:spPr>
            <a:xfrm>
              <a:off x="6096743" y="4451440"/>
              <a:ext cx="624982" cy="86235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F8EA4B-B89B-4C6F-B2F8-79957B943220}"/>
                </a:ext>
              </a:extLst>
            </p:cNvPr>
            <p:cNvSpPr txBox="1"/>
            <p:nvPr/>
          </p:nvSpPr>
          <p:spPr>
            <a:xfrm>
              <a:off x="5471761" y="5548686"/>
              <a:ext cx="624982" cy="86235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174C28A-4134-479A-A929-AD902FE7F174}"/>
              </a:ext>
            </a:extLst>
          </p:cNvPr>
          <p:cNvSpPr/>
          <p:nvPr/>
        </p:nvSpPr>
        <p:spPr>
          <a:xfrm rot="1803479">
            <a:off x="1882974" y="-659230"/>
            <a:ext cx="1813752" cy="7912292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C37057A-7228-4C46-B8A3-AE62AFCD743C}"/>
              </a:ext>
            </a:extLst>
          </p:cNvPr>
          <p:cNvSpPr/>
          <p:nvPr/>
        </p:nvSpPr>
        <p:spPr>
          <a:xfrm rot="1823044">
            <a:off x="2717538" y="3285815"/>
            <a:ext cx="893702" cy="557062"/>
          </a:xfrm>
          <a:custGeom>
            <a:avLst/>
            <a:gdLst>
              <a:gd name="connsiteX0" fmla="*/ 372710 w 677331"/>
              <a:gd name="connsiteY0" fmla="*/ 26347 h 523392"/>
              <a:gd name="connsiteX1" fmla="*/ 414273 w 677331"/>
              <a:gd name="connsiteY1" fmla="*/ 180286 h 523392"/>
              <a:gd name="connsiteX2" fmla="*/ 417352 w 677331"/>
              <a:gd name="connsiteY2" fmla="*/ 214153 h 523392"/>
              <a:gd name="connsiteX3" fmla="*/ 18650 w 677331"/>
              <a:gd name="connsiteY3" fmla="*/ 214153 h 523392"/>
              <a:gd name="connsiteX4" fmla="*/ 18650 w 677331"/>
              <a:gd name="connsiteY4" fmla="*/ 321910 h 523392"/>
              <a:gd name="connsiteX5" fmla="*/ 411194 w 677331"/>
              <a:gd name="connsiteY5" fmla="*/ 321910 h 523392"/>
              <a:gd name="connsiteX6" fmla="*/ 377328 w 677331"/>
              <a:gd name="connsiteY6" fmla="*/ 441982 h 523392"/>
              <a:gd name="connsiteX7" fmla="*/ 345001 w 677331"/>
              <a:gd name="connsiteY7" fmla="*/ 511255 h 523392"/>
              <a:gd name="connsiteX8" fmla="*/ 606697 w 677331"/>
              <a:gd name="connsiteY8" fmla="*/ 511255 h 523392"/>
              <a:gd name="connsiteX9" fmla="*/ 660575 w 677331"/>
              <a:gd name="connsiteY9" fmla="*/ 241862 h 523392"/>
              <a:gd name="connsiteX10" fmla="*/ 626709 w 677331"/>
              <a:gd name="connsiteY10" fmla="*/ 18650 h 523392"/>
              <a:gd name="connsiteX11" fmla="*/ 371170 w 677331"/>
              <a:gd name="connsiteY11" fmla="*/ 18650 h 523392"/>
              <a:gd name="connsiteX12" fmla="*/ 372710 w 677331"/>
              <a:gd name="connsiteY12" fmla="*/ 26347 h 52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7331" h="523392">
                <a:moveTo>
                  <a:pt x="372710" y="26347"/>
                </a:moveTo>
                <a:cubicBezTo>
                  <a:pt x="394261" y="74068"/>
                  <a:pt x="408116" y="126408"/>
                  <a:pt x="414273" y="180286"/>
                </a:cubicBezTo>
                <a:cubicBezTo>
                  <a:pt x="415813" y="191062"/>
                  <a:pt x="415813" y="201837"/>
                  <a:pt x="417352" y="214153"/>
                </a:cubicBezTo>
                <a:lnTo>
                  <a:pt x="18650" y="214153"/>
                </a:lnTo>
                <a:lnTo>
                  <a:pt x="18650" y="321910"/>
                </a:lnTo>
                <a:lnTo>
                  <a:pt x="411194" y="321910"/>
                </a:lnTo>
                <a:cubicBezTo>
                  <a:pt x="405037" y="363473"/>
                  <a:pt x="392722" y="403497"/>
                  <a:pt x="377328" y="441982"/>
                </a:cubicBezTo>
                <a:cubicBezTo>
                  <a:pt x="368092" y="465073"/>
                  <a:pt x="357316" y="488164"/>
                  <a:pt x="345001" y="511255"/>
                </a:cubicBezTo>
                <a:lnTo>
                  <a:pt x="606697" y="511255"/>
                </a:lnTo>
                <a:cubicBezTo>
                  <a:pt x="640563" y="426588"/>
                  <a:pt x="660575" y="337304"/>
                  <a:pt x="660575" y="241862"/>
                </a:cubicBezTo>
                <a:cubicBezTo>
                  <a:pt x="660575" y="161813"/>
                  <a:pt x="648260" y="87923"/>
                  <a:pt x="626709" y="18650"/>
                </a:cubicBezTo>
                <a:lnTo>
                  <a:pt x="371170" y="18650"/>
                </a:lnTo>
                <a:cubicBezTo>
                  <a:pt x="371170" y="21729"/>
                  <a:pt x="371170" y="23269"/>
                  <a:pt x="372710" y="26347"/>
                </a:cubicBezTo>
                <a:close/>
              </a:path>
            </a:pathLst>
          </a:custGeom>
          <a:solidFill>
            <a:schemeClr val="accent5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2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31">
            <a:extLst>
              <a:ext uri="{FF2B5EF4-FFF2-40B4-BE49-F238E27FC236}">
                <a16:creationId xmlns:a16="http://schemas.microsoft.com/office/drawing/2014/main" id="{F918FAE4-311F-46E8-B877-35598CBBFDE8}"/>
              </a:ext>
            </a:extLst>
          </p:cNvPr>
          <p:cNvSpPr/>
          <p:nvPr/>
        </p:nvSpPr>
        <p:spPr>
          <a:xfrm rot="1597454">
            <a:off x="1626389" y="-884793"/>
            <a:ext cx="2571059" cy="8357030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C888CA18-0D2E-4B50-A914-FBB76B6FBE67}"/>
              </a:ext>
            </a:extLst>
          </p:cNvPr>
          <p:cNvSpPr/>
          <p:nvPr/>
        </p:nvSpPr>
        <p:spPr>
          <a:xfrm>
            <a:off x="214783" y="1191924"/>
            <a:ext cx="5540057" cy="3887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810EEB7F-3159-4608-A810-6D86DB724696}"/>
              </a:ext>
            </a:extLst>
          </p:cNvPr>
          <p:cNvSpPr/>
          <p:nvPr/>
        </p:nvSpPr>
        <p:spPr>
          <a:xfrm>
            <a:off x="7375380" y="5006769"/>
            <a:ext cx="4724229" cy="147285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04124578-F936-4955-A384-E9AB32F0F1AB}"/>
              </a:ext>
            </a:extLst>
          </p:cNvPr>
          <p:cNvSpPr/>
          <p:nvPr/>
        </p:nvSpPr>
        <p:spPr>
          <a:xfrm>
            <a:off x="7380975" y="3724958"/>
            <a:ext cx="4724230" cy="10935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391F1DA-3E8C-4A4B-9F49-F71327512308}"/>
              </a:ext>
            </a:extLst>
          </p:cNvPr>
          <p:cNvSpPr/>
          <p:nvPr/>
        </p:nvSpPr>
        <p:spPr>
          <a:xfrm>
            <a:off x="7375380" y="1638848"/>
            <a:ext cx="4724228" cy="193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9C543E22-214C-421B-9B6C-2DAB3F9075E8}"/>
              </a:ext>
            </a:extLst>
          </p:cNvPr>
          <p:cNvSpPr/>
          <p:nvPr/>
        </p:nvSpPr>
        <p:spPr>
          <a:xfrm>
            <a:off x="7375380" y="209497"/>
            <a:ext cx="4724228" cy="98242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4781CA-1D65-49D6-AB9C-A9F04D8F8BAF}"/>
              </a:ext>
            </a:extLst>
          </p:cNvPr>
          <p:cNvSpPr txBox="1"/>
          <p:nvPr/>
        </p:nvSpPr>
        <p:spPr>
          <a:xfrm>
            <a:off x="214784" y="1447063"/>
            <a:ext cx="5177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Genomics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are </a:t>
            </a:r>
            <a:r>
              <a:rPr lang="it-IT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scattered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many data sources</a:t>
            </a: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of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genes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variants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as many relevant data as possible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identifing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information</a:t>
            </a: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SILE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in the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place</a:t>
            </a:r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793197-00AE-4596-9D6D-A76E49FC4125}"/>
              </a:ext>
            </a:extLst>
          </p:cNvPr>
          <p:cNvSpPr txBox="1"/>
          <p:nvPr/>
        </p:nvSpPr>
        <p:spPr>
          <a:xfrm>
            <a:off x="6257598" y="1845735"/>
            <a:ext cx="898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455CDF9-7249-4545-BC6B-72F5A9A47EDD}"/>
              </a:ext>
            </a:extLst>
          </p:cNvPr>
          <p:cNvSpPr txBox="1"/>
          <p:nvPr/>
        </p:nvSpPr>
        <p:spPr>
          <a:xfrm>
            <a:off x="6258317" y="5143033"/>
            <a:ext cx="898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66CD29C-CAD6-4441-B6B7-8D6B2E8D3366}"/>
              </a:ext>
            </a:extLst>
          </p:cNvPr>
          <p:cNvSpPr txBox="1"/>
          <p:nvPr/>
        </p:nvSpPr>
        <p:spPr>
          <a:xfrm>
            <a:off x="6235263" y="119505"/>
            <a:ext cx="898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B47D833-1C39-42A2-BCAD-C11F007F7BA5}"/>
              </a:ext>
            </a:extLst>
          </p:cNvPr>
          <p:cNvSpPr txBox="1"/>
          <p:nvPr/>
        </p:nvSpPr>
        <p:spPr>
          <a:xfrm>
            <a:off x="6257598" y="3724958"/>
            <a:ext cx="898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8C6C14F-E41F-45EF-B485-54DA96CE80E5}"/>
              </a:ext>
            </a:extLst>
          </p:cNvPr>
          <p:cNvSpPr txBox="1"/>
          <p:nvPr/>
        </p:nvSpPr>
        <p:spPr>
          <a:xfrm>
            <a:off x="7614320" y="368796"/>
            <a:ext cx="4362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genomic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sets to have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5985A2A-A778-4298-8D3B-75D079660592}"/>
              </a:ext>
            </a:extLst>
          </p:cNvPr>
          <p:cNvSpPr txBox="1"/>
          <p:nvPr/>
        </p:nvSpPr>
        <p:spPr>
          <a:xfrm>
            <a:off x="7493878" y="1889307"/>
            <a:ext cx="4483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gathered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Discart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duplicates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variations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have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sufficiently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evidence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inconsistencies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1F85F31-2F02-4863-8F37-E070CC200F75}"/>
              </a:ext>
            </a:extLst>
          </p:cNvPr>
          <p:cNvSpPr txBox="1"/>
          <p:nvPr/>
        </p:nvSpPr>
        <p:spPr>
          <a:xfrm>
            <a:off x="7373432" y="3810073"/>
            <a:ext cx="4724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CSHG (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Conceptual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Schema of the Human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Genome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carried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 by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89BFDA1-C321-404F-B602-411DE500EDD9}"/>
              </a:ext>
            </a:extLst>
          </p:cNvPr>
          <p:cNvSpPr txBox="1"/>
          <p:nvPr/>
        </p:nvSpPr>
        <p:spPr>
          <a:xfrm>
            <a:off x="7380974" y="5079524"/>
            <a:ext cx="4724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information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to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genetic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variations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8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31">
            <a:extLst>
              <a:ext uri="{FF2B5EF4-FFF2-40B4-BE49-F238E27FC236}">
                <a16:creationId xmlns:a16="http://schemas.microsoft.com/office/drawing/2014/main" id="{C6C1CD5D-5565-4804-9910-AD8FBC9B8850}"/>
              </a:ext>
            </a:extLst>
          </p:cNvPr>
          <p:cNvSpPr/>
          <p:nvPr/>
        </p:nvSpPr>
        <p:spPr>
          <a:xfrm rot="1597454">
            <a:off x="1626389" y="-884793"/>
            <a:ext cx="2571059" cy="8357030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45D18BD7-AB01-4D9B-B18C-BC8D943C506A}"/>
              </a:ext>
            </a:extLst>
          </p:cNvPr>
          <p:cNvSpPr/>
          <p:nvPr/>
        </p:nvSpPr>
        <p:spPr>
          <a:xfrm>
            <a:off x="7015391" y="754150"/>
            <a:ext cx="4394002" cy="281436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49" name="Immagine 48">
            <a:extLst>
              <a:ext uri="{FF2B5EF4-FFF2-40B4-BE49-F238E27FC236}">
                <a16:creationId xmlns:a16="http://schemas.microsoft.com/office/drawing/2014/main" id="{06F27BAD-1248-4B7A-956C-0DEFE1B8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939" b="1583"/>
          <a:stretch/>
        </p:blipFill>
        <p:spPr>
          <a:xfrm>
            <a:off x="417683" y="1052052"/>
            <a:ext cx="5408005" cy="4508968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C763E40C-6BC5-4B5B-B37B-82BE109F90D2}"/>
              </a:ext>
            </a:extLst>
          </p:cNvPr>
          <p:cNvSpPr txBox="1"/>
          <p:nvPr/>
        </p:nvSpPr>
        <p:spPr>
          <a:xfrm>
            <a:off x="7015391" y="832546"/>
            <a:ext cx="4394002" cy="31393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b="1" dirty="0"/>
              <a:t>LOVD</a:t>
            </a:r>
            <a:r>
              <a:rPr lang="it-IT" dirty="0"/>
              <a:t> (Leiden Open </a:t>
            </a:r>
            <a:r>
              <a:rPr lang="it-IT" dirty="0" err="1"/>
              <a:t>Variation</a:t>
            </a:r>
            <a:r>
              <a:rPr lang="it-IT" dirty="0"/>
              <a:t> Database)</a:t>
            </a:r>
          </a:p>
          <a:p>
            <a:endParaRPr lang="it-IT" dirty="0"/>
          </a:p>
          <a:p>
            <a:r>
              <a:rPr lang="it-IT" b="1" dirty="0"/>
              <a:t>Open source</a:t>
            </a:r>
            <a:r>
              <a:rPr lang="it-IT" dirty="0"/>
              <a:t> database </a:t>
            </a:r>
            <a:r>
              <a:rPr lang="it-IT" dirty="0" err="1"/>
              <a:t>containing</a:t>
            </a:r>
            <a:r>
              <a:rPr lang="it-IT" dirty="0"/>
              <a:t> information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genomic</a:t>
            </a:r>
            <a:r>
              <a:rPr lang="it-IT" dirty="0"/>
              <a:t> </a:t>
            </a:r>
            <a:r>
              <a:rPr lang="it-IT" dirty="0" err="1"/>
              <a:t>variations</a:t>
            </a:r>
            <a:endParaRPr lang="it-IT" dirty="0"/>
          </a:p>
          <a:p>
            <a:endParaRPr lang="it-IT" dirty="0"/>
          </a:p>
          <a:p>
            <a:r>
              <a:rPr lang="it-IT" dirty="0"/>
              <a:t>More than 23,000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genes</a:t>
            </a:r>
            <a:endParaRPr lang="it-IT" dirty="0"/>
          </a:p>
          <a:p>
            <a:endParaRPr lang="it-IT" dirty="0"/>
          </a:p>
          <a:p>
            <a:r>
              <a:rPr lang="it-IT" dirty="0"/>
              <a:t>Follows the </a:t>
            </a:r>
            <a:r>
              <a:rPr lang="it-IT" dirty="0" err="1"/>
              <a:t>reccomendations</a:t>
            </a:r>
            <a:r>
              <a:rPr lang="it-IT" dirty="0"/>
              <a:t> of </a:t>
            </a:r>
            <a:r>
              <a:rPr lang="it-IT" b="1" dirty="0"/>
              <a:t>HGVS</a:t>
            </a:r>
            <a:r>
              <a:rPr lang="it-IT" dirty="0"/>
              <a:t> (Human </a:t>
            </a:r>
            <a:r>
              <a:rPr lang="it-IT" dirty="0" err="1"/>
              <a:t>Genome</a:t>
            </a:r>
            <a:r>
              <a:rPr lang="it-IT" dirty="0"/>
              <a:t> </a:t>
            </a:r>
            <a:r>
              <a:rPr lang="it-IT" dirty="0" err="1"/>
              <a:t>Variation</a:t>
            </a:r>
            <a:r>
              <a:rPr lang="it-IT" dirty="0"/>
              <a:t> Society)</a:t>
            </a:r>
          </a:p>
          <a:p>
            <a:endParaRPr lang="it-IT" dirty="0"/>
          </a:p>
          <a:p>
            <a:pPr algn="ctr"/>
            <a:r>
              <a:rPr lang="it-IT" b="1" dirty="0"/>
              <a:t>6 </a:t>
            </a:r>
            <a:r>
              <a:rPr lang="it-IT" b="1" dirty="0" err="1"/>
              <a:t>categories</a:t>
            </a:r>
            <a:r>
              <a:rPr lang="it-IT" b="1" dirty="0"/>
              <a:t>:</a:t>
            </a:r>
          </a:p>
        </p:txBody>
      </p:sp>
      <p:graphicFrame>
        <p:nvGraphicFramePr>
          <p:cNvPr id="54" name="CasellaDiTesto 50">
            <a:extLst>
              <a:ext uri="{FF2B5EF4-FFF2-40B4-BE49-F238E27FC236}">
                <a16:creationId xmlns:a16="http://schemas.microsoft.com/office/drawing/2014/main" id="{53A1285B-B76A-2AC8-93BF-9DF671E9C107}"/>
              </a:ext>
            </a:extLst>
          </p:cNvPr>
          <p:cNvGraphicFramePr/>
          <p:nvPr/>
        </p:nvGraphicFramePr>
        <p:xfrm>
          <a:off x="7140790" y="4050263"/>
          <a:ext cx="4143204" cy="2183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432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7">
            <a:extLst>
              <a:ext uri="{FF2B5EF4-FFF2-40B4-BE49-F238E27FC236}">
                <a16:creationId xmlns:a16="http://schemas.microsoft.com/office/drawing/2014/main" id="{D384966B-F4BD-436F-B4D7-B139BF2A441C}"/>
              </a:ext>
            </a:extLst>
          </p:cNvPr>
          <p:cNvSpPr/>
          <p:nvPr/>
        </p:nvSpPr>
        <p:spPr>
          <a:xfrm>
            <a:off x="4343897" y="5252306"/>
            <a:ext cx="3176255" cy="1050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CD5AC2F-DDC4-4F27-A1C2-914372255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112" y="2497503"/>
            <a:ext cx="4405177" cy="23811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BRUGADA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Rectangle 27">
            <a:extLst>
              <a:ext uri="{FF2B5EF4-FFF2-40B4-BE49-F238E27FC236}">
                <a16:creationId xmlns:a16="http://schemas.microsoft.com/office/drawing/2014/main" id="{AAA36D4E-B4D5-43AB-B83C-1CFFD08822A8}"/>
              </a:ext>
            </a:extLst>
          </p:cNvPr>
          <p:cNvSpPr/>
          <p:nvPr/>
        </p:nvSpPr>
        <p:spPr>
          <a:xfrm>
            <a:off x="480620" y="1307436"/>
            <a:ext cx="3528000" cy="28312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F8D3C31-7949-4193-80B2-A80F95B68127}"/>
              </a:ext>
            </a:extLst>
          </p:cNvPr>
          <p:cNvSpPr/>
          <p:nvPr/>
        </p:nvSpPr>
        <p:spPr>
          <a:xfrm>
            <a:off x="8072723" y="1795878"/>
            <a:ext cx="3528000" cy="3381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C5CB901-206C-4A0F-A48F-29214F179F06}"/>
              </a:ext>
            </a:extLst>
          </p:cNvPr>
          <p:cNvSpPr txBox="1"/>
          <p:nvPr/>
        </p:nvSpPr>
        <p:spPr>
          <a:xfrm>
            <a:off x="637230" y="845771"/>
            <a:ext cx="318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DIAGNOSIS</a:t>
            </a:r>
            <a:endParaRPr lang="it-I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FC4F984-65B8-4453-A2DE-7B07339C4B5B}"/>
              </a:ext>
            </a:extLst>
          </p:cNvPr>
          <p:cNvSpPr txBox="1"/>
          <p:nvPr/>
        </p:nvSpPr>
        <p:spPr>
          <a:xfrm>
            <a:off x="8245853" y="1334212"/>
            <a:ext cx="318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TREATMENT</a:t>
            </a:r>
            <a:endParaRPr lang="it-IT" sz="2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E665D95-D611-4357-A051-11C0A483C1FF}"/>
              </a:ext>
            </a:extLst>
          </p:cNvPr>
          <p:cNvSpPr txBox="1"/>
          <p:nvPr/>
        </p:nvSpPr>
        <p:spPr>
          <a:xfrm>
            <a:off x="480620" y="1445788"/>
            <a:ext cx="361864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+mj-lt"/>
                <a:cs typeface="Times New Roman" panose="02020603050405020304" pitchFamily="18" charset="0"/>
              </a:rPr>
              <a:t>Rare </a:t>
            </a:r>
            <a:r>
              <a:rPr lang="it-IT" sz="1600" b="1" dirty="0" err="1">
                <a:latin typeface="+mj-lt"/>
                <a:cs typeface="Times New Roman" panose="02020603050405020304" pitchFamily="18" charset="0"/>
              </a:rPr>
              <a:t>cardiac</a:t>
            </a:r>
            <a:r>
              <a:rPr lang="it-IT" sz="1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b="1" dirty="0" err="1">
                <a:latin typeface="+mj-lt"/>
                <a:cs typeface="Times New Roman" panose="02020603050405020304" pitchFamily="18" charset="0"/>
              </a:rPr>
              <a:t>arrhythmia</a:t>
            </a:r>
            <a:endParaRPr lang="it-IT" sz="1600" b="1" dirty="0">
              <a:latin typeface="+mj-lt"/>
              <a:cs typeface="Times New Roman" panose="02020603050405020304" pitchFamily="18" charset="0"/>
            </a:endParaRPr>
          </a:p>
          <a:p>
            <a:endParaRPr lang="it-IT" sz="1600" dirty="0">
              <a:latin typeface="+mj-lt"/>
              <a:cs typeface="Times New Roman" panose="02020603050405020304" pitchFamily="18" charset="0"/>
            </a:endParaRPr>
          </a:p>
          <a:p>
            <a:r>
              <a:rPr lang="it-IT" sz="1600" dirty="0" err="1">
                <a:latin typeface="+mj-lt"/>
                <a:cs typeface="Times New Roman" panose="02020603050405020304" pitchFamily="18" charset="0"/>
              </a:rPr>
              <a:t>If</a:t>
            </a:r>
            <a:r>
              <a:rPr lang="it-IT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+mj-lt"/>
                <a:cs typeface="Times New Roman" panose="02020603050405020304" pitchFamily="18" charset="0"/>
              </a:rPr>
              <a:t>left</a:t>
            </a:r>
            <a:r>
              <a:rPr lang="it-IT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+mj-lt"/>
                <a:cs typeface="Times New Roman" panose="02020603050405020304" pitchFamily="18" charset="0"/>
              </a:rPr>
              <a:t>untreated</a:t>
            </a:r>
            <a:r>
              <a:rPr lang="it-IT" sz="1600" dirty="0">
                <a:latin typeface="+mj-lt"/>
                <a:cs typeface="Times New Roman" panose="02020603050405020304" pitchFamily="18" charset="0"/>
              </a:rPr>
              <a:t> can cause </a:t>
            </a:r>
            <a:r>
              <a:rPr lang="it-IT" sz="1600" dirty="0" err="1">
                <a:latin typeface="+mj-lt"/>
                <a:cs typeface="Times New Roman" panose="02020603050405020304" pitchFamily="18" charset="0"/>
              </a:rPr>
              <a:t>fainting</a:t>
            </a:r>
            <a:r>
              <a:rPr lang="it-IT" sz="16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+mj-lt"/>
                <a:cs typeface="Times New Roman" panose="02020603050405020304" pitchFamily="18" charset="0"/>
              </a:rPr>
              <a:t>difficult</a:t>
            </a:r>
            <a:r>
              <a:rPr lang="it-IT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+mj-lt"/>
                <a:cs typeface="Times New Roman" panose="02020603050405020304" pitchFamily="18" charset="0"/>
              </a:rPr>
              <a:t>breathing</a:t>
            </a:r>
            <a:r>
              <a:rPr lang="it-IT" sz="1600" dirty="0">
                <a:latin typeface="+mj-lt"/>
                <a:cs typeface="Times New Roman" panose="02020603050405020304" pitchFamily="18" charset="0"/>
              </a:rPr>
              <a:t> and high risk of </a:t>
            </a:r>
            <a:r>
              <a:rPr lang="it-IT" sz="1600" b="1" dirty="0" err="1">
                <a:latin typeface="+mj-lt"/>
                <a:cs typeface="Times New Roman" panose="02020603050405020304" pitchFamily="18" charset="0"/>
              </a:rPr>
              <a:t>sudden</a:t>
            </a:r>
            <a:r>
              <a:rPr lang="it-IT" sz="1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b="1" dirty="0" err="1">
                <a:latin typeface="+mj-lt"/>
                <a:cs typeface="Times New Roman" panose="02020603050405020304" pitchFamily="18" charset="0"/>
              </a:rPr>
              <a:t>cardiac</a:t>
            </a:r>
            <a:r>
              <a:rPr lang="it-IT" sz="1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b="1" dirty="0" err="1">
                <a:latin typeface="+mj-lt"/>
                <a:cs typeface="Times New Roman" panose="02020603050405020304" pitchFamily="18" charset="0"/>
              </a:rPr>
              <a:t>death</a:t>
            </a:r>
            <a:r>
              <a:rPr lang="it-IT" sz="1600" dirty="0">
                <a:latin typeface="+mj-lt"/>
                <a:cs typeface="Times New Roman" panose="02020603050405020304" pitchFamily="18" charset="0"/>
              </a:rPr>
              <a:t>, usually when sleeping</a:t>
            </a:r>
          </a:p>
          <a:p>
            <a:endParaRPr lang="it-IT" sz="1600" dirty="0">
              <a:latin typeface="+mj-lt"/>
              <a:cs typeface="Times New Roman" panose="02020603050405020304" pitchFamily="18" charset="0"/>
            </a:endParaRPr>
          </a:p>
          <a:p>
            <a:endParaRPr lang="it-IT" sz="1600" dirty="0">
              <a:latin typeface="+mj-lt"/>
              <a:cs typeface="Times New Roman" panose="02020603050405020304" pitchFamily="18" charset="0"/>
            </a:endParaRPr>
          </a:p>
          <a:p>
            <a:r>
              <a:rPr lang="it-IT" sz="1600" dirty="0">
                <a:latin typeface="+mj-lt"/>
                <a:cs typeface="Times New Roman" panose="02020603050405020304" pitchFamily="18" charset="0"/>
              </a:rPr>
              <a:t>Can be </a:t>
            </a:r>
            <a:r>
              <a:rPr lang="it-IT" sz="1600" dirty="0" err="1">
                <a:latin typeface="+mj-lt"/>
                <a:cs typeface="Times New Roman" panose="02020603050405020304" pitchFamily="18" charset="0"/>
              </a:rPr>
              <a:t>caused</a:t>
            </a:r>
            <a:r>
              <a:rPr lang="it-IT" sz="1600" dirty="0">
                <a:latin typeface="+mj-lt"/>
                <a:cs typeface="Times New Roman" panose="02020603050405020304" pitchFamily="18" charset="0"/>
              </a:rPr>
              <a:t> by </a:t>
            </a:r>
            <a:r>
              <a:rPr lang="it-IT" sz="1600" b="1" dirty="0" err="1">
                <a:latin typeface="+mj-lt"/>
                <a:cs typeface="Times New Roman" panose="02020603050405020304" pitchFamily="18" charset="0"/>
              </a:rPr>
              <a:t>mutation</a:t>
            </a:r>
            <a:r>
              <a:rPr lang="it-IT" sz="1600" dirty="0">
                <a:latin typeface="+mj-lt"/>
                <a:cs typeface="Times New Roman" panose="02020603050405020304" pitchFamily="18" charset="0"/>
              </a:rPr>
              <a:t> in one gene: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48E8967-A111-430B-A0F8-B399216A099E}"/>
              </a:ext>
            </a:extLst>
          </p:cNvPr>
          <p:cNvSpPr txBox="1"/>
          <p:nvPr/>
        </p:nvSpPr>
        <p:spPr>
          <a:xfrm>
            <a:off x="8245853" y="2037806"/>
            <a:ext cx="31817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latin typeface="+mj-lt"/>
                <a:cs typeface="Times New Roman" panose="02020603050405020304" pitchFamily="18" charset="0"/>
              </a:rPr>
              <a:t>Symptomatic</a:t>
            </a:r>
            <a:r>
              <a:rPr lang="it-IT" b="1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it-IT" dirty="0" err="1">
                <a:latin typeface="+mj-lt"/>
                <a:cs typeface="Times New Roman" panose="02020603050405020304" pitchFamily="18" charset="0"/>
              </a:rPr>
              <a:t>Implantation</a:t>
            </a:r>
            <a:r>
              <a:rPr lang="it-IT" dirty="0">
                <a:latin typeface="+mj-lt"/>
                <a:cs typeface="Times New Roman" panose="02020603050405020304" pitchFamily="18" charset="0"/>
              </a:rPr>
              <a:t> of </a:t>
            </a:r>
            <a:r>
              <a:rPr lang="it-IT" dirty="0" err="1">
                <a:latin typeface="+mj-lt"/>
                <a:cs typeface="Times New Roman" panose="02020603050405020304" pitchFamily="18" charset="0"/>
              </a:rPr>
              <a:t>Implantambel</a:t>
            </a:r>
            <a:r>
              <a:rPr lang="it-IT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+mj-lt"/>
                <a:cs typeface="Times New Roman" panose="02020603050405020304" pitchFamily="18" charset="0"/>
              </a:rPr>
              <a:t>Cardioverterer-defibrillator</a:t>
            </a:r>
            <a:endParaRPr lang="it-IT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it-IT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it-IT" dirty="0" err="1">
                <a:latin typeface="+mj-lt"/>
                <a:cs typeface="Times New Roman" panose="02020603050405020304" pitchFamily="18" charset="0"/>
              </a:rPr>
              <a:t>only</a:t>
            </a:r>
            <a:r>
              <a:rPr lang="it-IT" dirty="0">
                <a:latin typeface="+mj-lt"/>
                <a:cs typeface="Times New Roman" panose="02020603050405020304" pitchFamily="18" charset="0"/>
              </a:rPr>
              <a:t> treatment </a:t>
            </a:r>
            <a:r>
              <a:rPr lang="it-IT" dirty="0" err="1">
                <a:latin typeface="+mj-lt"/>
                <a:cs typeface="Times New Roman" panose="02020603050405020304" pitchFamily="18" charset="0"/>
              </a:rPr>
              <a:t>effective</a:t>
            </a:r>
            <a:r>
              <a:rPr lang="it-IT" dirty="0">
                <a:latin typeface="+mj-lt"/>
                <a:cs typeface="Times New Roman" panose="02020603050405020304" pitchFamily="18" charset="0"/>
              </a:rPr>
              <a:t>)</a:t>
            </a:r>
          </a:p>
          <a:p>
            <a:endParaRPr lang="it-IT" dirty="0">
              <a:latin typeface="+mj-lt"/>
              <a:cs typeface="Times New Roman" panose="02020603050405020304" pitchFamily="18" charset="0"/>
            </a:endParaRPr>
          </a:p>
          <a:p>
            <a:endParaRPr lang="it-IT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it-IT" b="1" dirty="0" err="1">
                <a:latin typeface="+mj-lt"/>
                <a:cs typeface="Times New Roman" panose="02020603050405020304" pitchFamily="18" charset="0"/>
              </a:rPr>
              <a:t>Asymptomatic</a:t>
            </a:r>
            <a:r>
              <a:rPr lang="it-IT" b="1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it-IT" dirty="0" err="1">
                <a:latin typeface="+mj-lt"/>
                <a:cs typeface="Times New Roman" panose="02020603050405020304" pitchFamily="18" charset="0"/>
              </a:rPr>
              <a:t>Individual</a:t>
            </a:r>
            <a:r>
              <a:rPr lang="it-IT" dirty="0">
                <a:latin typeface="+mj-lt"/>
                <a:cs typeface="Times New Roman" panose="02020603050405020304" pitchFamily="18" charset="0"/>
              </a:rPr>
              <a:t> risk assesment</a:t>
            </a:r>
          </a:p>
          <a:p>
            <a:pPr algn="ctr"/>
            <a:r>
              <a:rPr lang="it-IT" dirty="0" err="1">
                <a:latin typeface="+mj-lt"/>
                <a:cs typeface="Times New Roman" panose="02020603050405020304" pitchFamily="18" charset="0"/>
              </a:rPr>
              <a:t>Consider</a:t>
            </a:r>
            <a:r>
              <a:rPr lang="it-IT" dirty="0">
                <a:latin typeface="+mj-lt"/>
                <a:cs typeface="Times New Roman" panose="02020603050405020304" pitchFamily="18" charset="0"/>
              </a:rPr>
              <a:t> other risk </a:t>
            </a:r>
            <a:r>
              <a:rPr lang="it-IT" dirty="0" err="1">
                <a:latin typeface="+mj-lt"/>
                <a:cs typeface="Times New Roman" panose="02020603050405020304" pitchFamily="18" charset="0"/>
              </a:rPr>
              <a:t>factors</a:t>
            </a:r>
            <a:r>
              <a:rPr lang="it-IT" dirty="0">
                <a:latin typeface="+mj-lt"/>
                <a:cs typeface="Times New Roman" panose="02020603050405020304" pitchFamily="18" charset="0"/>
              </a:rPr>
              <a:t> (age, sex, </a:t>
            </a:r>
            <a:r>
              <a:rPr lang="it-IT" dirty="0" err="1">
                <a:latin typeface="+mj-lt"/>
                <a:cs typeface="Times New Roman" panose="02020603050405020304" pitchFamily="18" charset="0"/>
              </a:rPr>
              <a:t>external</a:t>
            </a:r>
            <a:r>
              <a:rPr lang="it-IT" dirty="0">
                <a:latin typeface="+mj-lt"/>
                <a:cs typeface="Times New Roman" panose="02020603050405020304" pitchFamily="18" charset="0"/>
              </a:rPr>
              <a:t>)</a:t>
            </a:r>
          </a:p>
          <a:p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3E66C7ED-69A7-43FF-AAC8-0C56A7CDD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67" y="4326204"/>
            <a:ext cx="3645467" cy="2006496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8A990A0-8795-43B5-9C4B-E2E313789548}"/>
              </a:ext>
            </a:extLst>
          </p:cNvPr>
          <p:cNvSpPr txBox="1"/>
          <p:nvPr/>
        </p:nvSpPr>
        <p:spPr>
          <a:xfrm>
            <a:off x="4376566" y="5329820"/>
            <a:ext cx="3156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latin typeface="+mj-lt"/>
                <a:cs typeface="Times New Roman" panose="02020603050405020304" pitchFamily="18" charset="0"/>
              </a:rPr>
              <a:t>Globally</a:t>
            </a:r>
            <a:r>
              <a:rPr lang="it-IT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+mj-lt"/>
                <a:cs typeface="Times New Roman" panose="02020603050405020304" pitchFamily="18" charset="0"/>
              </a:rPr>
              <a:t>affect</a:t>
            </a:r>
            <a:r>
              <a:rPr lang="it-IT" sz="1600" dirty="0">
                <a:latin typeface="+mj-lt"/>
                <a:cs typeface="Times New Roman" panose="02020603050405020304" pitchFamily="18" charset="0"/>
              </a:rPr>
              <a:t> 0,5 per 1000</a:t>
            </a:r>
          </a:p>
          <a:p>
            <a:pPr algn="ctr"/>
            <a:endParaRPr lang="it-IT" sz="1600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it-IT" sz="1600" dirty="0">
                <a:latin typeface="+mj-lt"/>
                <a:cs typeface="Times New Roman" panose="02020603050405020304" pitchFamily="18" charset="0"/>
              </a:rPr>
              <a:t>In </a:t>
            </a:r>
            <a:r>
              <a:rPr lang="it-IT" sz="1600" b="1" dirty="0" err="1">
                <a:latin typeface="+mj-lt"/>
                <a:cs typeface="Times New Roman" panose="02020603050405020304" pitchFamily="18" charset="0"/>
              </a:rPr>
              <a:t>Southeast</a:t>
            </a:r>
            <a:r>
              <a:rPr lang="it-IT" sz="1600" b="1" dirty="0">
                <a:latin typeface="+mj-lt"/>
                <a:cs typeface="Times New Roman" panose="02020603050405020304" pitchFamily="18" charset="0"/>
              </a:rPr>
              <a:t> Asia </a:t>
            </a:r>
            <a:r>
              <a:rPr lang="it-IT" sz="1600" dirty="0">
                <a:latin typeface="+mj-lt"/>
                <a:cs typeface="Times New Roman" panose="02020603050405020304" pitchFamily="18" charset="0"/>
              </a:rPr>
              <a:t>3,7 per 1000</a:t>
            </a:r>
          </a:p>
        </p:txBody>
      </p:sp>
    </p:spTree>
    <p:extLst>
      <p:ext uri="{BB962C8B-B14F-4D97-AF65-F5344CB8AC3E}">
        <p14:creationId xmlns:p14="http://schemas.microsoft.com/office/powerpoint/2010/main" val="76032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BBBA0E7B-1F29-4219-A67D-1FDC838B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988202" y="-476001"/>
            <a:ext cx="5763545" cy="834699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2701" y="240784"/>
            <a:ext cx="5786598" cy="72424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GENOMICS CONCEPTS</a:t>
            </a:r>
          </a:p>
        </p:txBody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150DFCE9-AC16-49FA-9752-37C8A430912A}"/>
              </a:ext>
            </a:extLst>
          </p:cNvPr>
          <p:cNvSpPr/>
          <p:nvPr/>
        </p:nvSpPr>
        <p:spPr>
          <a:xfrm>
            <a:off x="4877470" y="1567908"/>
            <a:ext cx="2437059" cy="809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ko-KR" sz="1800" b="1" dirty="0">
                <a:solidFill>
                  <a:schemeClr val="tx1"/>
                </a:solidFill>
              </a:rPr>
              <a:t>HUMAN GENOME: </a:t>
            </a:r>
          </a:p>
          <a:p>
            <a:pPr algn="ctr"/>
            <a:r>
              <a:rPr lang="it-IT" altLang="ko-KR" sz="1800" dirty="0">
                <a:solidFill>
                  <a:schemeClr val="tx1"/>
                </a:solidFill>
              </a:rPr>
              <a:t>DNA and RNA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6" name="Rectangle 27">
            <a:extLst>
              <a:ext uri="{FF2B5EF4-FFF2-40B4-BE49-F238E27FC236}">
                <a16:creationId xmlns:a16="http://schemas.microsoft.com/office/drawing/2014/main" id="{207DE89E-B0C8-4C99-9C47-B34051C989E5}"/>
              </a:ext>
            </a:extLst>
          </p:cNvPr>
          <p:cNvSpPr/>
          <p:nvPr/>
        </p:nvSpPr>
        <p:spPr>
          <a:xfrm>
            <a:off x="1103497" y="2820367"/>
            <a:ext cx="2437059" cy="809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ko-KR" sz="1800" b="1" dirty="0">
                <a:solidFill>
                  <a:schemeClr val="tx1"/>
                </a:solidFill>
              </a:rPr>
              <a:t>CHROMOSOMES</a:t>
            </a:r>
          </a:p>
        </p:txBody>
      </p:sp>
      <p:sp>
        <p:nvSpPr>
          <p:cNvPr id="17" name="Rectangle 27">
            <a:extLst>
              <a:ext uri="{FF2B5EF4-FFF2-40B4-BE49-F238E27FC236}">
                <a16:creationId xmlns:a16="http://schemas.microsoft.com/office/drawing/2014/main" id="{960E79D8-2726-472F-AA10-4218015CFC72}"/>
              </a:ext>
            </a:extLst>
          </p:cNvPr>
          <p:cNvSpPr/>
          <p:nvPr/>
        </p:nvSpPr>
        <p:spPr>
          <a:xfrm>
            <a:off x="2190292" y="3994530"/>
            <a:ext cx="2437059" cy="809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ko-KR" sz="1800" b="1" dirty="0">
                <a:solidFill>
                  <a:schemeClr val="tx1"/>
                </a:solidFill>
              </a:rPr>
              <a:t>GENES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949D0275-457B-4FDB-B846-95859D1B0594}"/>
              </a:ext>
            </a:extLst>
          </p:cNvPr>
          <p:cNvSpPr/>
          <p:nvPr/>
        </p:nvSpPr>
        <p:spPr>
          <a:xfrm>
            <a:off x="4877470" y="5209035"/>
            <a:ext cx="2437059" cy="809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ko-KR" sz="1800" b="1" dirty="0">
                <a:solidFill>
                  <a:schemeClr val="tx1"/>
                </a:solidFill>
              </a:rPr>
              <a:t>VARIATIONS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12A13D67-A531-46E8-9CEB-CFDF3C7B4F8D}"/>
              </a:ext>
            </a:extLst>
          </p:cNvPr>
          <p:cNvSpPr/>
          <p:nvPr/>
        </p:nvSpPr>
        <p:spPr>
          <a:xfrm>
            <a:off x="8651444" y="2820367"/>
            <a:ext cx="2437059" cy="809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ko-KR" sz="1800" b="1" dirty="0">
                <a:solidFill>
                  <a:schemeClr val="tx1"/>
                </a:solidFill>
              </a:rPr>
              <a:t>PHENOTYPE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0E83C5D7-FCBA-4064-9C15-7434B23DA13A}"/>
              </a:ext>
            </a:extLst>
          </p:cNvPr>
          <p:cNvSpPr/>
          <p:nvPr/>
        </p:nvSpPr>
        <p:spPr>
          <a:xfrm>
            <a:off x="7564649" y="3994530"/>
            <a:ext cx="2437059" cy="809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ko-KR" sz="1800" b="1" dirty="0">
                <a:solidFill>
                  <a:schemeClr val="tx1"/>
                </a:solidFill>
              </a:rPr>
              <a:t>GENOTYPE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94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295780" y="3011765"/>
            <a:ext cx="38444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Methods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51" name="TextBox 4">
            <a:extLst>
              <a:ext uri="{FF2B5EF4-FFF2-40B4-BE49-F238E27FC236}">
                <a16:creationId xmlns:a16="http://schemas.microsoft.com/office/drawing/2014/main" id="{01B5FD88-7912-4765-8AE8-91FCC24D5903}"/>
              </a:ext>
            </a:extLst>
          </p:cNvPr>
          <p:cNvSpPr txBox="1"/>
          <p:nvPr/>
        </p:nvSpPr>
        <p:spPr>
          <a:xfrm>
            <a:off x="4525350" y="2824395"/>
            <a:ext cx="144445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72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81613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14864</TotalTime>
  <Words>1567</Words>
  <Application>Microsoft Office PowerPoint</Application>
  <PresentationFormat>Widescreen</PresentationFormat>
  <Paragraphs>350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34</vt:i4>
      </vt:variant>
    </vt:vector>
  </HeadingPairs>
  <TitlesOfParts>
    <vt:vector size="41" baseType="lpstr">
      <vt:lpstr>Aharoni</vt:lpstr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BRUGADA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m.ventola1@campus.unimib.it</cp:lastModifiedBy>
  <cp:revision>122</cp:revision>
  <dcterms:created xsi:type="dcterms:W3CDTF">2018-04-24T17:14:44Z</dcterms:created>
  <dcterms:modified xsi:type="dcterms:W3CDTF">2022-04-04T18:47:45Z</dcterms:modified>
</cp:coreProperties>
</file>