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66" r:id="rId6"/>
    <p:sldId id="257" r:id="rId7"/>
    <p:sldId id="258" r:id="rId8"/>
    <p:sldId id="260" r:id="rId9"/>
    <p:sldId id="261" r:id="rId10"/>
    <p:sldId id="264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3FF8A-DA34-4457-950F-FCBAE2C630B4}" v="41" dt="2025-06-11T09:08:24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8F2A5-1642-4382-BFBE-0B56373068D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CCCFF-C4F6-4072-919E-62EE613AE3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61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CCCFF-C4F6-4072-919E-62EE613AE3D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3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CCCFF-C4F6-4072-919E-62EE613AE3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37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1282C-3361-5CB5-E1C3-3BBF1F13B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0FA09D-1558-7187-7DB4-5301B35ED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D0B77F-8D45-D2A4-9C4E-7858A824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C87B65-2FAA-2772-5C73-26542AB0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77F958-6D91-8D07-6AAD-25275449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819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A2EB8-BB57-21BA-9CA4-9F845631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D6CA3B-964E-E550-F48D-6993F2323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EE5FBF-147C-6377-93D1-C19EB5A6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72D159-B939-DC37-C31F-DDEF4EE4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B8C98-4C2F-8394-F4B4-73D3B9A1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759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69337F-94CF-5D74-592A-C5249F0B1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471319-953F-C5A5-CED3-3049E8B25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9685B-35D5-A0DF-7E5E-34A96637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5E873-4AFC-EB24-B49C-DEC07295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3A5EC0-03B9-EC0D-7B8C-A5805470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727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DDE5-4F77-9C36-2629-101B07B2F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AD1673-BB7D-58CF-C17A-3AD00045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DA17D-D167-ADE7-3549-4DE4ED26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FB8CDA-CD66-258D-122F-0F7748E1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6B83B9-FD74-1E75-6182-259A926F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984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F8FCD-6450-446A-DF47-E65C6FDD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BCF61C-0A7F-B8A6-DA3C-A85EB56FA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B3F761-B3E7-5BDD-6B00-9BA1337D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3A399-3944-DA7C-E8ED-ADB43850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E94004-F5C3-0418-2BA8-FB5FF908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1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FD04A-A8FA-E655-53A0-84436D2F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D28349-3B8F-B219-9ECE-52A549071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80DCC9-9447-A637-1A77-ECD70F347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1287D0-45F0-3F2B-9F08-3E48315E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3ACB41-945A-1656-3220-084FA9BE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249280-EBB0-2603-B67F-8227EF7F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251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CE05B-F476-4B61-EF3B-1C216EED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40FDDD-DD71-A8B2-D1CC-27F0D898F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31AC6B-8062-6B84-AE45-BD8BCDD9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6DB246-D4D7-3D7F-EE44-80FD1153C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5F2F4B-8B8D-75B2-B4C8-C6B06832E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EF4492-532C-4F7C-D7F4-F4B15A4D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EC65F0-8D46-94DF-01D2-FC9EA341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6B8ED6D-038A-0E5C-50F0-08F6A0F5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749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89D8C-3107-8F9B-1AB0-DD99B736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44DB0E-5C81-76D5-DE7B-90399E10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FAD7590-A98B-8728-7D0B-E0DE0D87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111E3E-48E9-2407-7480-86B6627E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20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253A13-6235-0A6D-092C-E2C72D0E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325CF90-2FD4-F308-600A-616FF996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EF990E-7F08-F504-0311-26EAFD50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474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16777-6A27-C9DA-7982-3458A0DE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D508D-6EB4-956F-F674-522B22A1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AAE0B0-CAF4-E47C-DDB2-76AE0541C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6A9F15-0E2A-E6D1-53DC-62368C6E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24BDEC-9FE2-1634-55F8-48F88322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5D3A7F-79E2-52A5-E472-CAA2EA9C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14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D2DF91-6F12-AAA2-5690-BB76AD382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E76009-817F-C305-E2FC-CD7AC41D4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5E637-0D9C-3E78-5227-C29080B95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4D2DF9-65CB-150C-6BD4-3FFE8208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7C628F-C1FE-947B-4CDC-BA864510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FAD47F-83A0-17AB-7E65-5218D8A73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463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19B982-A66B-75AA-9919-77A8AEEF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E379EE-ABF0-C6F9-3DB6-186278CA8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F5BFC-89E8-ECF5-A390-CBB3258F6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6780C-A505-4668-B2F1-A4FAF8AF89DC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61FF27-A4FF-C9A9-DD09-FC0220FA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D6922F-02D4-8779-9F66-0FFC1F776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B08EA-14DA-46F5-B922-9A35F3851C0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154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97DCA-4593-C0C3-0B4A-E49F996D0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RecSys</a:t>
            </a:r>
            <a:r>
              <a:rPr lang="de-AT" dirty="0"/>
              <a:t> Project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7C8458-FCF0-B559-F627-8A93BAA37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Matteo Gläser, Ilyas </a:t>
            </a:r>
            <a:r>
              <a:rPr lang="de-AT" dirty="0" err="1"/>
              <a:t>Satik</a:t>
            </a:r>
            <a:r>
              <a:rPr lang="de-AT" dirty="0"/>
              <a:t>, Sonja Dagn</a:t>
            </a:r>
          </a:p>
        </p:txBody>
      </p:sp>
    </p:spTree>
    <p:extLst>
      <p:ext uri="{BB962C8B-B14F-4D97-AF65-F5344CB8AC3E}">
        <p14:creationId xmlns:p14="http://schemas.microsoft.com/office/powerpoint/2010/main" val="279117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864C-5AB3-72BB-24CA-EE904856E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93D7F-1593-6D11-0B2D-3150AB0C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5185" cy="1325563"/>
          </a:xfrm>
        </p:spPr>
        <p:txBody>
          <a:bodyPr>
            <a:normAutofit/>
          </a:bodyPr>
          <a:lstStyle/>
          <a:p>
            <a:r>
              <a:rPr lang="de-AT" dirty="0"/>
              <a:t>Score Analysis – </a:t>
            </a:r>
            <a:r>
              <a:rPr lang="de-AT" dirty="0" err="1"/>
              <a:t>Skill</a:t>
            </a:r>
            <a:r>
              <a:rPr lang="de-AT" dirty="0"/>
              <a:t> </a:t>
            </a:r>
            <a:r>
              <a:rPr lang="de-AT" dirty="0" err="1"/>
              <a:t>constraint</a:t>
            </a:r>
            <a:r>
              <a:rPr lang="de-AT" dirty="0"/>
              <a:t> </a:t>
            </a:r>
            <a:r>
              <a:rPr lang="de-AT" dirty="0" err="1"/>
              <a:t>estimates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time </a:t>
            </a:r>
            <a:r>
              <a:rPr lang="de-AT" dirty="0" err="1"/>
              <a:t>for</a:t>
            </a:r>
            <a:r>
              <a:rPr lang="de-AT" dirty="0"/>
              <a:t> a </a:t>
            </a:r>
            <a:r>
              <a:rPr lang="de-AT" dirty="0" err="1"/>
              <a:t>random</a:t>
            </a:r>
            <a:r>
              <a:rPr lang="de-AT" dirty="0"/>
              <a:t> </a:t>
            </a:r>
            <a:r>
              <a:rPr lang="de-AT" dirty="0" err="1"/>
              <a:t>user</a:t>
            </a:r>
            <a:r>
              <a:rPr lang="de-AT" dirty="0"/>
              <a:t>.</a:t>
            </a:r>
          </a:p>
        </p:txBody>
      </p:sp>
      <p:pic>
        <p:nvPicPr>
          <p:cNvPr id="6" name="Grafik 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B5887E3-4037-DE5E-8288-B7D87092B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52" y="1773657"/>
            <a:ext cx="7865364" cy="4719218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29210C2-275A-7134-1834-3D2BA74C052F}"/>
              </a:ext>
            </a:extLst>
          </p:cNvPr>
          <p:cNvSpPr/>
          <p:nvPr/>
        </p:nvSpPr>
        <p:spPr>
          <a:xfrm>
            <a:off x="164592" y="1984248"/>
            <a:ext cx="1472184" cy="4306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9D6F805-68EA-16E3-7F99-7C9BB4D375F6}"/>
              </a:ext>
            </a:extLst>
          </p:cNvPr>
          <p:cNvSpPr/>
          <p:nvPr/>
        </p:nvSpPr>
        <p:spPr>
          <a:xfrm>
            <a:off x="-1" y="5696240"/>
            <a:ext cx="1572493" cy="393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star_diff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425CF16-BDCB-E8F6-F881-A39CD0635DA9}"/>
              </a:ext>
            </a:extLst>
          </p:cNvPr>
          <p:cNvSpPr/>
          <p:nvPr/>
        </p:nvSpPr>
        <p:spPr>
          <a:xfrm>
            <a:off x="0" y="3429000"/>
            <a:ext cx="1572493" cy="393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aim</a:t>
            </a:r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7A13015-EB05-E0AB-A0AD-83291C74E1C2}"/>
              </a:ext>
            </a:extLst>
          </p:cNvPr>
          <p:cNvSpPr/>
          <p:nvPr/>
        </p:nvSpPr>
        <p:spPr>
          <a:xfrm>
            <a:off x="0" y="4482692"/>
            <a:ext cx="1700510" cy="393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chemeClr val="tx1"/>
                </a:solidFill>
              </a:rPr>
              <a:t>approach</a:t>
            </a:r>
            <a:r>
              <a:rPr lang="de-DE" b="1" dirty="0">
                <a:solidFill>
                  <a:schemeClr val="tx1"/>
                </a:solidFill>
              </a:rPr>
              <a:t> rate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32C7C1-72C2-C784-1B05-51FA60D9AF9A}"/>
              </a:ext>
            </a:extLst>
          </p:cNvPr>
          <p:cNvSpPr/>
          <p:nvPr/>
        </p:nvSpPr>
        <p:spPr>
          <a:xfrm>
            <a:off x="51952" y="2375308"/>
            <a:ext cx="1572493" cy="393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S</a:t>
            </a:r>
            <a:r>
              <a:rPr lang="de-DE" b="1" dirty="0" err="1">
                <a:solidFill>
                  <a:schemeClr val="tx1"/>
                </a:solidFill>
              </a:rPr>
              <a:t>speed</a:t>
            </a:r>
            <a:endParaRPr lang="de-DE" b="1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6B4DCD5-DECF-4C72-C475-D06889F62CFE}"/>
              </a:ext>
            </a:extLst>
          </p:cNvPr>
          <p:cNvSpPr txBox="1"/>
          <p:nvPr/>
        </p:nvSpPr>
        <p:spPr>
          <a:xfrm>
            <a:off x="8533172" y="3999193"/>
            <a:ext cx="3220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/>
              <a:t> </a:t>
            </a:r>
            <a:r>
              <a:rPr lang="de-DE" b="1" dirty="0" err="1"/>
              <a:t>notice</a:t>
            </a:r>
            <a:r>
              <a:rPr lang="de-DE" b="1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Rather sharp </a:t>
            </a:r>
            <a:r>
              <a:rPr lang="de-DE" dirty="0" err="1"/>
              <a:t>cut</a:t>
            </a:r>
            <a:r>
              <a:rPr lang="de-DE" dirty="0"/>
              <a:t> off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distributions</a:t>
            </a:r>
            <a:r>
              <a:rPr lang="de-DE" dirty="0"/>
              <a:t>, </a:t>
            </a:r>
          </a:p>
          <a:p>
            <a:pPr marL="285750" indent="-285750">
              <a:buFontTx/>
              <a:buChar char="-"/>
            </a:pPr>
            <a:r>
              <a:rPr lang="de-DE" dirty="0"/>
              <a:t>Points </a:t>
            </a:r>
            <a:r>
              <a:rPr lang="de-DE" dirty="0" err="1"/>
              <a:t>beyond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dotted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red</a:t>
            </a:r>
            <a:r>
              <a:rPr lang="de-DE" dirty="0"/>
              <a:t> </a:t>
            </a:r>
            <a:r>
              <a:rPr lang="de-DE" dirty="0" err="1"/>
              <a:t>usually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1017E18-4944-6656-DEB4-82C9C3C93185}"/>
              </a:ext>
            </a:extLst>
          </p:cNvPr>
          <p:cNvSpPr txBox="1"/>
          <p:nvPr/>
        </p:nvSpPr>
        <p:spPr>
          <a:xfrm>
            <a:off x="8340689" y="2110345"/>
            <a:ext cx="3927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Dotted</a:t>
            </a:r>
            <a:r>
              <a:rPr lang="de-DE" b="1" dirty="0"/>
              <a:t> </a:t>
            </a:r>
            <a:r>
              <a:rPr lang="de-DE" b="1" dirty="0" err="1"/>
              <a:t>lines</a:t>
            </a:r>
            <a:r>
              <a:rPr lang="de-DE" b="1" dirty="0"/>
              <a:t>: </a:t>
            </a:r>
            <a:r>
              <a:rPr lang="de-DE" dirty="0" err="1"/>
              <a:t>constraint</a:t>
            </a:r>
            <a:r>
              <a:rPr lang="de-DE" dirty="0"/>
              <a:t> </a:t>
            </a:r>
            <a:r>
              <a:rPr lang="de-DE" dirty="0" err="1"/>
              <a:t>estimates</a:t>
            </a:r>
            <a:endParaRPr lang="de-DE" dirty="0"/>
          </a:p>
          <a:p>
            <a:r>
              <a:rPr lang="de-DE" b="1" dirty="0"/>
              <a:t>Dots:  </a:t>
            </a:r>
            <a:r>
              <a:rPr lang="de-DE" dirty="0"/>
              <a:t>Scores </a:t>
            </a:r>
            <a:r>
              <a:rPr lang="de-DE" dirty="0" err="1"/>
              <a:t>performed</a:t>
            </a:r>
            <a:r>
              <a:rPr lang="de-DE" dirty="0"/>
              <a:t> in </a:t>
            </a:r>
            <a:r>
              <a:rPr lang="de-DE" dirty="0" err="1"/>
              <a:t>timeframe</a:t>
            </a:r>
            <a:endParaRPr lang="de-DE" dirty="0"/>
          </a:p>
          <a:p>
            <a:r>
              <a:rPr lang="de-DE" b="1" dirty="0"/>
              <a:t>Color: </a:t>
            </a:r>
            <a:r>
              <a:rPr lang="de-DE" dirty="0"/>
              <a:t>Score </a:t>
            </a:r>
            <a:r>
              <a:rPr lang="de-DE" dirty="0" err="1"/>
              <a:t>accuracy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2447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46DBC-DC4E-A985-2327-946B960F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: Data </a:t>
            </a:r>
            <a:r>
              <a:rPr lang="de-DE" dirty="0" err="1"/>
              <a:t>Simplification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6A012F-0E36-6BAE-0472-4830AC01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sz="2400" dirty="0"/>
              <a:t>Free </a:t>
            </a:r>
            <a:r>
              <a:rPr lang="de-DE" sz="2400" dirty="0" err="1"/>
              <a:t>Combination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all </a:t>
            </a:r>
            <a:r>
              <a:rPr lang="de-DE" sz="2400" dirty="0" err="1"/>
              <a:t>kinds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gameplay-</a:t>
            </a:r>
            <a:r>
              <a:rPr lang="de-DE" sz="2400" dirty="0" err="1"/>
              <a:t>mods</a:t>
            </a:r>
            <a:r>
              <a:rPr lang="de-DE" sz="2400" dirty="0"/>
              <a:t> </a:t>
            </a:r>
            <a:r>
              <a:rPr lang="de-DE" sz="2400" dirty="0" err="1"/>
              <a:t>leads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in </a:t>
            </a:r>
            <a:r>
              <a:rPr lang="de-DE" sz="2400" dirty="0" err="1"/>
              <a:t>theory</a:t>
            </a:r>
            <a:r>
              <a:rPr lang="de-DE" sz="2400" dirty="0"/>
              <a:t> </a:t>
            </a:r>
            <a:r>
              <a:rPr lang="de-DE" sz="2400" dirty="0" err="1"/>
              <a:t>endless</a:t>
            </a:r>
            <a:r>
              <a:rPr lang="de-DE" sz="2400" dirty="0"/>
              <a:t> „</a:t>
            </a:r>
            <a:r>
              <a:rPr lang="de-DE" sz="2400" dirty="0" err="1"/>
              <a:t>items</a:t>
            </a:r>
            <a:r>
              <a:rPr lang="de-DE" sz="2400" dirty="0"/>
              <a:t>“</a:t>
            </a:r>
          </a:p>
          <a:p>
            <a:pPr marL="457200" indent="-457200">
              <a:buAutoNum type="arabicPeriod"/>
            </a:pPr>
            <a:r>
              <a:rPr lang="en-US" sz="2000" dirty="0"/>
              <a:t>Filtered out all rows where difficulty/map/pp altering Mods were used, except for the </a:t>
            </a:r>
            <a:r>
              <a:rPr lang="en-US" sz="2000" dirty="0" err="1"/>
              <a:t>competetively</a:t>
            </a:r>
            <a:r>
              <a:rPr lang="en-US" sz="2000" dirty="0"/>
              <a:t> viable (and most common) ones.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000" dirty="0"/>
              <a:t> Merged all "preference" mods if used, that change gameplay only a little into the remaining 4 main categories:  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- NM</a:t>
            </a:r>
            <a:r>
              <a:rPr lang="en-US" sz="2400" dirty="0"/>
              <a:t>(No Mod)</a:t>
            </a:r>
          </a:p>
          <a:p>
            <a:pPr marL="0" indent="0">
              <a:buNone/>
            </a:pPr>
            <a:r>
              <a:rPr lang="en-US" sz="2400" b="1" dirty="0"/>
              <a:t>- DT</a:t>
            </a:r>
            <a:r>
              <a:rPr lang="en-US" sz="2400" dirty="0"/>
              <a:t>(Double Time), </a:t>
            </a:r>
          </a:p>
          <a:p>
            <a:pPr marL="0" indent="0">
              <a:buNone/>
            </a:pPr>
            <a:r>
              <a:rPr lang="en-US" sz="2400" b="1" dirty="0"/>
              <a:t>- HR</a:t>
            </a:r>
            <a:r>
              <a:rPr lang="en-US" sz="2400" dirty="0"/>
              <a:t>(Hard Rock), </a:t>
            </a:r>
          </a:p>
          <a:p>
            <a:pPr marL="0" indent="0">
              <a:buNone/>
            </a:pPr>
            <a:r>
              <a:rPr lang="en-US" sz="2400" b="1" dirty="0"/>
              <a:t>- DTHR</a:t>
            </a:r>
            <a:r>
              <a:rPr lang="en-US" sz="2400" dirty="0"/>
              <a:t>(Double Time + Hardrock)  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en-US" sz="3200" dirty="0"/>
              <a:t>4. treat each </a:t>
            </a:r>
            <a:r>
              <a:rPr lang="en-US" sz="3200" dirty="0" err="1"/>
              <a:t>beatmap_id</a:t>
            </a:r>
            <a:r>
              <a:rPr lang="en-US" sz="3200" dirty="0"/>
              <a:t> + </a:t>
            </a:r>
            <a:r>
              <a:rPr lang="en-US" sz="3200" dirty="0" err="1"/>
              <a:t>Mod_string</a:t>
            </a:r>
            <a:r>
              <a:rPr lang="en-US" sz="3200" dirty="0"/>
              <a:t> combination as a unique item and assign a new "item id":</a:t>
            </a:r>
            <a:r>
              <a:rPr lang="en-US" sz="3200" dirty="0" err="1"/>
              <a:t>mod_beatmap_id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>
              <a:buFont typeface="Symbol" panose="05050102010706020507" pitchFamily="18" charset="2"/>
              <a:buChar char="Þ"/>
            </a:pPr>
            <a:r>
              <a:rPr lang="de-DE" sz="3800" dirty="0"/>
              <a:t>50.000 </a:t>
            </a:r>
            <a:r>
              <a:rPr lang="de-DE" sz="3800" dirty="0" err="1"/>
              <a:t>to</a:t>
            </a:r>
            <a:r>
              <a:rPr lang="de-DE" sz="3800" dirty="0"/>
              <a:t> 200.000 </a:t>
            </a:r>
            <a:r>
              <a:rPr lang="de-DE" sz="3800" dirty="0" err="1"/>
              <a:t>items</a:t>
            </a:r>
            <a:endParaRPr lang="de-DE" sz="3800" dirty="0"/>
          </a:p>
          <a:p>
            <a:pPr>
              <a:buFont typeface="Symbol" panose="05050102010706020507" pitchFamily="18" charset="2"/>
              <a:buChar char="Þ"/>
            </a:pPr>
            <a:r>
              <a:rPr lang="de-DE" sz="3800" dirty="0" err="1"/>
              <a:t>Retained</a:t>
            </a:r>
            <a:r>
              <a:rPr lang="de-DE" sz="3800" dirty="0"/>
              <a:t> </a:t>
            </a:r>
            <a:r>
              <a:rPr lang="de-DE" sz="3800" dirty="0" err="1"/>
              <a:t>around</a:t>
            </a:r>
            <a:r>
              <a:rPr lang="de-DE" sz="3800" dirty="0"/>
              <a:t> 80% </a:t>
            </a:r>
            <a:r>
              <a:rPr lang="de-DE" sz="3800" dirty="0" err="1"/>
              <a:t>of</a:t>
            </a:r>
            <a:r>
              <a:rPr lang="de-DE" sz="3800"/>
              <a:t> Scores.</a:t>
            </a:r>
            <a:endParaRPr lang="de-DE" sz="38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Reduction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features</a:t>
            </a:r>
            <a:r>
              <a:rPr lang="de-DE" sz="2400" dirty="0"/>
              <a:t> and </a:t>
            </a:r>
            <a:r>
              <a:rPr lang="de-DE" sz="2400" dirty="0" err="1"/>
              <a:t>organization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User, </a:t>
            </a:r>
            <a:r>
              <a:rPr lang="de-DE" sz="2400" dirty="0" err="1"/>
              <a:t>Beatmap</a:t>
            </a:r>
            <a:r>
              <a:rPr lang="de-DE" sz="2400" dirty="0"/>
              <a:t> and Score Table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66030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17331-5ABD-1F2B-F8C8-F2B3A0A6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User Analysis – Playtime Distribution</a:t>
            </a:r>
            <a:endParaRPr lang="de-AT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7C6D52D-4079-B144-C29C-DCD694E3C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58175" y="2827675"/>
            <a:ext cx="348044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Users (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extremely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concentrated</a:t>
            </a:r>
            <a:r>
              <a:rPr lang="de-DE" altLang="de-DE" sz="1500" dirty="0">
                <a:latin typeface="Arial" panose="020B0604020202020204" pitchFamily="34" charset="0"/>
              </a:rPr>
              <a:t> </a:t>
            </a:r>
            <a:r>
              <a:rPr lang="de-DE" altLang="de-DE" sz="1500" dirty="0" err="1">
                <a:latin typeface="Arial" panose="020B0604020202020204" pitchFamily="34" charset="0"/>
              </a:rPr>
              <a:t>n</a:t>
            </a: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playtime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Users (orange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curve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endParaRPr lang="de-DE" altLang="de-DE" sz="1800" b="1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</a:t>
            </a:r>
            <a:r>
              <a:rPr kumimoji="0" lang="de-DE" altLang="de-DE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wider </a:t>
            </a:r>
            <a:r>
              <a:rPr kumimoji="0" lang="de-DE" altLang="de-DE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spread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1300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hours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substantially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playtime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fik 7" descr="Ein Bild, das Text, Screenshot, Diagramm, Display enthält.&#10;&#10;KI-generierte Inhalte können fehlerhaft sein.">
            <a:extLst>
              <a:ext uri="{FF2B5EF4-FFF2-40B4-BE49-F238E27FC236}">
                <a16:creationId xmlns:a16="http://schemas.microsoft.com/office/drawing/2014/main" id="{BF1B40F9-C0B0-879C-8369-53BE3422B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97" y="1690688"/>
            <a:ext cx="7223774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1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14598C-150F-B36E-18BE-730AC0401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6170DD-E6B5-16F4-BF97-71384529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92" y="413401"/>
            <a:ext cx="10872216" cy="737001"/>
          </a:xfrm>
        </p:spPr>
        <p:txBody>
          <a:bodyPr anchor="b">
            <a:normAutofit/>
          </a:bodyPr>
          <a:lstStyle/>
          <a:p>
            <a:r>
              <a:rPr lang="de-AT" dirty="0"/>
              <a:t>User Analysis – Countries on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Leaderboard</a:t>
            </a:r>
            <a:endParaRPr lang="de-AT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158AA7-CADB-F7B0-0690-1A6E3F8209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63947" y="1684917"/>
            <a:ext cx="344216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X: Total PP </a:t>
            </a:r>
            <a:r>
              <a:rPr lang="de-DE" altLang="de-DE" sz="2000" dirty="0" err="1">
                <a:latin typeface="Arial" panose="020B0604020202020204" pitchFamily="34" charset="0"/>
              </a:rPr>
              <a:t>weighted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de-DE" altLang="de-DE" sz="2000" dirty="0">
                <a:latin typeface="Arial" panose="020B0604020202020204" pitchFamily="34" charset="0"/>
              </a:rPr>
              <a:t>: Median Hours </a:t>
            </a:r>
            <a:r>
              <a:rPr lang="de-DE" altLang="de-DE" sz="2000" dirty="0" err="1">
                <a:latin typeface="Arial" panose="020B0604020202020204" pitchFamily="34" charset="0"/>
              </a:rPr>
              <a:t>played</a:t>
            </a:r>
            <a:endParaRPr lang="de-DE" altLang="de-DE" sz="20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altLang="de-DE" sz="2000" b="1" dirty="0" err="1">
                <a:latin typeface="Arial" panose="020B0604020202020204" pitchFamily="34" charset="0"/>
              </a:rPr>
              <a:t>Biggest</a:t>
            </a:r>
            <a:r>
              <a:rPr lang="de-DE" altLang="de-DE" sz="2000" b="1" dirty="0">
                <a:latin typeface="Arial" panose="020B0604020202020204" pitchFamily="34" charset="0"/>
              </a:rPr>
              <a:t> </a:t>
            </a:r>
            <a:r>
              <a:rPr lang="de-DE" altLang="de-DE" sz="2000" b="1" dirty="0" err="1">
                <a:latin typeface="Arial" panose="020B0604020202020204" pitchFamily="34" charset="0"/>
              </a:rPr>
              <a:t>Shifters</a:t>
            </a:r>
            <a:r>
              <a:rPr lang="de-DE" altLang="de-DE" sz="2000" b="1" dirty="0"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 – Brazil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DE – Germany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 – Philippines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altLang="de-DE" sz="2000" dirty="0">
                <a:latin typeface="Arial" panose="020B0604020202020204" pitchFamily="34" charset="0"/>
              </a:rPr>
              <a:t>CA - Canada</a:t>
            </a:r>
            <a:endParaRPr kumimoji="0" lang="de-DE" altLang="de-DE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altLang="de-DE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Attention</a:t>
            </a:r>
            <a:r>
              <a:rPr lang="de-DE" altLang="de-DE" sz="2000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de-DE" altLang="de-DE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for</a:t>
            </a:r>
            <a:r>
              <a:rPr lang="de-DE" altLang="de-DE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random</a:t>
            </a:r>
            <a:r>
              <a:rPr lang="de-DE" altLang="de-DE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de-DE" altLang="de-DE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users</a:t>
            </a:r>
            <a:endParaRPr lang="de-DE" altLang="de-DE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20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de-DE" altLang="de-DE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</a:t>
            </a:r>
            <a:r>
              <a:rPr lang="de-DE" altLang="de-DE" sz="2000" dirty="0">
                <a:solidFill>
                  <a:srgbClr val="FF0000"/>
                </a:solidFill>
                <a:latin typeface="Arial" panose="020B0604020202020204" pitchFamily="34" charset="0"/>
              </a:rPr>
              <a:t>n </a:t>
            </a:r>
            <a:r>
              <a:rPr lang="de-DE" altLang="de-DE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insufficient</a:t>
            </a:r>
            <a:r>
              <a:rPr lang="de-DE" altLang="de-DE" sz="2000" dirty="0">
                <a:solidFill>
                  <a:srgbClr val="FF0000"/>
                </a:solidFill>
                <a:latin typeface="Arial" panose="020B0604020202020204" pitchFamily="34" charset="0"/>
              </a:rPr>
              <a:t> sample </a:t>
            </a:r>
            <a:r>
              <a:rPr lang="de-DE" altLang="de-DE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size</a:t>
            </a:r>
            <a:endParaRPr kumimoji="0" lang="de-DE" altLang="de-DE" sz="20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fik 5" descr="Ein Bild, das Screenshot, Diagramm, Kreis enthält.&#10;&#10;KI-generierte Inhalte können fehlerhaft sein.">
            <a:extLst>
              <a:ext uri="{FF2B5EF4-FFF2-40B4-BE49-F238E27FC236}">
                <a16:creationId xmlns:a16="http://schemas.microsoft.com/office/drawing/2014/main" id="{96AEEB06-1CE8-C774-87BA-97429BEEF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9" y="1933357"/>
            <a:ext cx="7791450" cy="33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78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6538-E665-6EDC-06B4-71B9370DE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BAB60-9021-EF04-28C1-A678CF56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Beatmap</a:t>
            </a:r>
            <a:r>
              <a:rPr lang="de-AT" dirty="0"/>
              <a:t> Analysis – Long Tail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Beatmaps</a:t>
            </a:r>
            <a:endParaRPr lang="de-A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63CB14-23AC-954F-6F87-DB46BB7758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4285" y="5385879"/>
            <a:ext cx="38316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 normal</a:t>
            </a:r>
          </a:p>
        </p:txBody>
      </p:sp>
      <p:pic>
        <p:nvPicPr>
          <p:cNvPr id="6" name="Grafik 5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556FA9E4-5493-651A-8A08-9E466659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1" y="1472121"/>
            <a:ext cx="10130962" cy="376402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B399F75-AF3A-9754-06DE-E56D0A9E4BB8}"/>
              </a:ext>
            </a:extLst>
          </p:cNvPr>
          <p:cNvSpPr txBox="1"/>
          <p:nvPr/>
        </p:nvSpPr>
        <p:spPr>
          <a:xfrm>
            <a:off x="7748818" y="530414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logarithmic</a:t>
            </a: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3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D2BD4-CCBD-DA4C-691F-E199440A6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B239F-6002-F290-7C09-FF947656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Beatmap</a:t>
            </a:r>
            <a:r>
              <a:rPr lang="de-AT" dirty="0"/>
              <a:t> Analysis – </a:t>
            </a:r>
            <a:r>
              <a:rPr lang="de-AT" dirty="0" err="1"/>
              <a:t>Number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Beatmaps</a:t>
            </a:r>
            <a:r>
              <a:rPr lang="de-AT" dirty="0"/>
              <a:t> </a:t>
            </a:r>
            <a:r>
              <a:rPr lang="de-AT" dirty="0" err="1"/>
              <a:t>over</a:t>
            </a:r>
            <a:r>
              <a:rPr lang="de-AT" dirty="0"/>
              <a:t> Time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47EC293-7C4F-AB4F-83D4-D3E749470F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7700" y="1067582"/>
            <a:ext cx="3641802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 in 2008: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beatmap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submissions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rose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quickly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2010–2016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creation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fluctuated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~1 500 and 3 000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 2017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sharp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surge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5 000–6 000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improvements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2019–2022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submissions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stabilized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3 000–5 000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occasional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spikes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2023</a:t>
            </a:r>
            <a:endParaRPr lang="de-DE" altLang="de-DE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dramatic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uptick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occurred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de-DE" sz="1800" dirty="0">
                <a:latin typeface="Arial" panose="020B0604020202020204" pitchFamily="34" charset="0"/>
              </a:rPr>
              <a:t>By </a:t>
            </a:r>
            <a:r>
              <a:rPr lang="de-DE" altLang="de-DE" sz="1800" dirty="0" err="1">
                <a:latin typeface="Arial" panose="020B0604020202020204" pitchFamily="34" charset="0"/>
              </a:rPr>
              <a:t>early</a:t>
            </a:r>
            <a:r>
              <a:rPr lang="de-DE" altLang="de-DE" sz="1800" dirty="0">
                <a:latin typeface="Arial" panose="020B0604020202020204" pitchFamily="34" charset="0"/>
              </a:rPr>
              <a:t> 2025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7 000 - 10 000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renewed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mapping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8A011CDD-CBF6-E77F-CED1-23B662586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6" y="2075699"/>
            <a:ext cx="7839227" cy="388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9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153FC-513A-91C7-5858-B9C524AF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960BA-5001-DE22-1666-89A8D791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Beatmap</a:t>
            </a:r>
            <a:r>
              <a:rPr lang="de-AT" dirty="0"/>
              <a:t> Analysis – </a:t>
            </a:r>
            <a:r>
              <a:rPr lang="de-AT" dirty="0" err="1"/>
              <a:t>aim</a:t>
            </a:r>
            <a:r>
              <a:rPr lang="de-AT" dirty="0"/>
              <a:t>, </a:t>
            </a:r>
            <a:r>
              <a:rPr lang="de-AT" dirty="0" err="1"/>
              <a:t>speed</a:t>
            </a:r>
            <a:r>
              <a:rPr lang="de-AT" dirty="0"/>
              <a:t>, „</a:t>
            </a:r>
            <a:r>
              <a:rPr lang="de-AT" dirty="0" err="1"/>
              <a:t>technicality</a:t>
            </a:r>
            <a:r>
              <a:rPr lang="de-AT" dirty="0"/>
              <a:t>“,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difficulty</a:t>
            </a:r>
            <a:r>
              <a:rPr lang="de-AT" dirty="0"/>
              <a:t> </a:t>
            </a:r>
            <a:r>
              <a:rPr lang="de-AT" dirty="0" err="1"/>
              <a:t>rating</a:t>
            </a:r>
            <a:endParaRPr lang="de-AT" dirty="0"/>
          </a:p>
        </p:txBody>
      </p:sp>
      <p:pic>
        <p:nvPicPr>
          <p:cNvPr id="5" name="Grafik 4" descr="Ein Bild, das Text, Screenshot, Diagramm, Farbigkeit enthält.&#10;&#10;KI-generierte Inhalte können fehlerhaft sein.">
            <a:extLst>
              <a:ext uri="{FF2B5EF4-FFF2-40B4-BE49-F238E27FC236}">
                <a16:creationId xmlns:a16="http://schemas.microsoft.com/office/drawing/2014/main" id="{1D8031FE-0836-815E-8D20-8EA33ECEE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690688"/>
            <a:ext cx="5865088" cy="480060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811480C-2D8D-AEC5-6BEC-91CE16ED8F12}"/>
              </a:ext>
            </a:extLst>
          </p:cNvPr>
          <p:cNvSpPr txBox="1"/>
          <p:nvPr/>
        </p:nvSpPr>
        <p:spPr>
          <a:xfrm>
            <a:off x="7379208" y="2505456"/>
            <a:ext cx="43403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Takeaways:</a:t>
            </a:r>
          </a:p>
          <a:p>
            <a:r>
              <a:rPr lang="de-DE" sz="2000" dirty="0"/>
              <a:t>- </a:t>
            </a:r>
            <a:r>
              <a:rPr lang="de-DE" sz="2000" dirty="0" err="1"/>
              <a:t>Cone</a:t>
            </a:r>
            <a:r>
              <a:rPr lang="de-DE" sz="2000" dirty="0"/>
              <a:t> </a:t>
            </a:r>
            <a:r>
              <a:rPr lang="de-DE" sz="2000" dirty="0" err="1"/>
              <a:t>shape</a:t>
            </a:r>
            <a:r>
              <a:rPr lang="de-DE" sz="2000" dirty="0"/>
              <a:t> </a:t>
            </a:r>
            <a:r>
              <a:rPr lang="de-DE" sz="2000" dirty="0" err="1"/>
              <a:t>expected</a:t>
            </a:r>
            <a:r>
              <a:rPr lang="de-DE" sz="2000" dirty="0"/>
              <a:t>, </a:t>
            </a:r>
            <a:r>
              <a:rPr lang="de-DE" sz="2000" b="1" dirty="0"/>
              <a:t>BUT</a:t>
            </a:r>
          </a:p>
          <a:p>
            <a:pPr marL="342900" indent="-342900">
              <a:buFontTx/>
              <a:buChar char="-"/>
            </a:pP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expected</a:t>
            </a:r>
            <a:r>
              <a:rPr lang="de-DE" sz="2000" dirty="0"/>
              <a:t> </a:t>
            </a:r>
            <a:r>
              <a:rPr lang="de-DE" sz="2000" dirty="0" err="1"/>
              <a:t>more</a:t>
            </a:r>
            <a:r>
              <a:rPr lang="de-DE" sz="2000" dirty="0"/>
              <a:t> Clustering in </a:t>
            </a:r>
            <a:r>
              <a:rPr lang="de-DE" sz="2000" dirty="0" err="1"/>
              <a:t>higher</a:t>
            </a:r>
            <a:r>
              <a:rPr lang="de-DE" sz="2000" dirty="0"/>
              <a:t> </a:t>
            </a:r>
            <a:r>
              <a:rPr lang="de-DE" sz="2000" dirty="0" err="1"/>
              <a:t>difficulties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de-DE" sz="2000" dirty="0" err="1"/>
              <a:t>Map</a:t>
            </a:r>
            <a:r>
              <a:rPr lang="de-DE" sz="2000" dirty="0"/>
              <a:t> „</a:t>
            </a:r>
            <a:r>
              <a:rPr lang="de-DE" sz="2000" dirty="0" err="1"/>
              <a:t>Archetypes</a:t>
            </a:r>
            <a:r>
              <a:rPr lang="de-DE" sz="2000" dirty="0"/>
              <a:t>“ not </a:t>
            </a:r>
            <a:r>
              <a:rPr lang="de-DE" sz="2000" dirty="0" err="1"/>
              <a:t>easily</a:t>
            </a:r>
            <a:r>
              <a:rPr lang="de-DE" sz="2000" dirty="0"/>
              <a:t> </a:t>
            </a:r>
            <a:r>
              <a:rPr lang="de-DE" sz="2000" dirty="0" err="1"/>
              <a:t>identifiable</a:t>
            </a:r>
            <a:r>
              <a:rPr lang="de-DE" sz="2000" dirty="0"/>
              <a:t> </a:t>
            </a:r>
            <a:r>
              <a:rPr lang="de-DE" sz="2000" dirty="0" err="1"/>
              <a:t>through</a:t>
            </a:r>
            <a:r>
              <a:rPr lang="de-DE" sz="2000" dirty="0"/>
              <a:t> </a:t>
            </a:r>
            <a:r>
              <a:rPr lang="de-DE" sz="2000" dirty="0" err="1"/>
              <a:t>basic</a:t>
            </a:r>
            <a:r>
              <a:rPr lang="de-DE" sz="2000" dirty="0"/>
              <a:t> </a:t>
            </a:r>
            <a:r>
              <a:rPr lang="de-DE" sz="2000" dirty="0" err="1"/>
              <a:t>constructed</a:t>
            </a:r>
            <a:r>
              <a:rPr lang="de-DE" sz="2000" dirty="0"/>
              <a:t> </a:t>
            </a:r>
            <a:r>
              <a:rPr lang="de-DE" sz="2000" dirty="0" err="1"/>
              <a:t>metrics</a:t>
            </a:r>
            <a:r>
              <a:rPr lang="de-DE" sz="2000" dirty="0"/>
              <a:t>.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de-DE" sz="2000" dirty="0"/>
              <a:t>Maybe just </a:t>
            </a:r>
            <a:r>
              <a:rPr lang="de-DE" sz="2000" dirty="0" err="1"/>
              <a:t>more</a:t>
            </a:r>
            <a:r>
              <a:rPr lang="de-DE" sz="2000" dirty="0"/>
              <a:t> Hybrids Maps out </a:t>
            </a:r>
            <a:r>
              <a:rPr lang="de-DE" sz="2000" dirty="0" err="1"/>
              <a:t>there</a:t>
            </a:r>
            <a:r>
              <a:rPr lang="de-DE" sz="2000" dirty="0"/>
              <a:t> </a:t>
            </a:r>
            <a:r>
              <a:rPr lang="de-DE" sz="2000" dirty="0" err="1"/>
              <a:t>then</a:t>
            </a:r>
            <a:r>
              <a:rPr lang="de-DE" sz="2000" dirty="0"/>
              <a:t> </a:t>
            </a:r>
            <a:r>
              <a:rPr lang="de-DE" sz="2000" dirty="0" err="1"/>
              <a:t>expected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66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47B7-C78F-228B-E53A-21E61428B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960E6-487F-ABA9-8D18-232F7E97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5185" cy="1325563"/>
          </a:xfrm>
        </p:spPr>
        <p:txBody>
          <a:bodyPr>
            <a:normAutofit/>
          </a:bodyPr>
          <a:lstStyle/>
          <a:p>
            <a:r>
              <a:rPr lang="de-AT" dirty="0"/>
              <a:t>Score Analysis – Temporal </a:t>
            </a:r>
            <a:r>
              <a:rPr lang="de-AT" dirty="0" err="1"/>
              <a:t>Volatility</a:t>
            </a:r>
            <a:r>
              <a:rPr lang="de-AT" dirty="0"/>
              <a:t>: Performance‐Point vs. Star‐Rating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83B6D3-5501-6A6E-F34D-6C282C36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8" y="2342966"/>
            <a:ext cx="7946775" cy="261932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09E41A9-9FDC-351F-B601-D865BCA6E0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272" y="1702271"/>
            <a:ext cx="396272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Point (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(solid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spikes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dramatically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around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2012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collapses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2014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thereafter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extreme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fluctuation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long‐term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stability</a:t>
            </a:r>
            <a:endParaRPr lang="de-DE" altLang="de-DE" sz="15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pp 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mirrors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bursts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settling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volatility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subsides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Star-Rating (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(orange) and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star‐rating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remain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flat at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throughout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2010–2023—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showing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themselves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been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measurable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year‐to‐year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drift</a:t>
            </a: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5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3ED23-1BDE-76AC-F340-4D9F75BB0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6DF5F-CCDF-2CDD-D93B-DE63E832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5185" cy="1325563"/>
          </a:xfrm>
        </p:spPr>
        <p:txBody>
          <a:bodyPr>
            <a:normAutofit/>
          </a:bodyPr>
          <a:lstStyle/>
          <a:p>
            <a:r>
              <a:rPr lang="de-AT" dirty="0"/>
              <a:t>Score Analysis – </a:t>
            </a:r>
            <a:r>
              <a:rPr lang="de-AT" dirty="0" err="1"/>
              <a:t>Mod</a:t>
            </a:r>
            <a:r>
              <a:rPr lang="de-AT" dirty="0"/>
              <a:t> </a:t>
            </a:r>
            <a:r>
              <a:rPr lang="de-AT" dirty="0" err="1"/>
              <a:t>Usage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2015FA3-0B51-4F94-C529-892A6EB61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78" y="1690688"/>
            <a:ext cx="8068045" cy="4209415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E805A2C-8319-BE0A-9DBE-CDA3F496C998}"/>
              </a:ext>
            </a:extLst>
          </p:cNvPr>
          <p:cNvSpPr txBox="1"/>
          <p:nvPr/>
        </p:nvSpPr>
        <p:spPr>
          <a:xfrm>
            <a:off x="693820" y="5389964"/>
            <a:ext cx="55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DT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9508C8C-2444-635F-1DC6-4AB0C71DBBF9}"/>
              </a:ext>
            </a:extLst>
          </p:cNvPr>
          <p:cNvSpPr txBox="1"/>
          <p:nvPr/>
        </p:nvSpPr>
        <p:spPr>
          <a:xfrm>
            <a:off x="3950047" y="5389963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HR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BD2A006-4D83-B549-7DD6-741CCE022D6B}"/>
              </a:ext>
            </a:extLst>
          </p:cNvPr>
          <p:cNvSpPr/>
          <p:nvPr/>
        </p:nvSpPr>
        <p:spPr>
          <a:xfrm>
            <a:off x="693820" y="1499616"/>
            <a:ext cx="6511652" cy="1003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FC0B76E-039D-D003-2FC7-C680A8BDF148}"/>
              </a:ext>
            </a:extLst>
          </p:cNvPr>
          <p:cNvSpPr txBox="1"/>
          <p:nvPr/>
        </p:nvSpPr>
        <p:spPr>
          <a:xfrm>
            <a:off x="2317281" y="1973840"/>
            <a:ext cx="6444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/>
              <a:t>NM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AE7E40-6D64-AD66-AD8B-B5BBC4D714BA}"/>
              </a:ext>
            </a:extLst>
          </p:cNvPr>
          <p:cNvSpPr txBox="1"/>
          <p:nvPr/>
        </p:nvSpPr>
        <p:spPr>
          <a:xfrm>
            <a:off x="1834309" y="5780262"/>
            <a:ext cx="142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TOP Players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2F02EF-7F7F-A315-77CF-798CF23C0E8A}"/>
              </a:ext>
            </a:extLst>
          </p:cNvPr>
          <p:cNvSpPr txBox="1"/>
          <p:nvPr/>
        </p:nvSpPr>
        <p:spPr>
          <a:xfrm>
            <a:off x="5455920" y="5780262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Random Players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85ADE0B-5902-5312-C215-F176A6F8DF60}"/>
              </a:ext>
            </a:extLst>
          </p:cNvPr>
          <p:cNvSpPr/>
          <p:nvPr/>
        </p:nvSpPr>
        <p:spPr>
          <a:xfrm>
            <a:off x="8101859" y="1654592"/>
            <a:ext cx="3651525" cy="1003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7F1CB38-32E3-965C-7EF0-5BDDC71510D4}"/>
              </a:ext>
            </a:extLst>
          </p:cNvPr>
          <p:cNvSpPr txBox="1"/>
          <p:nvPr/>
        </p:nvSpPr>
        <p:spPr>
          <a:xfrm>
            <a:off x="8001727" y="1973840"/>
            <a:ext cx="3745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Beatmaps</a:t>
            </a:r>
            <a:r>
              <a:rPr lang="de-DE" b="1" dirty="0"/>
              <a:t> </a:t>
            </a:r>
            <a:r>
              <a:rPr lang="de-DE" i="1" dirty="0" err="1"/>
              <a:t>Fractions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Mods</a:t>
            </a:r>
            <a:r>
              <a:rPr lang="de-DE" i="1" dirty="0"/>
              <a:t> </a:t>
            </a:r>
            <a:r>
              <a:rPr lang="de-DE" i="1" dirty="0" err="1"/>
              <a:t>used</a:t>
            </a:r>
            <a:r>
              <a:rPr lang="de-DE" i="1" dirty="0"/>
              <a:t> ,</a:t>
            </a:r>
          </a:p>
          <a:p>
            <a:pPr marL="285750" indent="-285750">
              <a:buFontTx/>
              <a:buChar char="-"/>
            </a:pPr>
            <a:r>
              <a:rPr lang="de-DE" dirty="0"/>
              <a:t>Top </a:t>
            </a:r>
            <a:r>
              <a:rPr lang="de-DE" dirty="0" err="1"/>
              <a:t>players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mods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Maps </a:t>
            </a:r>
            <a:r>
              <a:rPr lang="de-DE" dirty="0" err="1"/>
              <a:t>exclusively</a:t>
            </a:r>
            <a:r>
              <a:rPr lang="de-DE" dirty="0"/>
              <a:t> </a:t>
            </a:r>
            <a:r>
              <a:rPr lang="de-DE" dirty="0" err="1"/>
              <a:t>played</a:t>
            </a:r>
            <a:r>
              <a:rPr lang="de-DE" dirty="0"/>
              <a:t> in DT and NM but not </a:t>
            </a:r>
            <a:r>
              <a:rPr lang="de-DE" dirty="0" err="1"/>
              <a:t>for</a:t>
            </a:r>
            <a:r>
              <a:rPr lang="de-DE" dirty="0"/>
              <a:t> HR</a:t>
            </a:r>
          </a:p>
          <a:p>
            <a:pPr marL="285750" indent="-285750">
              <a:buFontTx/>
              <a:buChar char="-"/>
            </a:pPr>
            <a:r>
              <a:rPr lang="de-DE" dirty="0"/>
              <a:t>DT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popular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HR</a:t>
            </a:r>
          </a:p>
          <a:p>
            <a:pPr marL="285750" indent="-285750">
              <a:buFontTx/>
              <a:buChar char="-"/>
            </a:pPr>
            <a:endParaRPr lang="de-DE" i="1" dirty="0"/>
          </a:p>
          <a:p>
            <a:endParaRPr lang="de-DE" i="1" dirty="0"/>
          </a:p>
          <a:p>
            <a:r>
              <a:rPr lang="de-DE" i="1" dirty="0"/>
              <a:t>Circle Size: </a:t>
            </a:r>
            <a:r>
              <a:rPr lang="de-DE" i="1" dirty="0" err="1"/>
              <a:t>beatmap</a:t>
            </a:r>
            <a:r>
              <a:rPr lang="de-DE" i="1" dirty="0"/>
              <a:t> </a:t>
            </a:r>
            <a:r>
              <a:rPr lang="de-DE" i="1" dirty="0" err="1"/>
              <a:t>playcount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33369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DD690540A1F6A4789CAC9A2887469AD" ma:contentTypeVersion="8" ma:contentTypeDescription="Ein neues Dokument erstellen." ma:contentTypeScope="" ma:versionID="1597f8cae697bc63f87aff9fc9a26de5">
  <xsd:schema xmlns:xsd="http://www.w3.org/2001/XMLSchema" xmlns:xs="http://www.w3.org/2001/XMLSchema" xmlns:p="http://schemas.microsoft.com/office/2006/metadata/properties" xmlns:ns3="60fc2f84-9a3f-46a0-bd3f-e813f8cbc51c" targetNamespace="http://schemas.microsoft.com/office/2006/metadata/properties" ma:root="true" ma:fieldsID="529d0a8001931caa0dbe17124e759e19" ns3:_="">
    <xsd:import namespace="60fc2f84-9a3f-46a0-bd3f-e813f8cbc5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fc2f84-9a3f-46a0-bd3f-e813f8cbc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fc2f84-9a3f-46a0-bd3f-e813f8cbc51c" xsi:nil="true"/>
  </documentManagement>
</p:properties>
</file>

<file path=customXml/itemProps1.xml><?xml version="1.0" encoding="utf-8"?>
<ds:datastoreItem xmlns:ds="http://schemas.openxmlformats.org/officeDocument/2006/customXml" ds:itemID="{8D6D449E-BDEB-4792-96A8-F67A59571E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fc2f84-9a3f-46a0-bd3f-e813f8cbc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AC1242-B2C4-4C0E-BCE4-BB43C479FB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EB8D1A-C378-4E09-9EC2-AC06809A75BD}">
  <ds:schemaRefs>
    <ds:schemaRef ds:uri="http://schemas.microsoft.com/office/infopath/2007/PartnerControls"/>
    <ds:schemaRef ds:uri="60fc2f84-9a3f-46a0-bd3f-e813f8cbc51c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5dae8ba6-b3d9-441d-85ba-95bbdebfad77}" enabled="1" method="Privileged" siteId="{2314cb5c-e44b-4288-b205-51ab43ecb12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Microsoft Office PowerPoint</Application>
  <PresentationFormat>Breitbild</PresentationFormat>
  <Paragraphs>96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Symbol</vt:lpstr>
      <vt:lpstr>Office</vt:lpstr>
      <vt:lpstr>RecSys Project</vt:lpstr>
      <vt:lpstr>Important Step: Data Simplification</vt:lpstr>
      <vt:lpstr>User Analysis – Playtime Distribution</vt:lpstr>
      <vt:lpstr>User Analysis – Countries on the Leaderboard</vt:lpstr>
      <vt:lpstr>Beatmap Analysis – Long Tail of Beatmaps</vt:lpstr>
      <vt:lpstr>Beatmap Analysis – Number of Beatmaps over Time</vt:lpstr>
      <vt:lpstr>Beatmap Analysis – aim, speed, „technicality“, with difficulty rating</vt:lpstr>
      <vt:lpstr>Score Analysis – Temporal Volatility: Performance‐Point vs. Star‐Rating</vt:lpstr>
      <vt:lpstr>Score Analysis – Mod Usage</vt:lpstr>
      <vt:lpstr>Score Analysis – Skill constraint estimates over time for a random user.</vt:lpstr>
    </vt:vector>
  </TitlesOfParts>
  <Company>Freudenberg Sealing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Dagn, Sonja</dc:creator>
  <cp:lastModifiedBy>Matteo Gläser</cp:lastModifiedBy>
  <cp:revision>3</cp:revision>
  <dcterms:created xsi:type="dcterms:W3CDTF">2025-06-11T06:31:55Z</dcterms:created>
  <dcterms:modified xsi:type="dcterms:W3CDTF">2025-06-11T09:21:39Z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0x010100BDD690540A1F6A4789CAC9A2887469AD</vt:lpwstr>
  </property>
</Properties>
</file>