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23"/>
  </p:notesMasterIdLst>
  <p:handoutMasterIdLst>
    <p:handoutMasterId r:id="rId24"/>
  </p:handoutMasterIdLst>
  <p:sldIdLst>
    <p:sldId id="256" r:id="rId3"/>
    <p:sldId id="269" r:id="rId4"/>
    <p:sldId id="268" r:id="rId5"/>
    <p:sldId id="258" r:id="rId6"/>
    <p:sldId id="260" r:id="rId7"/>
    <p:sldId id="270" r:id="rId8"/>
    <p:sldId id="278" r:id="rId9"/>
    <p:sldId id="271" r:id="rId10"/>
    <p:sldId id="279" r:id="rId11"/>
    <p:sldId id="282" r:id="rId12"/>
    <p:sldId id="283" r:id="rId13"/>
    <p:sldId id="284" r:id="rId14"/>
    <p:sldId id="286" r:id="rId15"/>
    <p:sldId id="285" r:id="rId16"/>
    <p:sldId id="274" r:id="rId17"/>
    <p:sldId id="275" r:id="rId18"/>
    <p:sldId id="280" r:id="rId19"/>
    <p:sldId id="276" r:id="rId20"/>
    <p:sldId id="281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3433"/>
    <a:srgbClr val="00294C"/>
    <a:srgbClr val="4C4D4C"/>
    <a:srgbClr val="EB8B2D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10" autoAdjust="0"/>
    <p:restoredTop sz="94673"/>
  </p:normalViewPr>
  <p:slideViewPr>
    <p:cSldViewPr snapToGrid="0" snapToObjects="1" showGuides="1">
      <p:cViewPr varScale="1">
        <p:scale>
          <a:sx n="150" d="100"/>
          <a:sy n="150" d="100"/>
        </p:scale>
        <p:origin x="13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544CBE7-AFBB-1961-3EFC-905CC26E25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3705"/>
          <a:stretch/>
        </p:blipFill>
        <p:spPr>
          <a:xfrm>
            <a:off x="0" y="0"/>
            <a:ext cx="12240683" cy="525320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5533147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754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DE1D3F9E-CCAE-4466-A283-C2A9F0F34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CBFD8B5-A5D3-47AF-94BC-02440AFB0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F82951B-5DE8-4179-9CDF-0C507218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223FF5FB-C0BC-8FBF-E010-82C75F859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3" y="2624296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15FB9842-8DFB-C8D2-DAF3-F9AEA1236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423" y="5407457"/>
            <a:ext cx="10561669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917861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23FF5FB-C0BC-8FBF-E010-82C75F8599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4A5A38D-E190-82AE-46C3-2654892513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423" y="2624296"/>
            <a:ext cx="10561669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 b="1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Textplatzhalter 12">
            <a:extLst>
              <a:ext uri="{FF2B5EF4-FFF2-40B4-BE49-F238E27FC236}">
                <a16:creationId xmlns:a16="http://schemas.microsoft.com/office/drawing/2014/main" id="{857560AF-62DA-685C-05D3-86EBDEF3A4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5423" y="5407457"/>
            <a:ext cx="10561669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>
                <a:solidFill>
                  <a:srgbClr val="343433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12439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467342-6F17-B273-AB31-7550A6A2E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332656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60C85B2-D425-5CFB-4251-19ED243B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8966" y="63575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 dirty="0"/>
              <a:t>Titel oder Vortragender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E0B9212-D1C1-ADB0-2A92-B1D1B2B01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8836" y="63552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7E50-EC1F-01A0-B1F3-70989E79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1980" y="63575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25538"/>
            <a:ext cx="5273191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82000" y="1125538"/>
            <a:ext cx="5400748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4869B38-494B-4C89-A74E-D20229C10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2902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1064C877-38F5-B23B-AB59-8521CEDEF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45A9A-4549-7291-C45E-B517A0EB5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BEA872-6F0E-93AD-97E6-4944DF48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70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888646" y="1126927"/>
            <a:ext cx="5083656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140174" y="1797050"/>
            <a:ext cx="5201331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0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140173" y="1127050"/>
            <a:ext cx="5201331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FBFCFE1-A281-A2FB-6E30-43BF24D33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184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C06CE9B-759F-824A-C20A-5E10A93E4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4663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CBACC-8192-9FCA-5352-7C6863BD1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2404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CE8F90-C45D-8937-D1DB-0139A002D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4663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321" y="1117234"/>
            <a:ext cx="6080753" cy="4756918"/>
          </a:xfrm>
        </p:spPr>
        <p:txBody>
          <a:bodyPr/>
          <a:lstStyle>
            <a:lvl1pPr marL="228594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733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663" y="1120007"/>
            <a:ext cx="4538645" cy="4756918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0A2F76-5FE6-A2C9-8158-0253A4B2F1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602259"/>
            <a:ext cx="10878519" cy="4778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2667" dirty="0">
                <a:solidFill>
                  <a:schemeClr val="accent1"/>
                </a:solidFill>
              </a:defRPr>
            </a:lvl1pPr>
          </a:lstStyle>
          <a:p>
            <a:pPr lvl="0"/>
            <a:br>
              <a:rPr lang="de-DE" dirty="0"/>
            </a:br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595945F4-3FF9-3EFE-16B6-5F5982EA3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58957" y="6367937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C5FAE91-7171-D00B-D5B3-F231E3F8D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78827" y="6365678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83719207-9E67-A5A0-0AFB-800C561F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41971" y="6367937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7428" y="1125538"/>
            <a:ext cx="6135295" cy="4751387"/>
          </a:xfrm>
        </p:spPr>
        <p:txBody>
          <a:bodyPr anchor="t"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3" y="1125538"/>
            <a:ext cx="4538645" cy="4751387"/>
          </a:xfrm>
        </p:spPr>
        <p:txBody>
          <a:bodyPr>
            <a:normAutofit/>
          </a:bodyPr>
          <a:lstStyle>
            <a:lvl1pPr marL="0" indent="0">
              <a:buNone/>
              <a:defRPr sz="1733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54FDCCD-A5AF-88A5-9D20-108CCA7A4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19F5C56-FD7E-D515-80C0-7891D6A12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BA88-315C-2F5A-C8CA-1B8CAE5AFF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B1380-8210-48A8-BB43-B42AD035E3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26928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733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F17648C-2661-BBE0-ED31-F8BFFFC21DA4}"/>
              </a:ext>
            </a:extLst>
          </p:cNvPr>
          <p:cNvSpPr txBox="1">
            <a:spLocks/>
          </p:cNvSpPr>
          <p:nvPr userDrawn="1"/>
        </p:nvSpPr>
        <p:spPr>
          <a:xfrm>
            <a:off x="959280" y="1797050"/>
            <a:ext cx="10865960" cy="105611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i="1" dirty="0">
                <a:solidFill>
                  <a:srgbClr val="4C4D4C"/>
                </a:solidFill>
                <a:latin typeface="+mn-lt"/>
              </a:rPr>
              <a:t>Zitat bearbeiten</a:t>
            </a:r>
            <a:endParaRPr lang="en-US" sz="2000" i="1" dirty="0">
              <a:solidFill>
                <a:srgbClr val="4C4D4C"/>
              </a:solidFill>
              <a:latin typeface="+mn-lt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1926AB-352B-1D01-2E4A-B42350233D4A}"/>
              </a:ext>
            </a:extLst>
          </p:cNvPr>
          <p:cNvSpPr txBox="1">
            <a:spLocks/>
          </p:cNvSpPr>
          <p:nvPr userDrawn="1"/>
        </p:nvSpPr>
        <p:spPr>
          <a:xfrm>
            <a:off x="766763" y="2949177"/>
            <a:ext cx="10849700" cy="2927747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3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733" dirty="0">
                <a:solidFill>
                  <a:srgbClr val="4C4D4C"/>
                </a:solidFill>
              </a:rPr>
              <a:t>Mastertitelformat bearbeiten</a:t>
            </a:r>
            <a:endParaRPr lang="en-US" sz="1733" dirty="0">
              <a:solidFill>
                <a:srgbClr val="4C4D4C"/>
              </a:solidFill>
            </a:endParaRP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D4537A4E-7ECF-DAE3-1691-53F73276F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763" y="333375"/>
            <a:ext cx="10865960" cy="477837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2667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A9014802-BFAB-F5A2-B75F-9FB942E2C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7069" y="6352404"/>
            <a:ext cx="4114800" cy="314425"/>
          </a:xfrm>
          <a:prstGeom prst="rect">
            <a:avLst/>
          </a:prstGeom>
        </p:spPr>
        <p:txBody>
          <a:bodyPr anchor="ctr" anchorCtr="1"/>
          <a:lstStyle>
            <a:lvl1pPr algn="ctr">
              <a:defRPr sz="933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B30F97-4BE0-5CC1-D8E4-6176CBD1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6939" y="6350145"/>
            <a:ext cx="888247" cy="316684"/>
          </a:xfrm>
          <a:prstGeom prst="rect">
            <a:avLst/>
          </a:prstGeom>
        </p:spPr>
        <p:txBody>
          <a:bodyPr anchor="ctr" anchorCtr="1"/>
          <a:lstStyle>
            <a:lvl1pPr algn="r">
              <a:defRPr sz="933">
                <a:solidFill>
                  <a:schemeClr val="accent3"/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1B5A1-CC77-7628-2F4B-D2EF0A0DF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70083" y="6352404"/>
            <a:ext cx="1311917" cy="316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>
                <a:solidFill>
                  <a:schemeClr val="accent3"/>
                </a:solidFill>
              </a:defRPr>
            </a:lvl1pPr>
          </a:lstStyle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CDC0F-71BF-B840-812C-9588125E0BFE}" type="datetime6">
              <a:rPr lang="de-DE" smtClean="0"/>
              <a:t>Juni 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06" r:id="rId4"/>
    <p:sldLayoutId id="2147483708" r:id="rId5"/>
    <p:sldLayoutId id="2147483721" r:id="rId6"/>
    <p:sldLayoutId id="2147483712" r:id="rId7"/>
    <p:sldLayoutId id="2147483713" r:id="rId8"/>
    <p:sldLayoutId id="2147483714" r:id="rId9"/>
    <p:sldLayoutId id="2147483735" r:id="rId10"/>
    <p:sldLayoutId id="214748372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3EEE1C5-F540-4CDC-92A0-10DF1616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7C4111-E4F0-479F-80F6-8BB16BD1CB1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66763" y="6082475"/>
            <a:ext cx="10560049" cy="586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1500" dirty="0">
                <a:solidFill>
                  <a:srgbClr val="4C4D4C"/>
                </a:solidFill>
              </a:rPr>
              <a:t>Gegründet im Jahr 1669, ist die Universität Innsbruck heute mit mehr als 28.000 Studierenden und über 5.000 Mitarbeitenden die größte und wichtigste Forschungs- und Bildungseinrichtung in Westösterreich.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118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15FC-049A-3CB2-65B1-AFE423406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41E87F82-4BEA-896E-4E55-838CABB7B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Enoyment</a:t>
            </a:r>
            <a:r>
              <a:rPr lang="de-AT" dirty="0"/>
              <a:t>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construction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43875E0-C9A2-F04E-FE91-1A8CD67EF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214A7E-72EF-0FB5-C23B-F9FD1DD59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291CAF-037A-241B-D083-274D3715D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A000CE-032D-5257-ED62-99615D8D7D25}"/>
              </a:ext>
            </a:extLst>
          </p:cNvPr>
          <p:cNvSpPr txBox="1"/>
          <p:nvPr/>
        </p:nvSpPr>
        <p:spPr>
          <a:xfrm>
            <a:off x="4699624" y="1715817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Enjoyment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score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6289AC-E843-2A21-73E0-D3FE37C4F289}"/>
              </a:ext>
            </a:extLst>
          </p:cNvPr>
          <p:cNvSpPr txBox="1"/>
          <p:nvPr/>
        </p:nvSpPr>
        <p:spPr>
          <a:xfrm>
            <a:off x="1006005" y="2959100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 * </a:t>
            </a:r>
            <a:r>
              <a:rPr lang="de-DE" b="1" dirty="0" err="1"/>
              <a:t>playcount_c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B3FBB81-503A-C33A-20F7-24E0C27693EF}"/>
              </a:ext>
            </a:extLst>
          </p:cNvPr>
          <p:cNvSpPr txBox="1"/>
          <p:nvPr/>
        </p:nvSpPr>
        <p:spPr>
          <a:xfrm>
            <a:off x="3294772" y="2959100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0.3 * </a:t>
            </a:r>
            <a:r>
              <a:rPr lang="de-DE" b="1" dirty="0" err="1"/>
              <a:t>favourite_c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4C5CFA1-9C18-4B92-B479-438E8115B0E1}"/>
              </a:ext>
            </a:extLst>
          </p:cNvPr>
          <p:cNvSpPr txBox="1"/>
          <p:nvPr/>
        </p:nvSpPr>
        <p:spPr>
          <a:xfrm>
            <a:off x="6028938" y="2965450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 * </a:t>
            </a:r>
            <a:r>
              <a:rPr lang="de-DE" b="1" dirty="0" err="1"/>
              <a:t>accuracy_c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5C19F1F-8948-0F57-3775-7C4582473BBF}"/>
              </a:ext>
            </a:extLst>
          </p:cNvPr>
          <p:cNvSpPr txBox="1"/>
          <p:nvPr/>
        </p:nvSpPr>
        <p:spPr>
          <a:xfrm>
            <a:off x="9613785" y="2965450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0.3 * </a:t>
            </a:r>
            <a:r>
              <a:rPr lang="de-DE" b="1" dirty="0" err="1"/>
              <a:t>pp_contrib_c</a:t>
            </a:r>
            <a:endParaRPr lang="de-DE" b="1" dirty="0"/>
          </a:p>
        </p:txBody>
      </p:sp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3680B07C-6D2A-39D3-C9C2-424B98096A96}"/>
              </a:ext>
            </a:extLst>
          </p:cNvPr>
          <p:cNvSpPr/>
          <p:nvPr/>
        </p:nvSpPr>
        <p:spPr>
          <a:xfrm>
            <a:off x="2865005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dditionszeichen 12">
            <a:extLst>
              <a:ext uri="{FF2B5EF4-FFF2-40B4-BE49-F238E27FC236}">
                <a16:creationId xmlns:a16="http://schemas.microsoft.com/office/drawing/2014/main" id="{08908AAB-6852-2647-7A6C-41110C3D8C55}"/>
              </a:ext>
            </a:extLst>
          </p:cNvPr>
          <p:cNvSpPr/>
          <p:nvPr/>
        </p:nvSpPr>
        <p:spPr>
          <a:xfrm>
            <a:off x="5426951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9B83EF7D-07C0-617B-9859-8732953B5ED1}"/>
              </a:ext>
            </a:extLst>
          </p:cNvPr>
          <p:cNvSpPr/>
          <p:nvPr/>
        </p:nvSpPr>
        <p:spPr>
          <a:xfrm>
            <a:off x="8560425" y="3031014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B378784E-9399-7113-BA6A-09ACD0C50974}"/>
              </a:ext>
            </a:extLst>
          </p:cNvPr>
          <p:cNvSpPr/>
          <p:nvPr/>
        </p:nvSpPr>
        <p:spPr>
          <a:xfrm>
            <a:off x="5918777" y="2384425"/>
            <a:ext cx="354445" cy="3693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F279CFC4-530D-25E4-C42B-65D097AB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3" y="3357995"/>
            <a:ext cx="2257977" cy="54418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9318D02E-8EEB-6537-9151-783449295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58" y="3337068"/>
            <a:ext cx="1274282" cy="54238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427C96F2-E31C-0E9C-A000-CDCF8298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3" y="3429774"/>
            <a:ext cx="1713105" cy="41613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34612EC-C260-4FC4-9ABA-8426D4EA8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985" y="3361269"/>
            <a:ext cx="1773416" cy="54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2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59FD-1EE6-00D3-491F-A2C8550A7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B2C46196-5EE3-A004-9C39-91DE28763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Enoyment</a:t>
            </a:r>
            <a:r>
              <a:rPr lang="de-AT" dirty="0"/>
              <a:t>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construction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14103D-88A4-D74D-0B8C-58C4502B8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CB89486-AB59-F33D-0748-DF513C37C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D62D4AA-A1E1-F497-458D-98D0FBA02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36D1CA5-9071-8D40-82AE-4DF26AF53A4B}"/>
              </a:ext>
            </a:extLst>
          </p:cNvPr>
          <p:cNvSpPr txBox="1"/>
          <p:nvPr/>
        </p:nvSpPr>
        <p:spPr>
          <a:xfrm>
            <a:off x="4699624" y="1715817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Enjoyment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score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F590DD1-0216-F1D4-3126-1BF1B706DA4F}"/>
              </a:ext>
            </a:extLst>
          </p:cNvPr>
          <p:cNvSpPr txBox="1"/>
          <p:nvPr/>
        </p:nvSpPr>
        <p:spPr>
          <a:xfrm>
            <a:off x="1006005" y="2959100"/>
            <a:ext cx="1847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 * </a:t>
            </a:r>
            <a:r>
              <a:rPr lang="de-DE" b="1" dirty="0" err="1"/>
              <a:t>playcount_c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6B2E4DA-5EEB-BE71-1A83-278930F0A76B}"/>
              </a:ext>
            </a:extLst>
          </p:cNvPr>
          <p:cNvSpPr txBox="1"/>
          <p:nvPr/>
        </p:nvSpPr>
        <p:spPr>
          <a:xfrm>
            <a:off x="3294772" y="2959100"/>
            <a:ext cx="17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0.3 * </a:t>
            </a:r>
            <a:r>
              <a:rPr lang="de-DE" b="1" dirty="0" err="1"/>
              <a:t>favourite_c</a:t>
            </a:r>
            <a:endParaRPr lang="de-DE" b="1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27973B3-0E6D-C3D8-85B7-D1EEA81D285A}"/>
              </a:ext>
            </a:extLst>
          </p:cNvPr>
          <p:cNvSpPr txBox="1"/>
          <p:nvPr/>
        </p:nvSpPr>
        <p:spPr>
          <a:xfrm>
            <a:off x="6028938" y="2965450"/>
            <a:ext cx="172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0.2 * </a:t>
            </a:r>
            <a:r>
              <a:rPr lang="de-DE" b="1" dirty="0" err="1"/>
              <a:t>accuracy_c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3D6A8F5-BA40-5908-C975-18102390A26D}"/>
              </a:ext>
            </a:extLst>
          </p:cNvPr>
          <p:cNvSpPr txBox="1"/>
          <p:nvPr/>
        </p:nvSpPr>
        <p:spPr>
          <a:xfrm>
            <a:off x="9613785" y="2965450"/>
            <a:ext cx="1939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0.3 * </a:t>
            </a:r>
            <a:r>
              <a:rPr lang="de-DE" b="1" dirty="0" err="1"/>
              <a:t>pp_contrib_c</a:t>
            </a:r>
            <a:endParaRPr lang="de-DE" b="1" dirty="0"/>
          </a:p>
        </p:txBody>
      </p:sp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F80D71C0-3848-FF7B-4769-7B7E0C5046F4}"/>
              </a:ext>
            </a:extLst>
          </p:cNvPr>
          <p:cNvSpPr/>
          <p:nvPr/>
        </p:nvSpPr>
        <p:spPr>
          <a:xfrm>
            <a:off x="2865005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dditionszeichen 12">
            <a:extLst>
              <a:ext uri="{FF2B5EF4-FFF2-40B4-BE49-F238E27FC236}">
                <a16:creationId xmlns:a16="http://schemas.microsoft.com/office/drawing/2014/main" id="{FDB8CD6E-16AB-0C09-4DD5-BFA5261EBE4C}"/>
              </a:ext>
            </a:extLst>
          </p:cNvPr>
          <p:cNvSpPr/>
          <p:nvPr/>
        </p:nvSpPr>
        <p:spPr>
          <a:xfrm>
            <a:off x="5426951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2CE627B8-E4FB-0CD8-D0C0-DF5930180EC8}"/>
              </a:ext>
            </a:extLst>
          </p:cNvPr>
          <p:cNvSpPr/>
          <p:nvPr/>
        </p:nvSpPr>
        <p:spPr>
          <a:xfrm>
            <a:off x="8560425" y="3031014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9977F43C-8CC1-EF2F-1F7F-E22F47DCD577}"/>
              </a:ext>
            </a:extLst>
          </p:cNvPr>
          <p:cNvSpPr/>
          <p:nvPr/>
        </p:nvSpPr>
        <p:spPr>
          <a:xfrm>
            <a:off x="8121650" y="3408745"/>
            <a:ext cx="1174750" cy="179005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CC9A71B-23B4-2A2E-74B5-F971FF60162D}"/>
              </a:ext>
            </a:extLst>
          </p:cNvPr>
          <p:cNvSpPr txBox="1"/>
          <p:nvPr/>
        </p:nvSpPr>
        <p:spPr>
          <a:xfrm>
            <a:off x="8205738" y="3571677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balanced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de-DE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2DC57F8C-5F2C-350D-1B20-DD17F5735D4E}"/>
              </a:ext>
            </a:extLst>
          </p:cNvPr>
          <p:cNvSpPr txBox="1"/>
          <p:nvPr/>
        </p:nvSpPr>
        <p:spPr>
          <a:xfrm>
            <a:off x="8079485" y="3765034"/>
            <a:ext cx="1316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farm_factor</a:t>
            </a:r>
            <a:endParaRPr lang="de-DE" b="1" dirty="0"/>
          </a:p>
        </p:txBody>
      </p:sp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27E7357E-C497-B615-F426-8334711E02A8}"/>
              </a:ext>
            </a:extLst>
          </p:cNvPr>
          <p:cNvSpPr/>
          <p:nvPr/>
        </p:nvSpPr>
        <p:spPr>
          <a:xfrm>
            <a:off x="5918777" y="2384425"/>
            <a:ext cx="354445" cy="3693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55C7369C-D4BA-A83E-E189-A6B1A5AC9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03" y="3357995"/>
            <a:ext cx="2257977" cy="54418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18D48A17-FF5E-3C22-F483-F0235ABB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058" y="3337068"/>
            <a:ext cx="1274282" cy="542386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F5016E28-2598-B391-16DF-10B2A3B06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843" y="3429774"/>
            <a:ext cx="1713105" cy="41613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00C7C872-0D57-6FAC-7925-543B3410D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985" y="3361269"/>
            <a:ext cx="1773416" cy="544189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48834DC9-DC7D-5AE3-E28E-3EB029132B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317" y="4260920"/>
            <a:ext cx="3878006" cy="236776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1EFD3299-5905-282A-97D2-E95B72E17A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3328" y="5217994"/>
            <a:ext cx="1044377" cy="551379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A71BE132-F6A1-8C65-796A-273AE3AE0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5475" y="5184966"/>
            <a:ext cx="1989151" cy="705611"/>
          </a:xfrm>
          <a:prstGeom prst="rect">
            <a:avLst/>
          </a:prstGeom>
        </p:spPr>
      </p:pic>
      <p:sp>
        <p:nvSpPr>
          <p:cNvPr id="42" name="Pfeil: nach unten 41">
            <a:extLst>
              <a:ext uri="{FF2B5EF4-FFF2-40B4-BE49-F238E27FC236}">
                <a16:creationId xmlns:a16="http://schemas.microsoft.com/office/drawing/2014/main" id="{3946A58D-1571-D9E0-3C3B-6C2826907D4A}"/>
              </a:ext>
            </a:extLst>
          </p:cNvPr>
          <p:cNvSpPr/>
          <p:nvPr/>
        </p:nvSpPr>
        <p:spPr>
          <a:xfrm rot="19973394">
            <a:off x="10184114" y="4604383"/>
            <a:ext cx="144830" cy="56720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84B09526-DB07-C832-FE29-B158E956340E}"/>
              </a:ext>
            </a:extLst>
          </p:cNvPr>
          <p:cNvSpPr/>
          <p:nvPr/>
        </p:nvSpPr>
        <p:spPr>
          <a:xfrm rot="1886767">
            <a:off x="7629695" y="4540610"/>
            <a:ext cx="144830" cy="56720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600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27988-F001-B984-CCB9-BBCB8F4D7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1F4828A9-1703-6BFA-7A08-28FEF465D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Enoyment</a:t>
            </a:r>
            <a:r>
              <a:rPr lang="de-AT" dirty="0"/>
              <a:t>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construction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43C686-109B-DF3E-B487-63014A480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9A45826-9A8C-54CF-4E4D-F85C1D6DD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698F4E7-529F-953E-E994-C5B4B56C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844E4C52-9D96-2884-FA0A-414D8FFE39A0}"/>
              </a:ext>
            </a:extLst>
          </p:cNvPr>
          <p:cNvSpPr/>
          <p:nvPr/>
        </p:nvSpPr>
        <p:spPr>
          <a:xfrm>
            <a:off x="2865005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dditionszeichen 12">
            <a:extLst>
              <a:ext uri="{FF2B5EF4-FFF2-40B4-BE49-F238E27FC236}">
                <a16:creationId xmlns:a16="http://schemas.microsoft.com/office/drawing/2014/main" id="{5040BD44-D602-F13F-2273-31D0DACB9FEA}"/>
              </a:ext>
            </a:extLst>
          </p:cNvPr>
          <p:cNvSpPr/>
          <p:nvPr/>
        </p:nvSpPr>
        <p:spPr>
          <a:xfrm>
            <a:off x="5426951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4DAA9975-19BC-4C7F-1300-65883F1B2DB2}"/>
              </a:ext>
            </a:extLst>
          </p:cNvPr>
          <p:cNvSpPr/>
          <p:nvPr/>
        </p:nvSpPr>
        <p:spPr>
          <a:xfrm>
            <a:off x="8560425" y="3031014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1C432F1A-29DE-B914-55EF-9931E0E005B3}"/>
              </a:ext>
            </a:extLst>
          </p:cNvPr>
          <p:cNvSpPr/>
          <p:nvPr/>
        </p:nvSpPr>
        <p:spPr>
          <a:xfrm>
            <a:off x="8121650" y="3408745"/>
            <a:ext cx="1174750" cy="179005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71D932F-3811-7335-8F57-2404F79B6F46}"/>
              </a:ext>
            </a:extLst>
          </p:cNvPr>
          <p:cNvSpPr txBox="1"/>
          <p:nvPr/>
        </p:nvSpPr>
        <p:spPr>
          <a:xfrm>
            <a:off x="8205738" y="3571677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balanced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12D3CC4-9965-B651-A18E-DD7E63948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27" y="517900"/>
            <a:ext cx="1919624" cy="139916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CE98F90-730D-7626-62C7-AB2E8380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8" y="2714855"/>
            <a:ext cx="1580550" cy="117700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75FEBBB3-76CF-4A4F-515D-6EC4B296E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33" y="2701244"/>
            <a:ext cx="1580550" cy="12042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364F20CA-7969-2B47-63E2-3ABA388CE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643475"/>
            <a:ext cx="1602632" cy="1235979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795079CF-F279-893B-105F-234ADD799F26}"/>
              </a:ext>
            </a:extLst>
          </p:cNvPr>
          <p:cNvSpPr/>
          <p:nvPr/>
        </p:nvSpPr>
        <p:spPr>
          <a:xfrm>
            <a:off x="5918777" y="2384425"/>
            <a:ext cx="354445" cy="3693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CE76D96E-397E-CA28-E9DB-BBD828645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281" y="2591767"/>
            <a:ext cx="1792329" cy="133939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168FA86B-2DC7-5420-6725-3EA4502C5E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498" y="4094093"/>
            <a:ext cx="1886295" cy="148659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1E00DD5-459B-CB2B-8DF7-0B4275C99309}"/>
              </a:ext>
            </a:extLst>
          </p:cNvPr>
          <p:cNvSpPr txBox="1"/>
          <p:nvPr/>
        </p:nvSpPr>
        <p:spPr>
          <a:xfrm>
            <a:off x="4823806" y="1922369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Enjoyment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score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9318A60-9CC7-96BA-902D-EF610E5CE53B}"/>
              </a:ext>
            </a:extLst>
          </p:cNvPr>
          <p:cNvCxnSpPr>
            <a:cxnSpLocks/>
          </p:cNvCxnSpPr>
          <p:nvPr/>
        </p:nvCxnSpPr>
        <p:spPr>
          <a:xfrm>
            <a:off x="9268110" y="4356100"/>
            <a:ext cx="0" cy="137160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C99F567-EC43-8FFF-1338-F79D614E17D7}"/>
              </a:ext>
            </a:extLst>
          </p:cNvPr>
          <p:cNvCxnSpPr>
            <a:cxnSpLocks/>
          </p:cNvCxnSpPr>
          <p:nvPr/>
        </p:nvCxnSpPr>
        <p:spPr>
          <a:xfrm>
            <a:off x="9559282" y="4356100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E66241BB-64BA-3786-6FE8-7E43069B6618}"/>
              </a:ext>
            </a:extLst>
          </p:cNvPr>
          <p:cNvCxnSpPr>
            <a:cxnSpLocks/>
          </p:cNvCxnSpPr>
          <p:nvPr/>
        </p:nvCxnSpPr>
        <p:spPr>
          <a:xfrm>
            <a:off x="9584682" y="4356100"/>
            <a:ext cx="0" cy="13716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0DBE9DC-85FE-F6E4-61AA-1D0DA2978041}"/>
              </a:ext>
            </a:extLst>
          </p:cNvPr>
          <p:cNvSpPr txBox="1"/>
          <p:nvPr/>
        </p:nvSpPr>
        <p:spPr>
          <a:xfrm>
            <a:off x="9784903" y="4094093"/>
            <a:ext cx="225484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Blue </a:t>
            </a:r>
            <a:r>
              <a:rPr lang="de-DE" sz="1600" dirty="0" err="1"/>
              <a:t>zenith</a:t>
            </a:r>
            <a:r>
              <a:rPr lang="de-DE" sz="1600" dirty="0"/>
              <a:t> 7*</a:t>
            </a:r>
          </a:p>
          <a:p>
            <a:r>
              <a:rPr lang="de-DE" sz="1600" dirty="0"/>
              <a:t>Freedom </a:t>
            </a:r>
            <a:r>
              <a:rPr lang="de-DE" sz="1600" dirty="0" err="1"/>
              <a:t>dive</a:t>
            </a:r>
            <a:r>
              <a:rPr lang="de-DE" sz="1600" dirty="0"/>
              <a:t> DT 10*</a:t>
            </a:r>
          </a:p>
          <a:p>
            <a:r>
              <a:rPr lang="de-DE" sz="1600" dirty="0" err="1"/>
              <a:t>No</a:t>
            </a:r>
            <a:r>
              <a:rPr lang="de-DE" sz="1600" dirty="0"/>
              <a:t> title HR 6 and 7*</a:t>
            </a:r>
          </a:p>
          <a:p>
            <a:r>
              <a:rPr lang="de-DE" sz="1600" dirty="0"/>
              <a:t>Epitaph NM and HR 7/9*</a:t>
            </a:r>
          </a:p>
          <a:p>
            <a:r>
              <a:rPr lang="de-DE" sz="1600" dirty="0"/>
              <a:t>PADORU DT 8*</a:t>
            </a:r>
          </a:p>
          <a:p>
            <a:r>
              <a:rPr lang="de-DE" sz="1600" dirty="0"/>
              <a:t>Santa-</a:t>
            </a:r>
            <a:r>
              <a:rPr lang="de-DE" sz="1600" dirty="0" err="1"/>
              <a:t>san</a:t>
            </a:r>
            <a:r>
              <a:rPr lang="de-DE" sz="1600" dirty="0"/>
              <a:t> 5*</a:t>
            </a:r>
          </a:p>
          <a:p>
            <a:r>
              <a:rPr lang="de-DE" sz="1600" dirty="0" err="1"/>
              <a:t>Crab</a:t>
            </a:r>
            <a:r>
              <a:rPr lang="de-DE" sz="1600" dirty="0"/>
              <a:t> Rave 5*</a:t>
            </a:r>
          </a:p>
          <a:p>
            <a:endParaRPr lang="de-DE" sz="1600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5D5B09C9-FECF-DF31-F5CB-8462A73375D6}"/>
              </a:ext>
            </a:extLst>
          </p:cNvPr>
          <p:cNvCxnSpPr>
            <a:cxnSpLocks/>
          </p:cNvCxnSpPr>
          <p:nvPr/>
        </p:nvCxnSpPr>
        <p:spPr>
          <a:xfrm>
            <a:off x="9381482" y="4356100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30479743-B631-DD3C-56C5-DC1468DFFF4C}"/>
              </a:ext>
            </a:extLst>
          </p:cNvPr>
          <p:cNvCxnSpPr>
            <a:cxnSpLocks/>
          </p:cNvCxnSpPr>
          <p:nvPr/>
        </p:nvCxnSpPr>
        <p:spPr>
          <a:xfrm>
            <a:off x="9403064" y="4356100"/>
            <a:ext cx="0" cy="13716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402DC07F-6D3E-7A75-6A05-201882732AAE}"/>
              </a:ext>
            </a:extLst>
          </p:cNvPr>
          <p:cNvCxnSpPr>
            <a:cxnSpLocks/>
          </p:cNvCxnSpPr>
          <p:nvPr/>
        </p:nvCxnSpPr>
        <p:spPr>
          <a:xfrm>
            <a:off x="9628685" y="4343400"/>
            <a:ext cx="0" cy="137160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71E0C36-11B6-D8D7-3979-762B16BA14CC}"/>
              </a:ext>
            </a:extLst>
          </p:cNvPr>
          <p:cNvCxnSpPr>
            <a:cxnSpLocks/>
          </p:cNvCxnSpPr>
          <p:nvPr/>
        </p:nvCxnSpPr>
        <p:spPr>
          <a:xfrm>
            <a:off x="8397232" y="4367491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5A5AFDBF-10B8-D241-24D3-2F413C618167}"/>
              </a:ext>
            </a:extLst>
          </p:cNvPr>
          <p:cNvCxnSpPr>
            <a:cxnSpLocks/>
          </p:cNvCxnSpPr>
          <p:nvPr/>
        </p:nvCxnSpPr>
        <p:spPr>
          <a:xfrm>
            <a:off x="8205738" y="4367491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98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70FFE-13A7-FC93-C534-12C9C8E76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119F8720-F330-085E-2770-D0B815829D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Enoyment</a:t>
            </a:r>
            <a:r>
              <a:rPr lang="de-AT" dirty="0"/>
              <a:t>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construction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66F4DA-21C2-4799-A44A-BCECD1B6C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95E8B7-887F-14C2-72E4-EED5EEA29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E494D9B-11F5-56AE-F60F-1655EC127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A2C7095D-75D4-88D2-9DD6-0C0EE3F097FA}"/>
              </a:ext>
            </a:extLst>
          </p:cNvPr>
          <p:cNvSpPr/>
          <p:nvPr/>
        </p:nvSpPr>
        <p:spPr>
          <a:xfrm>
            <a:off x="2865005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dditionszeichen 12">
            <a:extLst>
              <a:ext uri="{FF2B5EF4-FFF2-40B4-BE49-F238E27FC236}">
                <a16:creationId xmlns:a16="http://schemas.microsoft.com/office/drawing/2014/main" id="{D8943EB4-D30D-55EB-546C-112F3AB2A9A2}"/>
              </a:ext>
            </a:extLst>
          </p:cNvPr>
          <p:cNvSpPr/>
          <p:nvPr/>
        </p:nvSpPr>
        <p:spPr>
          <a:xfrm>
            <a:off x="5426951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E9BEBE7D-B0C1-E454-71D4-39C4AA8331DA}"/>
              </a:ext>
            </a:extLst>
          </p:cNvPr>
          <p:cNvSpPr/>
          <p:nvPr/>
        </p:nvSpPr>
        <p:spPr>
          <a:xfrm>
            <a:off x="8560425" y="3031014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46AC922B-145C-19C5-A015-5ADA6EE2DFBB}"/>
              </a:ext>
            </a:extLst>
          </p:cNvPr>
          <p:cNvSpPr/>
          <p:nvPr/>
        </p:nvSpPr>
        <p:spPr>
          <a:xfrm>
            <a:off x="8121650" y="3408745"/>
            <a:ext cx="1174750" cy="179005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82D589E-B7CD-1C7A-A57A-81D0C01600D3}"/>
              </a:ext>
            </a:extLst>
          </p:cNvPr>
          <p:cNvSpPr txBox="1"/>
          <p:nvPr/>
        </p:nvSpPr>
        <p:spPr>
          <a:xfrm>
            <a:off x="8205738" y="3571677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balanced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250F07B-87CA-D0CE-268E-26490CDD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27" y="517900"/>
            <a:ext cx="1919624" cy="139916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1829E42-1CC5-E201-999C-E301D2362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8" y="2714855"/>
            <a:ext cx="1580550" cy="117700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599D632-4304-27B7-E985-57B19FA95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33" y="2701244"/>
            <a:ext cx="1580550" cy="12042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8A5F415-7A79-DADD-C3D9-3DE3C9E91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643475"/>
            <a:ext cx="1602632" cy="1235979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F92D2795-ABC1-8C61-9FF1-1654ADAA1142}"/>
              </a:ext>
            </a:extLst>
          </p:cNvPr>
          <p:cNvSpPr/>
          <p:nvPr/>
        </p:nvSpPr>
        <p:spPr>
          <a:xfrm>
            <a:off x="5918777" y="2384425"/>
            <a:ext cx="354445" cy="3693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E947F83E-C017-22BB-7D8D-740C87C80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281" y="2591767"/>
            <a:ext cx="1792329" cy="133939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84813F3-3445-98F3-031A-55F940855F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498" y="4094093"/>
            <a:ext cx="1886295" cy="148659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1E0857B4-A6EC-5733-6C4B-F1C5408784BB}"/>
              </a:ext>
            </a:extLst>
          </p:cNvPr>
          <p:cNvSpPr txBox="1"/>
          <p:nvPr/>
        </p:nvSpPr>
        <p:spPr>
          <a:xfrm>
            <a:off x="4823806" y="1922369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Enjoyment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score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917E3838-6EBF-DB70-F246-881F4DB6BF40}"/>
              </a:ext>
            </a:extLst>
          </p:cNvPr>
          <p:cNvCxnSpPr>
            <a:cxnSpLocks/>
          </p:cNvCxnSpPr>
          <p:nvPr/>
        </p:nvCxnSpPr>
        <p:spPr>
          <a:xfrm>
            <a:off x="9268110" y="4356100"/>
            <a:ext cx="0" cy="137160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269C6C8A-3045-984B-A144-D8EE825EFB43}"/>
              </a:ext>
            </a:extLst>
          </p:cNvPr>
          <p:cNvCxnSpPr>
            <a:cxnSpLocks/>
          </p:cNvCxnSpPr>
          <p:nvPr/>
        </p:nvCxnSpPr>
        <p:spPr>
          <a:xfrm>
            <a:off x="9559282" y="4356100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F7FD8F9-2B80-4F23-5561-7E1E7FA6AA6E}"/>
              </a:ext>
            </a:extLst>
          </p:cNvPr>
          <p:cNvCxnSpPr>
            <a:cxnSpLocks/>
          </p:cNvCxnSpPr>
          <p:nvPr/>
        </p:nvCxnSpPr>
        <p:spPr>
          <a:xfrm>
            <a:off x="9584682" y="4356100"/>
            <a:ext cx="0" cy="13716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07050A86-0102-E13F-AADF-E00A324D0FBB}"/>
              </a:ext>
            </a:extLst>
          </p:cNvPr>
          <p:cNvSpPr txBox="1"/>
          <p:nvPr/>
        </p:nvSpPr>
        <p:spPr>
          <a:xfrm>
            <a:off x="9784903" y="4094093"/>
            <a:ext cx="173772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Blue </a:t>
            </a:r>
            <a:r>
              <a:rPr lang="de-DE" sz="1200" dirty="0" err="1"/>
              <a:t>zenith</a:t>
            </a:r>
            <a:r>
              <a:rPr lang="de-DE" sz="1200" dirty="0"/>
              <a:t> 7*</a:t>
            </a:r>
          </a:p>
          <a:p>
            <a:r>
              <a:rPr lang="de-DE" sz="1200" dirty="0"/>
              <a:t>Freedom </a:t>
            </a:r>
            <a:r>
              <a:rPr lang="de-DE" sz="1200" dirty="0" err="1"/>
              <a:t>dive</a:t>
            </a:r>
            <a:r>
              <a:rPr lang="de-DE" sz="1200" dirty="0"/>
              <a:t> DT 10*</a:t>
            </a:r>
          </a:p>
          <a:p>
            <a:r>
              <a:rPr lang="de-DE" sz="1200" dirty="0" err="1"/>
              <a:t>No</a:t>
            </a:r>
            <a:r>
              <a:rPr lang="de-DE" sz="1200" dirty="0"/>
              <a:t> title HR 6 and 7*</a:t>
            </a:r>
          </a:p>
          <a:p>
            <a:r>
              <a:rPr lang="de-DE" sz="1200" dirty="0"/>
              <a:t>Epitaph NM and HR 7/9*</a:t>
            </a:r>
          </a:p>
          <a:p>
            <a:r>
              <a:rPr lang="de-DE" sz="1200" dirty="0"/>
              <a:t>PADORU DT 8*</a:t>
            </a:r>
          </a:p>
          <a:p>
            <a:r>
              <a:rPr lang="de-DE" sz="1200" dirty="0"/>
              <a:t>Santa-</a:t>
            </a:r>
            <a:r>
              <a:rPr lang="de-DE" sz="1200" dirty="0" err="1"/>
              <a:t>san</a:t>
            </a:r>
            <a:r>
              <a:rPr lang="de-DE" sz="1200" dirty="0"/>
              <a:t> 5*</a:t>
            </a:r>
          </a:p>
          <a:p>
            <a:r>
              <a:rPr lang="de-DE" sz="1200" dirty="0" err="1"/>
              <a:t>Crab</a:t>
            </a:r>
            <a:r>
              <a:rPr lang="de-DE" sz="1200" dirty="0"/>
              <a:t> Rave 5*</a:t>
            </a:r>
          </a:p>
          <a:p>
            <a:r>
              <a:rPr lang="de-DE" sz="1200" dirty="0"/>
              <a:t>KARMANATIONS 6*</a:t>
            </a:r>
          </a:p>
          <a:p>
            <a:r>
              <a:rPr lang="de-DE" sz="1200" dirty="0" err="1"/>
              <a:t>AaAaAaAAaAaAAa</a:t>
            </a:r>
            <a:r>
              <a:rPr lang="de-DE" sz="1200" dirty="0"/>
              <a:t> DT 7*</a:t>
            </a:r>
          </a:p>
          <a:p>
            <a:endParaRPr lang="de-DE" sz="1200" dirty="0"/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0CE6C8B1-3F32-807A-064E-260E463AEF4A}"/>
              </a:ext>
            </a:extLst>
          </p:cNvPr>
          <p:cNvCxnSpPr>
            <a:cxnSpLocks/>
          </p:cNvCxnSpPr>
          <p:nvPr/>
        </p:nvCxnSpPr>
        <p:spPr>
          <a:xfrm>
            <a:off x="9381482" y="4356100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D6E4348A-BCF0-1C2C-F703-C14D74102B41}"/>
              </a:ext>
            </a:extLst>
          </p:cNvPr>
          <p:cNvCxnSpPr>
            <a:cxnSpLocks/>
          </p:cNvCxnSpPr>
          <p:nvPr/>
        </p:nvCxnSpPr>
        <p:spPr>
          <a:xfrm>
            <a:off x="9403064" y="4356100"/>
            <a:ext cx="0" cy="137160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ABF7BB2-959A-3CD7-1AFA-E5DD4DDF4CD3}"/>
              </a:ext>
            </a:extLst>
          </p:cNvPr>
          <p:cNvCxnSpPr>
            <a:cxnSpLocks/>
          </p:cNvCxnSpPr>
          <p:nvPr/>
        </p:nvCxnSpPr>
        <p:spPr>
          <a:xfrm>
            <a:off x="9628685" y="4343400"/>
            <a:ext cx="0" cy="137160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D7F7BF00-5273-860D-A3B8-9D91F1E2C6DC}"/>
              </a:ext>
            </a:extLst>
          </p:cNvPr>
          <p:cNvCxnSpPr>
            <a:cxnSpLocks/>
          </p:cNvCxnSpPr>
          <p:nvPr/>
        </p:nvCxnSpPr>
        <p:spPr>
          <a:xfrm>
            <a:off x="8397232" y="4367491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049559EC-3846-3DC0-FE68-534C680C7F19}"/>
              </a:ext>
            </a:extLst>
          </p:cNvPr>
          <p:cNvCxnSpPr>
            <a:cxnSpLocks/>
          </p:cNvCxnSpPr>
          <p:nvPr/>
        </p:nvCxnSpPr>
        <p:spPr>
          <a:xfrm>
            <a:off x="8205738" y="4367491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EE80A2F2-DD44-7D14-75A6-F503DEBBDDE4}"/>
              </a:ext>
            </a:extLst>
          </p:cNvPr>
          <p:cNvCxnSpPr>
            <a:cxnSpLocks/>
          </p:cNvCxnSpPr>
          <p:nvPr/>
        </p:nvCxnSpPr>
        <p:spPr>
          <a:xfrm>
            <a:off x="8829032" y="4356100"/>
            <a:ext cx="0" cy="1371600"/>
          </a:xfrm>
          <a:prstGeom prst="line">
            <a:avLst/>
          </a:prstGeom>
          <a:ln w="9525">
            <a:solidFill>
              <a:schemeClr val="accent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6413F8AD-89E0-73E6-3F02-38FA0D8A10C9}"/>
              </a:ext>
            </a:extLst>
          </p:cNvPr>
          <p:cNvCxnSpPr>
            <a:cxnSpLocks/>
          </p:cNvCxnSpPr>
          <p:nvPr/>
        </p:nvCxnSpPr>
        <p:spPr>
          <a:xfrm>
            <a:off x="9153810" y="4349750"/>
            <a:ext cx="0" cy="1371600"/>
          </a:xfrm>
          <a:prstGeom prst="line">
            <a:avLst/>
          </a:prstGeom>
          <a:ln w="952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52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356B6-5E6F-0857-01B6-8EA9CA6EC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1BE67348-6235-FE7A-80FD-33081AB57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Enoyment</a:t>
            </a:r>
            <a:r>
              <a:rPr lang="de-AT" dirty="0"/>
              <a:t> </a:t>
            </a:r>
            <a:r>
              <a:rPr lang="de-AT" dirty="0" err="1"/>
              <a:t>factor</a:t>
            </a:r>
            <a:r>
              <a:rPr lang="de-AT" dirty="0"/>
              <a:t> </a:t>
            </a:r>
            <a:r>
              <a:rPr lang="de-AT" dirty="0" err="1"/>
              <a:t>construction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F79250A-E136-D0EE-E885-03E37B75C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F227D7-BEEF-16D3-57C4-C4EA3A47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49544D5A-A4EB-9B60-564E-54C783D2E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12" name="Additionszeichen 11">
            <a:extLst>
              <a:ext uri="{FF2B5EF4-FFF2-40B4-BE49-F238E27FC236}">
                <a16:creationId xmlns:a16="http://schemas.microsoft.com/office/drawing/2014/main" id="{991CD338-0254-EEE1-9461-BB79A42F9341}"/>
              </a:ext>
            </a:extLst>
          </p:cNvPr>
          <p:cNvSpPr/>
          <p:nvPr/>
        </p:nvSpPr>
        <p:spPr>
          <a:xfrm>
            <a:off x="2865005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Additionszeichen 12">
            <a:extLst>
              <a:ext uri="{FF2B5EF4-FFF2-40B4-BE49-F238E27FC236}">
                <a16:creationId xmlns:a16="http://schemas.microsoft.com/office/drawing/2014/main" id="{AB2F2FB2-0496-CC33-2C03-3AECC684EE9C}"/>
              </a:ext>
            </a:extLst>
          </p:cNvPr>
          <p:cNvSpPr/>
          <p:nvPr/>
        </p:nvSpPr>
        <p:spPr>
          <a:xfrm>
            <a:off x="5426951" y="3023632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Additionszeichen 13">
            <a:extLst>
              <a:ext uri="{FF2B5EF4-FFF2-40B4-BE49-F238E27FC236}">
                <a16:creationId xmlns:a16="http://schemas.microsoft.com/office/drawing/2014/main" id="{256155CF-F68B-3EF3-9FA5-19E330A4B660}"/>
              </a:ext>
            </a:extLst>
          </p:cNvPr>
          <p:cNvSpPr/>
          <p:nvPr/>
        </p:nvSpPr>
        <p:spPr>
          <a:xfrm>
            <a:off x="8560425" y="3031014"/>
            <a:ext cx="354445" cy="3048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Pfeil: nach links und rechts 14">
            <a:extLst>
              <a:ext uri="{FF2B5EF4-FFF2-40B4-BE49-F238E27FC236}">
                <a16:creationId xmlns:a16="http://schemas.microsoft.com/office/drawing/2014/main" id="{78585A5E-064A-BC56-9CC3-F66789197E1A}"/>
              </a:ext>
            </a:extLst>
          </p:cNvPr>
          <p:cNvSpPr/>
          <p:nvPr/>
        </p:nvSpPr>
        <p:spPr>
          <a:xfrm>
            <a:off x="8121650" y="3408745"/>
            <a:ext cx="1174750" cy="179005"/>
          </a:xfrm>
          <a:prstGeom prst="left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78101D8-7F2E-DF3E-0711-C9A3EF5234E0}"/>
              </a:ext>
            </a:extLst>
          </p:cNvPr>
          <p:cNvSpPr txBox="1"/>
          <p:nvPr/>
        </p:nvSpPr>
        <p:spPr>
          <a:xfrm>
            <a:off x="8205738" y="3571677"/>
            <a:ext cx="1063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balanced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endParaRPr lang="de-DE" sz="1400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27A6A4B-A0F0-848B-ADD3-C8BC6743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727" y="517900"/>
            <a:ext cx="1919624" cy="1399162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C616B4E0-EB69-E69C-1B87-0D43FF272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58" y="2714855"/>
            <a:ext cx="1580550" cy="1177005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FCEAEF7C-3618-B7B9-8E1A-2A913B1A2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433" y="2701244"/>
            <a:ext cx="1580550" cy="1204229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A8703A19-1A31-4E51-359C-A282AC091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2643475"/>
            <a:ext cx="1602632" cy="1235979"/>
          </a:xfrm>
          <a:prstGeom prst="rect">
            <a:avLst/>
          </a:prstGeom>
        </p:spPr>
      </p:pic>
      <p:sp>
        <p:nvSpPr>
          <p:cNvPr id="19" name="Pfeil: nach unten 18">
            <a:extLst>
              <a:ext uri="{FF2B5EF4-FFF2-40B4-BE49-F238E27FC236}">
                <a16:creationId xmlns:a16="http://schemas.microsoft.com/office/drawing/2014/main" id="{4DBF11FA-B492-0D62-923D-356AE0BB6DED}"/>
              </a:ext>
            </a:extLst>
          </p:cNvPr>
          <p:cNvSpPr/>
          <p:nvPr/>
        </p:nvSpPr>
        <p:spPr>
          <a:xfrm>
            <a:off x="5918777" y="2384425"/>
            <a:ext cx="354445" cy="36933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0C4CD8F4-790C-FACC-6183-9F3114DD2E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4281" y="2591767"/>
            <a:ext cx="1792329" cy="1339394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6DD7EADF-D4FF-9AD5-D835-7D2E8BB01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4498" y="4094093"/>
            <a:ext cx="1886295" cy="1486597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97F175E-BBE4-3C7F-A650-AD1AB021F6C7}"/>
              </a:ext>
            </a:extLst>
          </p:cNvPr>
          <p:cNvSpPr txBox="1"/>
          <p:nvPr/>
        </p:nvSpPr>
        <p:spPr>
          <a:xfrm>
            <a:off x="4823806" y="1922369"/>
            <a:ext cx="2792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dirty="0" err="1"/>
              <a:t>Enjoyment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each</a:t>
            </a:r>
            <a:r>
              <a:rPr lang="de-DE" sz="2000" b="1" dirty="0"/>
              <a:t> score</a:t>
            </a:r>
          </a:p>
        </p:txBody>
      </p:sp>
    </p:spTree>
    <p:extLst>
      <p:ext uri="{BB962C8B-B14F-4D97-AF65-F5344CB8AC3E}">
        <p14:creationId xmlns:p14="http://schemas.microsoft.com/office/powerpoint/2010/main" val="407769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7086E2F-8E3A-E05A-F343-0C9BB2AD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9" y="1130142"/>
            <a:ext cx="8236892" cy="4089558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b="1" dirty="0" err="1"/>
              <a:t>random</a:t>
            </a:r>
            <a:r>
              <a:rPr lang="de-DE" dirty="0"/>
              <a:t> and </a:t>
            </a:r>
            <a:r>
              <a:rPr lang="de-DE" b="1" dirty="0"/>
              <a:t>top </a:t>
            </a:r>
            <a:r>
              <a:rPr lang="de-DE" dirty="0" err="1"/>
              <a:t>trained</a:t>
            </a:r>
            <a:r>
              <a:rPr lang="de-DE" dirty="0"/>
              <a:t>: </a:t>
            </a:r>
            <a:r>
              <a:rPr lang="de-DE" dirty="0" err="1"/>
              <a:t>baseline</a:t>
            </a:r>
            <a:r>
              <a:rPr lang="de-DE" dirty="0"/>
              <a:t>, </a:t>
            </a:r>
            <a:r>
              <a:rPr lang="de-DE" dirty="0" err="1"/>
              <a:t>knn</a:t>
            </a:r>
            <a:r>
              <a:rPr lang="de-DE" dirty="0"/>
              <a:t>(</a:t>
            </a:r>
            <a:r>
              <a:rPr lang="de-DE" dirty="0" err="1"/>
              <a:t>user</a:t>
            </a:r>
            <a:r>
              <a:rPr lang="de-DE" dirty="0"/>
              <a:t>), </a:t>
            </a:r>
            <a:r>
              <a:rPr lang="de-DE" dirty="0" err="1"/>
              <a:t>svd</a:t>
            </a:r>
            <a:r>
              <a:rPr lang="de-DE" dirty="0"/>
              <a:t> </a:t>
            </a:r>
          </a:p>
          <a:p>
            <a:pPr marL="342900" indent="-342900">
              <a:buAutoNum type="arabicPeriod"/>
            </a:pPr>
            <a:r>
              <a:rPr lang="de-DE" dirty="0"/>
              <a:t>Implement user-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constraints</a:t>
            </a:r>
            <a:r>
              <a:rPr lang="de-DE" dirty="0"/>
              <a:t>, on </a:t>
            </a:r>
            <a:r>
              <a:rPr lang="de-DE" i="1" dirty="0" err="1"/>
              <a:t>limiting</a:t>
            </a:r>
            <a:r>
              <a:rPr lang="de-DE" i="1" dirty="0"/>
              <a:t> </a:t>
            </a:r>
            <a:r>
              <a:rPr lang="de-DE" i="1" dirty="0" err="1"/>
              <a:t>attributes</a:t>
            </a:r>
            <a:r>
              <a:rPr lang="de-DE" i="1" dirty="0"/>
              <a:t> </a:t>
            </a:r>
            <a:r>
              <a:rPr lang="de-DE" dirty="0" err="1"/>
              <a:t>mentioned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dirty="0"/>
              <a:t>99% </a:t>
            </a:r>
            <a:r>
              <a:rPr lang="de-DE" dirty="0" err="1"/>
              <a:t>percentile</a:t>
            </a:r>
            <a:r>
              <a:rPr lang="de-DE" dirty="0"/>
              <a:t> </a:t>
            </a:r>
            <a:r>
              <a:rPr lang="de-DE" dirty="0" err="1"/>
              <a:t>ceilings</a:t>
            </a:r>
            <a:r>
              <a:rPr lang="de-DE" dirty="0"/>
              <a:t> on </a:t>
            </a:r>
            <a:r>
              <a:rPr lang="de-DE" dirty="0" err="1"/>
              <a:t>speed</a:t>
            </a:r>
            <a:r>
              <a:rPr lang="de-DE" dirty="0"/>
              <a:t>, </a:t>
            </a:r>
            <a:r>
              <a:rPr lang="de-DE" dirty="0" err="1"/>
              <a:t>aim</a:t>
            </a:r>
            <a:r>
              <a:rPr lang="de-DE" dirty="0"/>
              <a:t>, </a:t>
            </a:r>
            <a:r>
              <a:rPr lang="de-DE" dirty="0" err="1"/>
              <a:t>approach</a:t>
            </a:r>
            <a:r>
              <a:rPr lang="de-DE" dirty="0"/>
              <a:t> rate and </a:t>
            </a:r>
            <a:r>
              <a:rPr lang="de-DE" dirty="0" err="1"/>
              <a:t>difficulty</a:t>
            </a:r>
            <a:r>
              <a:rPr lang="de-DE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Flag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b="1" dirty="0" err="1"/>
              <a:t>any</a:t>
            </a:r>
            <a:r>
              <a:rPr lang="de-DE" b="1" dirty="0"/>
              <a:t> </a:t>
            </a:r>
            <a:r>
              <a:rPr lang="de-DE" dirty="0" err="1"/>
              <a:t>ceiling</a:t>
            </a:r>
            <a:r>
              <a:rPr lang="de-DE" dirty="0"/>
              <a:t> was </a:t>
            </a:r>
            <a:r>
              <a:rPr lang="de-DE" dirty="0" err="1"/>
              <a:t>violated</a:t>
            </a: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3-fold </a:t>
            </a:r>
            <a:r>
              <a:rPr lang="de-DE" dirty="0" err="1"/>
              <a:t>cross</a:t>
            </a:r>
            <a:r>
              <a:rPr lang="de-DE" dirty="0"/>
              <a:t> </a:t>
            </a:r>
            <a:r>
              <a:rPr lang="de-DE" dirty="0" err="1"/>
              <a:t>validation</a:t>
            </a:r>
            <a:r>
              <a:rPr lang="de-DE" dirty="0"/>
              <a:t>,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on k=100 top </a:t>
            </a:r>
            <a:r>
              <a:rPr lang="de-DE" dirty="0" err="1"/>
              <a:t>recommendations</a:t>
            </a:r>
            <a:r>
              <a:rPr lang="de-DE" dirty="0"/>
              <a:t>, and </a:t>
            </a:r>
            <a:r>
              <a:rPr lang="de-DE" dirty="0" err="1"/>
              <a:t>again</a:t>
            </a:r>
            <a:r>
              <a:rPr lang="de-DE" dirty="0"/>
              <a:t> after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flagged</a:t>
            </a:r>
            <a:r>
              <a:rPr lang="de-DE" dirty="0"/>
              <a:t> </a:t>
            </a:r>
            <a:r>
              <a:rPr lang="de-DE" dirty="0" err="1"/>
              <a:t>scores</a:t>
            </a:r>
            <a:r>
              <a:rPr lang="de-DE" dirty="0"/>
              <a:t>.</a:t>
            </a:r>
          </a:p>
          <a:p>
            <a:pPr lvl="1"/>
            <a:r>
              <a:rPr lang="de-DE" dirty="0"/>
              <a:t>MSE</a:t>
            </a:r>
          </a:p>
          <a:p>
            <a:pPr lvl="1"/>
            <a:r>
              <a:rPr lang="de-DE" dirty="0"/>
              <a:t>AVG, TOP and MIN </a:t>
            </a:r>
            <a:r>
              <a:rPr lang="de-DE" b="1" dirty="0" err="1"/>
              <a:t>ground</a:t>
            </a:r>
            <a:r>
              <a:rPr lang="de-DE" b="1" dirty="0"/>
              <a:t> </a:t>
            </a:r>
            <a:r>
              <a:rPr lang="de-DE" b="1" dirty="0" err="1"/>
              <a:t>truth</a:t>
            </a:r>
            <a:r>
              <a:rPr lang="de-DE" b="1" dirty="0"/>
              <a:t> </a:t>
            </a:r>
            <a:r>
              <a:rPr lang="de-DE" b="1" dirty="0" err="1"/>
              <a:t>rating</a:t>
            </a:r>
            <a:r>
              <a:rPr lang="de-DE" b="1" dirty="0"/>
              <a:t> </a:t>
            </a:r>
            <a:r>
              <a:rPr lang="de-DE" dirty="0"/>
              <a:t>in k </a:t>
            </a:r>
            <a:r>
              <a:rPr lang="de-DE" dirty="0" err="1"/>
              <a:t>recommendations</a:t>
            </a:r>
            <a:endParaRPr lang="de-DE" b="1" dirty="0"/>
          </a:p>
          <a:p>
            <a:pPr lvl="1"/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deltas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metrics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5. </a:t>
            </a:r>
            <a:r>
              <a:rPr lang="de-DE" dirty="0" err="1"/>
              <a:t>Averaged</a:t>
            </a:r>
            <a:r>
              <a:rPr lang="de-DE" dirty="0"/>
              <a:t> on Users and </a:t>
            </a:r>
            <a:r>
              <a:rPr lang="de-DE" dirty="0" err="1"/>
              <a:t>Manifolds</a:t>
            </a:r>
            <a:r>
              <a:rPr lang="de-DE" dirty="0"/>
              <a:t>.</a:t>
            </a:r>
          </a:p>
          <a:p>
            <a:pPr marL="0" indent="0">
              <a:buNone/>
            </a:pPr>
            <a:r>
              <a:rPr lang="de-DE" dirty="0"/>
              <a:t>6. Repeat but </a:t>
            </a:r>
            <a:r>
              <a:rPr lang="de-DE" dirty="0" err="1"/>
              <a:t>with</a:t>
            </a:r>
            <a:r>
              <a:rPr lang="de-DE" dirty="0"/>
              <a:t> Playcount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enjoyment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4668B85-93FA-FC2F-7C9A-38111DA3F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Methodology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07BF2A-CE75-4DB7-FDAE-3D2573BED9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4A3A2D-C0C8-B7D8-7172-CB3E015AE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CE9801F-A233-B793-D89B-E1E379294B1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94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079D22-70D1-ECEB-285D-7799FA13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26D45A-89DF-4748-6191-F79F672F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E1B9EF-948A-A5C8-F860-692D6887BD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FA2A7F4-80B6-7A91-77F2-ECC84A6CC90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6FB67DB-6267-B214-1C69-C959D44C81EE}"/>
              </a:ext>
            </a:extLst>
          </p:cNvPr>
          <p:cNvSpPr txBox="1"/>
          <p:nvPr/>
        </p:nvSpPr>
        <p:spPr>
          <a:xfrm>
            <a:off x="444500" y="1257300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Enjoyment</a:t>
            </a:r>
            <a:r>
              <a:rPr lang="de-DE" b="1" dirty="0"/>
              <a:t> </a:t>
            </a:r>
            <a:r>
              <a:rPr lang="de-DE" b="1" dirty="0" err="1"/>
              <a:t>rating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F56AFBD-65D3-7B54-3B3D-F4A04A4C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7" y="1694148"/>
            <a:ext cx="11174606" cy="206270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AD371BC-6F95-7999-6588-CC0C2C7DCC3D}"/>
              </a:ext>
            </a:extLst>
          </p:cNvPr>
          <p:cNvSpPr txBox="1"/>
          <p:nvPr/>
        </p:nvSpPr>
        <p:spPr>
          <a:xfrm>
            <a:off x="444500" y="3987284"/>
            <a:ext cx="728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deltas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filtering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99 </a:t>
            </a:r>
            <a:r>
              <a:rPr lang="de-DE" dirty="0" err="1"/>
              <a:t>percentile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Postive</a:t>
            </a:r>
            <a:r>
              <a:rPr lang="de-DE" dirty="0"/>
              <a:t> </a:t>
            </a:r>
            <a:r>
              <a:rPr lang="de-DE" dirty="0" err="1"/>
              <a:t>deltas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min_rating</a:t>
            </a:r>
            <a:r>
              <a:rPr lang="de-DE" dirty="0"/>
              <a:t> =&gt; </a:t>
            </a:r>
            <a:r>
              <a:rPr lang="de-DE" dirty="0" err="1"/>
              <a:t>slight</a:t>
            </a:r>
            <a:r>
              <a:rPr lang="de-DE" dirty="0"/>
              <a:t> „</a:t>
            </a:r>
            <a:r>
              <a:rPr lang="de-DE" dirty="0" err="1"/>
              <a:t>precision</a:t>
            </a:r>
            <a:r>
              <a:rPr lang="de-DE" dirty="0"/>
              <a:t>“ </a:t>
            </a:r>
            <a:r>
              <a:rPr lang="de-DE" dirty="0" err="1"/>
              <a:t>improvement</a:t>
            </a:r>
            <a:r>
              <a:rPr lang="de-DE" dirty="0"/>
              <a:t>, </a:t>
            </a:r>
          </a:p>
          <a:p>
            <a:pPr marL="285750" indent="-285750">
              <a:buFontTx/>
              <a:buChar char="-"/>
            </a:pPr>
            <a:r>
              <a:rPr lang="de-DE" dirty="0"/>
              <a:t>In all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columns</a:t>
            </a:r>
            <a:r>
              <a:rPr lang="de-DE" dirty="0"/>
              <a:t> negative </a:t>
            </a:r>
            <a:r>
              <a:rPr lang="de-DE" dirty="0" err="1"/>
              <a:t>deltas</a:t>
            </a:r>
            <a:r>
              <a:rPr lang="de-DE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56706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D3B4-E3A8-C91C-F630-E617127D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0AE7E83-F2E6-99D6-707B-3979BA9D3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Results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6E577C-DFC0-D726-A55C-569B78E2B9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E3674D-DC75-4911-ECC3-3296C4176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567384A7-2965-25E3-5B88-2485D7C0C4C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3C832C-2091-A3EB-ACCB-AF719F5BC3D3}"/>
              </a:ext>
            </a:extLst>
          </p:cNvPr>
          <p:cNvSpPr txBox="1"/>
          <p:nvPr/>
        </p:nvSpPr>
        <p:spPr>
          <a:xfrm>
            <a:off x="444500" y="1257300"/>
            <a:ext cx="182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Enjoyment</a:t>
            </a:r>
            <a:r>
              <a:rPr lang="de-DE" b="1" dirty="0"/>
              <a:t> </a:t>
            </a:r>
            <a:r>
              <a:rPr lang="de-DE" b="1" dirty="0" err="1"/>
              <a:t>rating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4D3F780-856F-E79B-76DF-2776949BB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7" y="1694148"/>
            <a:ext cx="11174606" cy="206270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DA461E2-FE2E-7C25-3D48-4ED09F367110}"/>
              </a:ext>
            </a:extLst>
          </p:cNvPr>
          <p:cNvSpPr txBox="1"/>
          <p:nvPr/>
        </p:nvSpPr>
        <p:spPr>
          <a:xfrm>
            <a:off x="3797300" y="4584280"/>
            <a:ext cx="5277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playcount</a:t>
            </a:r>
            <a:r>
              <a:rPr lang="de-DE" dirty="0"/>
              <a:t> </a:t>
            </a:r>
            <a:r>
              <a:rPr lang="de-DE" dirty="0" err="1"/>
              <a:t>rating</a:t>
            </a:r>
            <a:r>
              <a:rPr lang="de-DE" dirty="0"/>
              <a:t> </a:t>
            </a:r>
            <a:r>
              <a:rPr lang="de-DE" dirty="0" err="1"/>
              <a:t>basically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</a:t>
            </a:r>
          </a:p>
          <a:p>
            <a:r>
              <a:rPr lang="de-DE" dirty="0"/>
              <a:t>-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delta</a:t>
            </a:r>
            <a:r>
              <a:rPr lang="de-DE" dirty="0"/>
              <a:t> </a:t>
            </a:r>
            <a:r>
              <a:rPr lang="de-DE" dirty="0" err="1"/>
              <a:t>difference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and top</a:t>
            </a:r>
          </a:p>
          <a:p>
            <a:r>
              <a:rPr lang="de-DE" dirty="0"/>
              <a:t>- „</a:t>
            </a:r>
            <a:r>
              <a:rPr lang="de-DE" dirty="0" err="1"/>
              <a:t>coloring</a:t>
            </a:r>
            <a:r>
              <a:rPr lang="de-DE" dirty="0"/>
              <a:t>“ </a:t>
            </a:r>
            <a:r>
              <a:rPr lang="de-DE" dirty="0" err="1"/>
              <a:t>the</a:t>
            </a:r>
            <a:r>
              <a:rPr lang="de-DE" dirty="0"/>
              <a:t> same </a:t>
            </a:r>
          </a:p>
        </p:txBody>
      </p:sp>
    </p:spTree>
    <p:extLst>
      <p:ext uri="{BB962C8B-B14F-4D97-AF65-F5344CB8AC3E}">
        <p14:creationId xmlns:p14="http://schemas.microsoft.com/office/powerpoint/2010/main" val="113829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5403A41-C344-CBA1-942A-67D2CE8F9A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RQ </a:t>
            </a:r>
            <a:r>
              <a:rPr lang="de-DE" dirty="0" err="1"/>
              <a:t>transfered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7E8B63-A5E3-D40F-6470-AA96CD4BE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945CD8F-444C-6A7C-FF2E-9BE738C9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2D66DD9A-1484-B5CE-55F8-624F79D4EBE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976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70519-617F-8964-2AC5-00337B594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A9D0140-F188-741B-44F3-DF74939F2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Takeaways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F36064-74D9-70F3-2E1A-302CE582DE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7432F0-0645-96AA-5E24-3ED43BC00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42637D8-ACEA-DBF4-E876-D664DC65797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61DBEC73-68E7-4D9B-3EEB-FA92F9637AB9}"/>
              </a:ext>
            </a:extLst>
          </p:cNvPr>
          <p:cNvSpPr txBox="1"/>
          <p:nvPr/>
        </p:nvSpPr>
        <p:spPr>
          <a:xfrm>
            <a:off x="1079500" y="1339850"/>
            <a:ext cx="8978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Implementing</a:t>
            </a:r>
            <a:r>
              <a:rPr lang="de-DE" dirty="0"/>
              <a:t> user-</a:t>
            </a:r>
            <a:r>
              <a:rPr lang="de-DE" dirty="0" err="1"/>
              <a:t>constraints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filter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easy</a:t>
            </a:r>
          </a:p>
          <a:p>
            <a:pPr marL="285750" indent="-285750">
              <a:buFontTx/>
              <a:buChar char="-"/>
            </a:pPr>
            <a:r>
              <a:rPr lang="de-DE" dirty="0"/>
              <a:t>Might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slightly</a:t>
            </a:r>
            <a:r>
              <a:rPr lang="de-DE" dirty="0"/>
              <a:t>,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not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tell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sure</a:t>
            </a:r>
            <a:r>
              <a:rPr lang="de-DE" dirty="0"/>
              <a:t>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Somewhat</a:t>
            </a:r>
            <a:r>
              <a:rPr lang="de-DE" dirty="0"/>
              <a:t> clean </a:t>
            </a:r>
            <a:r>
              <a:rPr lang="de-DE" dirty="0" err="1"/>
              <a:t>Osu</a:t>
            </a:r>
            <a:r>
              <a:rPr lang="de-DE" dirty="0"/>
              <a:t>! </a:t>
            </a:r>
            <a:r>
              <a:rPr lang="de-DE" dirty="0" err="1"/>
              <a:t>dataset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in a </a:t>
            </a:r>
            <a:r>
              <a:rPr lang="de-DE" dirty="0" err="1"/>
              <a:t>RecSys</a:t>
            </a:r>
            <a:r>
              <a:rPr lang="de-DE" dirty="0"/>
              <a:t> </a:t>
            </a:r>
            <a:r>
              <a:rPr lang="de-DE" dirty="0" err="1"/>
              <a:t>unexplored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5891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1039CFF1-3575-3A46-468A-2D921CFAA4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Improving</a:t>
            </a:r>
            <a:r>
              <a:rPr lang="de-DE" dirty="0"/>
              <a:t> </a:t>
            </a:r>
            <a:r>
              <a:rPr lang="de-DE" dirty="0" err="1"/>
              <a:t>Recommendations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User-</a:t>
            </a:r>
            <a:r>
              <a:rPr lang="de-DE" dirty="0" err="1"/>
              <a:t>baser</a:t>
            </a:r>
            <a:r>
              <a:rPr lang="de-DE" dirty="0"/>
              <a:t> Constraints</a:t>
            </a:r>
            <a:br>
              <a:rPr lang="de-DE" dirty="0"/>
            </a:br>
            <a:r>
              <a:rPr lang="de-DE" dirty="0"/>
              <a:t>Dataset: </a:t>
            </a:r>
            <a:r>
              <a:rPr lang="de-DE" dirty="0" err="1"/>
              <a:t>Osu</a:t>
            </a:r>
            <a:r>
              <a:rPr lang="de-DE" dirty="0"/>
              <a:t>! 10k-users Top/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3C1EFC3-8145-2533-83D4-7EEA6E1043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1771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7C767B-81D5-25AD-14CC-AFF926F86E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Dataset Analysis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2E379-7DFF-CBEF-4FBE-10747A69D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B5C9F3-EC6D-A477-9E95-3FCC06785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2DBD607-4F13-CF77-89A1-75A27B38023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5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B7A75EDB-B49F-ACD6-00CE-A3D110FA6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3432B20C-AF47-9BF5-AB0A-D53793814B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951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atrix1.uibk.ac.at/_matrix/media/v3/download/uibk.ac.at/cCdXRVJebsgvjagZywYEbURw">
            <a:extLst>
              <a:ext uri="{FF2B5EF4-FFF2-40B4-BE49-F238E27FC236}">
                <a16:creationId xmlns:a16="http://schemas.microsoft.com/office/drawing/2014/main" id="{A0BCD23C-84F2-4FF2-BAF9-AAD522A8E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" y="0"/>
            <a:ext cx="121877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3EEE1C5-F540-4CDC-92A0-10DF1616D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020C8E-D6C1-0DB1-CBA5-7EC3660E52C8}"/>
              </a:ext>
            </a:extLst>
          </p:cNvPr>
          <p:cNvSpPr txBox="1"/>
          <p:nvPr/>
        </p:nvSpPr>
        <p:spPr>
          <a:xfrm>
            <a:off x="6084553" y="-11447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3200" dirty="0"/>
          </a:p>
        </p:txBody>
      </p:sp>
      <p:sp>
        <p:nvSpPr>
          <p:cNvPr id="3" name="Textplatzhalter 5">
            <a:extLst>
              <a:ext uri="{FF2B5EF4-FFF2-40B4-BE49-F238E27FC236}">
                <a16:creationId xmlns:a16="http://schemas.microsoft.com/office/drawing/2014/main" id="{EA6A3DC4-6E30-DB64-7CA8-BB4363594AEC}"/>
              </a:ext>
            </a:extLst>
          </p:cNvPr>
          <p:cNvSpPr txBox="1">
            <a:spLocks/>
          </p:cNvSpPr>
          <p:nvPr/>
        </p:nvSpPr>
        <p:spPr>
          <a:xfrm>
            <a:off x="766763" y="6082475"/>
            <a:ext cx="10560049" cy="586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AT" sz="1500" dirty="0">
                <a:solidFill>
                  <a:srgbClr val="4C4D4C"/>
                </a:solidFill>
              </a:rPr>
              <a:t>Gegründet im Jahr 1669, ist die Universität Innsbruck heute mit mehr als 28.000 Studierenden und über 5.000 Mitarbeitenden die größte und wichtigste Forschungs- und Bildungseinrichtung in Westösterreich.</a:t>
            </a:r>
          </a:p>
        </p:txBody>
      </p:sp>
    </p:spTree>
    <p:extLst>
      <p:ext uri="{BB962C8B-B14F-4D97-AF65-F5344CB8AC3E}">
        <p14:creationId xmlns:p14="http://schemas.microsoft.com/office/powerpoint/2010/main" val="3708431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E08AC669-A846-4932-8A9C-BCB64DB10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Osu</a:t>
            </a:r>
            <a:r>
              <a:rPr lang="de-AT" dirty="0"/>
              <a:t>! Game </a:t>
            </a:r>
            <a:r>
              <a:rPr lang="de-AT" dirty="0" err="1"/>
              <a:t>basics</a:t>
            </a:r>
            <a:r>
              <a:rPr lang="de-AT" dirty="0"/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0557BE-3D57-486E-B62E-9294FE4B14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9A69A4-A408-41D6-A2A4-51B2066B3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7F5EE33-65E8-40A5-B6A0-D333CBE01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817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C57FF-D0CD-E99F-FE06-5FF22AF1F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1D97761D-97FA-01DB-A2B4-7D9056333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 err="1"/>
              <a:t>Why</a:t>
            </a:r>
            <a:r>
              <a:rPr lang="de-AT" dirty="0"/>
              <a:t> </a:t>
            </a:r>
            <a:r>
              <a:rPr lang="de-AT" dirty="0" err="1"/>
              <a:t>is</a:t>
            </a:r>
            <a:r>
              <a:rPr lang="de-AT" dirty="0"/>
              <a:t> </a:t>
            </a:r>
            <a:r>
              <a:rPr lang="de-AT" dirty="0" err="1"/>
              <a:t>our</a:t>
            </a:r>
            <a:r>
              <a:rPr lang="de-AT" dirty="0"/>
              <a:t> </a:t>
            </a:r>
            <a:r>
              <a:rPr lang="de-AT" dirty="0" err="1"/>
              <a:t>dataset</a:t>
            </a:r>
            <a:r>
              <a:rPr lang="de-AT" dirty="0"/>
              <a:t> </a:t>
            </a:r>
            <a:r>
              <a:rPr lang="de-AT" dirty="0" err="1"/>
              <a:t>appropriate</a:t>
            </a:r>
            <a:r>
              <a:rPr lang="de-AT" dirty="0"/>
              <a:t> </a:t>
            </a:r>
            <a:r>
              <a:rPr lang="de-AT" dirty="0" err="1"/>
              <a:t>for</a:t>
            </a:r>
            <a:r>
              <a:rPr lang="de-AT" dirty="0"/>
              <a:t> </a:t>
            </a:r>
            <a:r>
              <a:rPr lang="de-AT" dirty="0" err="1"/>
              <a:t>the</a:t>
            </a:r>
            <a:r>
              <a:rPr lang="de-AT" dirty="0"/>
              <a:t> RQ?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7125814-9F7B-1752-53D9-A23F5111F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311AB1-E510-9B98-5C36-7DB7BCAF1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439E125-84E2-1F1A-EBA4-968888BEA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pic>
        <p:nvPicPr>
          <p:cNvPr id="3" name="Grafik 2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280942FA-4757-CB9D-8C0B-DCA7C1379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1398270"/>
            <a:ext cx="7588250" cy="455295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E32D2FA-F892-8D96-3E9B-13420DADA0AD}"/>
              </a:ext>
            </a:extLst>
          </p:cNvPr>
          <p:cNvSpPr txBox="1"/>
          <p:nvPr/>
        </p:nvSpPr>
        <p:spPr>
          <a:xfrm>
            <a:off x="505690" y="1504950"/>
            <a:ext cx="1737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How</a:t>
            </a:r>
            <a:r>
              <a:rPr lang="de-DE" sz="1400" dirty="0"/>
              <a:t> fast </a:t>
            </a:r>
            <a:r>
              <a:rPr lang="de-DE" sz="1400" dirty="0" err="1"/>
              <a:t>tapping</a:t>
            </a:r>
            <a:r>
              <a:rPr lang="de-DE" sz="1400" dirty="0"/>
              <a:t> and</a:t>
            </a:r>
          </a:p>
          <a:p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sustained</a:t>
            </a:r>
            <a:r>
              <a:rPr lang="de-DE" sz="1400" dirty="0"/>
              <a:t>?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B862553-E6D0-5ECE-180D-97D3B2B06CC6}"/>
              </a:ext>
            </a:extLst>
          </p:cNvPr>
          <p:cNvSpPr txBox="1"/>
          <p:nvPr/>
        </p:nvSpPr>
        <p:spPr>
          <a:xfrm>
            <a:off x="505690" y="2522572"/>
            <a:ext cx="2158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How</a:t>
            </a:r>
            <a:r>
              <a:rPr lang="de-DE" sz="1400" dirty="0"/>
              <a:t> </a:t>
            </a:r>
            <a:r>
              <a:rPr lang="de-DE" sz="1400" dirty="0" err="1"/>
              <a:t>hard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</a:t>
            </a:r>
            <a:r>
              <a:rPr lang="de-DE" sz="1400" dirty="0" err="1"/>
              <a:t>elements</a:t>
            </a:r>
            <a:endParaRPr lang="de-DE" sz="1400" dirty="0"/>
          </a:p>
          <a:p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hit</a:t>
            </a:r>
            <a:r>
              <a:rPr lang="de-DE" sz="1400" dirty="0"/>
              <a:t> (</a:t>
            </a:r>
            <a:r>
              <a:rPr lang="de-DE" sz="1400" dirty="0" err="1"/>
              <a:t>distance</a:t>
            </a:r>
            <a:r>
              <a:rPr lang="de-DE" sz="1400" dirty="0"/>
              <a:t> and </a:t>
            </a:r>
            <a:r>
              <a:rPr lang="de-DE" sz="1400" dirty="0" err="1"/>
              <a:t>angles</a:t>
            </a:r>
            <a:r>
              <a:rPr lang="de-DE" sz="1400" dirty="0"/>
              <a:t>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899F83E-F410-3B01-115F-BEA136F587B9}"/>
              </a:ext>
            </a:extLst>
          </p:cNvPr>
          <p:cNvSpPr txBox="1"/>
          <p:nvPr/>
        </p:nvSpPr>
        <p:spPr>
          <a:xfrm>
            <a:off x="488949" y="3740249"/>
            <a:ext cx="2328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How</a:t>
            </a:r>
            <a:r>
              <a:rPr lang="de-DE" sz="1400" dirty="0"/>
              <a:t> fast do </a:t>
            </a:r>
            <a:r>
              <a:rPr lang="de-DE" sz="1400" dirty="0" err="1"/>
              <a:t>elements</a:t>
            </a:r>
            <a:r>
              <a:rPr lang="de-DE" sz="1400" dirty="0"/>
              <a:t> </a:t>
            </a:r>
            <a:r>
              <a:rPr lang="de-DE" sz="1400" dirty="0" err="1"/>
              <a:t>appear</a:t>
            </a:r>
            <a:endParaRPr lang="de-DE" sz="1400" dirty="0"/>
          </a:p>
          <a:p>
            <a:r>
              <a:rPr lang="de-DE" sz="1400" dirty="0" err="1"/>
              <a:t>Reaction</a:t>
            </a:r>
            <a:r>
              <a:rPr lang="de-DE" sz="1400" dirty="0"/>
              <a:t>/</a:t>
            </a:r>
            <a:r>
              <a:rPr lang="de-DE" sz="1400" dirty="0" err="1"/>
              <a:t>read</a:t>
            </a:r>
            <a:r>
              <a:rPr lang="de-DE" sz="1400" dirty="0"/>
              <a:t> time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9BF69E-641F-3DC4-44EA-A71A0E892397}"/>
              </a:ext>
            </a:extLst>
          </p:cNvPr>
          <p:cNvSpPr txBox="1"/>
          <p:nvPr/>
        </p:nvSpPr>
        <p:spPr>
          <a:xfrm>
            <a:off x="488949" y="4918730"/>
            <a:ext cx="1644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/>
              <a:t>difficulty</a:t>
            </a:r>
            <a:r>
              <a:rPr lang="de-DE" sz="1400" dirty="0"/>
              <a:t> </a:t>
            </a:r>
            <a:r>
              <a:rPr lang="de-DE" sz="1400" dirty="0" err="1"/>
              <a:t>estimation</a:t>
            </a:r>
            <a:endParaRPr lang="de-DE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3ED60BB-9ABC-1073-538F-E65D9EC7A205}"/>
              </a:ext>
            </a:extLst>
          </p:cNvPr>
          <p:cNvSpPr txBox="1"/>
          <p:nvPr/>
        </p:nvSpPr>
        <p:spPr>
          <a:xfrm>
            <a:off x="3033713" y="884039"/>
            <a:ext cx="6124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i="1" dirty="0" err="1"/>
              <a:t>Improving</a:t>
            </a:r>
            <a:r>
              <a:rPr lang="de-DE" i="1" dirty="0"/>
              <a:t> </a:t>
            </a:r>
            <a:r>
              <a:rPr lang="de-DE" i="1" dirty="0" err="1"/>
              <a:t>Recommendations</a:t>
            </a:r>
            <a:r>
              <a:rPr lang="de-DE" i="1" dirty="0"/>
              <a:t> </a:t>
            </a:r>
            <a:r>
              <a:rPr lang="de-DE" i="1" dirty="0" err="1"/>
              <a:t>through</a:t>
            </a:r>
            <a:r>
              <a:rPr lang="de-DE" i="1" dirty="0"/>
              <a:t> User-</a:t>
            </a:r>
            <a:r>
              <a:rPr lang="de-DE" i="1" dirty="0" err="1"/>
              <a:t>baser</a:t>
            </a:r>
            <a:r>
              <a:rPr lang="de-DE" i="1" dirty="0"/>
              <a:t> Constraints</a:t>
            </a:r>
          </a:p>
        </p:txBody>
      </p:sp>
    </p:spTree>
    <p:extLst>
      <p:ext uri="{BB962C8B-B14F-4D97-AF65-F5344CB8AC3E}">
        <p14:creationId xmlns:p14="http://schemas.microsoft.com/office/powerpoint/2010/main" val="412160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5AC06-0BA3-7358-0F6B-AD7FA79B0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1667EE73-E87D-22A5-49F0-DBD3238FE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Preprocessing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E793AE-9DB7-E796-C677-72DC922CC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D944861-F9C0-A124-EC1E-26C340284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9694AED3-FB5B-D9D7-D301-CB3100FA99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45CAE46-754E-729B-4B7C-FB8029BF047B}"/>
              </a:ext>
            </a:extLst>
          </p:cNvPr>
          <p:cNvSpPr txBox="1"/>
          <p:nvPr/>
        </p:nvSpPr>
        <p:spPr>
          <a:xfrm>
            <a:off x="767408" y="927197"/>
            <a:ext cx="7112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dump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Lead-Developer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High_scores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10k </a:t>
            </a:r>
            <a:r>
              <a:rPr lang="de-DE" dirty="0" err="1"/>
              <a:t>random</a:t>
            </a:r>
            <a:r>
              <a:rPr lang="de-DE" dirty="0"/>
              <a:t> and top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Sanitized</a:t>
            </a:r>
            <a:r>
              <a:rPr lang="de-DE" dirty="0"/>
              <a:t>,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min </a:t>
            </a:r>
            <a:r>
              <a:rPr lang="de-DE" dirty="0" err="1"/>
              <a:t>interactions</a:t>
            </a:r>
            <a:r>
              <a:rPr lang="de-DE" dirty="0"/>
              <a:t>, etc…</a:t>
            </a:r>
          </a:p>
          <a:p>
            <a:pPr marL="285750" indent="-285750">
              <a:buFontTx/>
              <a:buChar char="-"/>
            </a:pPr>
            <a:r>
              <a:rPr lang="de-DE" dirty="0"/>
              <a:t>Feature </a:t>
            </a:r>
            <a:r>
              <a:rPr lang="de-DE" dirty="0" err="1"/>
              <a:t>engineeering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3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9D1A-7E8C-09DD-F37A-FC6526E9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Inhaltsplatzhalter 22">
            <a:extLst>
              <a:ext uri="{FF2B5EF4-FFF2-40B4-BE49-F238E27FC236}">
                <a16:creationId xmlns:a16="http://schemas.microsoft.com/office/drawing/2014/main" id="{0C68F07D-159F-0D3E-E15A-D0E1C78E6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2616795"/>
            <a:ext cx="10858029" cy="1085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dirty="0"/>
              <a:t>Domain Challenges and Solutions</a:t>
            </a:r>
          </a:p>
          <a:p>
            <a:pPr>
              <a:buFontTx/>
              <a:buChar char="-"/>
            </a:pPr>
            <a:r>
              <a:rPr lang="de-AT" sz="1800" dirty="0" err="1"/>
              <a:t>Beatmap</a:t>
            </a:r>
            <a:r>
              <a:rPr lang="de-AT" sz="1800" dirty="0"/>
              <a:t> + </a:t>
            </a:r>
            <a:r>
              <a:rPr lang="de-AT" sz="1800" dirty="0" err="1"/>
              <a:t>Mod</a:t>
            </a:r>
            <a:r>
              <a:rPr lang="de-AT" sz="1800" dirty="0"/>
              <a:t> </a:t>
            </a:r>
            <a:r>
              <a:rPr lang="de-AT" sz="1800" dirty="0" err="1"/>
              <a:t>Combinations</a:t>
            </a:r>
            <a:r>
              <a:rPr lang="de-AT" sz="1800" dirty="0"/>
              <a:t> </a:t>
            </a:r>
            <a:r>
              <a:rPr lang="de-AT" sz="1800" b="1" dirty="0"/>
              <a:t>Item </a:t>
            </a:r>
            <a:r>
              <a:rPr lang="de-AT" sz="1800" b="1" dirty="0" err="1"/>
              <a:t>explosion</a:t>
            </a:r>
            <a:endParaRPr lang="de-AT" sz="1800" b="1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de-AT" sz="1800" dirty="0" err="1"/>
              <a:t>Collapse</a:t>
            </a:r>
            <a:r>
              <a:rPr lang="de-AT" sz="1800" dirty="0"/>
              <a:t> </a:t>
            </a:r>
            <a:r>
              <a:rPr lang="de-AT" sz="1800" dirty="0" err="1"/>
              <a:t>into</a:t>
            </a:r>
            <a:r>
              <a:rPr lang="de-AT" sz="1800" dirty="0"/>
              <a:t> 4 </a:t>
            </a:r>
            <a:r>
              <a:rPr lang="de-AT" sz="1800" dirty="0" err="1"/>
              <a:t>Combinations</a:t>
            </a:r>
            <a:r>
              <a:rPr lang="de-AT" sz="1800" dirty="0"/>
              <a:t>: NM, DT, HD, DTHR. </a:t>
            </a:r>
            <a:r>
              <a:rPr lang="de-AT" sz="1800" dirty="0" err="1"/>
              <a:t>beatmap</a:t>
            </a:r>
            <a:r>
              <a:rPr lang="de-AT" sz="1800" dirty="0"/>
              <a:t>_{MOD} </a:t>
            </a:r>
            <a:r>
              <a:rPr lang="de-AT" sz="1800" dirty="0" err="1"/>
              <a:t>as</a:t>
            </a:r>
            <a:r>
              <a:rPr lang="de-AT" sz="1800" dirty="0"/>
              <a:t> </a:t>
            </a:r>
            <a:r>
              <a:rPr lang="de-AT" sz="1800" dirty="0" err="1"/>
              <a:t>items</a:t>
            </a:r>
            <a:endParaRPr lang="de-AT" sz="1800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8675AECF-09F2-2648-8CBB-FEEDA00B6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Preprocessing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918AF6-5796-9077-5958-E7EAB7825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86B9D4-BC53-29A0-3063-6640ACB7C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03A6075-DE34-4790-FF41-8FAC9DCCF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B324748-4B95-C0AC-7899-30CE99BC066F}"/>
              </a:ext>
            </a:extLst>
          </p:cNvPr>
          <p:cNvSpPr txBox="1"/>
          <p:nvPr/>
        </p:nvSpPr>
        <p:spPr>
          <a:xfrm>
            <a:off x="767408" y="927197"/>
            <a:ext cx="71129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Obtained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dump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Lead-Developer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High_scores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10k </a:t>
            </a:r>
            <a:r>
              <a:rPr lang="de-DE" dirty="0" err="1"/>
              <a:t>random</a:t>
            </a:r>
            <a:r>
              <a:rPr lang="de-DE" dirty="0"/>
              <a:t> and top </a:t>
            </a:r>
            <a:r>
              <a:rPr lang="de-DE" dirty="0" err="1"/>
              <a:t>users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Sanitized</a:t>
            </a:r>
            <a:r>
              <a:rPr lang="de-DE" dirty="0"/>
              <a:t>, </a:t>
            </a:r>
            <a:r>
              <a:rPr lang="de-DE" dirty="0" err="1"/>
              <a:t>filtered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attributes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, min </a:t>
            </a:r>
            <a:r>
              <a:rPr lang="de-DE" dirty="0" err="1"/>
              <a:t>interactions</a:t>
            </a:r>
            <a:r>
              <a:rPr lang="de-DE" dirty="0"/>
              <a:t>, etc…</a:t>
            </a:r>
          </a:p>
          <a:p>
            <a:pPr marL="285750" indent="-285750">
              <a:buFontTx/>
              <a:buChar char="-"/>
            </a:pPr>
            <a:r>
              <a:rPr lang="de-DE" dirty="0"/>
              <a:t>Feature </a:t>
            </a:r>
            <a:r>
              <a:rPr lang="de-DE" dirty="0" err="1"/>
              <a:t>engineeering</a:t>
            </a:r>
            <a:endParaRPr lang="de-DE" dirty="0"/>
          </a:p>
        </p:txBody>
      </p:sp>
      <p:sp>
        <p:nvSpPr>
          <p:cNvPr id="7" name="Inhaltsplatzhalter 22">
            <a:extLst>
              <a:ext uri="{FF2B5EF4-FFF2-40B4-BE49-F238E27FC236}">
                <a16:creationId xmlns:a16="http://schemas.microsoft.com/office/drawing/2014/main" id="{ACECE950-9264-3E1C-E6CF-14D2B65082AB}"/>
              </a:ext>
            </a:extLst>
          </p:cNvPr>
          <p:cNvSpPr txBox="1">
            <a:spLocks/>
          </p:cNvSpPr>
          <p:nvPr/>
        </p:nvSpPr>
        <p:spPr>
          <a:xfrm>
            <a:off x="875358" y="3898901"/>
            <a:ext cx="10858029" cy="80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AT" sz="1800" dirty="0"/>
              <a:t>User</a:t>
            </a:r>
            <a:r>
              <a:rPr lang="de-AT" sz="1800" b="1" dirty="0"/>
              <a:t> </a:t>
            </a:r>
            <a:r>
              <a:rPr lang="de-AT" sz="1800" b="1" dirty="0" err="1"/>
              <a:t>Improvement</a:t>
            </a:r>
            <a:r>
              <a:rPr lang="de-AT" sz="1800" b="1" dirty="0"/>
              <a:t> </a:t>
            </a:r>
            <a:r>
              <a:rPr lang="de-AT" sz="1800" dirty="0" err="1"/>
              <a:t>over</a:t>
            </a:r>
            <a:r>
              <a:rPr lang="de-AT" sz="1800" dirty="0"/>
              <a:t> time</a:t>
            </a:r>
            <a:endParaRPr lang="de-AT" sz="1800" b="1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de-AT" sz="1800" dirty="0" err="1"/>
              <a:t>Estimation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i="1" dirty="0" err="1"/>
              <a:t>Skill</a:t>
            </a:r>
            <a:r>
              <a:rPr lang="de-AT" sz="1800" i="1" dirty="0"/>
              <a:t> </a:t>
            </a:r>
            <a:r>
              <a:rPr lang="de-AT" sz="1800" i="1" dirty="0" err="1"/>
              <a:t>Stabilization</a:t>
            </a:r>
            <a:r>
              <a:rPr lang="de-AT" sz="1800" i="1" dirty="0"/>
              <a:t> </a:t>
            </a:r>
            <a:r>
              <a:rPr lang="de-AT" sz="1800" dirty="0"/>
              <a:t>date </a:t>
            </a:r>
            <a:r>
              <a:rPr lang="de-AT" sz="1800" dirty="0" err="1"/>
              <a:t>for</a:t>
            </a:r>
            <a:r>
              <a:rPr lang="de-AT" sz="1800" dirty="0"/>
              <a:t> </a:t>
            </a:r>
            <a:r>
              <a:rPr lang="de-AT" sz="1800" dirty="0" err="1"/>
              <a:t>each</a:t>
            </a:r>
            <a:r>
              <a:rPr lang="de-AT" sz="1800" dirty="0"/>
              <a:t> </a:t>
            </a:r>
            <a:r>
              <a:rPr lang="de-AT" sz="1800" dirty="0" err="1"/>
              <a:t>user</a:t>
            </a:r>
            <a:endParaRPr lang="de-AT" sz="1800" dirty="0"/>
          </a:p>
        </p:txBody>
      </p:sp>
      <p:sp>
        <p:nvSpPr>
          <p:cNvPr id="8" name="Inhaltsplatzhalter 22">
            <a:extLst>
              <a:ext uri="{FF2B5EF4-FFF2-40B4-BE49-F238E27FC236}">
                <a16:creationId xmlns:a16="http://schemas.microsoft.com/office/drawing/2014/main" id="{1AB7A034-401C-057F-9A7A-9E9306EDD7AE}"/>
              </a:ext>
            </a:extLst>
          </p:cNvPr>
          <p:cNvSpPr txBox="1">
            <a:spLocks/>
          </p:cNvSpPr>
          <p:nvPr/>
        </p:nvSpPr>
        <p:spPr>
          <a:xfrm>
            <a:off x="875358" y="4800600"/>
            <a:ext cx="10858029" cy="80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733" kern="1200">
                <a:solidFill>
                  <a:srgbClr val="4C4D4C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de-AT" sz="1800" b="1" dirty="0" err="1"/>
              <a:t>No</a:t>
            </a:r>
            <a:r>
              <a:rPr lang="de-AT" sz="1800" b="1" dirty="0"/>
              <a:t> Explicit </a:t>
            </a:r>
            <a:r>
              <a:rPr lang="de-AT" sz="1800" b="1" dirty="0" err="1"/>
              <a:t>feedback</a:t>
            </a:r>
            <a:r>
              <a:rPr lang="de-AT" sz="1800" b="1" dirty="0"/>
              <a:t>, </a:t>
            </a:r>
            <a:r>
              <a:rPr lang="de-AT" sz="1800" dirty="0" err="1"/>
              <a:t>what</a:t>
            </a:r>
            <a:r>
              <a:rPr lang="de-AT" sz="1800" dirty="0"/>
              <a:t> </a:t>
            </a:r>
            <a:r>
              <a:rPr lang="de-AT" sz="1800" dirty="0" err="1"/>
              <a:t>rating</a:t>
            </a:r>
            <a:r>
              <a:rPr lang="de-AT" sz="1800" dirty="0"/>
              <a:t> </a:t>
            </a:r>
            <a:r>
              <a:rPr lang="de-AT" sz="1800" dirty="0" err="1"/>
              <a:t>metrics</a:t>
            </a:r>
            <a:r>
              <a:rPr lang="de-AT" sz="1800" dirty="0"/>
              <a:t>? </a:t>
            </a:r>
            <a:endParaRPr lang="de-AT" sz="1800" b="1" dirty="0"/>
          </a:p>
          <a:p>
            <a:pPr lvl="1">
              <a:buFont typeface="Wingdings" panose="05000000000000000000" pitchFamily="2" charset="2"/>
              <a:buChar char="è"/>
            </a:pPr>
            <a:r>
              <a:rPr lang="de-AT" sz="1800" dirty="0" err="1"/>
              <a:t>Calculation</a:t>
            </a:r>
            <a:r>
              <a:rPr lang="de-AT" sz="1800" dirty="0"/>
              <a:t> </a:t>
            </a:r>
            <a:r>
              <a:rPr lang="de-AT" sz="1800" dirty="0" err="1"/>
              <a:t>of</a:t>
            </a:r>
            <a:r>
              <a:rPr lang="de-AT" sz="1800" dirty="0"/>
              <a:t> </a:t>
            </a:r>
            <a:r>
              <a:rPr lang="de-AT" sz="1800" i="1" dirty="0" err="1"/>
              <a:t>enjoyment_factor</a:t>
            </a:r>
            <a:r>
              <a:rPr lang="de-AT" sz="1800" i="1" dirty="0"/>
              <a:t>, </a:t>
            </a:r>
            <a:r>
              <a:rPr lang="de-AT" sz="1800" dirty="0" err="1"/>
              <a:t>from</a:t>
            </a:r>
            <a:r>
              <a:rPr lang="de-AT" sz="1800" dirty="0"/>
              <a:t> </a:t>
            </a:r>
            <a:r>
              <a:rPr lang="de-AT" sz="1800" dirty="0" err="1"/>
              <a:t>mostly</a:t>
            </a:r>
            <a:r>
              <a:rPr lang="de-AT" sz="1800" dirty="0"/>
              <a:t> </a:t>
            </a:r>
            <a:r>
              <a:rPr lang="de-AT" sz="1800" dirty="0" err="1"/>
              <a:t>implicit</a:t>
            </a:r>
            <a:r>
              <a:rPr lang="de-AT" sz="1800" dirty="0"/>
              <a:t> </a:t>
            </a:r>
            <a:r>
              <a:rPr lang="de-AT" sz="1800" dirty="0" err="1"/>
              <a:t>feedback</a:t>
            </a:r>
            <a:r>
              <a:rPr lang="de-AT" sz="1800" dirty="0"/>
              <a:t>, </a:t>
            </a:r>
            <a:r>
              <a:rPr lang="de-AT" sz="1800" dirty="0" err="1"/>
              <a:t>fallback</a:t>
            </a:r>
            <a:r>
              <a:rPr lang="de-AT" sz="1800" dirty="0"/>
              <a:t>: </a:t>
            </a:r>
            <a:r>
              <a:rPr lang="de-AT" sz="1800" dirty="0" err="1"/>
              <a:t>playcount</a:t>
            </a:r>
            <a:r>
              <a:rPr lang="de-AT" sz="1800" dirty="0"/>
              <a:t>.</a:t>
            </a:r>
            <a:endParaRPr lang="de-AT" sz="1800" i="1" dirty="0"/>
          </a:p>
        </p:txBody>
      </p:sp>
    </p:spTree>
    <p:extLst>
      <p:ext uri="{BB962C8B-B14F-4D97-AF65-F5344CB8AC3E}">
        <p14:creationId xmlns:p14="http://schemas.microsoft.com/office/powerpoint/2010/main" val="19899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E8497-8E15-A366-CF46-D683B739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F009013A-3B18-1B11-93C6-618408BE7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Dataset </a:t>
            </a:r>
            <a:r>
              <a:rPr lang="de-AT" dirty="0" err="1"/>
              <a:t>Preprocessing</a:t>
            </a:r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009F3D8-AF23-7249-3796-67A0A6A8A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25251" y="6352404"/>
            <a:ext cx="4114800" cy="314425"/>
          </a:xfrm>
        </p:spPr>
        <p:txBody>
          <a:bodyPr/>
          <a:lstStyle/>
          <a:p>
            <a:r>
              <a:rPr lang="de-DE"/>
              <a:t>Titel oder Vortragender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7F54183-E4AE-2CD7-1EE0-6C7CE9985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45121" y="6350145"/>
            <a:ext cx="888247" cy="316684"/>
          </a:xfrm>
        </p:spPr>
        <p:txBody>
          <a:bodyPr/>
          <a:lstStyle/>
          <a:p>
            <a:r>
              <a:rPr lang="de-DE"/>
              <a:t>Seite </a:t>
            </a:r>
            <a:fld id="{EBA229B5-7CFD-BC45-B1DD-7E8FA6FF2A01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430340-0137-D9D1-C123-0FE4D309C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08265" y="6352404"/>
            <a:ext cx="1311917" cy="316684"/>
          </a:xfrm>
        </p:spPr>
        <p:txBody>
          <a:bodyPr/>
          <a:lstStyle/>
          <a:p>
            <a:fld id="{7C3CDC0F-71BF-B840-812C-9588125E0BFE}" type="datetime6">
              <a:rPr lang="de-DE" smtClean="0"/>
              <a:pPr/>
              <a:t>Juni 25</a:t>
            </a:fld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C10C182-2DF3-8023-5F55-A49CCB01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39" y="1536700"/>
            <a:ext cx="10815922" cy="3416203"/>
          </a:xfrm>
          <a:prstGeom prst="rect">
            <a:avLst/>
          </a:prstGeom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43EEB248-33A5-FA93-CB95-8D216C391B0D}"/>
              </a:ext>
            </a:extLst>
          </p:cNvPr>
          <p:cNvSpPr/>
          <p:nvPr/>
        </p:nvSpPr>
        <p:spPr>
          <a:xfrm>
            <a:off x="10242551" y="1308002"/>
            <a:ext cx="1162050" cy="3854450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82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E8D01778-62E1-4AD0-B2FB-E631DD3CCD47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709</Words>
  <Application>Microsoft Office PowerPoint</Application>
  <PresentationFormat>Breitbild</PresentationFormat>
  <Paragraphs>147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</vt:lpstr>
      <vt:lpstr>PowerPoint-Präsentation</vt:lpstr>
      <vt:lpstr>Improving Recommendations through User-baser Constraints Dataset: Osu! 10k-users Top/random dataset</vt:lpstr>
      <vt:lpstr>PowerPoint-Präsentation</vt:lpstr>
      <vt:lpstr>PowerPoint-Präsentation</vt:lpstr>
      <vt:lpstr>Osu! Game basics.</vt:lpstr>
      <vt:lpstr>Why is our dataset appropriate for the RQ?</vt:lpstr>
      <vt:lpstr>Dataset Preprocessing</vt:lpstr>
      <vt:lpstr>Dataset Preprocessing</vt:lpstr>
      <vt:lpstr>Dataset Preprocessing</vt:lpstr>
      <vt:lpstr>Enoyment factor construction</vt:lpstr>
      <vt:lpstr>Enoyment factor construction</vt:lpstr>
      <vt:lpstr>Enoyment factor construction</vt:lpstr>
      <vt:lpstr>Enoyment factor construction</vt:lpstr>
      <vt:lpstr>Enoyment factor construction</vt:lpstr>
      <vt:lpstr>Methodology</vt:lpstr>
      <vt:lpstr>Results</vt:lpstr>
      <vt:lpstr>Results</vt:lpstr>
      <vt:lpstr>RQ transfered</vt:lpstr>
      <vt:lpstr>Takeaways</vt:lpstr>
      <vt:lpstr>Dataset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Matteo Gläser</cp:lastModifiedBy>
  <cp:revision>106</cp:revision>
  <dcterms:created xsi:type="dcterms:W3CDTF">2017-06-06T07:41:45Z</dcterms:created>
  <dcterms:modified xsi:type="dcterms:W3CDTF">2025-06-25T07:41:49Z</dcterms:modified>
</cp:coreProperties>
</file>