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71" r:id="rId2"/>
    <p:sldId id="372" r:id="rId3"/>
    <p:sldId id="373" r:id="rId4"/>
    <p:sldId id="290" r:id="rId5"/>
    <p:sldId id="379" r:id="rId6"/>
    <p:sldId id="380" r:id="rId7"/>
    <p:sldId id="381" r:id="rId8"/>
    <p:sldId id="383" r:id="rId9"/>
    <p:sldId id="382" r:id="rId10"/>
    <p:sldId id="374" r:id="rId11"/>
    <p:sldId id="375" r:id="rId12"/>
    <p:sldId id="376" r:id="rId13"/>
    <p:sldId id="377" r:id="rId14"/>
    <p:sldId id="378" r:id="rId15"/>
    <p:sldId id="345" r:id="rId16"/>
    <p:sldId id="384" r:id="rId17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5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99" y="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62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99" y="943062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FAD0F58-E073-4855-AB10-C07EF7AADF4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7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2" y="4715311"/>
            <a:ext cx="4985831" cy="446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62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30620"/>
            <a:ext cx="2945876" cy="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06E2199D-E198-456D-98B2-8771026A9DD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6289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89CAA90-2052-447C-B1D5-2F5C330DEEB3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0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776FF-3B95-483D-9F23-CE79E3FAE35E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88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4A6BD3-006E-48BF-AA80-4669B827D63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72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4A6BD3-006E-48BF-AA80-4669B827D63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8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0872114-3360-4C39-B23A-AE4455DBEF5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0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C9A4732-A99D-48DC-9A59-25B27BB191DB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64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6B20B01-9392-4E97-AB42-0D960C5749F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4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6699445-539F-4A2A-B1A6-EB893C289D9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2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06490-7844-4E8F-A3BD-711239397D0F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37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A8C5B-4EA2-43A5-B7E4-FBB1F371DC25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33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A0713-605F-4B4F-9AB3-CF8D9485DFA8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135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78E5E-72F1-46C7-9895-7E0BB9D900EA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14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99FE3-C5D6-4601-97CE-21AC2E88A5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645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9310B-91E1-414F-9236-55A2DDFCB8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42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BE8C0-037F-42C0-9874-70ED1305FF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366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206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9200" y="1371600"/>
            <a:ext cx="7772400" cy="4495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B4279-7F00-4C22-8593-1A03184F51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37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CCB9C-1808-4DD2-99CB-51C502DA89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73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1B522-844D-4CE6-BBB3-863F441764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103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3716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3716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7CCDB-887E-4C21-A21A-7CAC1D8807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64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0CBD-37CC-429B-A99A-176436A886C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57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25930-B24E-483B-91E8-510C70F6192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137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F52FB-92DE-4975-BE31-7A3278DF1B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380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2D86F-1C17-4C00-B161-0D4586CA33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753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6EBBE-0BDD-4C2A-959D-000CFE061BA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638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background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381000"/>
            <a:ext cx="8382000" cy="83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3716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8DBA838C-2071-4AD9-AA78-1CCC34D35DF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0" y="4763"/>
            <a:ext cx="762000" cy="6858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 rot="16200000">
            <a:off x="-2548731" y="3598069"/>
            <a:ext cx="57991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kw-Latn-001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GB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Computer Science</a:t>
            </a:r>
            <a:endParaRPr lang="en-GB" altLang="en-US" b="0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 rot="16200000">
            <a:off x="-1246981" y="129381"/>
            <a:ext cx="3195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C1</a:t>
            </a:r>
            <a:endParaRPr lang="en-GB" altLang="en-US" b="0" dirty="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70000"/>
        <a:buFont typeface="Symbol" panose="05050102010706020507" pitchFamily="18" charset="2"/>
        <a:buChar char="·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71600" y="-99392"/>
            <a:ext cx="8020000" cy="1206500"/>
          </a:xfrm>
        </p:spPr>
        <p:txBody>
          <a:bodyPr/>
          <a:lstStyle/>
          <a:p>
            <a:pPr eaLnBrk="1" hangingPunct="1"/>
            <a:r>
              <a:rPr lang="kw-Latn-001" altLang="en-US" sz="3200" dirty="0"/>
              <a:t>C1.3</a:t>
            </a:r>
            <a:r>
              <a:rPr lang="en-GB" altLang="en-US" sz="3200" dirty="0"/>
              <a:t> – Algorithms and programs – part 4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5299979"/>
              </p:ext>
            </p:extLst>
          </p:nvPr>
        </p:nvGraphicFramePr>
        <p:xfrm>
          <a:off x="1042988" y="908720"/>
          <a:ext cx="7659687" cy="580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237">
                <a:tc>
                  <a:txBody>
                    <a:bodyPr/>
                    <a:lstStyle/>
                    <a:p>
                      <a:r>
                        <a:rPr lang="en-GB" sz="1800" dirty="0"/>
                        <a:t>Topic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Content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8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The term algorithm and common methods of defining algorithms; pseudocode, flowcharts and structured English.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.1 Variables and constants</a:t>
                      </a:r>
                    </a:p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The use of constants and variables in algorithms and programs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.2 Identifiers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The importance of using of self-documenting identifiers, annotation and program layout in programs.</a:t>
                      </a:r>
                    </a:p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Examples of self-documenting identifiers, annotation and appropriate program layout.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390">
                <a:tc>
                  <a:txBody>
                    <a:bodyPr/>
                    <a:lstStyle/>
                    <a:p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.3 Scope of variables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The scope and lifetime of variables in algorithms and programs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.4 Parameters</a:t>
                      </a:r>
                    </a:p>
                    <a:p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The purpose and effect of procedure calling, parameter passing and return, call by reference and call by value.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15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Linear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solidFill>
                  <a:srgbClr val="990033"/>
                </a:solidFill>
              </a:rPr>
              <a:t>Each</a:t>
            </a:r>
            <a:r>
              <a:rPr lang="en-GB" altLang="en-US"/>
              <a:t> record is checked </a:t>
            </a:r>
            <a:r>
              <a:rPr lang="en-GB" altLang="en-US">
                <a:solidFill>
                  <a:srgbClr val="990033"/>
                </a:solidFill>
              </a:rPr>
              <a:t>in turn</a:t>
            </a:r>
            <a:r>
              <a:rPr lang="en-GB" altLang="en-US"/>
              <a:t> until the required record is found.</a:t>
            </a:r>
          </a:p>
          <a:p>
            <a:r>
              <a:rPr lang="en-GB" altLang="en-US"/>
              <a:t>A linear search can be carried out on </a:t>
            </a:r>
            <a:r>
              <a:rPr lang="en-GB" altLang="en-US">
                <a:solidFill>
                  <a:srgbClr val="990033"/>
                </a:solidFill>
              </a:rPr>
              <a:t>any</a:t>
            </a:r>
            <a:r>
              <a:rPr lang="en-GB" altLang="en-US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86226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7088" y="3429000"/>
            <a:ext cx="792162" cy="936625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763713" y="3429000"/>
            <a:ext cx="792162" cy="936625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700338" y="3429000"/>
            <a:ext cx="792162" cy="936625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635375" y="3429000"/>
            <a:ext cx="792163" cy="936625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572000" y="3429000"/>
            <a:ext cx="792163" cy="936625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508625" y="3429000"/>
            <a:ext cx="792163" cy="936625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443663" y="3429000"/>
            <a:ext cx="792162" cy="936625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380288" y="3429000"/>
            <a:ext cx="792162" cy="936625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900113" y="1628775"/>
            <a:ext cx="4679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rgbClr val="000000"/>
                </a:solidFill>
              </a:rPr>
              <a:t>Looking for record with key</a:t>
            </a:r>
            <a:r>
              <a:rPr lang="en-GB" altLang="en-US" dirty="0"/>
              <a:t> </a:t>
            </a:r>
            <a:r>
              <a:rPr lang="en-GB" altLang="en-US" dirty="0">
                <a:solidFill>
                  <a:srgbClr val="990033"/>
                </a:solidFill>
              </a:rPr>
              <a:t>63</a:t>
            </a:r>
            <a:r>
              <a:rPr lang="en-GB" altLang="en-US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827088" y="3429000"/>
            <a:ext cx="792162" cy="936625"/>
          </a:xfrm>
          <a:prstGeom prst="rect">
            <a:avLst/>
          </a:prstGeom>
          <a:solidFill>
            <a:srgbClr val="F6F4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971550" y="3644900"/>
            <a:ext cx="504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rgbClr val="000000"/>
                </a:solidFill>
              </a:rPr>
              <a:t>75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1763713" y="3429000"/>
            <a:ext cx="792162" cy="936625"/>
          </a:xfrm>
          <a:prstGeom prst="rect">
            <a:avLst/>
          </a:prstGeom>
          <a:solidFill>
            <a:srgbClr val="F6F4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908175" y="3644900"/>
            <a:ext cx="504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700338" y="3429000"/>
            <a:ext cx="792162" cy="936625"/>
          </a:xfrm>
          <a:prstGeom prst="rect">
            <a:avLst/>
          </a:prstGeom>
          <a:solidFill>
            <a:srgbClr val="F6F4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2844800" y="3644900"/>
            <a:ext cx="504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3635375" y="3429000"/>
            <a:ext cx="792163" cy="936625"/>
          </a:xfrm>
          <a:prstGeom prst="rect">
            <a:avLst/>
          </a:prstGeom>
          <a:solidFill>
            <a:srgbClr val="F6F4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779838" y="3644900"/>
            <a:ext cx="504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4572000" y="3429000"/>
            <a:ext cx="792163" cy="936625"/>
          </a:xfrm>
          <a:prstGeom prst="rect">
            <a:avLst/>
          </a:prstGeom>
          <a:solidFill>
            <a:srgbClr val="F6F4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4716463" y="3644900"/>
            <a:ext cx="504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V="1">
            <a:off x="5003800" y="4508500"/>
            <a:ext cx="0" cy="649288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5219700" y="47244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990033"/>
                </a:solidFill>
              </a:rPr>
              <a:t>Found it!</a:t>
            </a:r>
          </a:p>
        </p:txBody>
      </p:sp>
    </p:spTree>
    <p:extLst>
      <p:ext uri="{BB962C8B-B14F-4D97-AF65-F5344CB8AC3E}">
        <p14:creationId xmlns:p14="http://schemas.microsoft.com/office/powerpoint/2010/main" val="32122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/>
      <p:bldP spid="7185" grpId="0"/>
      <p:bldP spid="7187" grpId="0"/>
      <p:bldP spid="7189" grpId="0"/>
      <p:bldP spid="7191" grpId="0"/>
      <p:bldP spid="71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Binary Search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data must be </a:t>
            </a:r>
            <a:r>
              <a:rPr lang="en-GB" altLang="en-US">
                <a:solidFill>
                  <a:srgbClr val="990033"/>
                </a:solidFill>
              </a:rPr>
              <a:t>sorted</a:t>
            </a:r>
            <a:r>
              <a:rPr lang="en-GB" altLang="en-US"/>
              <a:t>.</a:t>
            </a:r>
          </a:p>
          <a:p>
            <a:r>
              <a:rPr lang="en-GB" altLang="en-US"/>
              <a:t>Look at ‘middle’ record…and </a:t>
            </a:r>
            <a:r>
              <a:rPr lang="en-GB" altLang="en-US">
                <a:solidFill>
                  <a:srgbClr val="990033"/>
                </a:solidFill>
              </a:rPr>
              <a:t>discard</a:t>
            </a:r>
            <a:r>
              <a:rPr lang="en-GB" altLang="en-US"/>
              <a:t> half the list.</a:t>
            </a:r>
          </a:p>
          <a:p>
            <a:r>
              <a:rPr lang="en-GB" altLang="en-US">
                <a:solidFill>
                  <a:srgbClr val="990033"/>
                </a:solidFill>
              </a:rPr>
              <a:t>Repeat</a:t>
            </a:r>
            <a:r>
              <a:rPr lang="en-GB" altLang="en-US"/>
              <a:t> the above step until record is found.</a:t>
            </a:r>
          </a:p>
        </p:txBody>
      </p:sp>
    </p:spTree>
    <p:extLst>
      <p:ext uri="{BB962C8B-B14F-4D97-AF65-F5344CB8AC3E}">
        <p14:creationId xmlns:p14="http://schemas.microsoft.com/office/powerpoint/2010/main" val="28012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55650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476375" y="1142653"/>
            <a:ext cx="4679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rgbClr val="000000"/>
                </a:solidFill>
              </a:rPr>
              <a:t>Looking for record with key </a:t>
            </a:r>
            <a:r>
              <a:rPr lang="en-GB" altLang="en-US" dirty="0">
                <a:solidFill>
                  <a:srgbClr val="990033"/>
                </a:solidFill>
              </a:rPr>
              <a:t>63</a:t>
            </a:r>
            <a:r>
              <a:rPr lang="en-GB" altLang="en-US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1260475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763713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268538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2771775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3276600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3779838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4284663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4787900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5292725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5795963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6300788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6804025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308850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7812088" y="3141663"/>
            <a:ext cx="431800" cy="503237"/>
          </a:xfrm>
          <a:prstGeom prst="rect">
            <a:avLst/>
          </a:prstGeom>
          <a:solidFill>
            <a:srgbClr val="A2A7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4284663" y="3141663"/>
            <a:ext cx="431800" cy="503237"/>
          </a:xfrm>
          <a:prstGeom prst="rect">
            <a:avLst/>
          </a:prstGeom>
          <a:solidFill>
            <a:srgbClr val="F6F4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4284663" y="32131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0000"/>
                </a:solidFill>
              </a:rPr>
              <a:t>75</a:t>
            </a: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4500563" y="3716338"/>
            <a:ext cx="0" cy="504825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4068763" y="4449337"/>
            <a:ext cx="172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dirty="0">
                <a:solidFill>
                  <a:srgbClr val="000000"/>
                </a:solidFill>
              </a:rPr>
              <a:t>Check the middle record</a:t>
            </a:r>
            <a:r>
              <a:rPr lang="en-GB" altLang="en-US" dirty="0"/>
              <a:t>.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2484438" y="3716338"/>
            <a:ext cx="0" cy="504825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1182146" y="4424789"/>
            <a:ext cx="18732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dirty="0">
                <a:solidFill>
                  <a:srgbClr val="000000"/>
                </a:solidFill>
              </a:rPr>
              <a:t>Check the middle record</a:t>
            </a: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2268538" y="3141663"/>
            <a:ext cx="431800" cy="503237"/>
          </a:xfrm>
          <a:prstGeom prst="rect">
            <a:avLst/>
          </a:prstGeom>
          <a:solidFill>
            <a:srgbClr val="F6F4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2268538" y="32131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2627313" y="4437063"/>
            <a:ext cx="172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dirty="0">
                <a:solidFill>
                  <a:srgbClr val="000000"/>
                </a:solidFill>
              </a:rPr>
              <a:t>Check the middle record.</a:t>
            </a:r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 flipV="1">
            <a:off x="3492500" y="3716338"/>
            <a:ext cx="0" cy="576262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3276600" y="3141663"/>
            <a:ext cx="431800" cy="503237"/>
          </a:xfrm>
          <a:prstGeom prst="rect">
            <a:avLst/>
          </a:prstGeom>
          <a:solidFill>
            <a:srgbClr val="F6F4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3276600" y="32131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rgbClr val="000000"/>
                </a:solidFill>
              </a:rPr>
              <a:t>68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2771775" y="3141663"/>
            <a:ext cx="431800" cy="503237"/>
          </a:xfrm>
          <a:prstGeom prst="rect">
            <a:avLst/>
          </a:prstGeom>
          <a:solidFill>
            <a:srgbClr val="F6F4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2771775" y="321310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>
                <a:solidFill>
                  <a:srgbClr val="000000"/>
                </a:solidFill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51914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8" grpId="0"/>
      <p:bldP spid="11298" grpId="1"/>
      <p:bldP spid="11300" grpId="0"/>
      <p:bldP spid="11300" grpId="1"/>
      <p:bldP spid="11305" grpId="0"/>
      <p:bldP spid="11305" grpId="1"/>
      <p:bldP spid="11307" grpId="0"/>
      <p:bldP spid="11307" grpId="1"/>
      <p:bldP spid="11308" grpId="0"/>
      <p:bldP spid="11308" grpId="1"/>
      <p:bldP spid="11311" grpId="0"/>
      <p:bldP spid="11311" grpId="1"/>
      <p:bldP spid="113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 </a:t>
            </a:r>
            <a:r>
              <a:rPr lang="en-GB" altLang="en-US">
                <a:solidFill>
                  <a:srgbClr val="660066"/>
                </a:solidFill>
              </a:rPr>
              <a:t>Binary Search</a:t>
            </a:r>
            <a:r>
              <a:rPr lang="en-GB" altLang="en-US"/>
              <a:t> is much </a:t>
            </a:r>
            <a:r>
              <a:rPr lang="en-GB" altLang="en-US">
                <a:solidFill>
                  <a:srgbClr val="990033"/>
                </a:solidFill>
              </a:rPr>
              <a:t>FASTER</a:t>
            </a:r>
            <a:r>
              <a:rPr lang="en-GB" altLang="en-US"/>
              <a:t> than a </a:t>
            </a:r>
            <a:r>
              <a:rPr lang="en-GB" altLang="en-US">
                <a:solidFill>
                  <a:srgbClr val="660066"/>
                </a:solidFill>
              </a:rPr>
              <a:t>Linear Search</a:t>
            </a:r>
            <a:r>
              <a:rPr lang="en-GB" altLang="en-US"/>
              <a:t>…</a:t>
            </a:r>
          </a:p>
          <a:p>
            <a:r>
              <a:rPr lang="en-GB" altLang="en-US"/>
              <a:t>…but only works if the list is </a:t>
            </a:r>
            <a:r>
              <a:rPr lang="en-GB" altLang="en-US">
                <a:solidFill>
                  <a:srgbClr val="990033"/>
                </a:solidFill>
              </a:rPr>
              <a:t>SORTED</a:t>
            </a:r>
            <a:r>
              <a:rPr lang="en-GB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77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950" y="116632"/>
            <a:ext cx="7772400" cy="1206500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solidFill>
                  <a:srgbClr val="006600"/>
                </a:solidFill>
              </a:rPr>
              <a:t>Example assessment 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0808"/>
            <a:ext cx="778879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4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 rot="5400000">
            <a:off x="4385394" y="3399582"/>
            <a:ext cx="7772400" cy="1206500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solidFill>
                  <a:srgbClr val="006600"/>
                </a:solidFill>
              </a:rPr>
              <a:t>Example assessment …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6528028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93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71600" y="-99392"/>
            <a:ext cx="8020000" cy="1206500"/>
          </a:xfrm>
        </p:spPr>
        <p:txBody>
          <a:bodyPr/>
          <a:lstStyle/>
          <a:p>
            <a:pPr eaLnBrk="1" hangingPunct="1"/>
            <a:r>
              <a:rPr lang="kw-Latn-001" altLang="en-US" sz="3200" dirty="0"/>
              <a:t>C1.3</a:t>
            </a:r>
            <a:r>
              <a:rPr lang="en-GB" altLang="en-US" sz="3200" dirty="0"/>
              <a:t> – Algorithms and programs – part 4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2603412"/>
              </p:ext>
            </p:extLst>
          </p:nvPr>
        </p:nvGraphicFramePr>
        <p:xfrm>
          <a:off x="1042988" y="908720"/>
          <a:ext cx="7659687" cy="577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237">
                <a:tc>
                  <a:txBody>
                    <a:bodyPr/>
                    <a:lstStyle/>
                    <a:p>
                      <a:r>
                        <a:rPr lang="en-GB" sz="1800" dirty="0"/>
                        <a:t>Topic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Content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8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.5 Mathematical operations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Mathematical operations in algorithms, including DIV and MOD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.6 Sorting</a:t>
                      </a:r>
                    </a:p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the characteristics of sorting algorithms: bubble sort and insertion sort.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.7 Searching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Using linear search algorithm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and binary search algorithm.</a:t>
                      </a:r>
                    </a:p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Follow search and sort algorithms and programs;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make alterations to such algorithms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and write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search algorithms and programs.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390">
                <a:tc>
                  <a:txBody>
                    <a:bodyPr/>
                    <a:lstStyle/>
                    <a:p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.8 Problem analysis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Analyse a problem using appropriate design approaches.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.9 Programming constructs</a:t>
                      </a:r>
                    </a:p>
                    <a:p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Use sequence, selection and repetition in algorithms and programs.</a:t>
                      </a:r>
                      <a:r>
                        <a:rPr lang="en-GB" baseline="0" dirty="0">
                          <a:solidFill>
                            <a:srgbClr val="92D050"/>
                          </a:solidFill>
                        </a:rPr>
                        <a:t> 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Use counts and rogue values in algorithms and programs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71600" y="-99392"/>
            <a:ext cx="8020000" cy="1206500"/>
          </a:xfrm>
        </p:spPr>
        <p:txBody>
          <a:bodyPr/>
          <a:lstStyle/>
          <a:p>
            <a:pPr eaLnBrk="1" hangingPunct="1"/>
            <a:r>
              <a:rPr lang="kw-Latn-001" altLang="en-US" sz="3200" dirty="0"/>
              <a:t>C1.3</a:t>
            </a:r>
            <a:r>
              <a:rPr lang="en-GB" altLang="en-US" sz="3200" dirty="0"/>
              <a:t> – Algorithms and programs – part 4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0072984"/>
              </p:ext>
            </p:extLst>
          </p:nvPr>
        </p:nvGraphicFramePr>
        <p:xfrm>
          <a:off x="1042988" y="908720"/>
          <a:ext cx="7659687" cy="375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237">
                <a:tc>
                  <a:txBody>
                    <a:bodyPr/>
                    <a:lstStyle/>
                    <a:p>
                      <a:r>
                        <a:rPr lang="en-GB" sz="1800" dirty="0"/>
                        <a:t>Topic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Content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.10 Modular programming</a:t>
                      </a:r>
                    </a:p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The use of </a:t>
                      </a:r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standard functions, standard modules and user defined subprograms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.11 Logical operations in algorithms and programs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Logical operators AND, OR, NOT and XOR in algorithms and programs.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390">
                <a:tc>
                  <a:txBody>
                    <a:bodyPr/>
                    <a:lstStyle/>
                    <a:p>
                      <a:r>
                        <a:rPr lang="kw-Latn-001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.12 Compression</a:t>
                      </a: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compression and how data compression algorithms are used.</a:t>
                      </a:r>
                      <a:endParaRPr lang="en-GB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w-Latn-001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C1.3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.13 Testing</a:t>
                      </a:r>
                    </a:p>
                    <a:p>
                      <a:endParaRPr lang="en-GB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01" marB="4570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data to dry-run a program or algorithm in order to identify possible errors. Show the effects of test data.</a:t>
                      </a:r>
                    </a:p>
                  </a:txBody>
                  <a:tcPr marL="91437" marR="91437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69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980728"/>
            <a:ext cx="7772400" cy="1206500"/>
          </a:xfrm>
        </p:spPr>
        <p:txBody>
          <a:bodyPr/>
          <a:lstStyle/>
          <a:p>
            <a:pPr algn="ctr" eaLnBrk="1" hangingPunct="1"/>
            <a:br>
              <a:rPr lang="en-US" altLang="en-US" b="1" dirty="0"/>
            </a:br>
            <a:r>
              <a:rPr lang="kw-Latn-001" altLang="en-US" b="1" dirty="0"/>
              <a:t>C1.3</a:t>
            </a:r>
            <a:r>
              <a:rPr lang="en-US" altLang="en-US" b="1" dirty="0"/>
              <a:t>.6 </a:t>
            </a:r>
            <a:r>
              <a:rPr lang="en-GB" altLang="en-US" b="1" dirty="0"/>
              <a:t>Sorting</a:t>
            </a:r>
            <a:br>
              <a:rPr lang="en-GB" altLang="en-US" b="1" dirty="0"/>
            </a:br>
            <a:r>
              <a:rPr lang="kw-Latn-001" altLang="en-US" b="1" dirty="0"/>
              <a:t>C1.3</a:t>
            </a:r>
            <a:r>
              <a:rPr lang="en-GB" altLang="en-US" b="1" dirty="0"/>
              <a:t>.7 Searching</a:t>
            </a:r>
            <a:br>
              <a:rPr lang="en-GB" altLang="en-US" b="1" dirty="0"/>
            </a:br>
            <a:br>
              <a:rPr lang="en-GB" altLang="en-US" b="1" dirty="0"/>
            </a:br>
            <a:endParaRPr lang="en-US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2AF07A-BF02-48BB-AB92-3423764773F5}" type="slidenum">
              <a:rPr lang="en-US" altLang="en-US" sz="1400">
                <a:latin typeface="Arial" panose="020B0604020202020204" pitchFamily="34" charset="0"/>
              </a:rPr>
              <a:pPr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Bubble 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174718"/>
            <a:ext cx="7355532" cy="522608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GB" sz="2400" dirty="0">
                <a:ea typeface="+mn-ea"/>
              </a:rPr>
              <a:t>Compare each element (except the last one) with its neighbour to the right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GB" sz="2000" dirty="0">
                <a:ea typeface="+mn-ea"/>
              </a:rPr>
              <a:t>If they are out of order, swap them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GB" sz="2000" dirty="0">
                <a:ea typeface="+mn-ea"/>
              </a:rPr>
              <a:t>This puts the largest element at the very end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GB" sz="2000" dirty="0">
                <a:ea typeface="+mn-ea"/>
              </a:rPr>
              <a:t>The last element is now in the correct and final place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GB" sz="2400" dirty="0">
                <a:ea typeface="+mn-ea"/>
              </a:rPr>
              <a:t>Compare each element (except the last </a:t>
            </a:r>
            <a:r>
              <a:rPr lang="en-GB" sz="2400" i="1" dirty="0">
                <a:ea typeface="+mn-ea"/>
              </a:rPr>
              <a:t>two</a:t>
            </a:r>
            <a:r>
              <a:rPr lang="en-GB" sz="2400" dirty="0">
                <a:ea typeface="+mn-ea"/>
              </a:rPr>
              <a:t>) with its neighbour to the right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GB" sz="2000" dirty="0">
                <a:ea typeface="+mn-ea"/>
              </a:rPr>
              <a:t>If they are out of order, swap them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GB" sz="2000" dirty="0">
                <a:ea typeface="+mn-ea"/>
              </a:rPr>
              <a:t>This puts the second largest element next to last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GB" sz="2000" dirty="0">
                <a:ea typeface="+mn-ea"/>
              </a:rPr>
              <a:t>The last two elements are now in their correct and final places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GB" sz="2400" dirty="0">
                <a:ea typeface="+mn-ea"/>
              </a:rPr>
              <a:t>Compare each element (except the last </a:t>
            </a:r>
            <a:r>
              <a:rPr lang="en-GB" sz="2400" i="1" dirty="0">
                <a:ea typeface="+mn-ea"/>
              </a:rPr>
              <a:t>three</a:t>
            </a:r>
            <a:r>
              <a:rPr lang="en-GB" sz="2400" dirty="0">
                <a:ea typeface="+mn-ea"/>
              </a:rPr>
              <a:t>) with its neighbour to the right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GB" sz="2000" dirty="0">
                <a:ea typeface="+mn-ea"/>
              </a:rPr>
              <a:t>Continue as above until you have no unsorted elements on the left</a:t>
            </a:r>
          </a:p>
        </p:txBody>
      </p:sp>
    </p:spTree>
    <p:extLst>
      <p:ext uri="{BB962C8B-B14F-4D97-AF65-F5344CB8AC3E}">
        <p14:creationId xmlns:p14="http://schemas.microsoft.com/office/powerpoint/2010/main" val="272060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ABE8354-681E-4003-B712-1EB5FCC5D881}" type="slidenum">
              <a:rPr lang="en-US" altLang="en-US" sz="1400">
                <a:latin typeface="Arial" panose="020B0604020202020204" pitchFamily="34" charset="0"/>
              </a:rPr>
              <a:pPr/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Example of bubble sort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2813" y="1900238"/>
            <a:ext cx="1525587" cy="306387"/>
            <a:chOff x="575" y="1197"/>
            <a:chExt cx="961" cy="193"/>
          </a:xfrm>
        </p:grpSpPr>
        <p:sp>
          <p:nvSpPr>
            <p:cNvPr id="5238" name="AutoShape 4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7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39" name="AutoShape 5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2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40" name="AutoShape 6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8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41" name="AutoShape 7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5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42" name="AutoShape 8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4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914400" y="2209800"/>
            <a:ext cx="1525588" cy="609600"/>
            <a:chOff x="576" y="1392"/>
            <a:chExt cx="961" cy="384"/>
          </a:xfrm>
        </p:grpSpPr>
        <p:grpSp>
          <p:nvGrpSpPr>
            <p:cNvPr id="5229" name="Group 16"/>
            <p:cNvGrpSpPr>
              <a:grpSpLocks/>
            </p:cNvGrpSpPr>
            <p:nvPr/>
          </p:nvGrpSpPr>
          <p:grpSpPr bwMode="auto">
            <a:xfrm>
              <a:off x="576" y="1583"/>
              <a:ext cx="961" cy="193"/>
              <a:chOff x="575" y="1197"/>
              <a:chExt cx="961" cy="193"/>
            </a:xfrm>
          </p:grpSpPr>
          <p:sp>
            <p:nvSpPr>
              <p:cNvPr id="5233" name="AutoShape 17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34" name="AutoShape 18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5235" name="AutoShape 19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  <p:sp>
            <p:nvSpPr>
              <p:cNvPr id="5236" name="AutoShape 20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37" name="AutoShape 21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30" name="Group 63"/>
            <p:cNvGrpSpPr>
              <a:grpSpLocks/>
            </p:cNvGrpSpPr>
            <p:nvPr/>
          </p:nvGrpSpPr>
          <p:grpSpPr bwMode="auto">
            <a:xfrm>
              <a:off x="624" y="1392"/>
              <a:ext cx="240" cy="192"/>
              <a:chOff x="624" y="1392"/>
              <a:chExt cx="240" cy="192"/>
            </a:xfrm>
          </p:grpSpPr>
          <p:sp>
            <p:nvSpPr>
              <p:cNvPr id="5231" name="Line 52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5232" name="Line 53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914400" y="2819400"/>
            <a:ext cx="1525588" cy="609600"/>
            <a:chOff x="576" y="1776"/>
            <a:chExt cx="961" cy="384"/>
          </a:xfrm>
        </p:grpSpPr>
        <p:grpSp>
          <p:nvGrpSpPr>
            <p:cNvPr id="5220" name="Group 28"/>
            <p:cNvGrpSpPr>
              <a:grpSpLocks/>
            </p:cNvGrpSpPr>
            <p:nvPr/>
          </p:nvGrpSpPr>
          <p:grpSpPr bwMode="auto">
            <a:xfrm>
              <a:off x="576" y="1967"/>
              <a:ext cx="961" cy="193"/>
              <a:chOff x="575" y="1197"/>
              <a:chExt cx="961" cy="193"/>
            </a:xfrm>
          </p:grpSpPr>
          <p:sp>
            <p:nvSpPr>
              <p:cNvPr id="5224" name="AutoShape 29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5" name="AutoShape 30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5226" name="AutoShape 31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  <p:sp>
            <p:nvSpPr>
              <p:cNvPr id="5227" name="AutoShape 32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5228" name="AutoShape 33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21" name="Group 64"/>
            <p:cNvGrpSpPr>
              <a:grpSpLocks/>
            </p:cNvGrpSpPr>
            <p:nvPr/>
          </p:nvGrpSpPr>
          <p:grpSpPr bwMode="auto">
            <a:xfrm>
              <a:off x="864" y="1776"/>
              <a:ext cx="192" cy="192"/>
              <a:chOff x="864" y="1776"/>
              <a:chExt cx="192" cy="192"/>
            </a:xfrm>
          </p:grpSpPr>
          <p:sp>
            <p:nvSpPr>
              <p:cNvPr id="5222" name="Line 61"/>
              <p:cNvSpPr>
                <a:spLocks noChangeShapeType="1"/>
              </p:cNvSpPr>
              <p:nvPr/>
            </p:nvSpPr>
            <p:spPr bwMode="auto">
              <a:xfrm>
                <a:off x="864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5223" name="Line 62"/>
              <p:cNvSpPr>
                <a:spLocks noChangeShapeType="1"/>
              </p:cNvSpPr>
              <p:nvPr/>
            </p:nvSpPr>
            <p:spPr bwMode="auto">
              <a:xfrm>
                <a:off x="1056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914400" y="3429000"/>
            <a:ext cx="1525588" cy="609600"/>
            <a:chOff x="576" y="2160"/>
            <a:chExt cx="961" cy="384"/>
          </a:xfrm>
        </p:grpSpPr>
        <p:grpSp>
          <p:nvGrpSpPr>
            <p:cNvPr id="5211" name="Group 34"/>
            <p:cNvGrpSpPr>
              <a:grpSpLocks/>
            </p:cNvGrpSpPr>
            <p:nvPr/>
          </p:nvGrpSpPr>
          <p:grpSpPr bwMode="auto">
            <a:xfrm>
              <a:off x="576" y="2351"/>
              <a:ext cx="961" cy="193"/>
              <a:chOff x="575" y="1197"/>
              <a:chExt cx="961" cy="193"/>
            </a:xfrm>
          </p:grpSpPr>
          <p:sp>
            <p:nvSpPr>
              <p:cNvPr id="5215" name="AutoShape 35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16" name="AutoShape 36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5217" name="AutoShape 37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18" name="AutoShape 38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  <p:sp>
            <p:nvSpPr>
              <p:cNvPr id="5219" name="AutoShape 39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</p:grpSp>
        <p:grpSp>
          <p:nvGrpSpPr>
            <p:cNvPr id="5212" name="Group 65"/>
            <p:cNvGrpSpPr>
              <a:grpSpLocks/>
            </p:cNvGrpSpPr>
            <p:nvPr/>
          </p:nvGrpSpPr>
          <p:grpSpPr bwMode="auto">
            <a:xfrm>
              <a:off x="1008" y="2160"/>
              <a:ext cx="240" cy="192"/>
              <a:chOff x="624" y="1392"/>
              <a:chExt cx="240" cy="192"/>
            </a:xfrm>
          </p:grpSpPr>
          <p:sp>
            <p:nvSpPr>
              <p:cNvPr id="5213" name="Line 6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5214" name="Line 67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914400" y="4038600"/>
            <a:ext cx="1525588" cy="609600"/>
            <a:chOff x="576" y="2544"/>
            <a:chExt cx="961" cy="384"/>
          </a:xfrm>
        </p:grpSpPr>
        <p:grpSp>
          <p:nvGrpSpPr>
            <p:cNvPr id="5202" name="Group 40"/>
            <p:cNvGrpSpPr>
              <a:grpSpLocks/>
            </p:cNvGrpSpPr>
            <p:nvPr/>
          </p:nvGrpSpPr>
          <p:grpSpPr bwMode="auto">
            <a:xfrm>
              <a:off x="576" y="2735"/>
              <a:ext cx="961" cy="193"/>
              <a:chOff x="575" y="1197"/>
              <a:chExt cx="961" cy="193"/>
            </a:xfrm>
          </p:grpSpPr>
          <p:sp>
            <p:nvSpPr>
              <p:cNvPr id="5206" name="AutoShape 41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07" name="AutoShape 42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5208" name="AutoShape 43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09" name="AutoShape 44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5210" name="AutoShape 45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</p:grpSp>
        <p:grpSp>
          <p:nvGrpSpPr>
            <p:cNvPr id="5203" name="Group 68"/>
            <p:cNvGrpSpPr>
              <a:grpSpLocks/>
            </p:cNvGrpSpPr>
            <p:nvPr/>
          </p:nvGrpSpPr>
          <p:grpSpPr bwMode="auto">
            <a:xfrm>
              <a:off x="1200" y="2544"/>
              <a:ext cx="240" cy="192"/>
              <a:chOff x="624" y="1392"/>
              <a:chExt cx="240" cy="192"/>
            </a:xfrm>
          </p:grpSpPr>
          <p:sp>
            <p:nvSpPr>
              <p:cNvPr id="5204" name="Line 69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5205" name="Line 70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5" name="Group 122"/>
          <p:cNvGrpSpPr>
            <a:grpSpLocks/>
          </p:cNvGrpSpPr>
          <p:nvPr/>
        </p:nvGrpSpPr>
        <p:grpSpPr bwMode="auto">
          <a:xfrm>
            <a:off x="2894013" y="1903413"/>
            <a:ext cx="1525587" cy="306387"/>
            <a:chOff x="575" y="1197"/>
            <a:chExt cx="961" cy="193"/>
          </a:xfrm>
        </p:grpSpPr>
        <p:sp>
          <p:nvSpPr>
            <p:cNvPr id="5197" name="AutoShape 123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5198" name="AutoShape 124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  <p:sp>
          <p:nvSpPr>
            <p:cNvPr id="5199" name="AutoShape 125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5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00" name="AutoShape 126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5201" name="AutoShape 127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16" name="Group 194"/>
          <p:cNvGrpSpPr>
            <a:grpSpLocks/>
          </p:cNvGrpSpPr>
          <p:nvPr/>
        </p:nvGrpSpPr>
        <p:grpSpPr bwMode="auto">
          <a:xfrm>
            <a:off x="2895600" y="2819400"/>
            <a:ext cx="1525588" cy="609600"/>
            <a:chOff x="1824" y="1776"/>
            <a:chExt cx="961" cy="384"/>
          </a:xfrm>
        </p:grpSpPr>
        <p:grpSp>
          <p:nvGrpSpPr>
            <p:cNvPr id="5189" name="Group 137"/>
            <p:cNvGrpSpPr>
              <a:grpSpLocks/>
            </p:cNvGrpSpPr>
            <p:nvPr/>
          </p:nvGrpSpPr>
          <p:grpSpPr bwMode="auto">
            <a:xfrm>
              <a:off x="1824" y="1967"/>
              <a:ext cx="961" cy="193"/>
              <a:chOff x="575" y="1197"/>
              <a:chExt cx="961" cy="193"/>
            </a:xfrm>
          </p:grpSpPr>
          <p:sp>
            <p:nvSpPr>
              <p:cNvPr id="5192" name="AutoShape 138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93" name="AutoShape 139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5194" name="AutoShape 140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5195" name="AutoShape 141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5196" name="AutoShape 142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</p:grpSp>
        <p:sp>
          <p:nvSpPr>
            <p:cNvPr id="5190" name="Line 153"/>
            <p:cNvSpPr>
              <a:spLocks noChangeShapeType="1"/>
            </p:cNvSpPr>
            <p:nvPr/>
          </p:nvSpPr>
          <p:spPr bwMode="auto">
            <a:xfrm>
              <a:off x="2109" y="1777"/>
              <a:ext cx="190" cy="19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191" name="Line 154"/>
            <p:cNvSpPr>
              <a:spLocks noChangeShapeType="1"/>
            </p:cNvSpPr>
            <p:nvPr/>
          </p:nvSpPr>
          <p:spPr bwMode="auto">
            <a:xfrm flipH="1">
              <a:off x="2064" y="1776"/>
              <a:ext cx="240" cy="192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195"/>
          <p:cNvGrpSpPr>
            <a:grpSpLocks/>
          </p:cNvGrpSpPr>
          <p:nvPr/>
        </p:nvGrpSpPr>
        <p:grpSpPr bwMode="auto">
          <a:xfrm>
            <a:off x="2895600" y="3429000"/>
            <a:ext cx="1525588" cy="609600"/>
            <a:chOff x="1824" y="2160"/>
            <a:chExt cx="961" cy="384"/>
          </a:xfrm>
        </p:grpSpPr>
        <p:grpSp>
          <p:nvGrpSpPr>
            <p:cNvPr id="5181" name="Group 143"/>
            <p:cNvGrpSpPr>
              <a:grpSpLocks/>
            </p:cNvGrpSpPr>
            <p:nvPr/>
          </p:nvGrpSpPr>
          <p:grpSpPr bwMode="auto">
            <a:xfrm>
              <a:off x="1824" y="2351"/>
              <a:ext cx="961" cy="193"/>
              <a:chOff x="575" y="1197"/>
              <a:chExt cx="961" cy="193"/>
            </a:xfrm>
          </p:grpSpPr>
          <p:sp>
            <p:nvSpPr>
              <p:cNvPr id="5184" name="AutoShape 144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85" name="AutoShape 145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5186" name="AutoShape 146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87" name="AutoShape 147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5188" name="AutoShape 148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</p:grpSp>
        <p:sp>
          <p:nvSpPr>
            <p:cNvPr id="5182" name="Line 155"/>
            <p:cNvSpPr>
              <a:spLocks noChangeShapeType="1"/>
            </p:cNvSpPr>
            <p:nvPr/>
          </p:nvSpPr>
          <p:spPr bwMode="auto">
            <a:xfrm>
              <a:off x="2301" y="2161"/>
              <a:ext cx="190" cy="19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183" name="Line 156"/>
            <p:cNvSpPr>
              <a:spLocks noChangeShapeType="1"/>
            </p:cNvSpPr>
            <p:nvPr/>
          </p:nvSpPr>
          <p:spPr bwMode="auto">
            <a:xfrm flipH="1">
              <a:off x="2256" y="2160"/>
              <a:ext cx="240" cy="192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193"/>
          <p:cNvGrpSpPr>
            <a:grpSpLocks/>
          </p:cNvGrpSpPr>
          <p:nvPr/>
        </p:nvGrpSpPr>
        <p:grpSpPr bwMode="auto">
          <a:xfrm>
            <a:off x="2895600" y="2209800"/>
            <a:ext cx="1525588" cy="609600"/>
            <a:chOff x="1824" y="1392"/>
            <a:chExt cx="961" cy="384"/>
          </a:xfrm>
        </p:grpSpPr>
        <p:grpSp>
          <p:nvGrpSpPr>
            <p:cNvPr id="5173" name="Group 131"/>
            <p:cNvGrpSpPr>
              <a:grpSpLocks/>
            </p:cNvGrpSpPr>
            <p:nvPr/>
          </p:nvGrpSpPr>
          <p:grpSpPr bwMode="auto">
            <a:xfrm>
              <a:off x="1824" y="1583"/>
              <a:ext cx="961" cy="193"/>
              <a:chOff x="575" y="1197"/>
              <a:chExt cx="961" cy="193"/>
            </a:xfrm>
          </p:grpSpPr>
          <p:sp>
            <p:nvSpPr>
              <p:cNvPr id="5176" name="AutoShape 13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77" name="AutoShape 13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5178" name="AutoShape 13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5179" name="AutoShape 13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5180" name="AutoShape 13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</p:grpSp>
        <p:sp>
          <p:nvSpPr>
            <p:cNvPr id="5174" name="Line 157"/>
            <p:cNvSpPr>
              <a:spLocks noChangeShapeType="1"/>
            </p:cNvSpPr>
            <p:nvPr/>
          </p:nvSpPr>
          <p:spPr bwMode="auto">
            <a:xfrm>
              <a:off x="1920" y="1392"/>
              <a:ext cx="0" cy="192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175" name="Line 158"/>
            <p:cNvSpPr>
              <a:spLocks noChangeShapeType="1"/>
            </p:cNvSpPr>
            <p:nvPr/>
          </p:nvSpPr>
          <p:spPr bwMode="auto">
            <a:xfrm>
              <a:off x="2112" y="1392"/>
              <a:ext cx="0" cy="192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4951413" y="1905000"/>
            <a:ext cx="1525587" cy="306388"/>
            <a:chOff x="3119" y="1200"/>
            <a:chExt cx="961" cy="193"/>
          </a:xfrm>
        </p:grpSpPr>
        <p:sp>
          <p:nvSpPr>
            <p:cNvPr id="5168" name="AutoShape 160"/>
            <p:cNvSpPr>
              <a:spLocks noChangeArrowheads="1"/>
            </p:cNvSpPr>
            <p:nvPr/>
          </p:nvSpPr>
          <p:spPr bwMode="auto">
            <a:xfrm>
              <a:off x="3119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5169" name="AutoShape 161"/>
            <p:cNvSpPr>
              <a:spLocks noChangeArrowheads="1"/>
            </p:cNvSpPr>
            <p:nvPr/>
          </p:nvSpPr>
          <p:spPr bwMode="auto">
            <a:xfrm>
              <a:off x="3311" y="1203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  <p:sp>
          <p:nvSpPr>
            <p:cNvPr id="5170" name="AutoShape 162"/>
            <p:cNvSpPr>
              <a:spLocks noChangeArrowheads="1"/>
            </p:cNvSpPr>
            <p:nvPr/>
          </p:nvSpPr>
          <p:spPr bwMode="auto">
            <a:xfrm>
              <a:off x="3503" y="1203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4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171" name="AutoShape 163"/>
            <p:cNvSpPr>
              <a:spLocks noChangeArrowheads="1"/>
            </p:cNvSpPr>
            <p:nvPr/>
          </p:nvSpPr>
          <p:spPr bwMode="auto">
            <a:xfrm>
              <a:off x="3695" y="1203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  <p:sp>
          <p:nvSpPr>
            <p:cNvPr id="5172" name="AutoShape 164"/>
            <p:cNvSpPr>
              <a:spLocks noChangeArrowheads="1"/>
            </p:cNvSpPr>
            <p:nvPr/>
          </p:nvSpPr>
          <p:spPr bwMode="auto">
            <a:xfrm>
              <a:off x="3887" y="1203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23" name="Group 198"/>
          <p:cNvGrpSpPr>
            <a:grpSpLocks/>
          </p:cNvGrpSpPr>
          <p:nvPr/>
        </p:nvGrpSpPr>
        <p:grpSpPr bwMode="auto">
          <a:xfrm>
            <a:off x="4953000" y="2817813"/>
            <a:ext cx="1525588" cy="611187"/>
            <a:chOff x="3120" y="1775"/>
            <a:chExt cx="961" cy="385"/>
          </a:xfrm>
        </p:grpSpPr>
        <p:sp>
          <p:nvSpPr>
            <p:cNvPr id="5160" name="Line 151"/>
            <p:cNvSpPr>
              <a:spLocks noChangeShapeType="1"/>
            </p:cNvSpPr>
            <p:nvPr/>
          </p:nvSpPr>
          <p:spPr bwMode="auto">
            <a:xfrm>
              <a:off x="3408" y="1776"/>
              <a:ext cx="190" cy="19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161" name="Line 152"/>
            <p:cNvSpPr>
              <a:spLocks noChangeShapeType="1"/>
            </p:cNvSpPr>
            <p:nvPr/>
          </p:nvSpPr>
          <p:spPr bwMode="auto">
            <a:xfrm flipH="1">
              <a:off x="3363" y="1775"/>
              <a:ext cx="240" cy="192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5162" name="Group 171"/>
            <p:cNvGrpSpPr>
              <a:grpSpLocks/>
            </p:cNvGrpSpPr>
            <p:nvPr/>
          </p:nvGrpSpPr>
          <p:grpSpPr bwMode="auto">
            <a:xfrm>
              <a:off x="3120" y="1967"/>
              <a:ext cx="961" cy="193"/>
              <a:chOff x="575" y="1197"/>
              <a:chExt cx="961" cy="193"/>
            </a:xfrm>
          </p:grpSpPr>
          <p:sp>
            <p:nvSpPr>
              <p:cNvPr id="5163" name="AutoShape 17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64" name="AutoShape 17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5165" name="AutoShape 17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5166" name="AutoShape 17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5167" name="AutoShape 17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</p:grpSp>
      </p:grpSp>
      <p:grpSp>
        <p:nvGrpSpPr>
          <p:cNvPr id="25" name="Group 197"/>
          <p:cNvGrpSpPr>
            <a:grpSpLocks/>
          </p:cNvGrpSpPr>
          <p:nvPr/>
        </p:nvGrpSpPr>
        <p:grpSpPr bwMode="auto">
          <a:xfrm>
            <a:off x="4953000" y="2209800"/>
            <a:ext cx="1525588" cy="609600"/>
            <a:chOff x="3120" y="1392"/>
            <a:chExt cx="961" cy="384"/>
          </a:xfrm>
        </p:grpSpPr>
        <p:grpSp>
          <p:nvGrpSpPr>
            <p:cNvPr id="5152" name="Group 165"/>
            <p:cNvGrpSpPr>
              <a:grpSpLocks/>
            </p:cNvGrpSpPr>
            <p:nvPr/>
          </p:nvGrpSpPr>
          <p:grpSpPr bwMode="auto">
            <a:xfrm>
              <a:off x="3120" y="1583"/>
              <a:ext cx="961" cy="193"/>
              <a:chOff x="575" y="1197"/>
              <a:chExt cx="961" cy="193"/>
            </a:xfrm>
          </p:grpSpPr>
          <p:sp>
            <p:nvSpPr>
              <p:cNvPr id="5155" name="AutoShape 16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6" name="AutoShape 16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5157" name="AutoShape 16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5158" name="AutoShape 16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5159" name="AutoShape 17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</p:grpSp>
        <p:sp>
          <p:nvSpPr>
            <p:cNvPr id="5153" name="Line 177"/>
            <p:cNvSpPr>
              <a:spLocks noChangeShapeType="1"/>
            </p:cNvSpPr>
            <p:nvPr/>
          </p:nvSpPr>
          <p:spPr bwMode="auto">
            <a:xfrm>
              <a:off x="3216" y="1392"/>
              <a:ext cx="0" cy="192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154" name="Line 178"/>
            <p:cNvSpPr>
              <a:spLocks noChangeShapeType="1"/>
            </p:cNvSpPr>
            <p:nvPr/>
          </p:nvSpPr>
          <p:spPr bwMode="auto">
            <a:xfrm>
              <a:off x="3408" y="1392"/>
              <a:ext cx="0" cy="192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79"/>
          <p:cNvGrpSpPr>
            <a:grpSpLocks/>
          </p:cNvGrpSpPr>
          <p:nvPr/>
        </p:nvGrpSpPr>
        <p:grpSpPr bwMode="auto">
          <a:xfrm>
            <a:off x="6932613" y="1905000"/>
            <a:ext cx="1525587" cy="306388"/>
            <a:chOff x="575" y="1197"/>
            <a:chExt cx="961" cy="193"/>
          </a:xfrm>
        </p:grpSpPr>
        <p:sp>
          <p:nvSpPr>
            <p:cNvPr id="5147" name="AutoShape 180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5148" name="AutoShape 181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5149" name="AutoShape 182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  <p:sp>
          <p:nvSpPr>
            <p:cNvPr id="5150" name="AutoShape 183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  <p:sp>
          <p:nvSpPr>
            <p:cNvPr id="5151" name="AutoShape 184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latin typeface="Trebuchet MS" panose="020B0603020202020204" pitchFamily="34" charset="0"/>
                </a:rPr>
                <a:t>8</a:t>
              </a:r>
            </a:p>
          </p:txBody>
        </p:sp>
      </p:grpSp>
      <p:grpSp>
        <p:nvGrpSpPr>
          <p:cNvPr id="28" name="Group 199"/>
          <p:cNvGrpSpPr>
            <a:grpSpLocks/>
          </p:cNvGrpSpPr>
          <p:nvPr/>
        </p:nvGrpSpPr>
        <p:grpSpPr bwMode="auto">
          <a:xfrm>
            <a:off x="6934200" y="2209800"/>
            <a:ext cx="1525588" cy="609600"/>
            <a:chOff x="4368" y="1392"/>
            <a:chExt cx="961" cy="384"/>
          </a:xfrm>
        </p:grpSpPr>
        <p:grpSp>
          <p:nvGrpSpPr>
            <p:cNvPr id="5139" name="Group 185"/>
            <p:cNvGrpSpPr>
              <a:grpSpLocks/>
            </p:cNvGrpSpPr>
            <p:nvPr/>
          </p:nvGrpSpPr>
          <p:grpSpPr bwMode="auto">
            <a:xfrm>
              <a:off x="4368" y="1583"/>
              <a:ext cx="961" cy="193"/>
              <a:chOff x="575" y="1197"/>
              <a:chExt cx="961" cy="193"/>
            </a:xfrm>
          </p:grpSpPr>
          <p:sp>
            <p:nvSpPr>
              <p:cNvPr id="5142" name="AutoShape 18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43" name="AutoShape 18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5144" name="AutoShape 18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5145" name="AutoShape 18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5146" name="AutoShape 19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</p:grpSp>
        <p:sp>
          <p:nvSpPr>
            <p:cNvPr id="5140" name="Line 191"/>
            <p:cNvSpPr>
              <a:spLocks noChangeShapeType="1"/>
            </p:cNvSpPr>
            <p:nvPr/>
          </p:nvSpPr>
          <p:spPr bwMode="auto">
            <a:xfrm>
              <a:off x="4464" y="1392"/>
              <a:ext cx="0" cy="192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141" name="Line 192"/>
            <p:cNvSpPr>
              <a:spLocks noChangeShapeType="1"/>
            </p:cNvSpPr>
            <p:nvPr/>
          </p:nvSpPr>
          <p:spPr bwMode="auto">
            <a:xfrm>
              <a:off x="4656" y="1392"/>
              <a:ext cx="0" cy="192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5320" name="Text Box 200"/>
          <p:cNvSpPr txBox="1">
            <a:spLocks noChangeArrowheads="1"/>
          </p:cNvSpPr>
          <p:nvPr/>
        </p:nvSpPr>
        <p:spPr bwMode="auto">
          <a:xfrm>
            <a:off x="7315200" y="3048000"/>
            <a:ext cx="10668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(done)</a:t>
            </a:r>
          </a:p>
        </p:txBody>
      </p:sp>
    </p:spTree>
    <p:extLst>
      <p:ext uri="{BB962C8B-B14F-4D97-AF65-F5344CB8AC3E}">
        <p14:creationId xmlns:p14="http://schemas.microsoft.com/office/powerpoint/2010/main" val="17545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289A36D-A835-4499-BF60-61BB3DD4352C}" type="slidenum">
              <a:rPr lang="en-US" altLang="en-US" sz="1400">
                <a:latin typeface="Arial" panose="020B0604020202020204" pitchFamily="34" charset="0"/>
              </a:rPr>
              <a:pPr/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C# Code for bubble sort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93850"/>
            <a:ext cx="8077200" cy="44196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public static void </a:t>
            </a:r>
            <a:r>
              <a:rPr lang="en-US" sz="2000" dirty="0" err="1">
                <a:solidFill>
                  <a:schemeClr val="accent2"/>
                </a:solidFill>
                <a:latin typeface="Trebuchet MS" charset="0"/>
                <a:ea typeface="+mn-ea"/>
              </a:rPr>
              <a:t>bubbleSort</a:t>
            </a: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(</a:t>
            </a:r>
            <a:r>
              <a:rPr lang="en-US" sz="2000" dirty="0" err="1">
                <a:solidFill>
                  <a:schemeClr val="accent2"/>
                </a:solidFill>
                <a:latin typeface="Trebuchet MS" charset="0"/>
                <a:ea typeface="+mn-ea"/>
              </a:rPr>
              <a:t>int</a:t>
            </a: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[] a) {</a:t>
            </a:r>
            <a:b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</a:b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  </a:t>
            </a:r>
            <a:r>
              <a:rPr lang="en-US" sz="2000" dirty="0" err="1">
                <a:solidFill>
                  <a:schemeClr val="accent2"/>
                </a:solidFill>
                <a:latin typeface="Trebuchet MS" charset="0"/>
                <a:ea typeface="+mn-ea"/>
              </a:rPr>
              <a:t>int</a:t>
            </a: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outer, inner;</a:t>
            </a:r>
            <a:b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</a:b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  for (outer = </a:t>
            </a:r>
            <a:r>
              <a:rPr lang="en-US" sz="2000" dirty="0" err="1">
                <a:solidFill>
                  <a:schemeClr val="accent2"/>
                </a:solidFill>
                <a:latin typeface="Trebuchet MS" charset="0"/>
                <a:ea typeface="+mn-ea"/>
              </a:rPr>
              <a:t>a.length</a:t>
            </a: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- 1; outer &gt; 0; outer--) {</a:t>
            </a:r>
            <a:r>
              <a:rPr lang="en-US" sz="2000" dirty="0">
                <a:solidFill>
                  <a:srgbClr val="00FD00"/>
                </a:solidFill>
                <a:latin typeface="Trebuchet MS" charset="0"/>
                <a:ea typeface="+mn-ea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Trebuchet MS" charset="0"/>
                <a:ea typeface="+mn-ea"/>
              </a:rPr>
              <a:t>// counting down</a:t>
            </a:r>
            <a:br>
              <a:rPr lang="en-US" sz="2000" dirty="0">
                <a:solidFill>
                  <a:schemeClr val="accent1"/>
                </a:solidFill>
                <a:latin typeface="Trebuchet MS" charset="0"/>
                <a:ea typeface="+mn-ea"/>
              </a:rPr>
            </a:br>
            <a:r>
              <a:rPr lang="en-US" sz="2000" dirty="0">
                <a:solidFill>
                  <a:srgbClr val="FFFF7F"/>
                </a:solidFill>
                <a:latin typeface="Trebuchet MS" charset="0"/>
                <a:ea typeface="+mn-ea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   for (inner = 0; inner &lt; outer; inner++) {  </a:t>
            </a:r>
            <a:r>
              <a:rPr lang="en-US" sz="2000" dirty="0">
                <a:solidFill>
                  <a:srgbClr val="FFFF7F"/>
                </a:solidFill>
                <a:latin typeface="Trebuchet MS" charset="0"/>
                <a:ea typeface="+mn-ea"/>
              </a:rPr>
              <a:t>     </a:t>
            </a:r>
            <a:r>
              <a:rPr lang="en-US" sz="2000" dirty="0">
                <a:solidFill>
                  <a:schemeClr val="accent1"/>
                </a:solidFill>
                <a:latin typeface="Trebuchet MS" charset="0"/>
                <a:ea typeface="+mn-ea"/>
              </a:rPr>
              <a:t> // bubbling up</a:t>
            </a:r>
            <a:br>
              <a:rPr lang="en-US" sz="2000" dirty="0">
                <a:solidFill>
                  <a:schemeClr val="accent1"/>
                </a:solidFill>
                <a:latin typeface="Trebuchet MS" charset="0"/>
                <a:ea typeface="+mn-ea"/>
              </a:rPr>
            </a:br>
            <a:r>
              <a:rPr lang="en-US" sz="2000" dirty="0">
                <a:solidFill>
                  <a:srgbClr val="FFFF7F"/>
                </a:solidFill>
                <a:latin typeface="Trebuchet MS" charset="0"/>
                <a:ea typeface="+mn-ea"/>
              </a:rPr>
              <a:t>   </a:t>
            </a: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     if (a[inner] &gt; a[inner + 1]) { </a:t>
            </a:r>
            <a:r>
              <a:rPr lang="en-US" sz="2000" dirty="0">
                <a:solidFill>
                  <a:srgbClr val="FFFF7F"/>
                </a:solidFill>
                <a:latin typeface="Trebuchet MS" charset="0"/>
                <a:ea typeface="+mn-ea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Trebuchet MS" charset="0"/>
                <a:ea typeface="+mn-ea"/>
              </a:rPr>
              <a:t>// if out of order...</a:t>
            </a:r>
            <a:br>
              <a:rPr lang="en-US" sz="2000" dirty="0">
                <a:solidFill>
                  <a:srgbClr val="00FD00"/>
                </a:solidFill>
                <a:latin typeface="Trebuchet MS" charset="0"/>
                <a:ea typeface="+mn-ea"/>
              </a:rPr>
            </a:br>
            <a:r>
              <a:rPr lang="en-US" sz="2000" dirty="0">
                <a:solidFill>
                  <a:srgbClr val="FFFF7F"/>
                </a:solidFill>
                <a:latin typeface="Trebuchet MS" charset="0"/>
                <a:ea typeface="+mn-ea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      </a:t>
            </a:r>
            <a:r>
              <a:rPr lang="en-US" sz="2000" dirty="0" err="1">
                <a:solidFill>
                  <a:schemeClr val="accent2"/>
                </a:solidFill>
                <a:latin typeface="Trebuchet MS" charset="0"/>
                <a:ea typeface="+mn-ea"/>
              </a:rPr>
              <a:t>int</a:t>
            </a: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temp = a[inner]; </a:t>
            </a:r>
            <a:r>
              <a:rPr lang="en-US" sz="2000" dirty="0">
                <a:solidFill>
                  <a:srgbClr val="FFFF7F"/>
                </a:solidFill>
                <a:latin typeface="Trebuchet MS" charset="0"/>
                <a:ea typeface="+mn-ea"/>
              </a:rPr>
              <a:t>      </a:t>
            </a:r>
            <a:r>
              <a:rPr lang="en-US" sz="2000" dirty="0">
                <a:solidFill>
                  <a:srgbClr val="00FD00"/>
                </a:solidFill>
                <a:latin typeface="Trebuchet MS" charset="0"/>
                <a:ea typeface="+mn-ea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Trebuchet MS" charset="0"/>
                <a:ea typeface="+mn-ea"/>
              </a:rPr>
              <a:t>// ...then swap</a:t>
            </a:r>
            <a:br>
              <a:rPr lang="en-US" sz="2000" dirty="0">
                <a:solidFill>
                  <a:schemeClr val="accent1"/>
                </a:solidFill>
                <a:latin typeface="Trebuchet MS" charset="0"/>
                <a:ea typeface="+mn-ea"/>
              </a:rPr>
            </a:br>
            <a:r>
              <a:rPr lang="en-US" sz="2000" dirty="0">
                <a:solidFill>
                  <a:srgbClr val="FFFF7F"/>
                </a:solidFill>
                <a:latin typeface="Trebuchet MS" charset="0"/>
                <a:ea typeface="+mn-ea"/>
              </a:rPr>
              <a:t>            </a:t>
            </a: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a[inner] = a[inner + 1];</a:t>
            </a:r>
            <a:b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</a:b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           a[inner + 1] = temp;</a:t>
            </a:r>
            <a:b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</a:b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        }</a:t>
            </a:r>
            <a:b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</a:b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     }</a:t>
            </a:r>
            <a:b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</a:b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   }</a:t>
            </a:r>
            <a:b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</a:br>
            <a:r>
              <a:rPr lang="en-US" sz="2000" dirty="0">
                <a:solidFill>
                  <a:schemeClr val="accent2"/>
                </a:solidFill>
                <a:latin typeface="Trebuchet MS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60FF19F-4F53-41A3-9999-088891D171ED}" type="slidenum">
              <a:rPr lang="en-US" altLang="en-US" sz="1400">
                <a:latin typeface="Arial" panose="020B0604020202020204" pitchFamily="34" charset="0"/>
              </a:rPr>
              <a:pPr/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Analysis of insertion sort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ea typeface="+mn-ea"/>
              </a:rPr>
              <a:t>We start with the second item and compare with the first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The second is placed in a temp position</a:t>
            </a:r>
            <a:r>
              <a:rPr lang="en-US" dirty="0">
                <a:ea typeface="+mn-ea"/>
              </a:rPr>
              <a:t> 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ea typeface="+mn-ea"/>
              </a:rPr>
              <a:t>If when we compare items they are greater than the temp then we shift up into vacated positions</a:t>
            </a:r>
            <a:endParaRPr lang="en-US" dirty="0">
              <a:solidFill>
                <a:schemeClr val="accent2"/>
              </a:solidFill>
              <a:ea typeface="+mn-ea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ea typeface="+mn-ea"/>
              </a:rPr>
              <a:t>Leaving an empty space for the item to be inserted into the correct place</a:t>
            </a:r>
          </a:p>
        </p:txBody>
      </p:sp>
    </p:spTree>
    <p:extLst>
      <p:ext uri="{BB962C8B-B14F-4D97-AF65-F5344CB8AC3E}">
        <p14:creationId xmlns:p14="http://schemas.microsoft.com/office/powerpoint/2010/main" val="74787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87D2231-DB73-4882-B07F-777D2D4235E6}" type="slidenum">
              <a:rPr lang="en-US" altLang="en-US" sz="1400">
                <a:latin typeface="Arial" panose="020B0604020202020204" pitchFamily="34" charset="0"/>
              </a:rPr>
              <a:pPr/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One step of insertion sort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38200" y="1746250"/>
            <a:ext cx="7162800" cy="996950"/>
            <a:chOff x="528" y="956"/>
            <a:chExt cx="4512" cy="628"/>
          </a:xfrm>
        </p:grpSpPr>
        <p:sp>
          <p:nvSpPr>
            <p:cNvPr id="14392" name="Rectangle 4"/>
            <p:cNvSpPr>
              <a:spLocks noChangeArrowheads="1"/>
            </p:cNvSpPr>
            <p:nvPr/>
          </p:nvSpPr>
          <p:spPr bwMode="auto">
            <a:xfrm>
              <a:off x="529" y="1385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14393" name="Rectangle 5"/>
            <p:cNvSpPr>
              <a:spLocks noChangeArrowheads="1"/>
            </p:cNvSpPr>
            <p:nvPr/>
          </p:nvSpPr>
          <p:spPr bwMode="auto">
            <a:xfrm>
              <a:off x="766" y="1388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14394" name="Rectangle 6"/>
            <p:cNvSpPr>
              <a:spLocks noChangeArrowheads="1"/>
            </p:cNvSpPr>
            <p:nvPr/>
          </p:nvSpPr>
          <p:spPr bwMode="auto">
            <a:xfrm>
              <a:off x="1006" y="1388"/>
              <a:ext cx="242" cy="190"/>
            </a:xfrm>
            <a:prstGeom prst="rect">
              <a:avLst/>
            </a:prstGeom>
            <a:noFill/>
            <a:ln w="15875">
              <a:solidFill>
                <a:schemeClr val="tx2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  <p:sp>
          <p:nvSpPr>
            <p:cNvPr id="14395" name="Rectangle 7"/>
            <p:cNvSpPr>
              <a:spLocks noChangeArrowheads="1"/>
            </p:cNvSpPr>
            <p:nvPr/>
          </p:nvSpPr>
          <p:spPr bwMode="auto">
            <a:xfrm>
              <a:off x="1249" y="1388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12</a:t>
              </a:r>
            </a:p>
          </p:txBody>
        </p:sp>
        <p:sp>
          <p:nvSpPr>
            <p:cNvPr id="14396" name="Rectangle 10"/>
            <p:cNvSpPr>
              <a:spLocks noChangeArrowheads="1"/>
            </p:cNvSpPr>
            <p:nvPr/>
          </p:nvSpPr>
          <p:spPr bwMode="auto">
            <a:xfrm>
              <a:off x="1486" y="1388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  <p:sp>
          <p:nvSpPr>
            <p:cNvPr id="14397" name="Rectangle 11"/>
            <p:cNvSpPr>
              <a:spLocks noChangeArrowheads="1"/>
            </p:cNvSpPr>
            <p:nvPr/>
          </p:nvSpPr>
          <p:spPr bwMode="auto">
            <a:xfrm>
              <a:off x="1723" y="1391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  <p:sp>
          <p:nvSpPr>
            <p:cNvPr id="14398" name="Rectangle 12"/>
            <p:cNvSpPr>
              <a:spLocks noChangeArrowheads="1"/>
            </p:cNvSpPr>
            <p:nvPr/>
          </p:nvSpPr>
          <p:spPr bwMode="auto">
            <a:xfrm>
              <a:off x="1963" y="1391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  <p:sp>
          <p:nvSpPr>
            <p:cNvPr id="14399" name="Rectangle 13"/>
            <p:cNvSpPr>
              <a:spLocks noChangeArrowheads="1"/>
            </p:cNvSpPr>
            <p:nvPr/>
          </p:nvSpPr>
          <p:spPr bwMode="auto">
            <a:xfrm>
              <a:off x="2206" y="1391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21</a:t>
              </a:r>
            </a:p>
          </p:txBody>
        </p:sp>
        <p:sp>
          <p:nvSpPr>
            <p:cNvPr id="14400" name="Rectangle 14"/>
            <p:cNvSpPr>
              <a:spLocks noChangeArrowheads="1"/>
            </p:cNvSpPr>
            <p:nvPr/>
          </p:nvSpPr>
          <p:spPr bwMode="auto">
            <a:xfrm>
              <a:off x="2448" y="1388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33</a:t>
              </a:r>
            </a:p>
          </p:txBody>
        </p:sp>
        <p:sp>
          <p:nvSpPr>
            <p:cNvPr id="14401" name="Rectangle 15"/>
            <p:cNvSpPr>
              <a:spLocks noChangeArrowheads="1"/>
            </p:cNvSpPr>
            <p:nvPr/>
          </p:nvSpPr>
          <p:spPr bwMode="auto">
            <a:xfrm>
              <a:off x="2685" y="1391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38</a:t>
              </a:r>
            </a:p>
          </p:txBody>
        </p:sp>
        <p:sp>
          <p:nvSpPr>
            <p:cNvPr id="14402" name="Rectangle 16"/>
            <p:cNvSpPr>
              <a:spLocks noChangeArrowheads="1"/>
            </p:cNvSpPr>
            <p:nvPr/>
          </p:nvSpPr>
          <p:spPr bwMode="auto">
            <a:xfrm>
              <a:off x="2925" y="1391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folHlink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  <p:sp>
          <p:nvSpPr>
            <p:cNvPr id="14403" name="Rectangle 17"/>
            <p:cNvSpPr>
              <a:spLocks noChangeArrowheads="1"/>
            </p:cNvSpPr>
            <p:nvPr/>
          </p:nvSpPr>
          <p:spPr bwMode="auto">
            <a:xfrm>
              <a:off x="3168" y="1391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55</a:t>
              </a:r>
            </a:p>
          </p:txBody>
        </p:sp>
        <p:sp>
          <p:nvSpPr>
            <p:cNvPr id="14404" name="Rectangle 18"/>
            <p:cNvSpPr>
              <a:spLocks noChangeArrowheads="1"/>
            </p:cNvSpPr>
            <p:nvPr/>
          </p:nvSpPr>
          <p:spPr bwMode="auto">
            <a:xfrm>
              <a:off x="3405" y="1391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  <p:sp>
          <p:nvSpPr>
            <p:cNvPr id="14405" name="Rectangle 19"/>
            <p:cNvSpPr>
              <a:spLocks noChangeArrowheads="1"/>
            </p:cNvSpPr>
            <p:nvPr/>
          </p:nvSpPr>
          <p:spPr bwMode="auto">
            <a:xfrm>
              <a:off x="3642" y="1394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23</a:t>
              </a:r>
            </a:p>
          </p:txBody>
        </p:sp>
        <p:sp>
          <p:nvSpPr>
            <p:cNvPr id="14406" name="Rectangle 20"/>
            <p:cNvSpPr>
              <a:spLocks noChangeArrowheads="1"/>
            </p:cNvSpPr>
            <p:nvPr/>
          </p:nvSpPr>
          <p:spPr bwMode="auto">
            <a:xfrm>
              <a:off x="3882" y="1394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28</a:t>
              </a:r>
            </a:p>
          </p:txBody>
        </p:sp>
        <p:sp>
          <p:nvSpPr>
            <p:cNvPr id="14407" name="Rectangle 21"/>
            <p:cNvSpPr>
              <a:spLocks noChangeArrowheads="1"/>
            </p:cNvSpPr>
            <p:nvPr/>
          </p:nvSpPr>
          <p:spPr bwMode="auto">
            <a:xfrm>
              <a:off x="4125" y="1394"/>
              <a:ext cx="242" cy="190"/>
            </a:xfrm>
            <a:prstGeom prst="rect">
              <a:avLst/>
            </a:prstGeom>
            <a:noFill/>
            <a:ln w="15875">
              <a:solidFill>
                <a:srgbClr val="FFC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16</a:t>
              </a:r>
            </a:p>
          </p:txBody>
        </p:sp>
        <p:sp>
          <p:nvSpPr>
            <p:cNvPr id="14408" name="AutoShape 22"/>
            <p:cNvSpPr>
              <a:spLocks/>
            </p:cNvSpPr>
            <p:nvPr/>
          </p:nvSpPr>
          <p:spPr bwMode="auto">
            <a:xfrm rot="5400000">
              <a:off x="1632" y="92"/>
              <a:ext cx="144" cy="2352"/>
            </a:xfrm>
            <a:prstGeom prst="leftBrace">
              <a:avLst>
                <a:gd name="adj1" fmla="val 136111"/>
                <a:gd name="adj2" fmla="val 50000"/>
              </a:avLst>
            </a:prstGeom>
            <a:noFill/>
            <a:ln w="19050">
              <a:solidFill>
                <a:srgbClr val="00FD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09" name="Text Box 23"/>
            <p:cNvSpPr txBox="1">
              <a:spLocks noChangeArrowheads="1"/>
            </p:cNvSpPr>
            <p:nvPr/>
          </p:nvSpPr>
          <p:spPr bwMode="auto">
            <a:xfrm>
              <a:off x="1392" y="95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000000"/>
                  </a:solidFill>
                </a:rPr>
                <a:t>sorted</a:t>
              </a:r>
            </a:p>
          </p:txBody>
        </p:sp>
        <p:sp>
          <p:nvSpPr>
            <p:cNvPr id="14410" name="Text Box 24"/>
            <p:cNvSpPr txBox="1">
              <a:spLocks noChangeArrowheads="1"/>
            </p:cNvSpPr>
            <p:nvPr/>
          </p:nvSpPr>
          <p:spPr bwMode="auto">
            <a:xfrm>
              <a:off x="3312" y="956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000000"/>
                  </a:solidFill>
                </a:rPr>
                <a:t>next to be inserted</a:t>
              </a:r>
            </a:p>
          </p:txBody>
        </p:sp>
        <p:sp>
          <p:nvSpPr>
            <p:cNvPr id="14411" name="Freeform 25"/>
            <p:cNvSpPr>
              <a:spLocks/>
            </p:cNvSpPr>
            <p:nvPr/>
          </p:nvSpPr>
          <p:spPr bwMode="auto">
            <a:xfrm>
              <a:off x="3066" y="1114"/>
              <a:ext cx="280" cy="274"/>
            </a:xfrm>
            <a:custGeom>
              <a:avLst/>
              <a:gdLst>
                <a:gd name="T0" fmla="*/ 280 w 280"/>
                <a:gd name="T1" fmla="*/ 5 h 274"/>
                <a:gd name="T2" fmla="*/ 146 w 280"/>
                <a:gd name="T3" fmla="*/ 16 h 274"/>
                <a:gd name="T4" fmla="*/ 23 w 280"/>
                <a:gd name="T5" fmla="*/ 104 h 274"/>
                <a:gd name="T6" fmla="*/ 6 w 280"/>
                <a:gd name="T7" fmla="*/ 226 h 274"/>
                <a:gd name="T8" fmla="*/ 6 w 280"/>
                <a:gd name="T9" fmla="*/ 274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274"/>
                <a:gd name="T17" fmla="*/ 280 w 280"/>
                <a:gd name="T18" fmla="*/ 274 h 2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274">
                  <a:moveTo>
                    <a:pt x="280" y="5"/>
                  </a:moveTo>
                  <a:cubicBezTo>
                    <a:pt x="258" y="7"/>
                    <a:pt x="189" y="0"/>
                    <a:pt x="146" y="16"/>
                  </a:cubicBezTo>
                  <a:cubicBezTo>
                    <a:pt x="103" y="32"/>
                    <a:pt x="46" y="69"/>
                    <a:pt x="23" y="104"/>
                  </a:cubicBezTo>
                  <a:cubicBezTo>
                    <a:pt x="0" y="139"/>
                    <a:pt x="9" y="198"/>
                    <a:pt x="6" y="226"/>
                  </a:cubicBezTo>
                  <a:cubicBezTo>
                    <a:pt x="3" y="254"/>
                    <a:pt x="2" y="266"/>
                    <a:pt x="6" y="274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841375" y="3657600"/>
            <a:ext cx="6092825" cy="315913"/>
            <a:chOff x="530" y="2633"/>
            <a:chExt cx="3838" cy="199"/>
          </a:xfrm>
        </p:grpSpPr>
        <p:sp>
          <p:nvSpPr>
            <p:cNvPr id="14376" name="Rectangle 26"/>
            <p:cNvSpPr>
              <a:spLocks noChangeArrowheads="1"/>
            </p:cNvSpPr>
            <p:nvPr/>
          </p:nvSpPr>
          <p:spPr bwMode="auto">
            <a:xfrm>
              <a:off x="530" y="2633"/>
              <a:ext cx="242" cy="190"/>
            </a:xfrm>
            <a:prstGeom prst="rect">
              <a:avLst/>
            </a:prstGeom>
            <a:noFill/>
            <a:ln w="15875">
              <a:solidFill>
                <a:srgbClr val="00B0F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14377" name="Rectangle 27"/>
            <p:cNvSpPr>
              <a:spLocks noChangeArrowheads="1"/>
            </p:cNvSpPr>
            <p:nvPr/>
          </p:nvSpPr>
          <p:spPr bwMode="auto">
            <a:xfrm>
              <a:off x="767" y="2636"/>
              <a:ext cx="242" cy="190"/>
            </a:xfrm>
            <a:prstGeom prst="rect">
              <a:avLst/>
            </a:prstGeom>
            <a:noFill/>
            <a:ln w="15875">
              <a:solidFill>
                <a:srgbClr val="00B0F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14378" name="Rectangle 28"/>
            <p:cNvSpPr>
              <a:spLocks noChangeArrowheads="1"/>
            </p:cNvSpPr>
            <p:nvPr/>
          </p:nvSpPr>
          <p:spPr bwMode="auto">
            <a:xfrm>
              <a:off x="1007" y="2636"/>
              <a:ext cx="242" cy="190"/>
            </a:xfrm>
            <a:prstGeom prst="rect">
              <a:avLst/>
            </a:prstGeom>
            <a:noFill/>
            <a:ln w="15875">
              <a:solidFill>
                <a:srgbClr val="00B0F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7</a:t>
              </a:r>
            </a:p>
          </p:txBody>
        </p:sp>
        <p:sp>
          <p:nvSpPr>
            <p:cNvPr id="14379" name="Rectangle 29"/>
            <p:cNvSpPr>
              <a:spLocks noChangeArrowheads="1"/>
            </p:cNvSpPr>
            <p:nvPr/>
          </p:nvSpPr>
          <p:spPr bwMode="auto">
            <a:xfrm>
              <a:off x="1250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380" name="Rectangle 30"/>
            <p:cNvSpPr>
              <a:spLocks noChangeArrowheads="1"/>
            </p:cNvSpPr>
            <p:nvPr/>
          </p:nvSpPr>
          <p:spPr bwMode="auto">
            <a:xfrm>
              <a:off x="1487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381" name="Rectangle 31"/>
            <p:cNvSpPr>
              <a:spLocks noChangeArrowheads="1"/>
            </p:cNvSpPr>
            <p:nvPr/>
          </p:nvSpPr>
          <p:spPr bwMode="auto">
            <a:xfrm>
              <a:off x="1724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382" name="Rectangle 32"/>
            <p:cNvSpPr>
              <a:spLocks noChangeArrowheads="1"/>
            </p:cNvSpPr>
            <p:nvPr/>
          </p:nvSpPr>
          <p:spPr bwMode="auto">
            <a:xfrm>
              <a:off x="1964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383" name="Rectangle 33"/>
            <p:cNvSpPr>
              <a:spLocks noChangeArrowheads="1"/>
            </p:cNvSpPr>
            <p:nvPr/>
          </p:nvSpPr>
          <p:spPr bwMode="auto">
            <a:xfrm>
              <a:off x="2207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384" name="Rectangle 34"/>
            <p:cNvSpPr>
              <a:spLocks noChangeArrowheads="1"/>
            </p:cNvSpPr>
            <p:nvPr/>
          </p:nvSpPr>
          <p:spPr bwMode="auto">
            <a:xfrm>
              <a:off x="2449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385" name="Rectangle 35"/>
            <p:cNvSpPr>
              <a:spLocks noChangeArrowheads="1"/>
            </p:cNvSpPr>
            <p:nvPr/>
          </p:nvSpPr>
          <p:spPr bwMode="auto">
            <a:xfrm>
              <a:off x="2686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386" name="Rectangle 36"/>
            <p:cNvSpPr>
              <a:spLocks noChangeArrowheads="1"/>
            </p:cNvSpPr>
            <p:nvPr/>
          </p:nvSpPr>
          <p:spPr bwMode="auto">
            <a:xfrm>
              <a:off x="2926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FD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387" name="Rectangle 37"/>
            <p:cNvSpPr>
              <a:spLocks noChangeArrowheads="1"/>
            </p:cNvSpPr>
            <p:nvPr/>
          </p:nvSpPr>
          <p:spPr bwMode="auto">
            <a:xfrm>
              <a:off x="3169" y="2639"/>
              <a:ext cx="242" cy="190"/>
            </a:xfrm>
            <a:prstGeom prst="rect">
              <a:avLst/>
            </a:prstGeom>
            <a:noFill/>
            <a:ln w="15875">
              <a:solidFill>
                <a:srgbClr val="00B0F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55</a:t>
              </a:r>
            </a:p>
          </p:txBody>
        </p:sp>
        <p:sp>
          <p:nvSpPr>
            <p:cNvPr id="14388" name="Rectangle 38"/>
            <p:cNvSpPr>
              <a:spLocks noChangeArrowheads="1"/>
            </p:cNvSpPr>
            <p:nvPr/>
          </p:nvSpPr>
          <p:spPr bwMode="auto">
            <a:xfrm>
              <a:off x="3406" y="2639"/>
              <a:ext cx="242" cy="190"/>
            </a:xfrm>
            <a:prstGeom prst="rect">
              <a:avLst/>
            </a:prstGeom>
            <a:noFill/>
            <a:ln w="15875">
              <a:solidFill>
                <a:srgbClr val="00B0F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9</a:t>
              </a:r>
            </a:p>
          </p:txBody>
        </p:sp>
        <p:sp>
          <p:nvSpPr>
            <p:cNvPr id="14389" name="Rectangle 39"/>
            <p:cNvSpPr>
              <a:spLocks noChangeArrowheads="1"/>
            </p:cNvSpPr>
            <p:nvPr/>
          </p:nvSpPr>
          <p:spPr bwMode="auto">
            <a:xfrm>
              <a:off x="3643" y="2642"/>
              <a:ext cx="242" cy="190"/>
            </a:xfrm>
            <a:prstGeom prst="rect">
              <a:avLst/>
            </a:prstGeom>
            <a:noFill/>
            <a:ln w="15875">
              <a:solidFill>
                <a:srgbClr val="00B0F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23</a:t>
              </a:r>
            </a:p>
          </p:txBody>
        </p:sp>
        <p:sp>
          <p:nvSpPr>
            <p:cNvPr id="14390" name="Rectangle 40"/>
            <p:cNvSpPr>
              <a:spLocks noChangeArrowheads="1"/>
            </p:cNvSpPr>
            <p:nvPr/>
          </p:nvSpPr>
          <p:spPr bwMode="auto">
            <a:xfrm>
              <a:off x="3883" y="2642"/>
              <a:ext cx="242" cy="190"/>
            </a:xfrm>
            <a:prstGeom prst="rect">
              <a:avLst/>
            </a:prstGeom>
            <a:noFill/>
            <a:ln w="15875">
              <a:solidFill>
                <a:srgbClr val="00B0F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28</a:t>
              </a:r>
            </a:p>
          </p:txBody>
        </p:sp>
        <p:sp>
          <p:nvSpPr>
            <p:cNvPr id="14391" name="Rectangle 41"/>
            <p:cNvSpPr>
              <a:spLocks noChangeArrowheads="1"/>
            </p:cNvSpPr>
            <p:nvPr/>
          </p:nvSpPr>
          <p:spPr bwMode="auto">
            <a:xfrm>
              <a:off x="4126" y="2642"/>
              <a:ext cx="242" cy="190"/>
            </a:xfrm>
            <a:prstGeom prst="rect">
              <a:avLst/>
            </a:prstGeom>
            <a:noFill/>
            <a:ln w="15875">
              <a:solidFill>
                <a:srgbClr val="00B0F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16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876800" y="2667000"/>
            <a:ext cx="3505200" cy="762000"/>
            <a:chOff x="3072" y="1680"/>
            <a:chExt cx="2208" cy="480"/>
          </a:xfrm>
        </p:grpSpPr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4800" y="1968"/>
              <a:ext cx="288" cy="1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folHlink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  <p:sp>
          <p:nvSpPr>
            <p:cNvPr id="14374" name="Text Box 44"/>
            <p:cNvSpPr txBox="1">
              <a:spLocks noChangeArrowheads="1"/>
            </p:cNvSpPr>
            <p:nvPr/>
          </p:nvSpPr>
          <p:spPr bwMode="auto">
            <a:xfrm>
              <a:off x="4695" y="1680"/>
              <a:ext cx="585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temp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4375" name="Freeform 55"/>
            <p:cNvSpPr>
              <a:spLocks/>
            </p:cNvSpPr>
            <p:nvPr/>
          </p:nvSpPr>
          <p:spPr bwMode="auto">
            <a:xfrm>
              <a:off x="3072" y="1728"/>
              <a:ext cx="1764" cy="342"/>
            </a:xfrm>
            <a:custGeom>
              <a:avLst/>
              <a:gdLst>
                <a:gd name="T0" fmla="*/ 0 w 1764"/>
                <a:gd name="T1" fmla="*/ 0 h 342"/>
                <a:gd name="T2" fmla="*/ 40 w 1764"/>
                <a:gd name="T3" fmla="*/ 158 h 342"/>
                <a:gd name="T4" fmla="*/ 222 w 1764"/>
                <a:gd name="T5" fmla="*/ 263 h 342"/>
                <a:gd name="T6" fmla="*/ 578 w 1764"/>
                <a:gd name="T7" fmla="*/ 298 h 342"/>
                <a:gd name="T8" fmla="*/ 1200 w 1764"/>
                <a:gd name="T9" fmla="*/ 336 h 342"/>
                <a:gd name="T10" fmla="*/ 1680 w 1764"/>
                <a:gd name="T11" fmla="*/ 336 h 342"/>
                <a:gd name="T12" fmla="*/ 1705 w 1764"/>
                <a:gd name="T13" fmla="*/ 328 h 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64"/>
                <a:gd name="T22" fmla="*/ 0 h 342"/>
                <a:gd name="T23" fmla="*/ 1764 w 1764"/>
                <a:gd name="T24" fmla="*/ 342 h 3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64" h="342">
                  <a:moveTo>
                    <a:pt x="0" y="0"/>
                  </a:moveTo>
                  <a:cubicBezTo>
                    <a:pt x="7" y="26"/>
                    <a:pt x="3" y="114"/>
                    <a:pt x="40" y="158"/>
                  </a:cubicBezTo>
                  <a:cubicBezTo>
                    <a:pt x="77" y="202"/>
                    <a:pt x="132" y="240"/>
                    <a:pt x="222" y="263"/>
                  </a:cubicBezTo>
                  <a:cubicBezTo>
                    <a:pt x="312" y="286"/>
                    <a:pt x="415" y="286"/>
                    <a:pt x="578" y="298"/>
                  </a:cubicBezTo>
                  <a:cubicBezTo>
                    <a:pt x="741" y="310"/>
                    <a:pt x="1016" y="330"/>
                    <a:pt x="1200" y="336"/>
                  </a:cubicBezTo>
                  <a:cubicBezTo>
                    <a:pt x="1384" y="342"/>
                    <a:pt x="1596" y="337"/>
                    <a:pt x="1680" y="336"/>
                  </a:cubicBezTo>
                  <a:cubicBezTo>
                    <a:pt x="1764" y="335"/>
                    <a:pt x="1700" y="330"/>
                    <a:pt x="1705" y="328"/>
                  </a:cubicBezTo>
                </a:path>
              </a:pathLst>
            </a:custGeom>
            <a:noFill/>
            <a:ln w="15875" cap="flat" cmpd="sng">
              <a:solidFill>
                <a:srgbClr val="C00000"/>
              </a:solidFill>
              <a:prstDash val="solid"/>
              <a:round/>
              <a:headEnd type="none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495800" y="2743200"/>
            <a:ext cx="536575" cy="1216025"/>
            <a:chOff x="2832" y="1728"/>
            <a:chExt cx="338" cy="766"/>
          </a:xfrm>
        </p:grpSpPr>
        <p:sp>
          <p:nvSpPr>
            <p:cNvPr id="14371" name="Rectangle 52"/>
            <p:cNvSpPr>
              <a:spLocks noChangeArrowheads="1"/>
            </p:cNvSpPr>
            <p:nvPr/>
          </p:nvSpPr>
          <p:spPr bwMode="auto">
            <a:xfrm>
              <a:off x="2928" y="2304"/>
              <a:ext cx="242" cy="190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1"/>
                  </a:solidFill>
                  <a:latin typeface="Trebuchet MS" panose="020B0603020202020204" pitchFamily="34" charset="0"/>
                </a:rPr>
                <a:t>38</a:t>
              </a:r>
            </a:p>
          </p:txBody>
        </p:sp>
        <p:sp>
          <p:nvSpPr>
            <p:cNvPr id="14372" name="Line 57"/>
            <p:cNvSpPr>
              <a:spLocks noChangeShapeType="1"/>
            </p:cNvSpPr>
            <p:nvPr/>
          </p:nvSpPr>
          <p:spPr bwMode="auto">
            <a:xfrm>
              <a:off x="2832" y="1728"/>
              <a:ext cx="192" cy="57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114800" y="2743200"/>
            <a:ext cx="536575" cy="1216025"/>
            <a:chOff x="2592" y="1728"/>
            <a:chExt cx="338" cy="766"/>
          </a:xfrm>
        </p:grpSpPr>
        <p:sp>
          <p:nvSpPr>
            <p:cNvPr id="14369" name="Rectangle 51"/>
            <p:cNvSpPr>
              <a:spLocks noChangeArrowheads="1"/>
            </p:cNvSpPr>
            <p:nvPr/>
          </p:nvSpPr>
          <p:spPr bwMode="auto">
            <a:xfrm>
              <a:off x="2688" y="2304"/>
              <a:ext cx="242" cy="190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1"/>
                  </a:solidFill>
                  <a:latin typeface="Trebuchet MS" panose="020B0603020202020204" pitchFamily="34" charset="0"/>
                </a:rPr>
                <a:t>33</a:t>
              </a:r>
            </a:p>
          </p:txBody>
        </p:sp>
        <p:sp>
          <p:nvSpPr>
            <p:cNvPr id="14370" name="Line 58"/>
            <p:cNvSpPr>
              <a:spLocks noChangeShapeType="1"/>
            </p:cNvSpPr>
            <p:nvPr/>
          </p:nvSpPr>
          <p:spPr bwMode="auto">
            <a:xfrm>
              <a:off x="2592" y="1728"/>
              <a:ext cx="192" cy="57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3733800" y="2743200"/>
            <a:ext cx="541338" cy="1211263"/>
            <a:chOff x="2352" y="1728"/>
            <a:chExt cx="341" cy="763"/>
          </a:xfrm>
        </p:grpSpPr>
        <p:sp>
          <p:nvSpPr>
            <p:cNvPr id="14367" name="Rectangle 50"/>
            <p:cNvSpPr>
              <a:spLocks noChangeArrowheads="1"/>
            </p:cNvSpPr>
            <p:nvPr/>
          </p:nvSpPr>
          <p:spPr bwMode="auto">
            <a:xfrm>
              <a:off x="2451" y="2301"/>
              <a:ext cx="242" cy="190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1"/>
                  </a:solidFill>
                  <a:latin typeface="Trebuchet MS" panose="020B0603020202020204" pitchFamily="34" charset="0"/>
                </a:rPr>
                <a:t>21</a:t>
              </a:r>
            </a:p>
          </p:txBody>
        </p:sp>
        <p:sp>
          <p:nvSpPr>
            <p:cNvPr id="14368" name="Line 59"/>
            <p:cNvSpPr>
              <a:spLocks noChangeShapeType="1"/>
            </p:cNvSpPr>
            <p:nvPr/>
          </p:nvSpPr>
          <p:spPr bwMode="auto">
            <a:xfrm>
              <a:off x="2352" y="1728"/>
              <a:ext cx="192" cy="57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352800" y="2743200"/>
            <a:ext cx="538163" cy="1216025"/>
            <a:chOff x="2112" y="1728"/>
            <a:chExt cx="339" cy="766"/>
          </a:xfrm>
        </p:grpSpPr>
        <p:sp>
          <p:nvSpPr>
            <p:cNvPr id="14365" name="Rectangle 49"/>
            <p:cNvSpPr>
              <a:spLocks noChangeArrowheads="1"/>
            </p:cNvSpPr>
            <p:nvPr/>
          </p:nvSpPr>
          <p:spPr bwMode="auto">
            <a:xfrm>
              <a:off x="2209" y="2304"/>
              <a:ext cx="242" cy="190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1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  <p:sp>
          <p:nvSpPr>
            <p:cNvPr id="14366" name="Line 60"/>
            <p:cNvSpPr>
              <a:spLocks noChangeShapeType="1"/>
            </p:cNvSpPr>
            <p:nvPr/>
          </p:nvSpPr>
          <p:spPr bwMode="auto">
            <a:xfrm>
              <a:off x="2112" y="1728"/>
              <a:ext cx="192" cy="57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2971800" y="2743200"/>
            <a:ext cx="533400" cy="1216025"/>
            <a:chOff x="1872" y="1728"/>
            <a:chExt cx="336" cy="766"/>
          </a:xfrm>
        </p:grpSpPr>
        <p:sp>
          <p:nvSpPr>
            <p:cNvPr id="14363" name="Rectangle 48"/>
            <p:cNvSpPr>
              <a:spLocks noChangeArrowheads="1"/>
            </p:cNvSpPr>
            <p:nvPr/>
          </p:nvSpPr>
          <p:spPr bwMode="auto">
            <a:xfrm>
              <a:off x="1966" y="2304"/>
              <a:ext cx="242" cy="190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1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  <p:sp>
          <p:nvSpPr>
            <p:cNvPr id="14364" name="Line 61"/>
            <p:cNvSpPr>
              <a:spLocks noChangeShapeType="1"/>
            </p:cNvSpPr>
            <p:nvPr/>
          </p:nvSpPr>
          <p:spPr bwMode="auto">
            <a:xfrm>
              <a:off x="1872" y="1728"/>
              <a:ext cx="192" cy="57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2590800" y="2743200"/>
            <a:ext cx="533400" cy="1216025"/>
            <a:chOff x="1632" y="1728"/>
            <a:chExt cx="336" cy="766"/>
          </a:xfrm>
        </p:grpSpPr>
        <p:sp>
          <p:nvSpPr>
            <p:cNvPr id="14361" name="Rectangle 47"/>
            <p:cNvSpPr>
              <a:spLocks noChangeArrowheads="1"/>
            </p:cNvSpPr>
            <p:nvPr/>
          </p:nvSpPr>
          <p:spPr bwMode="auto">
            <a:xfrm>
              <a:off x="1726" y="2304"/>
              <a:ext cx="242" cy="190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1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  <p:sp>
          <p:nvSpPr>
            <p:cNvPr id="14362" name="Line 62"/>
            <p:cNvSpPr>
              <a:spLocks noChangeShapeType="1"/>
            </p:cNvSpPr>
            <p:nvPr/>
          </p:nvSpPr>
          <p:spPr bwMode="auto">
            <a:xfrm>
              <a:off x="1632" y="1728"/>
              <a:ext cx="192" cy="57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2209800" y="2743200"/>
            <a:ext cx="538163" cy="1211263"/>
            <a:chOff x="1392" y="1728"/>
            <a:chExt cx="339" cy="763"/>
          </a:xfrm>
        </p:grpSpPr>
        <p:sp>
          <p:nvSpPr>
            <p:cNvPr id="14359" name="Rectangle 46"/>
            <p:cNvSpPr>
              <a:spLocks noChangeArrowheads="1"/>
            </p:cNvSpPr>
            <p:nvPr/>
          </p:nvSpPr>
          <p:spPr bwMode="auto">
            <a:xfrm>
              <a:off x="1489" y="2301"/>
              <a:ext cx="242" cy="190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1"/>
                  </a:solidFill>
                  <a:latin typeface="Trebuchet MS" panose="020B0603020202020204" pitchFamily="34" charset="0"/>
                </a:rPr>
                <a:t>12</a:t>
              </a:r>
            </a:p>
          </p:txBody>
        </p:sp>
        <p:sp>
          <p:nvSpPr>
            <p:cNvPr id="14360" name="Line 63"/>
            <p:cNvSpPr>
              <a:spLocks noChangeShapeType="1"/>
            </p:cNvSpPr>
            <p:nvPr/>
          </p:nvSpPr>
          <p:spPr bwMode="auto">
            <a:xfrm>
              <a:off x="1392" y="1728"/>
              <a:ext cx="192" cy="576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" name="Group 72"/>
          <p:cNvGrpSpPr>
            <a:grpSpLocks/>
          </p:cNvGrpSpPr>
          <p:nvPr/>
        </p:nvGrpSpPr>
        <p:grpSpPr bwMode="auto">
          <a:xfrm>
            <a:off x="1987550" y="3429000"/>
            <a:ext cx="5862638" cy="1485900"/>
            <a:chOff x="1252" y="2160"/>
            <a:chExt cx="3693" cy="936"/>
          </a:xfrm>
        </p:grpSpPr>
        <p:sp>
          <p:nvSpPr>
            <p:cNvPr id="14357" name="Rectangle 45"/>
            <p:cNvSpPr>
              <a:spLocks noChangeArrowheads="1"/>
            </p:cNvSpPr>
            <p:nvPr/>
          </p:nvSpPr>
          <p:spPr bwMode="auto">
            <a:xfrm>
              <a:off x="1252" y="2301"/>
              <a:ext cx="242" cy="190"/>
            </a:xfrm>
            <a:prstGeom prst="rect">
              <a:avLst/>
            </a:prstGeom>
            <a:noFill/>
            <a:ln w="15875">
              <a:solidFill>
                <a:srgbClr val="C00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folHlink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  <p:sp>
          <p:nvSpPr>
            <p:cNvPr id="14358" name="Freeform 64"/>
            <p:cNvSpPr>
              <a:spLocks/>
            </p:cNvSpPr>
            <p:nvPr/>
          </p:nvSpPr>
          <p:spPr bwMode="auto">
            <a:xfrm>
              <a:off x="1344" y="2160"/>
              <a:ext cx="3601" cy="936"/>
            </a:xfrm>
            <a:custGeom>
              <a:avLst/>
              <a:gdLst>
                <a:gd name="T0" fmla="*/ 3600 w 3601"/>
                <a:gd name="T1" fmla="*/ 0 h 936"/>
                <a:gd name="T2" fmla="*/ 3550 w 3601"/>
                <a:gd name="T3" fmla="*/ 246 h 936"/>
                <a:gd name="T4" fmla="*/ 3293 w 3601"/>
                <a:gd name="T5" fmla="*/ 544 h 936"/>
                <a:gd name="T6" fmla="*/ 2615 w 3601"/>
                <a:gd name="T7" fmla="*/ 877 h 936"/>
                <a:gd name="T8" fmla="*/ 1149 w 3601"/>
                <a:gd name="T9" fmla="*/ 900 h 936"/>
                <a:gd name="T10" fmla="*/ 355 w 3601"/>
                <a:gd name="T11" fmla="*/ 830 h 936"/>
                <a:gd name="T12" fmla="*/ 57 w 3601"/>
                <a:gd name="T13" fmla="*/ 620 h 936"/>
                <a:gd name="T14" fmla="*/ 11 w 3601"/>
                <a:gd name="T15" fmla="*/ 339 h 9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01"/>
                <a:gd name="T25" fmla="*/ 0 h 936"/>
                <a:gd name="T26" fmla="*/ 3601 w 3601"/>
                <a:gd name="T27" fmla="*/ 936 h 9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01" h="936">
                  <a:moveTo>
                    <a:pt x="3600" y="0"/>
                  </a:moveTo>
                  <a:cubicBezTo>
                    <a:pt x="3592" y="41"/>
                    <a:pt x="3601" y="155"/>
                    <a:pt x="3550" y="246"/>
                  </a:cubicBezTo>
                  <a:cubicBezTo>
                    <a:pt x="3499" y="337"/>
                    <a:pt x="3449" y="439"/>
                    <a:pt x="3293" y="544"/>
                  </a:cubicBezTo>
                  <a:cubicBezTo>
                    <a:pt x="3137" y="649"/>
                    <a:pt x="2972" y="818"/>
                    <a:pt x="2615" y="877"/>
                  </a:cubicBezTo>
                  <a:cubicBezTo>
                    <a:pt x="2258" y="936"/>
                    <a:pt x="1526" y="908"/>
                    <a:pt x="1149" y="900"/>
                  </a:cubicBezTo>
                  <a:cubicBezTo>
                    <a:pt x="772" y="892"/>
                    <a:pt x="537" y="877"/>
                    <a:pt x="355" y="830"/>
                  </a:cubicBezTo>
                  <a:cubicBezTo>
                    <a:pt x="173" y="783"/>
                    <a:pt x="114" y="702"/>
                    <a:pt x="57" y="620"/>
                  </a:cubicBezTo>
                  <a:cubicBezTo>
                    <a:pt x="0" y="538"/>
                    <a:pt x="21" y="398"/>
                    <a:pt x="11" y="339"/>
                  </a:cubicBezTo>
                </a:path>
              </a:pathLst>
            </a:custGeom>
            <a:noFill/>
            <a:ln w="15875" cap="flat" cmpd="sng">
              <a:solidFill>
                <a:srgbClr val="C00000"/>
              </a:solidFill>
              <a:prstDash val="solid"/>
              <a:round/>
              <a:headEnd type="none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838200" y="4038600"/>
            <a:ext cx="4191000" cy="685800"/>
            <a:chOff x="528" y="2544"/>
            <a:chExt cx="2640" cy="432"/>
          </a:xfrm>
        </p:grpSpPr>
        <p:sp>
          <p:nvSpPr>
            <p:cNvPr id="14355" name="AutoShape 73"/>
            <p:cNvSpPr>
              <a:spLocks/>
            </p:cNvSpPr>
            <p:nvPr/>
          </p:nvSpPr>
          <p:spPr bwMode="auto">
            <a:xfrm rot="-5400000">
              <a:off x="1752" y="1320"/>
              <a:ext cx="192" cy="2640"/>
            </a:xfrm>
            <a:prstGeom prst="leftBrace">
              <a:avLst>
                <a:gd name="adj1" fmla="val 114583"/>
                <a:gd name="adj2" fmla="val 50000"/>
              </a:avLst>
            </a:prstGeom>
            <a:noFill/>
            <a:ln w="15875">
              <a:solidFill>
                <a:srgbClr val="00FD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6" name="Text Box 74"/>
            <p:cNvSpPr txBox="1">
              <a:spLocks noChangeArrowheads="1"/>
            </p:cNvSpPr>
            <p:nvPr/>
          </p:nvSpPr>
          <p:spPr bwMode="auto">
            <a:xfrm>
              <a:off x="1584" y="268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sorted</a:t>
              </a:r>
            </a:p>
          </p:txBody>
        </p:sp>
      </p:grpSp>
      <p:grpSp>
        <p:nvGrpSpPr>
          <p:cNvPr id="14" name="Group 78"/>
          <p:cNvGrpSpPr>
            <a:grpSpLocks/>
          </p:cNvGrpSpPr>
          <p:nvPr/>
        </p:nvGrpSpPr>
        <p:grpSpPr bwMode="auto">
          <a:xfrm>
            <a:off x="990600" y="2743200"/>
            <a:ext cx="1447800" cy="549275"/>
            <a:chOff x="624" y="1728"/>
            <a:chExt cx="912" cy="346"/>
          </a:xfrm>
        </p:grpSpPr>
        <p:sp>
          <p:nvSpPr>
            <p:cNvPr id="14353" name="Line 76"/>
            <p:cNvSpPr>
              <a:spLocks noChangeShapeType="1"/>
            </p:cNvSpPr>
            <p:nvPr/>
          </p:nvSpPr>
          <p:spPr bwMode="auto">
            <a:xfrm flipV="1">
              <a:off x="1104" y="1728"/>
              <a:ext cx="0" cy="144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4" name="Text Box 77"/>
            <p:cNvSpPr txBox="1">
              <a:spLocks noChangeArrowheads="1"/>
            </p:cNvSpPr>
            <p:nvPr/>
          </p:nvSpPr>
          <p:spPr bwMode="auto">
            <a:xfrm>
              <a:off x="624" y="1824"/>
              <a:ext cx="912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000000"/>
                  </a:solidFill>
                </a:rPr>
                <a:t>less than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6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Lock And K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2951</TotalTime>
  <Words>757</Words>
  <Application>Microsoft Office PowerPoint</Application>
  <PresentationFormat>On-screen Show (4:3)</PresentationFormat>
  <Paragraphs>213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Symbol</vt:lpstr>
      <vt:lpstr>Times</vt:lpstr>
      <vt:lpstr>Times New Roman</vt:lpstr>
      <vt:lpstr>Trebuchet MS</vt:lpstr>
      <vt:lpstr>Wingdings</vt:lpstr>
      <vt:lpstr>Lock And Key</vt:lpstr>
      <vt:lpstr>C1.3 – Algorithms and programs – part 4</vt:lpstr>
      <vt:lpstr>C1.3 – Algorithms and programs – part 4</vt:lpstr>
      <vt:lpstr>C1.3 – Algorithms and programs – part 4</vt:lpstr>
      <vt:lpstr> C1.3.6 Sorting C1.3.7 Searching  </vt:lpstr>
      <vt:lpstr>Bubble sort</vt:lpstr>
      <vt:lpstr>Example of bubble sort</vt:lpstr>
      <vt:lpstr>C# Code for bubble sort</vt:lpstr>
      <vt:lpstr>Analysis of insertion sort</vt:lpstr>
      <vt:lpstr>One step of insertion sort</vt:lpstr>
      <vt:lpstr>Linear Search</vt:lpstr>
      <vt:lpstr>PowerPoint Presentation</vt:lpstr>
      <vt:lpstr>Binary Search</vt:lpstr>
      <vt:lpstr>PowerPoint Presentation</vt:lpstr>
      <vt:lpstr>PowerPoint Presentation</vt:lpstr>
      <vt:lpstr>Example assessment …</vt:lpstr>
      <vt:lpstr>Example assessment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Capture</dc:title>
  <dc:creator>Graham R Pugh</dc:creator>
  <cp:lastModifiedBy>Conan Jenkin</cp:lastModifiedBy>
  <cp:revision>143</cp:revision>
  <cp:lastPrinted>2015-11-27T15:42:55Z</cp:lastPrinted>
  <dcterms:created xsi:type="dcterms:W3CDTF">2000-09-11T19:00:03Z</dcterms:created>
  <dcterms:modified xsi:type="dcterms:W3CDTF">2020-01-24T15:14:31Z</dcterms:modified>
</cp:coreProperties>
</file>