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17" r:id="rId2"/>
    <p:sldId id="359" r:id="rId3"/>
    <p:sldId id="360" r:id="rId4"/>
    <p:sldId id="290" r:id="rId5"/>
    <p:sldId id="370" r:id="rId6"/>
    <p:sldId id="378" r:id="rId7"/>
    <p:sldId id="363" r:id="rId8"/>
    <p:sldId id="372" r:id="rId9"/>
    <p:sldId id="373" r:id="rId10"/>
    <p:sldId id="374" r:id="rId11"/>
    <p:sldId id="375" r:id="rId12"/>
    <p:sldId id="376" r:id="rId13"/>
    <p:sldId id="377" r:id="rId14"/>
    <p:sldId id="379" r:id="rId15"/>
    <p:sldId id="380" r:id="rId16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5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99" y="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62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99" y="943062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FAD0F58-E073-4855-AB10-C07EF7AADF4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7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2" y="4715311"/>
            <a:ext cx="4985831" cy="446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62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3062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06E2199D-E198-456D-98B2-8771026A9DD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6289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38FAB-B488-460F-B2A1-2DDD37BA81D0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93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42733-63D2-466A-A2A6-643DFC619617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22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07516-99AB-4AFC-B4F5-06CFAC876267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85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451AD3-658D-4684-92C6-6FAA7BD59C2C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53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4A6BD3-006E-48BF-AA80-4669B827D63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1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4A6BD3-006E-48BF-AA80-4669B827D63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5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4A6BD3-006E-48BF-AA80-4669B827D63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99FE3-C5D6-4601-97CE-21AC2E88A5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645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9310B-91E1-414F-9236-55A2DDFCB8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42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BE8C0-037F-42C0-9874-70ED1305FF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366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206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9200" y="1371600"/>
            <a:ext cx="7772400" cy="4495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B4279-7F00-4C22-8593-1A03184F51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37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CCB9C-1808-4DD2-99CB-51C502DA89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73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1B522-844D-4CE6-BBB3-863F441764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103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3716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3716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7CCDB-887E-4C21-A21A-7CAC1D8807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64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0CBD-37CC-429B-A99A-176436A886C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57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25930-B24E-483B-91E8-510C70F6192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137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F52FB-92DE-4975-BE31-7A3278DF1B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380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2D86F-1C17-4C00-B161-0D4586CA33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753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6EBBE-0BDD-4C2A-959D-000CFE061BA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638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background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381000"/>
            <a:ext cx="8382000" cy="83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3716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8DBA838C-2071-4AD9-AA78-1CCC34D35DF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0" y="4763"/>
            <a:ext cx="762000" cy="6858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 rot="16200000">
            <a:off x="-2548731" y="3598069"/>
            <a:ext cx="57991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kw-Latn-001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GB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Computer Science</a:t>
            </a:r>
            <a:endParaRPr lang="en-GB" altLang="en-US" b="0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 rot="16200000">
            <a:off x="-1246981" y="129381"/>
            <a:ext cx="3195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GB" altLang="en-US" b="0" dirty="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70000"/>
        <a:buFont typeface="Symbol" panose="05050102010706020507" pitchFamily="18" charset="2"/>
        <a:buChar char="·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71600" y="-99392"/>
            <a:ext cx="8020000" cy="1206500"/>
          </a:xfrm>
        </p:spPr>
        <p:txBody>
          <a:bodyPr/>
          <a:lstStyle/>
          <a:p>
            <a:pPr eaLnBrk="1" hangingPunct="1"/>
            <a:r>
              <a:rPr lang="kw-Latn-001" altLang="en-US" sz="3200" dirty="0"/>
              <a:t>C1.3</a:t>
            </a:r>
            <a:r>
              <a:rPr lang="en-GB" altLang="en-US" sz="3200" dirty="0"/>
              <a:t> – Algorithms and programs – part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3749211"/>
              </p:ext>
            </p:extLst>
          </p:nvPr>
        </p:nvGraphicFramePr>
        <p:xfrm>
          <a:off x="1042988" y="908720"/>
          <a:ext cx="7659687" cy="580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237">
                <a:tc>
                  <a:txBody>
                    <a:bodyPr/>
                    <a:lstStyle/>
                    <a:p>
                      <a:r>
                        <a:rPr lang="en-GB" sz="1800" dirty="0"/>
                        <a:t>Topic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Content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8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The term algorithm and common methods of defining algorithms; pseudocode, flowcharts and structured English.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.1 Variables and constants</a:t>
                      </a:r>
                    </a:p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The use of constants and variables in algorithms and programs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.2 Identifiers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The importance of using of self-documenting identifiers, annotation and program layout in programs.</a:t>
                      </a:r>
                    </a:p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Examples of self-documenting identifiers, annotation and appropriate program layout.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390">
                <a:tc>
                  <a:txBody>
                    <a:bodyPr/>
                    <a:lstStyle/>
                    <a:p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.3 Scope of variables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The scope and lifetime of variables in algorithms and programs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.4 Parameters</a:t>
                      </a:r>
                    </a:p>
                    <a:p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The purpose and effect of procedure calling, parameter passing and return, call by reference and call by value.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6014-E4A9-4B0E-989B-0F76B614300A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781800" cy="1206500"/>
          </a:xfrm>
        </p:spPr>
        <p:txBody>
          <a:bodyPr/>
          <a:lstStyle/>
          <a:p>
            <a:pPr algn="ctr"/>
            <a:r>
              <a:rPr lang="en-GB" altLang="en-US" b="1" u="sng"/>
              <a:t>Algorithm - Testing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12875"/>
            <a:ext cx="7772400" cy="4022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GB" altLang="en-US" b="1" u="sng" dirty="0"/>
              <a:t>Methods of testing	</a:t>
            </a:r>
            <a:r>
              <a:rPr lang="en-GB" altLang="en-US" b="1" dirty="0"/>
              <a:t>	</a:t>
            </a:r>
            <a:r>
              <a:rPr lang="en-GB" altLang="en-US" i="1" dirty="0"/>
              <a:t>Objectives</a:t>
            </a:r>
          </a:p>
          <a:p>
            <a:pPr lvl="1">
              <a:buFontTx/>
              <a:buNone/>
            </a:pPr>
            <a:r>
              <a:rPr lang="en-GB" altLang="en-US" dirty="0"/>
              <a:t>1.</a:t>
            </a:r>
            <a:r>
              <a:rPr lang="en-GB" altLang="en-US" i="1" dirty="0"/>
              <a:t> </a:t>
            </a:r>
            <a:r>
              <a:rPr lang="en-GB" altLang="en-US" sz="3200" dirty="0"/>
              <a:t>Does the logic work properly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 dirty="0"/>
              <a:t>Does the program work as intended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 dirty="0"/>
              <a:t>Can it be made to ‘crash’?</a:t>
            </a:r>
            <a:endParaRPr lang="en-GB" altLang="en-US" sz="2800" dirty="0"/>
          </a:p>
          <a:p>
            <a:pPr lvl="1">
              <a:buFont typeface="Symbol" panose="05050102010706020507" pitchFamily="18" charset="2"/>
              <a:buNone/>
            </a:pPr>
            <a:r>
              <a:rPr lang="en-GB" altLang="en-US" sz="3200" dirty="0"/>
              <a:t>2. Is all the necessary logic present</a:t>
            </a:r>
            <a:endParaRPr lang="en-GB" altLang="en-US" dirty="0"/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 dirty="0"/>
              <a:t>Are there any functions missing?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 dirty="0"/>
              <a:t>Does the program or module do everything specified?</a:t>
            </a:r>
          </a:p>
        </p:txBody>
      </p:sp>
    </p:spTree>
    <p:extLst>
      <p:ext uri="{BB962C8B-B14F-4D97-AF65-F5344CB8AC3E}">
        <p14:creationId xmlns:p14="http://schemas.microsoft.com/office/powerpoint/2010/main" val="49589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926B-5183-4172-AF4B-BAF36D078F21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781800" cy="1206500"/>
          </a:xfrm>
        </p:spPr>
        <p:txBody>
          <a:bodyPr/>
          <a:lstStyle/>
          <a:p>
            <a:pPr algn="ctr"/>
            <a:r>
              <a:rPr lang="en-GB" altLang="en-US" b="1" u="sng"/>
              <a:t>Algorithm - Testing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7088" y="981075"/>
            <a:ext cx="8077200" cy="4022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GB" altLang="en-US" b="1" u="sng" dirty="0"/>
              <a:t>Functional Testing</a:t>
            </a:r>
            <a:r>
              <a:rPr lang="en-GB" altLang="en-US" b="1" dirty="0"/>
              <a:t>-</a:t>
            </a:r>
            <a:r>
              <a:rPr lang="en-GB" altLang="en-US" i="1" dirty="0"/>
              <a:t>‘Black box testing’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 dirty="0"/>
              <a:t>Testing is carried out independently of the code used in the program.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 dirty="0"/>
              <a:t>It involves looking at the program specification and creating a set of test data which covers all the inputs and outputs of the program functions</a:t>
            </a:r>
          </a:p>
          <a:p>
            <a:pPr lvl="2">
              <a:buFont typeface="Symbol" panose="05050102010706020507" pitchFamily="18" charset="2"/>
              <a:buChar char="·"/>
            </a:pPr>
            <a:endParaRPr lang="en-GB" altLang="en-US" dirty="0"/>
          </a:p>
          <a:p>
            <a:pPr lvl="1">
              <a:buFontTx/>
              <a:buNone/>
            </a:pPr>
            <a:r>
              <a:rPr lang="en-GB" altLang="en-US" sz="1800" b="1" dirty="0"/>
              <a:t>TEST		PURPOSE		EXPECTED RESULTS</a:t>
            </a:r>
            <a:endParaRPr lang="en-GB" altLang="en-US" sz="1800" dirty="0"/>
          </a:p>
          <a:p>
            <a:pPr lvl="1">
              <a:buFontTx/>
              <a:buNone/>
            </a:pPr>
            <a:r>
              <a:rPr lang="en-GB" altLang="en-US" sz="1800" dirty="0"/>
              <a:t>1. Enter 4		Test valid data</a:t>
            </a:r>
            <a:r>
              <a:rPr lang="kw-Latn-001" altLang="en-US" sz="1800" dirty="0"/>
              <a:t> (normal)</a:t>
            </a:r>
            <a:r>
              <a:rPr lang="en-GB" altLang="en-US" sz="1800" dirty="0"/>
              <a:t>	4 displayed</a:t>
            </a:r>
          </a:p>
          <a:p>
            <a:pPr lvl="1">
              <a:buFontTx/>
              <a:buNone/>
            </a:pPr>
            <a:r>
              <a:rPr lang="en-GB" altLang="en-US" sz="1800" dirty="0"/>
              <a:t>2. Enter nothing	Extreme Case		</a:t>
            </a:r>
            <a:r>
              <a:rPr lang="kw-Latn-001" altLang="en-US" sz="1800" dirty="0"/>
              <a:t>Error message?</a:t>
            </a:r>
            <a:endParaRPr lang="en-GB" altLang="en-US" sz="1800" dirty="0"/>
          </a:p>
          <a:p>
            <a:pPr lvl="1">
              <a:buFontTx/>
              <a:buNone/>
            </a:pPr>
            <a:r>
              <a:rPr lang="en-GB" altLang="en-US" sz="1800" dirty="0"/>
              <a:t>3. Enter 32768	</a:t>
            </a:r>
            <a:r>
              <a:rPr lang="kw-Latn-001" altLang="en-US" sz="1800" dirty="0"/>
              <a:t>E</a:t>
            </a:r>
            <a:r>
              <a:rPr lang="en-GB" altLang="en-US" sz="1800" dirty="0" err="1"/>
              <a:t>xtreme</a:t>
            </a:r>
            <a:r>
              <a:rPr lang="en-GB" altLang="en-US" sz="1800" dirty="0"/>
              <a:t> Case	</a:t>
            </a:r>
            <a:r>
              <a:rPr lang="kw-Latn-001" altLang="en-US" sz="1800" dirty="0"/>
              <a:t>	</a:t>
            </a:r>
            <a:r>
              <a:rPr lang="en-GB" altLang="en-US" sz="1800" dirty="0"/>
              <a:t>small integer rejected</a:t>
            </a:r>
          </a:p>
          <a:p>
            <a:pPr lvl="1">
              <a:buFontTx/>
              <a:buNone/>
            </a:pPr>
            <a:r>
              <a:rPr lang="en-GB" altLang="en-US" sz="1800" dirty="0"/>
              <a:t>4. Enter ‘W’		Invalid type</a:t>
            </a:r>
            <a:r>
              <a:rPr lang="kw-Latn-001" altLang="en-US" sz="1800" dirty="0"/>
              <a:t> (erroneous)</a:t>
            </a:r>
            <a:r>
              <a:rPr lang="en-GB" altLang="en-US" sz="1800" dirty="0"/>
              <a:t>	character rejected</a:t>
            </a:r>
          </a:p>
          <a:p>
            <a:pPr lvl="1">
              <a:buFontTx/>
              <a:buNone/>
            </a:pPr>
            <a:r>
              <a:rPr lang="en-GB" altLang="en-US" sz="1800" dirty="0"/>
              <a:t>etc.</a:t>
            </a:r>
            <a:endParaRPr lang="en-GB" alt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410014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9D41-F7A7-4CD7-AE8E-0420417F93CB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781800" cy="1206500"/>
          </a:xfrm>
        </p:spPr>
        <p:txBody>
          <a:bodyPr/>
          <a:lstStyle/>
          <a:p>
            <a:pPr algn="ctr"/>
            <a:r>
              <a:rPr lang="en-GB" altLang="en-US" b="1" u="sng"/>
              <a:t>Algorithm - Testing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24800" cy="4022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GB" altLang="en-US" b="1" u="sng" dirty="0"/>
              <a:t>Logical Testing</a:t>
            </a:r>
            <a:r>
              <a:rPr lang="en-GB" altLang="en-US" b="1" dirty="0"/>
              <a:t> - </a:t>
            </a:r>
            <a:r>
              <a:rPr lang="en-GB" altLang="en-US" i="1" dirty="0"/>
              <a:t>‘White box testing’</a:t>
            </a:r>
          </a:p>
          <a:p>
            <a:r>
              <a:rPr lang="en-GB" altLang="en-US" sz="2000" dirty="0"/>
              <a:t>Dependent on the code logic and derives from the program structure rather than its function.</a:t>
            </a:r>
          </a:p>
          <a:p>
            <a:r>
              <a:rPr lang="en-GB" altLang="en-US" sz="2000" dirty="0"/>
              <a:t>We look at the code and try to test each possible pathway through the program.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b="1" u="sng" dirty="0"/>
              <a:t>Devising a test plan</a:t>
            </a:r>
          </a:p>
          <a:p>
            <a:r>
              <a:rPr lang="en-GB" altLang="en-US" sz="2000" dirty="0"/>
              <a:t>start with a set of functional cases </a:t>
            </a:r>
          </a:p>
          <a:p>
            <a:r>
              <a:rPr lang="en-GB" altLang="en-US" sz="2000" dirty="0"/>
              <a:t>add additional tests to exercise each statement in the program at least once</a:t>
            </a:r>
          </a:p>
          <a:p>
            <a:r>
              <a:rPr lang="en-GB" altLang="en-US" sz="2000" dirty="0"/>
              <a:t>making sure that each decision is tested for all outcomes.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7668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950" y="116632"/>
            <a:ext cx="7772400" cy="1206500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solidFill>
                  <a:srgbClr val="006600"/>
                </a:solidFill>
              </a:rPr>
              <a:t>Example assessment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69" y="980728"/>
            <a:ext cx="8110619" cy="3757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69" y="4592191"/>
            <a:ext cx="7992041" cy="17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950" y="116632"/>
            <a:ext cx="7772400" cy="1206500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solidFill>
                  <a:srgbClr val="006600"/>
                </a:solidFill>
              </a:rPr>
              <a:t>Example assessment 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52736"/>
            <a:ext cx="7826213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4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950" y="116632"/>
            <a:ext cx="7772400" cy="1206500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solidFill>
                  <a:srgbClr val="006600"/>
                </a:solidFill>
              </a:rPr>
              <a:t>Example assessment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272"/>
          <a:stretch/>
        </p:blipFill>
        <p:spPr>
          <a:xfrm>
            <a:off x="971600" y="1137626"/>
            <a:ext cx="7826750" cy="56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71600" y="-99392"/>
            <a:ext cx="8020000" cy="1206500"/>
          </a:xfrm>
        </p:spPr>
        <p:txBody>
          <a:bodyPr/>
          <a:lstStyle/>
          <a:p>
            <a:pPr eaLnBrk="1" hangingPunct="1"/>
            <a:r>
              <a:rPr lang="kw-Latn-001" altLang="en-US" sz="3200" dirty="0"/>
              <a:t>C1.3</a:t>
            </a:r>
            <a:r>
              <a:rPr lang="en-GB" altLang="en-US" sz="3200" dirty="0"/>
              <a:t> – Algorithms and programs – part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1181571"/>
              </p:ext>
            </p:extLst>
          </p:nvPr>
        </p:nvGraphicFramePr>
        <p:xfrm>
          <a:off x="1042988" y="908720"/>
          <a:ext cx="7659687" cy="577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237">
                <a:tc>
                  <a:txBody>
                    <a:bodyPr/>
                    <a:lstStyle/>
                    <a:p>
                      <a:r>
                        <a:rPr lang="en-GB" sz="1800" dirty="0"/>
                        <a:t>Topic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Content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8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.5 Mathematical operations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Mathematical operations in algorithms, including DIV and MOD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.6 Sorting</a:t>
                      </a:r>
                    </a:p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the characteristics of sorting algorithms: bubble sort and insertion sort.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.7 Searching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Using linear search algorithm</a:t>
                      </a:r>
                      <a:r>
                        <a:rPr lang="en-GB" baseline="0" dirty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and binary search algorithm.</a:t>
                      </a:r>
                    </a:p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Follow search and sort algorithms and programs;</a:t>
                      </a:r>
                      <a:r>
                        <a:rPr lang="en-GB" baseline="0" dirty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make alterations to such algorithms</a:t>
                      </a:r>
                      <a:r>
                        <a:rPr lang="en-GB" baseline="0" dirty="0">
                          <a:solidFill>
                            <a:srgbClr val="92D050"/>
                          </a:solidFill>
                        </a:rPr>
                        <a:t> and write </a:t>
                      </a:r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search algorithms and programs.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390">
                <a:tc>
                  <a:txBody>
                    <a:bodyPr/>
                    <a:lstStyle/>
                    <a:p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.8 Problem analysis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Analyse a problem using appropriate design approaches.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.9 Programming constructs</a:t>
                      </a:r>
                    </a:p>
                    <a:p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Use sequence, </a:t>
                      </a:r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selection and repetition in algorithms and programs.</a:t>
                      </a:r>
                      <a:r>
                        <a:rPr lang="en-GB" baseline="0" dirty="0">
                          <a:solidFill>
                            <a:srgbClr val="92D050"/>
                          </a:solidFill>
                        </a:rPr>
                        <a:t> 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Use counts and rogue values in algorithms and programs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71600" y="-99392"/>
            <a:ext cx="8020000" cy="1206500"/>
          </a:xfrm>
        </p:spPr>
        <p:txBody>
          <a:bodyPr/>
          <a:lstStyle/>
          <a:p>
            <a:pPr eaLnBrk="1" hangingPunct="1"/>
            <a:r>
              <a:rPr lang="kw-Latn-001" altLang="en-US" sz="3200" dirty="0"/>
              <a:t>C1.3</a:t>
            </a:r>
            <a:r>
              <a:rPr lang="en-GB" altLang="en-US" sz="3200" dirty="0"/>
              <a:t> – Algorithms and programs – part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1368679"/>
              </p:ext>
            </p:extLst>
          </p:nvPr>
        </p:nvGraphicFramePr>
        <p:xfrm>
          <a:off x="1042988" y="908720"/>
          <a:ext cx="7659687" cy="375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237">
                <a:tc>
                  <a:txBody>
                    <a:bodyPr/>
                    <a:lstStyle/>
                    <a:p>
                      <a:r>
                        <a:rPr lang="en-GB" sz="1800" dirty="0"/>
                        <a:t>Topic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Content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.10 Modular programming</a:t>
                      </a:r>
                    </a:p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The use of </a:t>
                      </a:r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standard functions, standard modules and user defined subprograms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.11 Logical operations in algorithms and programs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Logical operators AND, OR, NOT and XOR in algorithms and programs.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390">
                <a:tc>
                  <a:txBody>
                    <a:bodyPr/>
                    <a:lstStyle/>
                    <a:p>
                      <a:r>
                        <a:rPr lang="kw-Latn-001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.12 Compression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Data compression and how data compression algorithms are used.</a:t>
                      </a:r>
                      <a:endParaRPr lang="en-GB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.13 Testing</a:t>
                      </a:r>
                    </a:p>
                    <a:p>
                      <a:endParaRPr lang="en-GB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Test data to dry-run a program or algorithm in order to identify possible errors. Show the effects of test data.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9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7772400" cy="1206500"/>
          </a:xfrm>
        </p:spPr>
        <p:txBody>
          <a:bodyPr/>
          <a:lstStyle/>
          <a:p>
            <a:pPr algn="ctr" eaLnBrk="1" hangingPunct="1"/>
            <a:br>
              <a:rPr lang="en-US" altLang="en-US" b="1" dirty="0"/>
            </a:br>
            <a:r>
              <a:rPr lang="kw-Latn-001" altLang="en-US" b="1" dirty="0"/>
              <a:t>C1.3</a:t>
            </a:r>
            <a:r>
              <a:rPr lang="en-US" altLang="en-US" b="1" dirty="0"/>
              <a:t>.12 </a:t>
            </a:r>
            <a:r>
              <a:rPr lang="en-GB" altLang="en-US" b="1" dirty="0"/>
              <a:t>Compression</a:t>
            </a:r>
            <a:br>
              <a:rPr lang="en-GB" altLang="en-US" b="1" dirty="0"/>
            </a:br>
            <a:r>
              <a:rPr lang="kw-Latn-001" altLang="en-US" b="1" dirty="0"/>
              <a:t>C1.3</a:t>
            </a:r>
            <a:r>
              <a:rPr lang="en-GB" altLang="en-US" b="1" dirty="0"/>
              <a:t>.13 Testing</a:t>
            </a:r>
            <a:br>
              <a:rPr lang="en-GB" altLang="en-US" b="1" dirty="0"/>
            </a:br>
            <a:br>
              <a:rPr lang="en-GB" altLang="en-US" b="1" dirty="0"/>
            </a:br>
            <a:endParaRPr lang="en-US" altLang="en-US" b="1" dirty="0"/>
          </a:p>
        </p:txBody>
      </p:sp>
      <p:pic>
        <p:nvPicPr>
          <p:cNvPr id="3" name="Picture 4" descr="sfr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696" y="1556792"/>
            <a:ext cx="5688012" cy="4976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Introduction to Data Compression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Compression algorithms work differently for different types of data. </a:t>
            </a:r>
          </a:p>
          <a:p>
            <a:r>
              <a:rPr lang="en-US" sz="2800" dirty="0"/>
              <a:t>There are also differences between </a:t>
            </a:r>
            <a:r>
              <a:rPr lang="en-US" sz="2800" dirty="0" err="1"/>
              <a:t>lossy</a:t>
            </a:r>
            <a:r>
              <a:rPr lang="en-US" sz="2800" dirty="0"/>
              <a:t> and lossless types of data. </a:t>
            </a:r>
          </a:p>
          <a:p>
            <a:r>
              <a:rPr lang="en-US" sz="2800" dirty="0"/>
              <a:t>Computer storage space and network bandwidth are both limited. </a:t>
            </a:r>
          </a:p>
          <a:p>
            <a:r>
              <a:rPr lang="en-US" sz="2800" dirty="0"/>
              <a:t>If the amount of file bytes can be reduced by removing unnecessary bits of data, more storage space is available and faster transmission speeds are achieved.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39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Compression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To reduce amount of storage required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lossless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recover exact text or image – e.g. GIF, ZIP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look for commonalities:</a:t>
            </a:r>
          </a:p>
          <a:p>
            <a:pPr lvl="2">
              <a:lnSpc>
                <a:spcPct val="90000"/>
              </a:lnSpc>
            </a:pPr>
            <a:r>
              <a:rPr lang="en-GB" altLang="en-US" sz="2000" dirty="0"/>
              <a:t>text: AAAAAAAAAABBBBBCCCCCCCC  -&gt;           10A5B8C</a:t>
            </a:r>
          </a:p>
          <a:p>
            <a:pPr lvl="2">
              <a:lnSpc>
                <a:spcPct val="90000"/>
              </a:lnSpc>
            </a:pPr>
            <a:r>
              <a:rPr lang="en-GB" altLang="en-US" sz="2000" dirty="0"/>
              <a:t>video:  compare successive frames and store change</a:t>
            </a:r>
          </a:p>
          <a:p>
            <a:pPr>
              <a:lnSpc>
                <a:spcPct val="90000"/>
              </a:lnSpc>
            </a:pPr>
            <a:r>
              <a:rPr lang="en-GB" altLang="en-US" sz="2800" dirty="0" err="1"/>
              <a:t>lossy</a:t>
            </a:r>
            <a:endParaRPr lang="en-GB" altLang="en-US" sz="28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recover something like original – e.g. JPEG, MP3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exploit perception</a:t>
            </a:r>
          </a:p>
          <a:p>
            <a:pPr lvl="2">
              <a:lnSpc>
                <a:spcPct val="90000"/>
              </a:lnSpc>
            </a:pPr>
            <a:r>
              <a:rPr lang="en-GB" altLang="en-US" sz="2000" dirty="0"/>
              <a:t>JPEG: lose rapid changes and some colour</a:t>
            </a:r>
          </a:p>
          <a:p>
            <a:pPr lvl="2">
              <a:lnSpc>
                <a:spcPct val="90000"/>
              </a:lnSpc>
            </a:pPr>
            <a:r>
              <a:rPr lang="en-GB" altLang="en-US" sz="2000" dirty="0"/>
              <a:t>MP3: reduce accuracy of drowned out notes</a:t>
            </a:r>
          </a:p>
        </p:txBody>
      </p:sp>
    </p:spTree>
    <p:extLst>
      <p:ext uri="{BB962C8B-B14F-4D97-AF65-F5344CB8AC3E}">
        <p14:creationId xmlns:p14="http://schemas.microsoft.com/office/powerpoint/2010/main" val="14772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Syntax Errors   - (spelling mistakes)</a:t>
            </a:r>
            <a:br>
              <a:rPr lang="en-GB" altLang="en-US" sz="2800" dirty="0"/>
            </a:br>
            <a:r>
              <a:rPr lang="en-GB" altLang="en-US" sz="2000" dirty="0" err="1"/>
              <a:t>writlm</a:t>
            </a:r>
            <a:r>
              <a:rPr lang="en-GB" altLang="en-US" sz="2000" dirty="0"/>
              <a:t>(‘…’);  </a:t>
            </a:r>
            <a:r>
              <a:rPr lang="en-GB" altLang="en-US" sz="2000" i="1" dirty="0"/>
              <a:t>instead of</a:t>
            </a:r>
            <a:r>
              <a:rPr lang="en-GB" altLang="en-US" sz="2000" dirty="0"/>
              <a:t>   </a:t>
            </a:r>
            <a:r>
              <a:rPr lang="en-GB" altLang="en-US" sz="2000" dirty="0" err="1"/>
              <a:t>writeln</a:t>
            </a:r>
            <a:r>
              <a:rPr lang="en-GB" altLang="en-US" sz="2000" dirty="0"/>
              <a:t>(‘…’);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Translation Error  - (Grammar)</a:t>
            </a:r>
            <a:br>
              <a:rPr lang="en-GB" altLang="en-US" sz="2800" dirty="0"/>
            </a:br>
            <a:r>
              <a:rPr lang="en-GB" altLang="en-US" sz="2400" dirty="0"/>
              <a:t>Missing semi-colons.</a:t>
            </a:r>
            <a:br>
              <a:rPr lang="en-GB" altLang="en-US" sz="2400" dirty="0"/>
            </a:br>
            <a:r>
              <a:rPr lang="en-GB" altLang="en-US" sz="2400" dirty="0"/>
              <a:t>If ( .. ) do  </a:t>
            </a:r>
            <a:r>
              <a:rPr lang="en-GB" altLang="en-US" sz="2400" i="1" dirty="0"/>
              <a:t>or</a:t>
            </a:r>
            <a:r>
              <a:rPr lang="en-GB" altLang="en-US" sz="2400" dirty="0"/>
              <a:t>  while (..) then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Execution Errors – (Occur at run-time)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GB" altLang="en-US" sz="2000" dirty="0"/>
              <a:t>     Dividing by zero</a:t>
            </a:r>
            <a:br>
              <a:rPr lang="en-GB" altLang="en-US" sz="2000" dirty="0"/>
            </a:br>
            <a:r>
              <a:rPr lang="en-GB" altLang="en-US" sz="2000" dirty="0"/>
              <a:t>Attempting to open a file which does not exist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Logical Errors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GB" altLang="en-US" sz="2000" dirty="0"/>
              <a:t>     if (x &gt; 5) then    </a:t>
            </a:r>
            <a:r>
              <a:rPr lang="en-GB" altLang="en-US" sz="2000" i="1" dirty="0"/>
              <a:t>instead of</a:t>
            </a:r>
            <a:r>
              <a:rPr lang="en-GB" altLang="en-US" sz="2000" dirty="0"/>
              <a:t>     if (x&gt;=5) then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Testing – Common Errors</a:t>
            </a:r>
          </a:p>
        </p:txBody>
      </p:sp>
    </p:spTree>
    <p:extLst>
      <p:ext uri="{BB962C8B-B14F-4D97-AF65-F5344CB8AC3E}">
        <p14:creationId xmlns:p14="http://schemas.microsoft.com/office/powerpoint/2010/main" val="302922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03FB-1437-4B9E-B27B-0D9989F54931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781800" cy="1206500"/>
          </a:xfrm>
        </p:spPr>
        <p:txBody>
          <a:bodyPr/>
          <a:lstStyle/>
          <a:p>
            <a:pPr algn="ctr"/>
            <a:r>
              <a:rPr lang="en-GB" altLang="en-US" b="1" u="sng"/>
              <a:t>Algorithm - Testing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7179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GB" altLang="en-US" b="1" u="sng"/>
              <a:t>Designing a test plan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/>
              <a:t>A thorough knowledge and understanding of what the program is supposed to do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/>
              <a:t>Thinking out what ought to be tested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/>
              <a:t>Working out expected results for each of the test cases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/>
              <a:t>Writing down the test plan</a:t>
            </a:r>
          </a:p>
          <a:p>
            <a:pPr lvl="1"/>
            <a:endParaRPr lang="en-GB" altLang="en-US" b="1" u="sng"/>
          </a:p>
        </p:txBody>
      </p:sp>
    </p:spTree>
    <p:extLst>
      <p:ext uri="{BB962C8B-B14F-4D97-AF65-F5344CB8AC3E}">
        <p14:creationId xmlns:p14="http://schemas.microsoft.com/office/powerpoint/2010/main" val="165450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23E9-6D91-4002-AD7A-7BBA9EB71C20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781800" cy="1206500"/>
          </a:xfrm>
        </p:spPr>
        <p:txBody>
          <a:bodyPr/>
          <a:lstStyle/>
          <a:p>
            <a:pPr algn="ctr"/>
            <a:r>
              <a:rPr lang="en-GB" altLang="en-US" b="1" u="sng"/>
              <a:t>Algorithm - Testing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12875"/>
            <a:ext cx="7772400" cy="4022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>
              <a:buNone/>
            </a:pPr>
            <a:r>
              <a:rPr lang="en-GB" altLang="en-US" b="1" u="sng" dirty="0"/>
              <a:t>What test data to use?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 dirty="0"/>
              <a:t>Data at the extreme of ranges 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 dirty="0"/>
              <a:t>Invalid data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GB" altLang="en-US" dirty="0"/>
              <a:t>Valid data</a:t>
            </a:r>
          </a:p>
          <a:p>
            <a:endParaRPr lang="en-GB" altLang="en-US" dirty="0"/>
          </a:p>
          <a:p>
            <a:r>
              <a:rPr lang="en-GB" altLang="en-US" dirty="0"/>
              <a:t>Can you give examples?</a:t>
            </a:r>
          </a:p>
        </p:txBody>
      </p:sp>
    </p:spTree>
    <p:extLst>
      <p:ext uri="{BB962C8B-B14F-4D97-AF65-F5344CB8AC3E}">
        <p14:creationId xmlns:p14="http://schemas.microsoft.com/office/powerpoint/2010/main" val="30899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3" autoUpdateAnimBg="0"/>
    </p:bldLst>
  </p:timing>
</p:sld>
</file>

<file path=ppt/theme/theme1.xml><?xml version="1.0" encoding="utf-8"?>
<a:theme xmlns:a="http://schemas.openxmlformats.org/drawingml/2006/main" name="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Lock And K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2362</TotalTime>
  <Words>667</Words>
  <Application>Microsoft Office PowerPoint</Application>
  <PresentationFormat>On-screen Show (4:3)</PresentationFormat>
  <Paragraphs>121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Symbol</vt:lpstr>
      <vt:lpstr>Times New Roman</vt:lpstr>
      <vt:lpstr>Lock And Key</vt:lpstr>
      <vt:lpstr>C1.3 – Algorithms and programs – part 5</vt:lpstr>
      <vt:lpstr>C1.3 – Algorithms and programs – part 5</vt:lpstr>
      <vt:lpstr>C1.3 – Algorithms and programs – part 5</vt:lpstr>
      <vt:lpstr> C1.3.12 Compression C1.3.13 Testing  </vt:lpstr>
      <vt:lpstr>Introduction to Data Compression</vt:lpstr>
      <vt:lpstr>Compression</vt:lpstr>
      <vt:lpstr>Testing – Common Errors</vt:lpstr>
      <vt:lpstr>Algorithm - Testing</vt:lpstr>
      <vt:lpstr>Algorithm - Testing</vt:lpstr>
      <vt:lpstr>Algorithm - Testing</vt:lpstr>
      <vt:lpstr>Algorithm - Testing</vt:lpstr>
      <vt:lpstr>Algorithm - Testing</vt:lpstr>
      <vt:lpstr>Example assessment …</vt:lpstr>
      <vt:lpstr>Example assessment …</vt:lpstr>
      <vt:lpstr>Example assessment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Capture</dc:title>
  <dc:creator>Graham R Pugh</dc:creator>
  <cp:lastModifiedBy>Conan Jenkin</cp:lastModifiedBy>
  <cp:revision>136</cp:revision>
  <cp:lastPrinted>2015-12-02T14:26:31Z</cp:lastPrinted>
  <dcterms:created xsi:type="dcterms:W3CDTF">2000-09-11T19:00:03Z</dcterms:created>
  <dcterms:modified xsi:type="dcterms:W3CDTF">2020-01-24T15:22:43Z</dcterms:modified>
</cp:coreProperties>
</file>