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jpeg" ContentType="image/jpeg"/>
  <Override PartName="/ppt/media/image2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738360"/>
            <a:ext cx="10080000" cy="6821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BA36E45-E909-4AA8-BE48-D62ED1C7421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360" y="6621120"/>
            <a:ext cx="10079640" cy="93888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9640" cy="93888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-18288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18A7D49-80A4-4CEC-A696-BFE23D9C64FF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 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 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0AB7AB7C-AD26-404D-A557-DBA925A6FC2B}" type="slidenum"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1</a:t>
            </a:fld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4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5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490EFB70-ED8C-4A57-BA7C-C019EFA686A0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1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www.numpy.org/neps/" TargetMode="External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morepypy.blogspot.com/2011/07/realtime-image-processing-in-python.html" TargetMode="External"/><Relationship Id="rId2" Type="http://schemas.openxmlformats.org/officeDocument/2006/relationships/hyperlink" Target="https://morepypy.blogspot.com/2011/05/numpy-in-pypy-status-and-roadmap.html" TargetMode="External"/><Relationship Id="rId3" Type="http://schemas.openxmlformats.org/officeDocument/2006/relationships/hyperlink" Target="https://www.openhub.net/accounts/me" TargetMode="External"/><Relationship Id="rId4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W8actDHtvWU" TargetMode="External"/><Relationship Id="rId2" Type="http://schemas.openxmlformats.org/officeDocument/2006/relationships/hyperlink" Target="https://www.youtube.com/watch?v=tqx9VW7V3Lc" TargetMode="External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0" y="1097280"/>
            <a:ext cx="9071640" cy="3750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Working full-time on Open Source Software</a:t>
            </a:r>
            <a:br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PyData / ITC</a:t>
            </a:r>
            <a:br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Dec 19, 2018</a:t>
            </a:r>
            <a:br/>
            <a:br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Matti Picus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504000" y="1649880"/>
            <a:ext cx="9071640" cy="4564440"/>
          </a:xfrm>
          <a:prstGeom prst="rect">
            <a:avLst/>
          </a:prstGeom>
          <a:noFill/>
          <a:ln>
            <a:noFill/>
          </a:ln>
        </p:spPr>
        <p:txBody>
          <a:bodyPr lIns="-182880" rIns="0" tIns="0" bIns="0">
            <a:normAutofit/>
          </a:bodyPr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000" spc="-1" strike="noStrike">
                <a:solidFill>
                  <a:srgbClr val="0066cc"/>
                </a:solidFill>
                <a:latin typeface="Arial"/>
                <a:hlinkClick r:id="rId1"/>
              </a:rPr>
              <a:t>Roadmap</a:t>
            </a:r>
            <a:r>
              <a:rPr b="1" lang="en-US" sz="4000" spc="-1" strike="noStrike">
                <a:solidFill>
                  <a:srgbClr val="0066cc"/>
                </a:solidFill>
                <a:latin typeface="Arial"/>
              </a:rPr>
              <a:t>, Scope statement</a:t>
            </a:r>
            <a:endParaRPr b="0" lang="en-US" sz="4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000" spc="-1" strike="noStrike">
                <a:solidFill>
                  <a:srgbClr val="0066cc"/>
                </a:solidFill>
                <a:latin typeface="Arial"/>
              </a:rPr>
              <a:t>4 new NEPs</a:t>
            </a:r>
            <a:endParaRPr b="0" lang="en-US" sz="4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000" spc="-1" strike="noStrike">
                <a:solidFill>
                  <a:srgbClr val="0066cc"/>
                </a:solidFill>
                <a:latin typeface="Arial"/>
              </a:rPr>
              <a:t>Triaging bugs and merging pull requests</a:t>
            </a:r>
            <a:endParaRPr b="0" lang="en-US" sz="4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000" spc="-1" strike="noStrike">
                <a:solidFill>
                  <a:srgbClr val="0066cc"/>
                </a:solidFill>
                <a:latin typeface="Arial"/>
              </a:rPr>
              <a:t>SciPy in Austin TX</a:t>
            </a:r>
            <a:endParaRPr b="0" lang="en-US" sz="4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000" spc="-1" strike="noStrike">
                <a:solidFill>
                  <a:srgbClr val="0066cc"/>
                </a:solidFill>
                <a:latin typeface="Arial"/>
              </a:rPr>
              <a:t>Euro SciPy</a:t>
            </a:r>
            <a:endParaRPr b="0" lang="en-US" sz="4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000" spc="-1" strike="noStrike">
                <a:solidFill>
                  <a:srgbClr val="0066cc"/>
                </a:solidFill>
                <a:latin typeface="Arial"/>
              </a:rPr>
              <a:t>Start rewriting the dtype NumPy type system</a:t>
            </a:r>
            <a:endParaRPr b="0" lang="en-US" sz="4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504720" y="720"/>
            <a:ext cx="9071640" cy="108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NumPy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504000" y="1649880"/>
            <a:ext cx="9071640" cy="4564440"/>
          </a:xfrm>
          <a:prstGeom prst="rect">
            <a:avLst/>
          </a:prstGeom>
          <a:noFill/>
          <a:ln>
            <a:noFill/>
          </a:ln>
        </p:spPr>
        <p:txBody>
          <a:bodyPr lIns="-182880" rIns="0" tIns="0" bIns="0">
            <a:normAutofit/>
          </a:bodyPr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000" spc="-1" strike="noStrike">
                <a:solidFill>
                  <a:srgbClr val="0066cc"/>
                </a:solidFill>
                <a:latin typeface="Arial"/>
              </a:rPr>
              <a:t>It is a different python implementation</a:t>
            </a:r>
            <a:endParaRPr b="0" lang="en-US" sz="4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000" spc="-1" strike="noStrike">
                <a:solidFill>
                  <a:srgbClr val="0066cc"/>
                </a:solidFill>
                <a:latin typeface="Arial"/>
              </a:rPr>
              <a:t>Written in Python</a:t>
            </a:r>
            <a:endParaRPr b="0" lang="en-US" sz="4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000" spc="-1" strike="noStrike">
                <a:solidFill>
                  <a:srgbClr val="0066cc"/>
                </a:solidFill>
                <a:latin typeface="Arial"/>
              </a:rPr>
              <a:t>Uses an incremental mark and sweep </a:t>
            </a:r>
            <a:r>
              <a:rPr b="1" lang="en-US" sz="4000" spc="-1" strike="noStrike">
                <a:solidFill>
                  <a:srgbClr val="0066cc"/>
                </a:solidFill>
                <a:latin typeface="Arial"/>
              </a:rPr>
              <a:t>GC (no refcounts)</a:t>
            </a:r>
            <a:endParaRPr b="0" lang="en-US" sz="4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000" spc="-1" strike="noStrike">
                <a:solidFill>
                  <a:srgbClr val="0066cc"/>
                </a:solidFill>
                <a:latin typeface="Arial"/>
              </a:rPr>
              <a:t>Has a tracing JIT (different from a </a:t>
            </a:r>
            <a:r>
              <a:rPr b="1" lang="en-US" sz="4000" spc="-1" strike="noStrike">
                <a:solidFill>
                  <a:srgbClr val="0066cc"/>
                </a:solidFill>
                <a:latin typeface="Arial"/>
              </a:rPr>
              <a:t>method JIT or AOT compilation)</a:t>
            </a:r>
            <a:endParaRPr b="0" lang="en-US" sz="4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000" spc="-1" strike="noStrike">
                <a:solidFill>
                  <a:srgbClr val="0066cc"/>
                </a:solidFill>
                <a:latin typeface="Arial"/>
              </a:rPr>
              <a:t>Typically 2-5 times, but can be 100 </a:t>
            </a:r>
            <a:r>
              <a:rPr b="1" lang="en-US" sz="4000" spc="-1" strike="noStrike">
                <a:solidFill>
                  <a:srgbClr val="0066cc"/>
                </a:solidFill>
                <a:latin typeface="Arial"/>
              </a:rPr>
              <a:t>times faster than Cpython</a:t>
            </a:r>
            <a:endParaRPr b="0" lang="en-US" sz="4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000" spc="-1" strike="noStrike">
                <a:solidFill>
                  <a:srgbClr val="0066cc"/>
                </a:solidFill>
                <a:latin typeface="Arial"/>
              </a:rPr>
              <a:t>Small, flexible team of really smart </a:t>
            </a:r>
            <a:r>
              <a:rPr b="1" lang="en-US" sz="4000" spc="-1" strike="noStrike">
                <a:solidFill>
                  <a:srgbClr val="0066cc"/>
                </a:solidFill>
                <a:latin typeface="Arial"/>
              </a:rPr>
              <a:t>people (I am the exception – I deal with </a:t>
            </a:r>
            <a:r>
              <a:rPr b="1" lang="en-US" sz="4000" spc="-1" strike="noStrike">
                <a:solidFill>
                  <a:srgbClr val="0066cc"/>
                </a:solidFill>
                <a:latin typeface="Arial"/>
              </a:rPr>
              <a:t>packaging, documentation, </a:t>
            </a:r>
            <a:r>
              <a:rPr b="1" lang="en-US" sz="4000" spc="-1" strike="noStrike">
                <a:solidFill>
                  <a:srgbClr val="0066cc"/>
                </a:solidFill>
                <a:latin typeface="Arial"/>
              </a:rPr>
              <a:t>compatibility)</a:t>
            </a:r>
            <a:endParaRPr b="0" lang="en-US" sz="4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000" spc="-1" strike="noStrike">
                <a:solidFill>
                  <a:srgbClr val="0066cc"/>
                </a:solidFill>
                <a:latin typeface="Arial"/>
              </a:rPr>
              <a:t>Could use help and funding</a:t>
            </a:r>
            <a:endParaRPr b="0" lang="en-US" sz="4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000" spc="-1" strike="noStrike">
                <a:solidFill>
                  <a:srgbClr val="0066cc"/>
                </a:solidFill>
                <a:latin typeface="Arial"/>
              </a:rPr>
              <a:t>Useful today, download, set up in a </a:t>
            </a:r>
            <a:r>
              <a:rPr b="1" lang="en-US" sz="4000" spc="-1" strike="noStrike">
                <a:solidFill>
                  <a:srgbClr val="0066cc"/>
                </a:solidFill>
                <a:latin typeface="Arial"/>
              </a:rPr>
              <a:t>virtualenv, and run your code!</a:t>
            </a:r>
            <a:endParaRPr b="0" lang="en-US" sz="4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504720" y="720"/>
            <a:ext cx="9071640" cy="108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PyPy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-18288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66cc"/>
                </a:solidFill>
                <a:latin typeface="Arial"/>
              </a:rPr>
              <a:t>I began a two-year contract to work on NumPy in April. In this talk I will share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66cc"/>
                </a:solidFill>
                <a:latin typeface="Arial"/>
              </a:rPr>
              <a:t>How it happened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66cc"/>
                </a:solidFill>
                <a:latin typeface="Arial"/>
              </a:rPr>
              <a:t>What it is like to work full-time on open-source software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66cc"/>
                </a:solidFill>
                <a:latin typeface="Arial"/>
              </a:rPr>
              <a:t>Why you should get involved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66cc"/>
                </a:solidFill>
                <a:latin typeface="Arial"/>
              </a:rPr>
              <a:t>NumPy’s Roadmap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66cc"/>
                </a:solidFill>
                <a:latin typeface="Arial"/>
              </a:rPr>
              <a:t>PyPy - a python interpreter with a JIT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504360" y="360"/>
            <a:ext cx="9071640" cy="108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OSS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-182880" rIns="0" tIns="0" bIns="0">
            <a:normAutofit/>
          </a:bodyPr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Moved to Israel 1982, started Kibbutz Lotan. 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PhD 1993 – 1997 as an opportunity to get into high-tech (nascent internet; Linux; Matlab; VIM; Latex)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Slackware 1.0 in 1994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Adaptive Sorting Toolbox </a:t>
            </a:r>
            <a:br/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for MATLAB 4.0, 1996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504720" y="720"/>
            <a:ext cx="9071640" cy="108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About Me – Early Days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 rot="21592800">
            <a:off x="5447520" y="3750840"/>
            <a:ext cx="4549320" cy="371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504000" y="1033200"/>
            <a:ext cx="9071640" cy="5120280"/>
          </a:xfrm>
          <a:prstGeom prst="rect">
            <a:avLst/>
          </a:prstGeom>
          <a:noFill/>
          <a:ln>
            <a:noFill/>
          </a:ln>
        </p:spPr>
        <p:txBody>
          <a:bodyPr lIns="-182880" rIns="0" tIns="0" bIns="0">
            <a:normAutofit/>
          </a:bodyPr>
          <a:p>
            <a:pPr marL="432000" indent="-324000" algn="ctr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Python? Naa, C++!!!!!!!!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ctr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Visual Studio is the one true tool of developers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Image Processing (Virtual Dressing Room)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Testing - BOOST-Test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CGI scripts on the server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504720" y="720"/>
            <a:ext cx="9071640" cy="108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About Me – Bubble 1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0" name="Line 3"/>
          <p:cNvSpPr/>
          <p:nvPr/>
        </p:nvSpPr>
        <p:spPr>
          <a:xfrm>
            <a:off x="151200" y="421560"/>
            <a:ext cx="9302040" cy="6050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Line 4"/>
          <p:cNvSpPr/>
          <p:nvPr/>
        </p:nvSpPr>
        <p:spPr>
          <a:xfrm flipV="1">
            <a:off x="437040" y="436680"/>
            <a:ext cx="9136440" cy="5975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504000" y="1083240"/>
            <a:ext cx="9071640" cy="5070240"/>
          </a:xfrm>
          <a:prstGeom prst="rect">
            <a:avLst/>
          </a:prstGeom>
          <a:noFill/>
          <a:ln>
            <a:noFill/>
          </a:ln>
        </p:spPr>
        <p:txBody>
          <a:bodyPr lIns="-182880" rIns="0" tIns="0" bIns="0">
            <a:normAutofit/>
          </a:bodyPr>
          <a:p>
            <a:pPr marL="432000" indent="-324000" algn="ctr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000" spc="-1" strike="noStrike">
                <a:solidFill>
                  <a:srgbClr val="0066cc"/>
                </a:solidFill>
                <a:latin typeface="Arial"/>
              </a:rPr>
              <a:t>Then I discovered Python</a:t>
            </a:r>
            <a:endParaRPr b="0" lang="en-US" sz="4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ctr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4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66cc"/>
                </a:solidFill>
                <a:latin typeface="Arial"/>
              </a:rPr>
              <a:t>Test framework to drive integration testing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1" lang="en-US" sz="3200" spc="-1" strike="noStrike">
                <a:solidFill>
                  <a:srgbClr val="0066cc"/>
                </a:solidFill>
                <a:latin typeface="Arial"/>
              </a:rPr>
              <a:t>Leverage the power of other’s work to handle 2D matrices (NumPy, OpenCV)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1" lang="en-US" sz="3200" spc="-1" strike="noStrike">
                <a:solidFill>
                  <a:srgbClr val="0066cc"/>
                </a:solidFill>
                <a:latin typeface="Arial"/>
              </a:rPr>
              <a:t>Joined GitHub in June 2011, first contribution:   Arduino Ethernet shield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1" lang="en-US" sz="3200" spc="-1" strike="noStrike">
                <a:solidFill>
                  <a:srgbClr val="0066cc"/>
                </a:solidFill>
                <a:latin typeface="Arial"/>
              </a:rPr>
              <a:t>Searched for a hard problem, found PyPy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1" lang="en-US" sz="3200" spc="-1" strike="noStrike">
                <a:solidFill>
                  <a:srgbClr val="0066cc"/>
                </a:solidFill>
                <a:latin typeface="Arial"/>
              </a:rPr>
              <a:t>Image processing in Python </a:t>
            </a:r>
            <a:r>
              <a:rPr b="1" lang="en-US" sz="3200" spc="-1" strike="noStrike">
                <a:solidFill>
                  <a:srgbClr val="0066cc"/>
                </a:solidFill>
                <a:latin typeface="Arial"/>
                <a:hlinkClick r:id="rId1"/>
              </a:rPr>
              <a:t>via PyPy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1" lang="en-US" sz="3200" spc="-1" strike="noStrike">
                <a:solidFill>
                  <a:srgbClr val="0066cc"/>
                </a:solidFill>
                <a:latin typeface="Arial"/>
              </a:rPr>
              <a:t>Call to action – come help </a:t>
            </a:r>
            <a:r>
              <a:rPr b="1" lang="en-US" sz="3200" spc="-1" strike="noStrike">
                <a:solidFill>
                  <a:srgbClr val="0066cc"/>
                </a:solidFill>
                <a:latin typeface="Arial"/>
                <a:hlinkClick r:id="rId2"/>
              </a:rPr>
              <a:t>Numpy on Pypy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1" lang="en-US" sz="3200" spc="-1" strike="noStrike">
                <a:solidFill>
                  <a:srgbClr val="0066cc"/>
                </a:solidFill>
                <a:latin typeface="Arial"/>
              </a:rPr>
              <a:t>By Nov. 2011, I was </a:t>
            </a:r>
            <a:r>
              <a:rPr b="1" lang="en-US" sz="3200" spc="-1" strike="noStrike">
                <a:solidFill>
                  <a:srgbClr val="0066cc"/>
                </a:solidFill>
                <a:latin typeface="Arial"/>
                <a:hlinkClick r:id="rId3"/>
              </a:rPr>
              <a:t>hooked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504720" y="720"/>
            <a:ext cx="9071640" cy="108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About Me – Enlightenment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504000" y="1083240"/>
            <a:ext cx="9071640" cy="5070240"/>
          </a:xfrm>
          <a:prstGeom prst="rect">
            <a:avLst/>
          </a:prstGeom>
          <a:noFill/>
          <a:ln>
            <a:noFill/>
          </a:ln>
        </p:spPr>
        <p:txBody>
          <a:bodyPr lIns="-182880" rIns="0" tIns="0" bIns="0">
            <a:normAutofit/>
          </a:bodyPr>
          <a:p>
            <a:pPr marL="432000" indent="-324000" algn="ctr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000" spc="-1" strike="noStrike">
                <a:solidFill>
                  <a:srgbClr val="0066cc"/>
                </a:solidFill>
                <a:latin typeface="Arial"/>
              </a:rPr>
              <a:t>One thing led to another</a:t>
            </a:r>
            <a:endParaRPr b="0" lang="en-US" sz="4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ctr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4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66cc"/>
                </a:solidFill>
                <a:latin typeface="Arial"/>
              </a:rPr>
              <a:t>Courses on scientific Python (mainly for MATLAB users)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66cc"/>
                </a:solidFill>
                <a:latin typeface="Arial"/>
              </a:rPr>
              <a:t>Tracking open-source software in large organizations 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66cc"/>
                </a:solidFill>
                <a:latin typeface="Arial"/>
              </a:rPr>
              <a:t>License policy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66cc"/>
                </a:solidFill>
                <a:latin typeface="Arial"/>
              </a:rPr>
              <a:t>How can management know what the developers are injecting into the software stack?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66cc"/>
                </a:solidFill>
                <a:latin typeface="Arial"/>
              </a:rPr>
              <a:t>Giving talks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66cc"/>
                </a:solidFill>
                <a:latin typeface="Arial"/>
              </a:rPr>
              <a:t>Pycon Israel 2016 - </a:t>
            </a:r>
            <a:r>
              <a:rPr b="1" lang="en-US" sz="3200" spc="-1" strike="noStrike">
                <a:solidFill>
                  <a:srgbClr val="0066cc"/>
                </a:solidFill>
                <a:latin typeface="Arial"/>
                <a:hlinkClick r:id="rId1"/>
              </a:rPr>
              <a:t>PyPy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66cc"/>
                </a:solidFill>
                <a:latin typeface="Arial"/>
              </a:rPr>
              <a:t>Pycon Israel 2017 – </a:t>
            </a:r>
            <a:r>
              <a:rPr b="1" lang="en-US" sz="3200" spc="-1" strike="noStrike">
                <a:solidFill>
                  <a:srgbClr val="0066cc"/>
                </a:solidFill>
                <a:latin typeface="Arial"/>
                <a:hlinkClick r:id="rId2"/>
              </a:rPr>
              <a:t>Cffi, ctypes, cython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504720" y="720"/>
            <a:ext cx="9071640" cy="108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About Me – Last 5 years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504000" y="1589040"/>
            <a:ext cx="9071640" cy="4564440"/>
          </a:xfrm>
          <a:prstGeom prst="rect">
            <a:avLst/>
          </a:prstGeom>
          <a:noFill/>
          <a:ln>
            <a:noFill/>
          </a:ln>
        </p:spPr>
        <p:txBody>
          <a:bodyPr lIns="-182880" rIns="0" tIns="0" bIns="0">
            <a:normAutofit/>
          </a:bodyPr>
          <a:p>
            <a:pPr marL="432000" indent="-324000" algn="ctr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000" spc="-1" strike="noStrike">
                <a:solidFill>
                  <a:srgbClr val="0066cc"/>
                </a:solidFill>
                <a:latin typeface="Arial"/>
              </a:rPr>
              <a:t>And then came an offer I couldn’t refuse</a:t>
            </a:r>
            <a:endParaRPr b="0" lang="en-US" sz="4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ctr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4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000" spc="-1" strike="noStrike">
                <a:solidFill>
                  <a:srgbClr val="0066cc"/>
                </a:solidFill>
                <a:latin typeface="Arial"/>
              </a:rPr>
              <a:t>The Berkeley Institute for Data Science received a grant to hire 2-3 people to work full-time on NumPy</a:t>
            </a:r>
            <a:endParaRPr b="0" lang="en-US" sz="4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000" spc="-1" strike="noStrike">
                <a:solidFill>
                  <a:srgbClr val="0066cc"/>
                </a:solidFill>
                <a:latin typeface="Arial"/>
              </a:rPr>
              <a:t>Since April, I am working on NumPy. The money flows through BIDS, but the community decides my priorities</a:t>
            </a:r>
            <a:endParaRPr b="0" lang="en-US" sz="4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4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504720" y="720"/>
            <a:ext cx="9071640" cy="108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About Me – Last Year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504000" y="1589040"/>
            <a:ext cx="9071640" cy="4564440"/>
          </a:xfrm>
          <a:prstGeom prst="rect">
            <a:avLst/>
          </a:prstGeom>
          <a:noFill/>
          <a:ln>
            <a:noFill/>
          </a:ln>
        </p:spPr>
        <p:txBody>
          <a:bodyPr lIns="-182880" rIns="0" tIns="0" bIns="0">
            <a:normAutofit/>
          </a:bodyPr>
          <a:p>
            <a:pPr marL="432000" indent="-324000" algn="ctr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000" spc="-1" strike="noStrike">
                <a:solidFill>
                  <a:srgbClr val="0066cc"/>
                </a:solidFill>
                <a:latin typeface="Arial"/>
              </a:rPr>
              <a:t>Is it different from a “real job”?</a:t>
            </a:r>
            <a:endParaRPr b="0" lang="en-US" sz="4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ctr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4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000" spc="-1" strike="noStrike">
                <a:solidFill>
                  <a:srgbClr val="0066cc"/>
                </a:solidFill>
                <a:latin typeface="Arial"/>
              </a:rPr>
              <a:t>Does the code get reviewed?</a:t>
            </a:r>
            <a:endParaRPr b="0" lang="en-US" sz="4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000" spc="-1" strike="noStrike">
                <a:solidFill>
                  <a:srgbClr val="0066cc"/>
                </a:solidFill>
                <a:latin typeface="Arial"/>
              </a:rPr>
              <a:t>Are the standards high?</a:t>
            </a:r>
            <a:endParaRPr b="0" lang="en-US" sz="4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000" spc="-1" strike="noStrike">
                <a:solidFill>
                  <a:srgbClr val="0066cc"/>
                </a:solidFill>
                <a:latin typeface="Arial"/>
              </a:rPr>
              <a:t>Who commits / decides / sets priorities?</a:t>
            </a:r>
            <a:endParaRPr b="0" lang="en-US" sz="4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504720" y="720"/>
            <a:ext cx="9071640" cy="108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How is it?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504000" y="1589040"/>
            <a:ext cx="9071640" cy="4564440"/>
          </a:xfrm>
          <a:prstGeom prst="rect">
            <a:avLst/>
          </a:prstGeom>
          <a:noFill/>
          <a:ln>
            <a:noFill/>
          </a:ln>
        </p:spPr>
        <p:txBody>
          <a:bodyPr lIns="-182880" rIns="0" tIns="0" bIns="0">
            <a:normAutofit/>
          </a:bodyPr>
          <a:p>
            <a:pPr marL="432000" indent="-324000" algn="ctr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000" spc="-1" strike="noStrike">
                <a:solidFill>
                  <a:srgbClr val="0066cc"/>
                </a:solidFill>
                <a:latin typeface="Arial"/>
              </a:rPr>
              <a:t>What will I gain after 2 years?</a:t>
            </a:r>
            <a:endParaRPr b="0" lang="en-US" sz="4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ctr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000" spc="-1" strike="noStrike">
                <a:solidFill>
                  <a:srgbClr val="0066cc"/>
                </a:solidFill>
                <a:latin typeface="Arial"/>
              </a:rPr>
              <a:t>What can you gain by contributing?</a:t>
            </a:r>
            <a:endParaRPr b="0" lang="en-US" sz="4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ctr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4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000" spc="-1" strike="noStrike">
                <a:solidFill>
                  <a:srgbClr val="0066cc"/>
                </a:solidFill>
                <a:latin typeface="Arial"/>
              </a:rPr>
              <a:t>Reputation</a:t>
            </a:r>
            <a:endParaRPr b="0" lang="en-US" sz="4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000" spc="-1" strike="noStrike">
                <a:solidFill>
                  <a:srgbClr val="0066cc"/>
                </a:solidFill>
                <a:latin typeface="Arial"/>
              </a:rPr>
              <a:t>Connections</a:t>
            </a:r>
            <a:endParaRPr b="0" lang="en-US" sz="4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000" spc="-1" strike="noStrike">
                <a:solidFill>
                  <a:srgbClr val="0066cc"/>
                </a:solidFill>
                <a:latin typeface="Arial"/>
              </a:rPr>
              <a:t>Grow and improve as a programmer</a:t>
            </a:r>
            <a:endParaRPr b="0" lang="en-US" sz="4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000" spc="-1" strike="noStrike">
                <a:solidFill>
                  <a:srgbClr val="0066cc"/>
                </a:solidFill>
                <a:latin typeface="Arial"/>
              </a:rPr>
              <a:t>Warm fuzzies</a:t>
            </a:r>
            <a:endParaRPr b="0" lang="en-US" sz="4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504720" y="720"/>
            <a:ext cx="9071640" cy="108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How is it?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2018-12-08T22:27:08Z</dcterms:created>
  <dc:creator/>
  <dc:description/>
  <dc:language>en-US</dc:language>
  <cp:lastModifiedBy/>
  <dcterms:modified xsi:type="dcterms:W3CDTF">2018-12-18T20:24:57Z</dcterms:modified>
  <cp:revision>12</cp:revision>
  <dc:subject/>
  <dc:title/>
</cp:coreProperties>
</file>