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99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766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087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1789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8141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250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9240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9767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6515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0370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5/4/2023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49677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5/4/2023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5019763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E2219A-04FA-42C2-92B5-2540C9749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0E897CB-98BF-469B-8A73-7BD2916E2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58CFA6B-BF53-4CCE-AA08-59DFD207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BCDE9B6-F378-AF22-E3F5-A48DF8091D7F}"/>
              </a:ext>
            </a:extLst>
          </p:cNvPr>
          <p:cNvSpPr>
            <a:spLocks noGrp="1"/>
          </p:cNvSpPr>
          <p:nvPr>
            <p:ph type="ctrTitle"/>
          </p:nvPr>
        </p:nvSpPr>
        <p:spPr>
          <a:xfrm>
            <a:off x="1143000" y="1181101"/>
            <a:ext cx="6172200" cy="2832404"/>
          </a:xfrm>
        </p:spPr>
        <p:txBody>
          <a:bodyPr>
            <a:normAutofit fontScale="90000"/>
          </a:bodyPr>
          <a:lstStyle/>
          <a:p>
            <a:pPr>
              <a:lnSpc>
                <a:spcPct val="90000"/>
              </a:lnSpc>
            </a:pPr>
            <a:r>
              <a:rPr lang="en-US" dirty="0"/>
              <a:t>Exploration of FDI in INDONESIA with LASSO Machine learning techniques </a:t>
            </a:r>
          </a:p>
        </p:txBody>
      </p:sp>
      <p:sp>
        <p:nvSpPr>
          <p:cNvPr id="3" name="Subtitle 2">
            <a:extLst>
              <a:ext uri="{FF2B5EF4-FFF2-40B4-BE49-F238E27FC236}">
                <a16:creationId xmlns:a16="http://schemas.microsoft.com/office/drawing/2014/main" id="{C03918B5-E8AD-5959-B35E-25852F5C2430}"/>
              </a:ext>
            </a:extLst>
          </p:cNvPr>
          <p:cNvSpPr>
            <a:spLocks noGrp="1"/>
          </p:cNvSpPr>
          <p:nvPr>
            <p:ph type="subTitle" idx="1"/>
          </p:nvPr>
        </p:nvSpPr>
        <p:spPr>
          <a:xfrm>
            <a:off x="1188357" y="6125005"/>
            <a:ext cx="4175307" cy="732995"/>
          </a:xfrm>
        </p:spPr>
        <p:txBody>
          <a:bodyPr>
            <a:normAutofit/>
          </a:bodyPr>
          <a:lstStyle/>
          <a:p>
            <a:r>
              <a:rPr lang="en-US" dirty="0"/>
              <a:t>Mathew Attipetty</a:t>
            </a:r>
          </a:p>
        </p:txBody>
      </p:sp>
      <p:cxnSp>
        <p:nvCxnSpPr>
          <p:cNvPr id="28" name="Straight Connector 27">
            <a:extLst>
              <a:ext uri="{FF2B5EF4-FFF2-40B4-BE49-F238E27FC236}">
                <a16:creationId xmlns:a16="http://schemas.microsoft.com/office/drawing/2014/main" id="{410A45DA-4E66-4841-B892-192B2BAA8D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4003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3" descr="Isolated twigs and flowers on a white surface">
            <a:extLst>
              <a:ext uri="{FF2B5EF4-FFF2-40B4-BE49-F238E27FC236}">
                <a16:creationId xmlns:a16="http://schemas.microsoft.com/office/drawing/2014/main" id="{026435B5-C85D-18FB-4F55-412AFA57A0BC}"/>
              </a:ext>
            </a:extLst>
          </p:cNvPr>
          <p:cNvPicPr>
            <a:picLocks noChangeAspect="1"/>
          </p:cNvPicPr>
          <p:nvPr/>
        </p:nvPicPr>
        <p:blipFill rotWithShape="1">
          <a:blip r:embed="rId2"/>
          <a:srcRect l="21995" r="8097" b="2"/>
          <a:stretch/>
        </p:blipFill>
        <p:spPr>
          <a:xfrm>
            <a:off x="8547778" y="3510116"/>
            <a:ext cx="2710598" cy="2704417"/>
          </a:xfrm>
          <a:prstGeom prst="rect">
            <a:avLst/>
          </a:prstGeom>
        </p:spPr>
      </p:pic>
      <p:sp>
        <p:nvSpPr>
          <p:cNvPr id="5" name="Subtitle 2">
            <a:extLst>
              <a:ext uri="{FF2B5EF4-FFF2-40B4-BE49-F238E27FC236}">
                <a16:creationId xmlns:a16="http://schemas.microsoft.com/office/drawing/2014/main" id="{B568AD58-CE96-8E2F-5B7B-A9FF73738229}"/>
              </a:ext>
            </a:extLst>
          </p:cNvPr>
          <p:cNvSpPr txBox="1">
            <a:spLocks/>
          </p:cNvSpPr>
          <p:nvPr/>
        </p:nvSpPr>
        <p:spPr>
          <a:xfrm>
            <a:off x="4570969" y="3647007"/>
            <a:ext cx="4175307" cy="73299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i="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i="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0045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4196-2C63-C10C-A488-F87EAE1197AE}"/>
              </a:ext>
            </a:extLst>
          </p:cNvPr>
          <p:cNvSpPr>
            <a:spLocks noGrp="1"/>
          </p:cNvSpPr>
          <p:nvPr>
            <p:ph type="title"/>
          </p:nvPr>
        </p:nvSpPr>
        <p:spPr/>
        <p:txBody>
          <a:bodyPr/>
          <a:lstStyle/>
          <a:p>
            <a:r>
              <a:rPr lang="en-US" dirty="0"/>
              <a:t>Questions/suggestions? </a:t>
            </a:r>
          </a:p>
        </p:txBody>
      </p:sp>
      <p:sp>
        <p:nvSpPr>
          <p:cNvPr id="3" name="Content Placeholder 2">
            <a:extLst>
              <a:ext uri="{FF2B5EF4-FFF2-40B4-BE49-F238E27FC236}">
                <a16:creationId xmlns:a16="http://schemas.microsoft.com/office/drawing/2014/main" id="{0CAA135A-75AE-C56B-A9B5-BB5732CF0C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699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66D76-EDA3-9870-937A-7C2B9A0FCD86}"/>
              </a:ext>
            </a:extLst>
          </p:cNvPr>
          <p:cNvSpPr>
            <a:spLocks noGrp="1"/>
          </p:cNvSpPr>
          <p:nvPr>
            <p:ph type="title"/>
          </p:nvPr>
        </p:nvSpPr>
        <p:spPr>
          <a:xfrm>
            <a:off x="1143000" y="872937"/>
            <a:ext cx="7810169" cy="1360898"/>
          </a:xfrm>
        </p:spPr>
        <p:txBody>
          <a:bodyPr>
            <a:normAutofit/>
          </a:bodyPr>
          <a:lstStyle/>
          <a:p>
            <a:endParaRPr lang="en-US" dirty="0"/>
          </a:p>
        </p:txBody>
      </p:sp>
      <p:sp>
        <p:nvSpPr>
          <p:cNvPr id="3" name="Content Placeholder 2">
            <a:extLst>
              <a:ext uri="{FF2B5EF4-FFF2-40B4-BE49-F238E27FC236}">
                <a16:creationId xmlns:a16="http://schemas.microsoft.com/office/drawing/2014/main" id="{0B731395-156B-8C25-577E-981565B3E664}"/>
              </a:ext>
            </a:extLst>
          </p:cNvPr>
          <p:cNvSpPr>
            <a:spLocks noGrp="1"/>
          </p:cNvSpPr>
          <p:nvPr>
            <p:ph idx="1"/>
          </p:nvPr>
        </p:nvSpPr>
        <p:spPr>
          <a:xfrm>
            <a:off x="1142999" y="2332029"/>
            <a:ext cx="5435302" cy="3382972"/>
          </a:xfrm>
        </p:spPr>
        <p:txBody>
          <a:bodyPr>
            <a:normAutofit/>
          </a:bodyPr>
          <a:lstStyle/>
          <a:p>
            <a:pPr marL="0" indent="0">
              <a:buNone/>
            </a:pPr>
            <a:r>
              <a:rPr lang="en-US" dirty="0"/>
              <a:t>Personally, I prefer a liberal dictator to democratic government lacking liberalism</a:t>
            </a:r>
            <a:br>
              <a:rPr lang="en-US" dirty="0"/>
            </a:br>
            <a:br>
              <a:rPr lang="en-US" dirty="0"/>
            </a:br>
            <a:r>
              <a:rPr lang="en-US" dirty="0"/>
              <a:t>- Friedrich Hayek</a:t>
            </a:r>
          </a:p>
        </p:txBody>
      </p:sp>
      <p:pic>
        <p:nvPicPr>
          <p:cNvPr id="6" name="Picture 5" descr="Front steps and columns of a majestic city building">
            <a:extLst>
              <a:ext uri="{FF2B5EF4-FFF2-40B4-BE49-F238E27FC236}">
                <a16:creationId xmlns:a16="http://schemas.microsoft.com/office/drawing/2014/main" id="{F687EAAA-0587-DC80-E4B6-F4BDB0556DA4}"/>
              </a:ext>
            </a:extLst>
          </p:cNvPr>
          <p:cNvPicPr>
            <a:picLocks noChangeAspect="1"/>
          </p:cNvPicPr>
          <p:nvPr/>
        </p:nvPicPr>
        <p:blipFill rotWithShape="1">
          <a:blip r:embed="rId2">
            <a:alphaModFix/>
          </a:blip>
          <a:srcRect l="12047" r="14395" b="-1"/>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2" name="Freeform: Shape 11">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59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D411-E6A7-839A-3EBF-A5CC11C20C08}"/>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6622021C-7091-1F02-95C2-55308F32F788}"/>
              </a:ext>
            </a:extLst>
          </p:cNvPr>
          <p:cNvSpPr>
            <a:spLocks noGrp="1"/>
          </p:cNvSpPr>
          <p:nvPr>
            <p:ph idx="1"/>
          </p:nvPr>
        </p:nvSpPr>
        <p:spPr/>
        <p:txBody>
          <a:bodyPr/>
          <a:lstStyle/>
          <a:p>
            <a:r>
              <a:rPr lang="en-US" dirty="0"/>
              <a:t>What variables in a predictive model affect the inflows of FDI in Indonesia during the periods of 1965-2000 using machine learning techniques such as Least absolute shrinkage and selection operator (LASSO) ? </a:t>
            </a:r>
          </a:p>
        </p:txBody>
      </p:sp>
    </p:spTree>
    <p:extLst>
      <p:ext uri="{BB962C8B-B14F-4D97-AF65-F5344CB8AC3E}">
        <p14:creationId xmlns:p14="http://schemas.microsoft.com/office/powerpoint/2010/main" val="268739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22E2DC-25F4-4A61-D56D-71431C246D68}"/>
              </a:ext>
            </a:extLst>
          </p:cNvPr>
          <p:cNvSpPr>
            <a:spLocks noGrp="1"/>
          </p:cNvSpPr>
          <p:nvPr>
            <p:ph type="title"/>
          </p:nvPr>
        </p:nvSpPr>
        <p:spPr>
          <a:xfrm>
            <a:off x="1143001" y="872935"/>
            <a:ext cx="5999018" cy="1360898"/>
          </a:xfrm>
        </p:spPr>
        <p:txBody>
          <a:bodyPr>
            <a:normAutofit/>
          </a:bodyPr>
          <a:lstStyle/>
          <a:p>
            <a:r>
              <a:rPr lang="en-US" dirty="0"/>
              <a:t>Quick background to LASSO </a:t>
            </a:r>
          </a:p>
        </p:txBody>
      </p:sp>
      <p:sp>
        <p:nvSpPr>
          <p:cNvPr id="3" name="Content Placeholder 2">
            <a:extLst>
              <a:ext uri="{FF2B5EF4-FFF2-40B4-BE49-F238E27FC236}">
                <a16:creationId xmlns:a16="http://schemas.microsoft.com/office/drawing/2014/main" id="{C7CD5235-2F0B-D6BB-DA57-0656453D4AAF}"/>
              </a:ext>
            </a:extLst>
          </p:cNvPr>
          <p:cNvSpPr>
            <a:spLocks noGrp="1"/>
          </p:cNvSpPr>
          <p:nvPr>
            <p:ph idx="1"/>
          </p:nvPr>
        </p:nvSpPr>
        <p:spPr>
          <a:xfrm>
            <a:off x="1143001" y="2332026"/>
            <a:ext cx="4953000" cy="3567118"/>
          </a:xfrm>
        </p:spPr>
        <p:txBody>
          <a:bodyPr anchor="t">
            <a:normAutofit/>
          </a:bodyPr>
          <a:lstStyle/>
          <a:p>
            <a:pPr>
              <a:lnSpc>
                <a:spcPct val="110000"/>
              </a:lnSpc>
            </a:pPr>
            <a:r>
              <a:rPr lang="en-US" sz="1700"/>
              <a:t>Regularization technique used in linear regression to improve model performance and feature selection</a:t>
            </a:r>
          </a:p>
          <a:p>
            <a:pPr>
              <a:lnSpc>
                <a:spcPct val="110000"/>
              </a:lnSpc>
            </a:pPr>
            <a:r>
              <a:rPr lang="en-US" sz="1700"/>
              <a:t>Applies a penalty term to the regression coefficients, which shrinks some coefficients to zero. This results in sparse models that select only the most relevant features</a:t>
            </a:r>
          </a:p>
          <a:p>
            <a:pPr>
              <a:lnSpc>
                <a:spcPct val="110000"/>
              </a:lnSpc>
            </a:pPr>
            <a:r>
              <a:rPr lang="en-US" sz="1700"/>
              <a:t>Ability to shrink coefficients to zero makes it useful for feature selection, as it helps identify the most important variables that contribute to the prediction task.</a:t>
            </a:r>
          </a:p>
        </p:txBody>
      </p:sp>
      <p:pic>
        <p:nvPicPr>
          <p:cNvPr id="5" name="Picture 4">
            <a:extLst>
              <a:ext uri="{FF2B5EF4-FFF2-40B4-BE49-F238E27FC236}">
                <a16:creationId xmlns:a16="http://schemas.microsoft.com/office/drawing/2014/main" id="{4E2D26C2-4A2A-7779-7ADB-EB725D7DC786}"/>
              </a:ext>
            </a:extLst>
          </p:cNvPr>
          <p:cNvPicPr>
            <a:picLocks noChangeAspect="1"/>
          </p:cNvPicPr>
          <p:nvPr/>
        </p:nvPicPr>
        <p:blipFill>
          <a:blip r:embed="rId2"/>
          <a:stretch>
            <a:fillRect/>
          </a:stretch>
        </p:blipFill>
        <p:spPr>
          <a:xfrm>
            <a:off x="6428509" y="3253007"/>
            <a:ext cx="6330848" cy="1725155"/>
          </a:xfrm>
          <a:prstGeom prst="rect">
            <a:avLst/>
          </a:prstGeom>
        </p:spPr>
      </p:pic>
      <p:cxnSp>
        <p:nvCxnSpPr>
          <p:cNvPr id="14" name="Straight Connector 13">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35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EDCC-7887-E758-892B-A8C18680C1DE}"/>
              </a:ext>
            </a:extLst>
          </p:cNvPr>
          <p:cNvSpPr>
            <a:spLocks noGrp="1"/>
          </p:cNvSpPr>
          <p:nvPr>
            <p:ph type="title"/>
          </p:nvPr>
        </p:nvSpPr>
        <p:spPr/>
        <p:txBody>
          <a:bodyPr/>
          <a:lstStyle/>
          <a:p>
            <a:r>
              <a:rPr lang="en-US" dirty="0"/>
              <a:t>Why Indonesia?</a:t>
            </a:r>
          </a:p>
        </p:txBody>
      </p:sp>
      <p:sp>
        <p:nvSpPr>
          <p:cNvPr id="3" name="Content Placeholder 2">
            <a:extLst>
              <a:ext uri="{FF2B5EF4-FFF2-40B4-BE49-F238E27FC236}">
                <a16:creationId xmlns:a16="http://schemas.microsoft.com/office/drawing/2014/main" id="{DC920448-C02B-8C20-359A-A8C671C1E3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41F0FBF-1AF1-5712-A0B8-85124430ABAF}"/>
              </a:ext>
            </a:extLst>
          </p:cNvPr>
          <p:cNvPicPr>
            <a:picLocks noChangeAspect="1"/>
          </p:cNvPicPr>
          <p:nvPr/>
        </p:nvPicPr>
        <p:blipFill>
          <a:blip r:embed="rId2"/>
          <a:stretch>
            <a:fillRect/>
          </a:stretch>
        </p:blipFill>
        <p:spPr>
          <a:xfrm>
            <a:off x="223753" y="2123228"/>
            <a:ext cx="4911665" cy="4289935"/>
          </a:xfrm>
          <a:prstGeom prst="rect">
            <a:avLst/>
          </a:prstGeom>
        </p:spPr>
      </p:pic>
      <p:pic>
        <p:nvPicPr>
          <p:cNvPr id="7" name="Picture 6">
            <a:extLst>
              <a:ext uri="{FF2B5EF4-FFF2-40B4-BE49-F238E27FC236}">
                <a16:creationId xmlns:a16="http://schemas.microsoft.com/office/drawing/2014/main" id="{566A4E4C-DAC3-2859-7366-4300B61318D8}"/>
              </a:ext>
            </a:extLst>
          </p:cNvPr>
          <p:cNvPicPr>
            <a:picLocks noChangeAspect="1"/>
          </p:cNvPicPr>
          <p:nvPr/>
        </p:nvPicPr>
        <p:blipFill>
          <a:blip r:embed="rId3"/>
          <a:stretch>
            <a:fillRect/>
          </a:stretch>
        </p:blipFill>
        <p:spPr>
          <a:xfrm>
            <a:off x="5393512" y="2110250"/>
            <a:ext cx="6574734" cy="4323695"/>
          </a:xfrm>
          <a:prstGeom prst="rect">
            <a:avLst/>
          </a:prstGeom>
        </p:spPr>
      </p:pic>
    </p:spTree>
    <p:extLst>
      <p:ext uri="{BB962C8B-B14F-4D97-AF65-F5344CB8AC3E}">
        <p14:creationId xmlns:p14="http://schemas.microsoft.com/office/powerpoint/2010/main" val="103783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8293-9CE5-18AA-9492-E01CFBECB41A}"/>
              </a:ext>
            </a:extLst>
          </p:cNvPr>
          <p:cNvSpPr>
            <a:spLocks noGrp="1"/>
          </p:cNvSpPr>
          <p:nvPr>
            <p:ph type="title"/>
          </p:nvPr>
        </p:nvSpPr>
        <p:spPr/>
        <p:txBody>
          <a:bodyPr/>
          <a:lstStyle/>
          <a:p>
            <a:r>
              <a:rPr lang="en-US" dirty="0"/>
              <a:t>Variable of interest</a:t>
            </a:r>
          </a:p>
        </p:txBody>
      </p:sp>
      <p:sp>
        <p:nvSpPr>
          <p:cNvPr id="3" name="Content Placeholder 2">
            <a:extLst>
              <a:ext uri="{FF2B5EF4-FFF2-40B4-BE49-F238E27FC236}">
                <a16:creationId xmlns:a16="http://schemas.microsoft.com/office/drawing/2014/main" id="{AD50F184-D679-3448-68A1-E8D186F53C3E}"/>
              </a:ext>
            </a:extLst>
          </p:cNvPr>
          <p:cNvSpPr>
            <a:spLocks noGrp="1"/>
          </p:cNvSpPr>
          <p:nvPr>
            <p:ph idx="1"/>
          </p:nvPr>
        </p:nvSpPr>
        <p:spPr/>
        <p:txBody>
          <a:bodyPr/>
          <a:lstStyle/>
          <a:p>
            <a:r>
              <a:rPr lang="en-US" dirty="0"/>
              <a:t> GDP growth (annual %)</a:t>
            </a:r>
          </a:p>
          <a:p>
            <a:r>
              <a:rPr lang="en-US" dirty="0"/>
              <a:t> Inflation, GDP deflator: linked series (annual %)</a:t>
            </a:r>
          </a:p>
          <a:p>
            <a:r>
              <a:rPr lang="en-US" dirty="0"/>
              <a:t>Real interest rate (%),  </a:t>
            </a:r>
          </a:p>
          <a:p>
            <a:r>
              <a:rPr lang="en-US" dirty="0"/>
              <a:t>Official exchange rate (LCU per US$, period average),  </a:t>
            </a:r>
          </a:p>
          <a:p>
            <a:r>
              <a:rPr lang="en-US" dirty="0"/>
              <a:t>Trade (% of GDP), </a:t>
            </a:r>
          </a:p>
          <a:p>
            <a:r>
              <a:rPr lang="en-US" dirty="0"/>
              <a:t>Total reserves (% of total external debt)</a:t>
            </a:r>
          </a:p>
          <a:p>
            <a:r>
              <a:rPr lang="en-US" dirty="0"/>
              <a:t>Foreign direct investment, net inflows (% of GDP)</a:t>
            </a:r>
          </a:p>
        </p:txBody>
      </p:sp>
    </p:spTree>
    <p:extLst>
      <p:ext uri="{BB962C8B-B14F-4D97-AF65-F5344CB8AC3E}">
        <p14:creationId xmlns:p14="http://schemas.microsoft.com/office/powerpoint/2010/main" val="403299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E38A-92C8-39F4-2E84-0D9D165D0A5D}"/>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B348A61-A198-75EB-8EDE-1378A510319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43374F-922C-6399-C0B3-69C37FAC3B8B}"/>
              </a:ext>
            </a:extLst>
          </p:cNvPr>
          <p:cNvPicPr>
            <a:picLocks noChangeAspect="1"/>
          </p:cNvPicPr>
          <p:nvPr/>
        </p:nvPicPr>
        <p:blipFill>
          <a:blip r:embed="rId2"/>
          <a:stretch>
            <a:fillRect/>
          </a:stretch>
        </p:blipFill>
        <p:spPr>
          <a:xfrm>
            <a:off x="1142999" y="1828801"/>
            <a:ext cx="9981945" cy="4684294"/>
          </a:xfrm>
          <a:prstGeom prst="rect">
            <a:avLst/>
          </a:prstGeom>
        </p:spPr>
      </p:pic>
    </p:spTree>
    <p:extLst>
      <p:ext uri="{BB962C8B-B14F-4D97-AF65-F5344CB8AC3E}">
        <p14:creationId xmlns:p14="http://schemas.microsoft.com/office/powerpoint/2010/main" val="276534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C7C6-E990-90A2-2A90-E1CCB3F3785E}"/>
              </a:ext>
            </a:extLst>
          </p:cNvPr>
          <p:cNvSpPr>
            <a:spLocks noGrp="1"/>
          </p:cNvSpPr>
          <p:nvPr>
            <p:ph type="title"/>
          </p:nvPr>
        </p:nvSpPr>
        <p:spPr/>
        <p:txBody>
          <a:bodyPr/>
          <a:lstStyle/>
          <a:p>
            <a:r>
              <a:rPr lang="en-US" dirty="0"/>
              <a:t>Something is going on with these investors</a:t>
            </a:r>
          </a:p>
        </p:txBody>
      </p:sp>
      <p:sp>
        <p:nvSpPr>
          <p:cNvPr id="3" name="Content Placeholder 2">
            <a:extLst>
              <a:ext uri="{FF2B5EF4-FFF2-40B4-BE49-F238E27FC236}">
                <a16:creationId xmlns:a16="http://schemas.microsoft.com/office/drawing/2014/main" id="{97F7E0A4-B904-A91A-6DC0-294C05B78FCA}"/>
              </a:ext>
            </a:extLst>
          </p:cNvPr>
          <p:cNvSpPr>
            <a:spLocks noGrp="1"/>
          </p:cNvSpPr>
          <p:nvPr>
            <p:ph idx="1"/>
          </p:nvPr>
        </p:nvSpPr>
        <p:spPr/>
        <p:txBody>
          <a:bodyPr>
            <a:normAutofit fontScale="85000" lnSpcReduction="10000"/>
          </a:bodyPr>
          <a:lstStyle/>
          <a:p>
            <a:r>
              <a:rPr lang="en-US" dirty="0"/>
              <a:t>“…the Indonesian </a:t>
            </a:r>
            <a:r>
              <a:rPr lang="en-US" dirty="0" err="1"/>
              <a:t>Paiton</a:t>
            </a:r>
            <a:r>
              <a:rPr lang="en-US" dirty="0"/>
              <a:t> project (a 1,200-megawatt electricity plant) completed in 1999 with the strong support of </a:t>
            </a:r>
            <a:r>
              <a:rPr lang="en-US" dirty="0" err="1"/>
              <a:t>U.S.Ambassador</a:t>
            </a:r>
            <a:r>
              <a:rPr lang="en-US" dirty="0"/>
              <a:t> Barry and President Clinton, at a cost of $2.5 billion. Many things were clearly wrong. First, relatives of President Suharto received a $50 million loan from American companies, which was to be repaid out of dividends that were unlikely to be paid. More importantly, since the Indonesian investors — who were involved with President Clinton — also controlled the supply of coal to the plant, they were able to price it at levels that made the plant uneconomic. Thirdly, the cost of the plant was well over twice the cost of a similar power facility anywhere else in the world, and anyone with a modicum of electric power experience would have known the cost did not make sense. Fourth, the cost of power was higher than prevailing electricity rates. Lastly, the price of power was in U.S. dollars — since devaluations were a well-known major risk in Indonesia over the past two decades, this meant in local currency terms the power would be priced out of the market with a devaluation. The plant closed and was bankrupt when it was completed,”</a:t>
            </a:r>
          </a:p>
        </p:txBody>
      </p:sp>
    </p:spTree>
    <p:extLst>
      <p:ext uri="{BB962C8B-B14F-4D97-AF65-F5344CB8AC3E}">
        <p14:creationId xmlns:p14="http://schemas.microsoft.com/office/powerpoint/2010/main" val="413353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5020-69BD-2D25-4871-709F48192F9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59C067-5BDB-6B7E-E754-650D31050208}"/>
              </a:ext>
            </a:extLst>
          </p:cNvPr>
          <p:cNvSpPr>
            <a:spLocks noGrp="1"/>
          </p:cNvSpPr>
          <p:nvPr>
            <p:ph idx="1"/>
          </p:nvPr>
        </p:nvSpPr>
        <p:spPr/>
        <p:txBody>
          <a:bodyPr/>
          <a:lstStyle/>
          <a:p>
            <a:r>
              <a:rPr lang="en-US" dirty="0"/>
              <a:t>“Although some economists have argued that the New Order created local capitalism, in most cases business empires were not established through investment, but by forceful appropriation…..Economists, Indonesian and foreign, duly endorsed the resulting (economic growth) figures as indicators of the New Order’s success.” (187 A History of Modern Indonesia)</a:t>
            </a:r>
          </a:p>
          <a:p>
            <a:pPr lvl="1"/>
            <a:r>
              <a:rPr lang="en-US" dirty="0"/>
              <a:t>	-Adrian Vickers </a:t>
            </a:r>
          </a:p>
        </p:txBody>
      </p:sp>
    </p:spTree>
    <p:extLst>
      <p:ext uri="{BB962C8B-B14F-4D97-AF65-F5344CB8AC3E}">
        <p14:creationId xmlns:p14="http://schemas.microsoft.com/office/powerpoint/2010/main" val="3205160453"/>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34381F"/>
      </a:dk2>
      <a:lt2>
        <a:srgbClr val="E2E6E8"/>
      </a:lt2>
      <a:accent1>
        <a:srgbClr val="C3724D"/>
      </a:accent1>
      <a:accent2>
        <a:srgbClr val="B1923B"/>
      </a:accent2>
      <a:accent3>
        <a:srgbClr val="9BAB43"/>
      </a:accent3>
      <a:accent4>
        <a:srgbClr val="6EB13B"/>
      </a:accent4>
      <a:accent5>
        <a:srgbClr val="4AB848"/>
      </a:accent5>
      <a:accent6>
        <a:srgbClr val="3BB16A"/>
      </a:accent6>
      <a:hlink>
        <a:srgbClr val="3A8BB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55</TotalTime>
  <Words>504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Walbaum Display</vt:lpstr>
      <vt:lpstr>RegattaVTI</vt:lpstr>
      <vt:lpstr>Exploration of FDI in INDONESIA with LASSO Machine learning techniques </vt:lpstr>
      <vt:lpstr>PowerPoint Presentation</vt:lpstr>
      <vt:lpstr>Research Question</vt:lpstr>
      <vt:lpstr>Quick background to LASSO </vt:lpstr>
      <vt:lpstr>Why Indonesia?</vt:lpstr>
      <vt:lpstr>Variable of interest</vt:lpstr>
      <vt:lpstr>Results </vt:lpstr>
      <vt:lpstr>Something is going on with these investors</vt:lpstr>
      <vt:lpstr>PowerPoint Presentation</vt:lpstr>
      <vt:lpstr>Questions/suggestions?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Exploration of FDI in INDONESIA with LASSO Machine learning techniques </dc:title>
  <dc:creator>Mathew Attipetty</dc:creator>
  <cp:lastModifiedBy>Mathew Attipetty</cp:lastModifiedBy>
  <cp:revision>1</cp:revision>
  <dcterms:created xsi:type="dcterms:W3CDTF">2023-05-04T05:41:31Z</dcterms:created>
  <dcterms:modified xsi:type="dcterms:W3CDTF">2023-05-04T06:38:28Z</dcterms:modified>
</cp:coreProperties>
</file>