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5" r:id="rId3"/>
    <p:sldId id="266" r:id="rId4"/>
    <p:sldId id="269" r:id="rId5"/>
    <p:sldId id="291" r:id="rId6"/>
    <p:sldId id="292" r:id="rId7"/>
    <p:sldId id="257" r:id="rId8"/>
    <p:sldId id="258" r:id="rId9"/>
    <p:sldId id="286" r:id="rId10"/>
    <p:sldId id="270" r:id="rId11"/>
    <p:sldId id="277" r:id="rId12"/>
    <p:sldId id="279" r:id="rId13"/>
    <p:sldId id="280" r:id="rId14"/>
    <p:sldId id="259" r:id="rId15"/>
    <p:sldId id="262" r:id="rId16"/>
    <p:sldId id="287" r:id="rId17"/>
    <p:sldId id="288" r:id="rId18"/>
    <p:sldId id="289" r:id="rId19"/>
    <p:sldId id="290" r:id="rId20"/>
    <p:sldId id="271" r:id="rId21"/>
    <p:sldId id="272" r:id="rId22"/>
    <p:sldId id="278" r:id="rId23"/>
    <p:sldId id="281" r:id="rId24"/>
    <p:sldId id="282" r:id="rId25"/>
    <p:sldId id="263" r:id="rId26"/>
    <p:sldId id="264" r:id="rId27"/>
    <p:sldId id="274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Hawellek" initials="MH" lastIdx="7" clrIdx="0">
    <p:extLst>
      <p:ext uri="{19B8F6BF-5375-455C-9EA6-DF929625EA0E}">
        <p15:presenceInfo xmlns:p15="http://schemas.microsoft.com/office/powerpoint/2012/main" userId="Michelle Hawellek" providerId="None"/>
      </p:ext>
    </p:extLst>
  </p:cmAuthor>
  <p:cmAuthor id="2" name="Staudt Diane (TGA-Abt)" initials="SD(" lastIdx="3" clrIdx="1">
    <p:extLst>
      <p:ext uri="{19B8F6BF-5375-455C-9EA6-DF929625EA0E}">
        <p15:presenceInfo xmlns:p15="http://schemas.microsoft.com/office/powerpoint/2012/main" userId="Staudt Diane (TGA-Ab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79A709-8702-4447-A370-900A0D198550}" v="650" dt="2022-11-22T10:21:41.0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61" autoAdjust="0"/>
    <p:restoredTop sz="95434" autoAdjust="0"/>
  </p:normalViewPr>
  <p:slideViewPr>
    <p:cSldViewPr>
      <p:cViewPr varScale="1">
        <p:scale>
          <a:sx n="94" d="100"/>
          <a:sy n="94" d="100"/>
        </p:scale>
        <p:origin x="126" y="8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4072" y="68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is Ritter" userId="ecb87eda-52c8-48cc-b7df-1413e88e2027" providerId="ADAL" clId="{4779A709-8702-4447-A370-900A0D198550}"/>
    <pc:docChg chg="custSel addSld modSld">
      <pc:chgData name="Mattis Ritter" userId="ecb87eda-52c8-48cc-b7df-1413e88e2027" providerId="ADAL" clId="{4779A709-8702-4447-A370-900A0D198550}" dt="2022-11-22T10:21:41.044" v="1081" actId="20577"/>
      <pc:docMkLst>
        <pc:docMk/>
      </pc:docMkLst>
      <pc:sldChg chg="modSp mod">
        <pc:chgData name="Mattis Ritter" userId="ecb87eda-52c8-48cc-b7df-1413e88e2027" providerId="ADAL" clId="{4779A709-8702-4447-A370-900A0D198550}" dt="2022-11-22T09:28:53.221" v="428" actId="20577"/>
        <pc:sldMkLst>
          <pc:docMk/>
          <pc:sldMk cId="3596432278" sldId="257"/>
        </pc:sldMkLst>
        <pc:spChg chg="mod">
          <ac:chgData name="Mattis Ritter" userId="ecb87eda-52c8-48cc-b7df-1413e88e2027" providerId="ADAL" clId="{4779A709-8702-4447-A370-900A0D198550}" dt="2022-11-22T09:28:42.003" v="426" actId="20577"/>
          <ac:spMkLst>
            <pc:docMk/>
            <pc:sldMk cId="3596432278" sldId="257"/>
            <ac:spMk id="2" creationId="{F864A8C9-4CB7-382C-6709-3827D123B270}"/>
          </ac:spMkLst>
        </pc:spChg>
        <pc:spChg chg="mod">
          <ac:chgData name="Mattis Ritter" userId="ecb87eda-52c8-48cc-b7df-1413e88e2027" providerId="ADAL" clId="{4779A709-8702-4447-A370-900A0D198550}" dt="2022-11-22T09:12:50.533" v="186" actId="27636"/>
          <ac:spMkLst>
            <pc:docMk/>
            <pc:sldMk cId="3596432278" sldId="257"/>
            <ac:spMk id="3" creationId="{279F7088-2F01-0514-D047-51E5F6881338}"/>
          </ac:spMkLst>
        </pc:spChg>
        <pc:spChg chg="mod">
          <ac:chgData name="Mattis Ritter" userId="ecb87eda-52c8-48cc-b7df-1413e88e2027" providerId="ADAL" clId="{4779A709-8702-4447-A370-900A0D198550}" dt="2022-11-22T09:28:53.221" v="428" actId="20577"/>
          <ac:spMkLst>
            <pc:docMk/>
            <pc:sldMk cId="3596432278" sldId="257"/>
            <ac:spMk id="4" creationId="{A4ED7F65-7674-A343-C703-DEDEC5FC19CE}"/>
          </ac:spMkLst>
        </pc:spChg>
      </pc:sldChg>
      <pc:sldChg chg="modSp new mod">
        <pc:chgData name="Mattis Ritter" userId="ecb87eda-52c8-48cc-b7df-1413e88e2027" providerId="ADAL" clId="{4779A709-8702-4447-A370-900A0D198550}" dt="2022-11-22T10:21:41.044" v="1081" actId="20577"/>
        <pc:sldMkLst>
          <pc:docMk/>
          <pc:sldMk cId="2156184454" sldId="258"/>
        </pc:sldMkLst>
        <pc:spChg chg="mod">
          <ac:chgData name="Mattis Ritter" userId="ecb87eda-52c8-48cc-b7df-1413e88e2027" providerId="ADAL" clId="{4779A709-8702-4447-A370-900A0D198550}" dt="2022-11-22T09:29:16.895" v="464" actId="20577"/>
          <ac:spMkLst>
            <pc:docMk/>
            <pc:sldMk cId="2156184454" sldId="258"/>
            <ac:spMk id="2" creationId="{A64B45CC-DBB6-4D18-A780-4E3B4A9F472A}"/>
          </ac:spMkLst>
        </pc:spChg>
        <pc:spChg chg="mod">
          <ac:chgData name="Mattis Ritter" userId="ecb87eda-52c8-48cc-b7df-1413e88e2027" providerId="ADAL" clId="{4779A709-8702-4447-A370-900A0D198550}" dt="2022-11-22T10:13:50.086" v="986" actId="20577"/>
          <ac:spMkLst>
            <pc:docMk/>
            <pc:sldMk cId="2156184454" sldId="258"/>
            <ac:spMk id="3" creationId="{C1E7C977-669F-D1D7-858F-060FF82301E0}"/>
          </ac:spMkLst>
        </pc:spChg>
        <pc:spChg chg="mod">
          <ac:chgData name="Mattis Ritter" userId="ecb87eda-52c8-48cc-b7df-1413e88e2027" providerId="ADAL" clId="{4779A709-8702-4447-A370-900A0D198550}" dt="2022-11-22T10:21:41.044" v="1081" actId="20577"/>
          <ac:spMkLst>
            <pc:docMk/>
            <pc:sldMk cId="2156184454" sldId="258"/>
            <ac:spMk id="4" creationId="{D8BA6C42-99CB-8034-1924-4B8EF6D05E8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38031ED-264E-4D21-86E1-22C20B183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344D3E-1EE9-4626-904C-9A5A5835A3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8F796-E297-45CA-A62B-51A04DE86EC6}" type="datetimeFigureOut">
              <a:rPr lang="de-DE" smtClean="0"/>
              <a:t>15.01.2023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AFE523-D108-42C6-9438-CD546F1D3B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54A6DC-5E71-41C4-80E5-6922A58A59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73342-4B16-4649-B223-F22170E437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480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0A1C8-C3E5-453E-B0DF-36BAC2F5290E}" type="datetimeFigureOut">
              <a:rPr lang="de-DE" smtClean="0"/>
              <a:t>15.01.2023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3F8F1-A50E-4338-81DC-A409571378D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4844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961E3EE-A25F-4DA6-9E59-2E0724AE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" name="Titel 32">
            <a:extLst>
              <a:ext uri="{FF2B5EF4-FFF2-40B4-BE49-F238E27FC236}">
                <a16:creationId xmlns:a16="http://schemas.microsoft.com/office/drawing/2014/main" id="{92C7F713-A89D-4FCB-A888-E75EE20C964F}"/>
              </a:ext>
            </a:extLst>
          </p:cNvPr>
          <p:cNvSpPr txBox="1">
            <a:spLocks/>
          </p:cNvSpPr>
          <p:nvPr userDrawn="1"/>
        </p:nvSpPr>
        <p:spPr>
          <a:xfrm>
            <a:off x="0" y="3933176"/>
            <a:ext cx="12192000" cy="268128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lIns="1386000" tIns="626400" rIns="612000" bIns="0" rtlCol="0" anchor="t" anchorCtr="0">
            <a:noAutofit/>
          </a:bodyPr>
          <a:lstStyle>
            <a:lvl1pPr marL="0" indent="0" algn="l" defTabSz="914407" rtl="0" eaLnBrk="1" latinLnBrk="0" hangingPunct="1">
              <a:lnSpc>
                <a:spcPct val="82000"/>
              </a:lnSpc>
              <a:spcBef>
                <a:spcPts val="0"/>
              </a:spcBef>
              <a:buFont typeface="Arial" panose="020B0604020202020204" pitchFamily="34" charset="0"/>
              <a:buNone/>
              <a:defRPr sz="3601" b="1" kern="1200" cap="all" spc="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7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3601" b="1" i="0" u="none" strike="noStrike" kern="1200" cap="none" spc="2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9A9A72-D123-4B19-A534-1B353FB848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09724" y="4424362"/>
            <a:ext cx="10299888" cy="564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7EDDF77-10CD-4BE3-98A4-130F8D4AFD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09724" y="5146021"/>
            <a:ext cx="10299888" cy="1330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Folienuntertitel</a:t>
            </a:r>
          </a:p>
        </p:txBody>
      </p:sp>
    </p:spTree>
    <p:extLst>
      <p:ext uri="{BB962C8B-B14F-4D97-AF65-F5344CB8AC3E}">
        <p14:creationId xmlns:p14="http://schemas.microsoft.com/office/powerpoint/2010/main" val="26655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F414EC-A36D-4DAC-9C1E-9930D8334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826"/>
            <a:ext cx="12192000" cy="5713998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anose="020B0604020202020204" pitchFamily="34" charset="0"/>
              <a:buChar char="&gt;"/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9750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8038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7913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47788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EDEE6FE-87ED-47F9-B152-AD52392C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745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E9F7FEB0-0888-4EE9-9D0E-105B084D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03DDB81-5BFC-413B-9F47-CC221C864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826"/>
            <a:ext cx="6019799" cy="57139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&gt;"/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9750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8038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7913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6E72745-DD33-43E8-AE16-36C2153509A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5997" y="714826"/>
            <a:ext cx="6096003" cy="5713998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anose="020B0604020202020204" pitchFamily="34" charset="0"/>
              <a:buChar char="&gt;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9750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8038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7913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47788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5119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10948290-8329-4097-89C2-35EB4C094BAB}"/>
              </a:ext>
            </a:extLst>
          </p:cNvPr>
          <p:cNvSpPr txBox="1">
            <a:spLocks/>
          </p:cNvSpPr>
          <p:nvPr userDrawn="1"/>
        </p:nvSpPr>
        <p:spPr>
          <a:xfrm>
            <a:off x="0" y="6616972"/>
            <a:ext cx="12192000" cy="24544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0" algn="l"/>
                <a:tab pos="7175500" algn="l"/>
                <a:tab pos="10494963" algn="l"/>
                <a:tab pos="11660188" algn="l"/>
              </a:tabLst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Moritz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Höhnel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/ Mattis Ritter / Jannis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Wörthmüller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ModBas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WS2022/2023		16.01.2023	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FF80B0D7-8F96-4E57-9EC5-2D4FE788FA28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497305"/>
          </a:xfrm>
          <a:prstGeom prst="rect">
            <a:avLst/>
          </a:prstGeom>
          <a:noFill/>
          <a:ln w="25400">
            <a:noFill/>
          </a:ln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200" b="0" i="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DC324DE1-696E-4173-96E9-3AA083441A35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9725526" cy="497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3200" b="1" kern="1200" dirty="0" smtClean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13" name="Titelplatzhalter 12">
            <a:extLst>
              <a:ext uri="{FF2B5EF4-FFF2-40B4-BE49-F238E27FC236}">
                <a16:creationId xmlns:a16="http://schemas.microsoft.com/office/drawing/2014/main" id="{1069EE1E-DA5C-45B3-AE65-C0D484415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1"/>
            <a:ext cx="12191999" cy="497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F54CD490-56A8-4237-A12E-1EA09CE71952}"/>
              </a:ext>
            </a:extLst>
          </p:cNvPr>
          <p:cNvCxnSpPr/>
          <p:nvPr userDrawn="1"/>
        </p:nvCxnSpPr>
        <p:spPr>
          <a:xfrm>
            <a:off x="0" y="497541"/>
            <a:ext cx="12192000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D923116-64A3-48AB-B373-83EB09004B6E}"/>
              </a:ext>
            </a:extLst>
          </p:cNvPr>
          <p:cNvCxnSpPr/>
          <p:nvPr userDrawn="1"/>
        </p:nvCxnSpPr>
        <p:spPr>
          <a:xfrm>
            <a:off x="0" y="6620438"/>
            <a:ext cx="12192000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Logo HHN">
            <a:extLst>
              <a:ext uri="{FF2B5EF4-FFF2-40B4-BE49-F238E27FC236}">
                <a16:creationId xmlns:a16="http://schemas.microsoft.com/office/drawing/2014/main" id="{B5163EB0-5BEB-4C52-BE13-5EB4BCD0BB9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99" y="44823"/>
            <a:ext cx="1245471" cy="4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3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2400" b="1" kern="1200" cap="none" baseline="0" dirty="0" smtClean="0">
          <a:solidFill>
            <a:srgbClr val="00289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29A5-D606-C5D8-F76C-2BF3A9F1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ModBas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D277B-626C-17D1-90CD-F20D00DFB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Modbas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9207D-3173-D1EE-3FCD-3A99336767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Abgabe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6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28718949"/>
                  </p:ext>
                </p:extLst>
              </p:nvPr>
            </p:nvGraphicFramePr>
            <p:xfrm>
              <a:off x="155997" y="1169914"/>
              <a:ext cx="11880000" cy="42958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Tatsächliche Geschwindigkeit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546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wv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Gewünschte Geschwindigkeit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77128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uv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-1 …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4484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ev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Reglerdifferenz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3579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uvk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Zeitdiskretes Stellsignal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43109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𝑝𝑘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uvpk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Zeitdiskreter Proportional-Anteil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14954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uvik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Zeitdiskreter Integral-Anteil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3770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uvik_1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Speichert den vorherigen </a:t>
                          </a:r>
                          <a:r>
                            <a:rPr lang="de-DE" dirty="0" err="1"/>
                            <a:t>uik</a:t>
                          </a:r>
                          <a:r>
                            <a:rPr lang="de-DE" dirty="0"/>
                            <a:t> Wert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66941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h𝑜𝑙𝑑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hold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0 …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Flag</a:t>
                          </a:r>
                          <a:r>
                            <a:rPr lang="de-DE" dirty="0"/>
                            <a:t> die angibt, ob der </a:t>
                          </a:r>
                          <a:r>
                            <a:rPr lang="de-DE" dirty="0" err="1"/>
                            <a:t>Clamping</a:t>
                          </a:r>
                          <a:r>
                            <a:rPr lang="de-DE" dirty="0"/>
                            <a:t>-Anti-</a:t>
                          </a:r>
                          <a:r>
                            <a:rPr lang="de-DE" dirty="0" err="1"/>
                            <a:t>Windup</a:t>
                          </a:r>
                          <a:r>
                            <a:rPr lang="de-DE" dirty="0"/>
                            <a:t> aktiv ist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70751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28718949"/>
                  </p:ext>
                </p:extLst>
              </p:nvPr>
            </p:nvGraphicFramePr>
            <p:xfrm>
              <a:off x="155997" y="1169914"/>
              <a:ext cx="11880000" cy="42958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71739" r="-559122" b="-6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228" t="-71739" r="-264499" b="-6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Tatsächliche Geschwindigkeit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546178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71739" r="-559122" b="-5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wv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228" t="-171739" r="-264499" b="-5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Gewünschte Geschwindigkeit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77128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09836" r="-559122" b="-6803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uv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-1 …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4484048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34409" r="-559122" b="-3462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ev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228" t="-334409" r="-264499" b="-3462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Reglerdifferenz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3579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662295" r="-559122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uvk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Zeitdiskretes Stellsignal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4310970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738095" r="-559122" b="-3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uvpk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Zeitdiskreter Proportional-Anteil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14954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865574" r="-55912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uvik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Zeitdiskreter Integral-Anteil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3770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965574" r="-55912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uvik_1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Speichert den vorherigen </a:t>
                          </a:r>
                          <a:r>
                            <a:rPr lang="de-DE" dirty="0" err="1"/>
                            <a:t>uik</a:t>
                          </a:r>
                          <a:r>
                            <a:rPr lang="de-DE" dirty="0"/>
                            <a:t> Wert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66941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65574" r="-55912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hold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0 …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Flag</a:t>
                          </a:r>
                          <a:r>
                            <a:rPr lang="de-DE" dirty="0"/>
                            <a:t> die angibt, ob der </a:t>
                          </a:r>
                          <a:r>
                            <a:rPr lang="de-DE" dirty="0" err="1"/>
                            <a:t>Clamping</a:t>
                          </a:r>
                          <a:r>
                            <a:rPr lang="de-DE" dirty="0"/>
                            <a:t>-Anti-</a:t>
                          </a:r>
                          <a:r>
                            <a:rPr lang="de-DE" dirty="0" err="1"/>
                            <a:t>Windup</a:t>
                          </a:r>
                          <a:r>
                            <a:rPr lang="de-DE" dirty="0"/>
                            <a:t> aktiv ist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707512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73E7799-7FF0-E764-69C8-427731E1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6.3</a:t>
            </a:r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4E9611-E4AB-3962-5380-3CA646814909}"/>
              </a:ext>
            </a:extLst>
          </p:cNvPr>
          <p:cNvSpPr txBox="1">
            <a:spLocks/>
          </p:cNvSpPr>
          <p:nvPr/>
        </p:nvSpPr>
        <p:spPr>
          <a:xfrm>
            <a:off x="0" y="837000"/>
            <a:ext cx="11311237" cy="3329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&gt;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97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803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791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Zusätzliche Parameter im </a:t>
            </a:r>
            <a:r>
              <a:rPr lang="de-DE" dirty="0" err="1"/>
              <a:t>speedcontroller.h</a:t>
            </a:r>
            <a:r>
              <a:rPr lang="de-DE" dirty="0"/>
              <a:t> und carctrl_node.cpp: </a:t>
            </a:r>
            <a:endParaRPr lang="de-DE" i="1" dirty="0">
              <a:latin typeface="Cambria Math" panose="02040503050406030204" pitchFamily="18" charset="0"/>
            </a:endParaRPr>
          </a:p>
          <a:p>
            <a:pPr lvl="1"/>
            <a:endParaRPr lang="de-DE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889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6.3 Sprungantworten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elle 10">
                <a:extLst>
                  <a:ext uri="{FF2B5EF4-FFF2-40B4-BE49-F238E27FC236}">
                    <a16:creationId xmlns:a16="http://schemas.microsoft.com/office/drawing/2014/main" id="{E43D4E25-989F-B144-1627-7C1219570E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8333508"/>
                  </p:ext>
                </p:extLst>
              </p:nvPr>
            </p:nvGraphicFramePr>
            <p:xfrm>
              <a:off x="-18891" y="1205478"/>
              <a:ext cx="12191998" cy="632790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5998">
                      <a:extLst>
                        <a:ext uri="{9D8B030D-6E8A-4147-A177-3AD203B41FA5}">
                          <a16:colId xmlns:a16="http://schemas.microsoft.com/office/drawing/2014/main" val="1717666932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3517575967"/>
                        </a:ext>
                      </a:extLst>
                    </a:gridCol>
                  </a:tblGrid>
                  <a:tr h="454554"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de-DE" dirty="0"/>
                            <a:t>Aus Stillstand </a:t>
                          </a:r>
                        </a:p>
                        <a:p>
                          <a:pPr lvl="0"/>
                          <a:r>
                            <a:rPr lang="de-DE" dirty="0"/>
                            <a:t>Sollgeschwindigkeit wird mit Wert 1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r>
                            <a:rPr lang="de-DE" dirty="0"/>
                            <a:t> beschrieben</a:t>
                          </a:r>
                        </a:p>
                        <a:p>
                          <a:pPr lvl="0"/>
                          <a:r>
                            <a:rPr lang="de-DE" dirty="0"/>
                            <a:t>Sprungantwort mit stationärem Wert bei 1,0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de-DE" b="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lang="de-DE" dirty="0"/>
                            <a:t>Startgeschwindigkeit 1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de-DE" dirty="0"/>
                        </a:p>
                        <a:p>
                          <a:pPr lvl="1"/>
                          <a:r>
                            <a:rPr lang="de-DE" dirty="0"/>
                            <a:t>Sollgeschwindigkeit wird mit Wert 0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r>
                            <a:rPr lang="de-DE" dirty="0"/>
                            <a:t> beschrieben</a:t>
                          </a:r>
                        </a:p>
                        <a:p>
                          <a:pPr lvl="1"/>
                          <a:r>
                            <a:rPr lang="de-DE" dirty="0"/>
                            <a:t>Sprungantwort mit stationärem Wert bei 0</a:t>
                          </a:r>
                          <a:r>
                            <a:rPr lang="de-DE" baseline="0" dirty="0"/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de-DE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80946472"/>
                      </a:ext>
                    </a:extLst>
                  </a:tr>
                  <a:tr h="467944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81045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elle 10">
                <a:extLst>
                  <a:ext uri="{FF2B5EF4-FFF2-40B4-BE49-F238E27FC236}">
                    <a16:creationId xmlns:a16="http://schemas.microsoft.com/office/drawing/2014/main" id="{E43D4E25-989F-B144-1627-7C1219570E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8333508"/>
                  </p:ext>
                </p:extLst>
              </p:nvPr>
            </p:nvGraphicFramePr>
            <p:xfrm>
              <a:off x="-18891" y="1205478"/>
              <a:ext cx="12191998" cy="632790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5998">
                      <a:extLst>
                        <a:ext uri="{9D8B030D-6E8A-4147-A177-3AD203B41FA5}">
                          <a16:colId xmlns:a16="http://schemas.microsoft.com/office/drawing/2014/main" val="1717666932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3517575967"/>
                        </a:ext>
                      </a:extLst>
                    </a:gridCol>
                  </a:tblGrid>
                  <a:tr h="1648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845" r="-100100" b="-283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900" t="-1845" b="-2833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0946472"/>
                      </a:ext>
                    </a:extLst>
                  </a:tr>
                  <a:tr h="467944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81045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E4CE8D5-711D-B709-E746-01FA7B016896}"/>
                  </a:ext>
                </a:extLst>
              </p:cNvPr>
              <p:cNvSpPr txBox="1"/>
              <p:nvPr/>
            </p:nvSpPr>
            <p:spPr>
              <a:xfrm>
                <a:off x="18892" y="498985"/>
                <a:ext cx="117651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Sprungantworten mit Geschwindigkeitsregler; Ausgangssituation: Lenkwinkel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de-DE" dirty="0"/>
                  <a:t> = 0,7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E4CE8D5-711D-B709-E746-01FA7B016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" y="498985"/>
                <a:ext cx="11765107" cy="646331"/>
              </a:xfrm>
              <a:prstGeom prst="rect">
                <a:avLst/>
              </a:prstGeom>
              <a:blipFill>
                <a:blip r:embed="rId3"/>
                <a:stretch>
                  <a:fillRect l="-415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>
            <a:extLst>
              <a:ext uri="{FF2B5EF4-FFF2-40B4-BE49-F238E27FC236}">
                <a16:creationId xmlns:a16="http://schemas.microsoft.com/office/drawing/2014/main" id="{487DC509-8EB3-6973-36EA-0B82935D86CB}"/>
              </a:ext>
            </a:extLst>
          </p:cNvPr>
          <p:cNvSpPr txBox="1"/>
          <p:nvPr/>
        </p:nvSpPr>
        <p:spPr>
          <a:xfrm>
            <a:off x="3027868" y="6140232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3EDB78E-DE94-FACD-1E7A-43D0FB47C07D}"/>
              </a:ext>
            </a:extLst>
          </p:cNvPr>
          <p:cNvSpPr txBox="1"/>
          <p:nvPr/>
        </p:nvSpPr>
        <p:spPr>
          <a:xfrm>
            <a:off x="6539809" y="6347520"/>
            <a:ext cx="3392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Abb.6.3.2: Sprungantwort Geschwindigkeitsregler 2</a:t>
            </a:r>
            <a:endParaRPr lang="en-US" sz="12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19F20AE-7DEB-FF56-CB02-41EA54078E91}"/>
              </a:ext>
            </a:extLst>
          </p:cNvPr>
          <p:cNvSpPr txBox="1"/>
          <p:nvPr/>
        </p:nvSpPr>
        <p:spPr>
          <a:xfrm>
            <a:off x="375058" y="6351449"/>
            <a:ext cx="3392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Abb.6.3.1: Sprungantwort Geschwindigkeitsregler 1</a:t>
            </a:r>
            <a:endParaRPr lang="en-US" sz="12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7BBFF11-6E92-DE14-C9EE-608D1D8D8141}"/>
              </a:ext>
            </a:extLst>
          </p:cNvPr>
          <p:cNvSpPr txBox="1"/>
          <p:nvPr/>
        </p:nvSpPr>
        <p:spPr>
          <a:xfrm>
            <a:off x="9160946" y="6130271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0515939-0163-0548-DD64-0CFD17CE2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7222" y="2515898"/>
            <a:ext cx="5188481" cy="367592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AD996FF-F62F-FD89-96A0-B0DE6F3A5E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20" y="2537694"/>
            <a:ext cx="5188482" cy="36759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A5B6E2AD-AEC2-F99F-1499-CE9C54DE2050}"/>
                  </a:ext>
                </a:extLst>
              </p:cNvPr>
              <p:cNvSpPr txBox="1"/>
              <p:nvPr/>
            </p:nvSpPr>
            <p:spPr>
              <a:xfrm rot="16200000">
                <a:off x="-84039" y="4122388"/>
                <a:ext cx="1321900" cy="462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070C0"/>
                    </a:solidFill>
                  </a:rPr>
                  <a:t>v/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de-DE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/>
                  <a:t>| </a:t>
                </a:r>
                <a:r>
                  <a:rPr lang="de-DE" dirty="0">
                    <a:solidFill>
                      <a:srgbClr val="FF0000"/>
                    </a:solidFill>
                  </a:rPr>
                  <a:t>wv/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A5B6E2AD-AEC2-F99F-1499-CE9C54DE2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84039" y="4122388"/>
                <a:ext cx="1321900" cy="462947"/>
              </a:xfrm>
              <a:prstGeom prst="rect">
                <a:avLst/>
              </a:prstGeom>
              <a:blipFill>
                <a:blip r:embed="rId6"/>
                <a:stretch>
                  <a:fillRect r="-7895" b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3C02135-8E84-B650-271C-6D426FC5633B}"/>
                  </a:ext>
                </a:extLst>
              </p:cNvPr>
              <p:cNvSpPr txBox="1"/>
              <p:nvPr/>
            </p:nvSpPr>
            <p:spPr>
              <a:xfrm rot="16200000">
                <a:off x="5886874" y="4122388"/>
                <a:ext cx="1305870" cy="462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v/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>
                            <a:solidFill>
                              <a:schemeClr val="accent1"/>
                            </a:solidFill>
                          </a:rPr>
                        </m:ctrlPr>
                      </m:fPr>
                      <m:num>
                        <m:r>
                          <a:rPr lang="de-DE">
                            <a:solidFill>
                              <a:schemeClr val="accent1"/>
                            </a:solidFill>
                          </a:rPr>
                          <m:t>𝑚</m:t>
                        </m:r>
                      </m:num>
                      <m:den>
                        <m:r>
                          <a:rPr lang="de-DE">
                            <a:solidFill>
                              <a:schemeClr val="accent1"/>
                            </a:solidFill>
                          </a:rPr>
                          <m:t>𝑠</m:t>
                        </m:r>
                      </m:den>
                    </m:f>
                    <m:r>
                      <a:rPr lang="de-DE">
                        <a:solidFill>
                          <a:schemeClr val="accent1"/>
                        </a:solidFill>
                      </a:rPr>
                      <m:t> </m:t>
                    </m:r>
                  </m:oMath>
                </a14:m>
                <a:r>
                  <a:rPr lang="de-DE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/>
                  <a:t>| </a:t>
                </a:r>
                <a:r>
                  <a:rPr lang="de-DE" dirty="0" err="1">
                    <a:solidFill>
                      <a:srgbClr val="FF0000"/>
                    </a:solidFill>
                  </a:rPr>
                  <a:t>wv</a:t>
                </a:r>
                <a:r>
                  <a:rPr lang="de-DE" dirty="0">
                    <a:solidFill>
                      <a:srgbClr val="FF0000"/>
                    </a:solidFill>
                  </a:rPr>
                  <a:t>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3C02135-8E84-B650-271C-6D426FC56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86874" y="4122388"/>
                <a:ext cx="1305870" cy="462947"/>
              </a:xfrm>
              <a:prstGeom prst="rect">
                <a:avLst/>
              </a:prstGeom>
              <a:blipFill>
                <a:blip r:embed="rId7"/>
                <a:stretch>
                  <a:fillRect r="-7895" b="-4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0820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6.3 Sprungantworten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elle 10">
                <a:extLst>
                  <a:ext uri="{FF2B5EF4-FFF2-40B4-BE49-F238E27FC236}">
                    <a16:creationId xmlns:a16="http://schemas.microsoft.com/office/drawing/2014/main" id="{E43D4E25-989F-B144-1627-7C1219570E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4335696"/>
                  </p:ext>
                </p:extLst>
              </p:nvPr>
            </p:nvGraphicFramePr>
            <p:xfrm>
              <a:off x="-18891" y="1205478"/>
              <a:ext cx="12191998" cy="614629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5998">
                      <a:extLst>
                        <a:ext uri="{9D8B030D-6E8A-4147-A177-3AD203B41FA5}">
                          <a16:colId xmlns:a16="http://schemas.microsoft.com/office/drawing/2014/main" val="1717666932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3517575967"/>
                        </a:ext>
                      </a:extLst>
                    </a:gridCol>
                  </a:tblGrid>
                  <a:tr h="454554"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de-DE" dirty="0"/>
                            <a:t>Aus Stillstand </a:t>
                          </a:r>
                        </a:p>
                        <a:p>
                          <a:pPr lvl="0"/>
                          <a:r>
                            <a:rPr lang="de-DE" dirty="0"/>
                            <a:t>Sollgeschwindigkeit wird mit Wert -1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r>
                            <a:rPr lang="de-DE" dirty="0"/>
                            <a:t> beschrieben</a:t>
                          </a:r>
                          <a:endParaRPr lang="de-DE" b="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Sprungantwort mit stationärem Wert bei -1,</a:t>
                          </a:r>
                          <a14:m>
                            <m:oMath xmlns:m="http://schemas.openxmlformats.org/officeDocument/2006/math"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lang="de-DE" dirty="0"/>
                            <a:t>Startgeschwindigkeit -1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de-DE" dirty="0"/>
                        </a:p>
                        <a:p>
                          <a:pPr lvl="1"/>
                          <a:r>
                            <a:rPr lang="de-DE" dirty="0"/>
                            <a:t>Sollgeschwindigkeit wird mit Wert 0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r>
                            <a:rPr lang="de-DE" dirty="0"/>
                            <a:t> beschrieben</a:t>
                          </a:r>
                        </a:p>
                        <a:p>
                          <a:pPr lvl="1"/>
                          <a:r>
                            <a:rPr lang="de-DE" dirty="0"/>
                            <a:t>Sprungantwort mit stationärem Wert bei 0</a:t>
                          </a:r>
                          <a:r>
                            <a:rPr lang="de-DE" baseline="0" dirty="0"/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de-DE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80946472"/>
                      </a:ext>
                    </a:extLst>
                  </a:tr>
                  <a:tr h="467944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81045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elle 10">
                <a:extLst>
                  <a:ext uri="{FF2B5EF4-FFF2-40B4-BE49-F238E27FC236}">
                    <a16:creationId xmlns:a16="http://schemas.microsoft.com/office/drawing/2014/main" id="{E43D4E25-989F-B144-1627-7C1219570E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4335696"/>
                  </p:ext>
                </p:extLst>
              </p:nvPr>
            </p:nvGraphicFramePr>
            <p:xfrm>
              <a:off x="-18891" y="1205478"/>
              <a:ext cx="12191998" cy="614629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5998">
                      <a:extLst>
                        <a:ext uri="{9D8B030D-6E8A-4147-A177-3AD203B41FA5}">
                          <a16:colId xmlns:a16="http://schemas.microsoft.com/office/drawing/2014/main" val="1717666932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3517575967"/>
                        </a:ext>
                      </a:extLst>
                    </a:gridCol>
                  </a:tblGrid>
                  <a:tr h="14668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75" r="-100100" b="-318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900" t="-2075" b="-318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0946472"/>
                      </a:ext>
                    </a:extLst>
                  </a:tr>
                  <a:tr h="467944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81045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E4CE8D5-711D-B709-E746-01FA7B016896}"/>
                  </a:ext>
                </a:extLst>
              </p:cNvPr>
              <p:cNvSpPr txBox="1"/>
              <p:nvPr/>
            </p:nvSpPr>
            <p:spPr>
              <a:xfrm>
                <a:off x="18892" y="498985"/>
                <a:ext cx="117651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Sprungantworten mit Geschwindigkeitsregler; Ausgangssituation: Lenkwinkel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de-DE" dirty="0"/>
                  <a:t> = 0,7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E4CE8D5-711D-B709-E746-01FA7B016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" y="498985"/>
                <a:ext cx="11765107" cy="646331"/>
              </a:xfrm>
              <a:prstGeom prst="rect">
                <a:avLst/>
              </a:prstGeom>
              <a:blipFill>
                <a:blip r:embed="rId3"/>
                <a:stretch>
                  <a:fillRect l="-415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>
            <a:extLst>
              <a:ext uri="{FF2B5EF4-FFF2-40B4-BE49-F238E27FC236}">
                <a16:creationId xmlns:a16="http://schemas.microsoft.com/office/drawing/2014/main" id="{487DC509-8EB3-6973-36EA-0B82935D86CB}"/>
              </a:ext>
            </a:extLst>
          </p:cNvPr>
          <p:cNvSpPr txBox="1"/>
          <p:nvPr/>
        </p:nvSpPr>
        <p:spPr>
          <a:xfrm>
            <a:off x="3027868" y="6140232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3EDB78E-DE94-FACD-1E7A-43D0FB47C07D}"/>
              </a:ext>
            </a:extLst>
          </p:cNvPr>
          <p:cNvSpPr txBox="1"/>
          <p:nvPr/>
        </p:nvSpPr>
        <p:spPr>
          <a:xfrm>
            <a:off x="6539809" y="6347520"/>
            <a:ext cx="3392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Abb.6.3.4: Sprungantwort Geschwindigkeitsregler 4</a:t>
            </a:r>
            <a:endParaRPr lang="en-US" sz="12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19F20AE-7DEB-FF56-CB02-41EA54078E91}"/>
              </a:ext>
            </a:extLst>
          </p:cNvPr>
          <p:cNvSpPr txBox="1"/>
          <p:nvPr/>
        </p:nvSpPr>
        <p:spPr>
          <a:xfrm>
            <a:off x="375058" y="6351449"/>
            <a:ext cx="3392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Abb.6.3.3: Sprungantwort Geschwindigkeitsregler 3</a:t>
            </a:r>
            <a:endParaRPr lang="en-US" sz="12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7BBFF11-6E92-DE14-C9EE-608D1D8D8141}"/>
              </a:ext>
            </a:extLst>
          </p:cNvPr>
          <p:cNvSpPr txBox="1"/>
          <p:nvPr/>
        </p:nvSpPr>
        <p:spPr>
          <a:xfrm>
            <a:off x="9160946" y="6130271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8AE734-FBD1-6E66-B8FB-296F661807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671" y="2549107"/>
            <a:ext cx="5217848" cy="369673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0515939-0163-0548-DD64-0CFD17CE2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7222" y="2515898"/>
            <a:ext cx="5188481" cy="36759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6A2F937F-D2B1-BEA2-EAB1-517E1FD4DF1E}"/>
                  </a:ext>
                </a:extLst>
              </p:cNvPr>
              <p:cNvSpPr txBox="1"/>
              <p:nvPr/>
            </p:nvSpPr>
            <p:spPr>
              <a:xfrm rot="16200000">
                <a:off x="-76024" y="4122388"/>
                <a:ext cx="1305870" cy="462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v/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>
                            <a:solidFill>
                              <a:schemeClr val="accent1"/>
                            </a:solidFill>
                          </a:rPr>
                        </m:ctrlPr>
                      </m:fPr>
                      <m:num>
                        <m:r>
                          <a:rPr lang="de-DE">
                            <a:solidFill>
                              <a:schemeClr val="accent1"/>
                            </a:solidFill>
                          </a:rPr>
                          <m:t>𝑚</m:t>
                        </m:r>
                      </m:num>
                      <m:den>
                        <m:r>
                          <a:rPr lang="de-DE">
                            <a:solidFill>
                              <a:schemeClr val="accent1"/>
                            </a:solidFill>
                          </a:rPr>
                          <m:t>𝑠</m:t>
                        </m:r>
                      </m:den>
                    </m:f>
                    <m:r>
                      <a:rPr lang="de-DE">
                        <a:solidFill>
                          <a:schemeClr val="accent1"/>
                        </a:solidFill>
                      </a:rPr>
                      <m:t> </m:t>
                    </m:r>
                  </m:oMath>
                </a14:m>
                <a:r>
                  <a:rPr lang="de-DE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/>
                  <a:t>| </a:t>
                </a:r>
                <a:r>
                  <a:rPr lang="de-DE" dirty="0" err="1">
                    <a:solidFill>
                      <a:srgbClr val="FF0000"/>
                    </a:solidFill>
                  </a:rPr>
                  <a:t>wv</a:t>
                </a:r>
                <a:r>
                  <a:rPr lang="de-DE" dirty="0">
                    <a:solidFill>
                      <a:srgbClr val="FF0000"/>
                    </a:solidFill>
                  </a:rPr>
                  <a:t>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6A2F937F-D2B1-BEA2-EAB1-517E1FD4D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76024" y="4122388"/>
                <a:ext cx="1305870" cy="462947"/>
              </a:xfrm>
              <a:prstGeom prst="rect">
                <a:avLst/>
              </a:prstGeom>
              <a:blipFill>
                <a:blip r:embed="rId6"/>
                <a:stretch>
                  <a:fillRect r="-7895" b="-4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BFDF0E91-8807-560C-CC1A-F6FAB8B18790}"/>
                  </a:ext>
                </a:extLst>
              </p:cNvPr>
              <p:cNvSpPr txBox="1"/>
              <p:nvPr/>
            </p:nvSpPr>
            <p:spPr>
              <a:xfrm rot="16200000">
                <a:off x="5886874" y="4122388"/>
                <a:ext cx="1305870" cy="462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v/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>
                            <a:solidFill>
                              <a:schemeClr val="accent1"/>
                            </a:solidFill>
                          </a:rPr>
                        </m:ctrlPr>
                      </m:fPr>
                      <m:num>
                        <m:r>
                          <a:rPr lang="de-DE">
                            <a:solidFill>
                              <a:schemeClr val="accent1"/>
                            </a:solidFill>
                          </a:rPr>
                          <m:t>𝑚</m:t>
                        </m:r>
                      </m:num>
                      <m:den>
                        <m:r>
                          <a:rPr lang="de-DE">
                            <a:solidFill>
                              <a:schemeClr val="accent1"/>
                            </a:solidFill>
                          </a:rPr>
                          <m:t>𝑠</m:t>
                        </m:r>
                      </m:den>
                    </m:f>
                    <m:r>
                      <a:rPr lang="de-DE">
                        <a:solidFill>
                          <a:schemeClr val="accent1"/>
                        </a:solidFill>
                      </a:rPr>
                      <m:t> </m:t>
                    </m:r>
                  </m:oMath>
                </a14:m>
                <a:r>
                  <a:rPr lang="de-DE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/>
                  <a:t>| </a:t>
                </a:r>
                <a:r>
                  <a:rPr lang="de-DE" dirty="0" err="1">
                    <a:solidFill>
                      <a:srgbClr val="FF0000"/>
                    </a:solidFill>
                  </a:rPr>
                  <a:t>wv</a:t>
                </a:r>
                <a:r>
                  <a:rPr lang="de-DE" dirty="0">
                    <a:solidFill>
                      <a:srgbClr val="FF0000"/>
                    </a:solidFill>
                  </a:rPr>
                  <a:t>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BFDF0E91-8807-560C-CC1A-F6FAB8B18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86874" y="4122388"/>
                <a:ext cx="1305870" cy="462947"/>
              </a:xfrm>
              <a:prstGeom prst="rect">
                <a:avLst/>
              </a:prstGeom>
              <a:blipFill>
                <a:blip r:embed="rId7"/>
                <a:stretch>
                  <a:fillRect r="-7895" b="-4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619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6.3 Sprungantworten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elle 10">
                <a:extLst>
                  <a:ext uri="{FF2B5EF4-FFF2-40B4-BE49-F238E27FC236}">
                    <a16:creationId xmlns:a16="http://schemas.microsoft.com/office/drawing/2014/main" id="{E43D4E25-989F-B144-1627-7C1219570E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973039"/>
                  </p:ext>
                </p:extLst>
              </p:nvPr>
            </p:nvGraphicFramePr>
            <p:xfrm>
              <a:off x="-18891" y="1205478"/>
              <a:ext cx="12191998" cy="632790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5998">
                      <a:extLst>
                        <a:ext uri="{9D8B030D-6E8A-4147-A177-3AD203B41FA5}">
                          <a16:colId xmlns:a16="http://schemas.microsoft.com/office/drawing/2014/main" val="1717666932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3517575967"/>
                        </a:ext>
                      </a:extLst>
                    </a:gridCol>
                  </a:tblGrid>
                  <a:tr h="454554"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de-DE" dirty="0"/>
                            <a:t>Aus Stillstand </a:t>
                          </a:r>
                        </a:p>
                        <a:p>
                          <a:pPr lvl="0"/>
                          <a:r>
                            <a:rPr lang="de-DE" dirty="0"/>
                            <a:t>Sollgeschwindigkeit wird mit Wert 3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r>
                            <a:rPr lang="de-DE" dirty="0"/>
                            <a:t> beschrieben</a:t>
                          </a:r>
                        </a:p>
                        <a:p>
                          <a:pPr lvl="0"/>
                          <a:r>
                            <a:rPr lang="de-DE" dirty="0"/>
                            <a:t>Sprungantwort mit stationärem Wert bei etwa 2,1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de-DE" b="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lang="de-DE" dirty="0"/>
                            <a:t>Startgeschwindigkeit etwa 2,1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de-DE" dirty="0"/>
                        </a:p>
                        <a:p>
                          <a:pPr lvl="1"/>
                          <a:r>
                            <a:rPr lang="de-DE" dirty="0"/>
                            <a:t>Sollgeschwindigkeit wird mit Wert 0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r>
                            <a:rPr lang="de-DE" dirty="0"/>
                            <a:t> beschrieben</a:t>
                          </a:r>
                        </a:p>
                        <a:p>
                          <a:pPr lvl="1"/>
                          <a:r>
                            <a:rPr lang="de-DE" dirty="0"/>
                            <a:t>Sprungantwort mit stationärem Wert bei 0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de-DE" b="0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80946472"/>
                      </a:ext>
                    </a:extLst>
                  </a:tr>
                  <a:tr h="467944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81045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elle 10">
                <a:extLst>
                  <a:ext uri="{FF2B5EF4-FFF2-40B4-BE49-F238E27FC236}">
                    <a16:creationId xmlns:a16="http://schemas.microsoft.com/office/drawing/2014/main" id="{E43D4E25-989F-B144-1627-7C1219570E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973039"/>
                  </p:ext>
                </p:extLst>
              </p:nvPr>
            </p:nvGraphicFramePr>
            <p:xfrm>
              <a:off x="-18891" y="1205478"/>
              <a:ext cx="12191998" cy="632790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5998">
                      <a:extLst>
                        <a:ext uri="{9D8B030D-6E8A-4147-A177-3AD203B41FA5}">
                          <a16:colId xmlns:a16="http://schemas.microsoft.com/office/drawing/2014/main" val="1717666932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3517575967"/>
                        </a:ext>
                      </a:extLst>
                    </a:gridCol>
                  </a:tblGrid>
                  <a:tr h="1648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845" r="-100100" b="-283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900" t="-1845" b="-2833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0946472"/>
                      </a:ext>
                    </a:extLst>
                  </a:tr>
                  <a:tr h="467944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81045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E4CE8D5-711D-B709-E746-01FA7B016896}"/>
                  </a:ext>
                </a:extLst>
              </p:cNvPr>
              <p:cNvSpPr txBox="1"/>
              <p:nvPr/>
            </p:nvSpPr>
            <p:spPr>
              <a:xfrm>
                <a:off x="18892" y="498985"/>
                <a:ext cx="117651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Sprungantworten mit Geschwindigkeitsregler; Ausgangssituation: Lenkwinkel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de-DE" dirty="0"/>
                  <a:t> = 0,7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E4CE8D5-711D-B709-E746-01FA7B016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" y="498985"/>
                <a:ext cx="11765107" cy="646331"/>
              </a:xfrm>
              <a:prstGeom prst="rect">
                <a:avLst/>
              </a:prstGeom>
              <a:blipFill>
                <a:blip r:embed="rId3"/>
                <a:stretch>
                  <a:fillRect l="-415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>
            <a:extLst>
              <a:ext uri="{FF2B5EF4-FFF2-40B4-BE49-F238E27FC236}">
                <a16:creationId xmlns:a16="http://schemas.microsoft.com/office/drawing/2014/main" id="{487DC509-8EB3-6973-36EA-0B82935D86CB}"/>
              </a:ext>
            </a:extLst>
          </p:cNvPr>
          <p:cNvSpPr txBox="1"/>
          <p:nvPr/>
        </p:nvSpPr>
        <p:spPr>
          <a:xfrm>
            <a:off x="3027868" y="6140232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3EDB78E-DE94-FACD-1E7A-43D0FB47C07D}"/>
              </a:ext>
            </a:extLst>
          </p:cNvPr>
          <p:cNvSpPr txBox="1"/>
          <p:nvPr/>
        </p:nvSpPr>
        <p:spPr>
          <a:xfrm>
            <a:off x="6539809" y="6347520"/>
            <a:ext cx="3392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Abb.6.3.6: Sprungantwort Geschwindigkeitsregler 6</a:t>
            </a:r>
            <a:endParaRPr lang="en-US" sz="12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19F20AE-7DEB-FF56-CB02-41EA54078E91}"/>
              </a:ext>
            </a:extLst>
          </p:cNvPr>
          <p:cNvSpPr txBox="1"/>
          <p:nvPr/>
        </p:nvSpPr>
        <p:spPr>
          <a:xfrm>
            <a:off x="375058" y="6351449"/>
            <a:ext cx="3392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Abb.6.3.5: Sprungantwort Geschwindigkeitsregler 5</a:t>
            </a:r>
            <a:endParaRPr lang="en-US" sz="12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7BBFF11-6E92-DE14-C9EE-608D1D8D8141}"/>
              </a:ext>
            </a:extLst>
          </p:cNvPr>
          <p:cNvSpPr txBox="1"/>
          <p:nvPr/>
        </p:nvSpPr>
        <p:spPr>
          <a:xfrm>
            <a:off x="9160946" y="6130271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8AE734-FBD1-6E66-B8FB-296F661807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8945" y="2581938"/>
            <a:ext cx="5217848" cy="369673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0515939-0163-0548-DD64-0CFD17CE2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7222" y="2515898"/>
            <a:ext cx="5188481" cy="36759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CDB5CA5-78E0-B960-088C-2303E508D95E}"/>
                  </a:ext>
                </a:extLst>
              </p:cNvPr>
              <p:cNvSpPr txBox="1"/>
              <p:nvPr/>
            </p:nvSpPr>
            <p:spPr>
              <a:xfrm rot="16200000">
                <a:off x="-84039" y="4122388"/>
                <a:ext cx="1321900" cy="462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v/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de-DE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/>
                  <a:t>| </a:t>
                </a:r>
                <a:r>
                  <a:rPr lang="de-DE" dirty="0" err="1">
                    <a:solidFill>
                      <a:srgbClr val="FF0000"/>
                    </a:solidFill>
                  </a:rPr>
                  <a:t>wv</a:t>
                </a:r>
                <a:r>
                  <a:rPr lang="de-DE" dirty="0">
                    <a:solidFill>
                      <a:srgbClr val="FF0000"/>
                    </a:solidFill>
                  </a:rPr>
                  <a:t>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CDB5CA5-78E0-B960-088C-2303E508D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84039" y="4122388"/>
                <a:ext cx="1321900" cy="462947"/>
              </a:xfrm>
              <a:prstGeom prst="rect">
                <a:avLst/>
              </a:prstGeom>
              <a:blipFill>
                <a:blip r:embed="rId6"/>
                <a:stretch>
                  <a:fillRect r="-7895" b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AAC369B-CEDC-FE9B-280F-09E0A2F3D961}"/>
                  </a:ext>
                </a:extLst>
              </p:cNvPr>
              <p:cNvSpPr txBox="1"/>
              <p:nvPr/>
            </p:nvSpPr>
            <p:spPr>
              <a:xfrm rot="16200000">
                <a:off x="5878859" y="4122388"/>
                <a:ext cx="1321900" cy="462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v/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de-DE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/>
                  <a:t>| </a:t>
                </a:r>
                <a:r>
                  <a:rPr lang="de-DE" dirty="0" err="1">
                    <a:solidFill>
                      <a:srgbClr val="FF0000"/>
                    </a:solidFill>
                  </a:rPr>
                  <a:t>wv</a:t>
                </a:r>
                <a:r>
                  <a:rPr lang="de-DE" dirty="0">
                    <a:solidFill>
                      <a:srgbClr val="FF0000"/>
                    </a:solidFill>
                  </a:rPr>
                  <a:t>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AAC369B-CEDC-FE9B-280F-09E0A2F3D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78859" y="4122388"/>
                <a:ext cx="1321900" cy="462947"/>
              </a:xfrm>
              <a:prstGeom prst="rect">
                <a:avLst/>
              </a:prstGeom>
              <a:blipFill>
                <a:blip r:embed="rId7"/>
                <a:stretch>
                  <a:fillRect r="-7895" b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096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7.1 Longitudinalpositionsregelung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a) Schleppabstand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𝑤𝑝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de-DE" b="0" dirty="0"/>
                  <a:t>Mit: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𝑤𝑝</m:t>
                            </m:r>
                          </m:sub>
                        </m:sSub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m:rPr>
                        <m:nor/>
                      </m:rPr>
                      <a:rPr lang="de-DE" dirty="0"/>
                      <m:t> 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dirty="0"/>
              </a:p>
              <a:p>
                <a:pPr marL="311150" lvl="1" indent="0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8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6095997" y="714826"/>
                <a:ext cx="5976003" cy="5713998"/>
              </a:xfrm>
            </p:spPr>
            <p:txBody>
              <a:bodyPr/>
              <a:lstStyle/>
              <a:p>
                <a:r>
                  <a:rPr lang="de-DE" dirty="0"/>
                  <a:t>b) Schleppabstand bei Sollgeschwindigkeit 0,1 m/s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 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10⋅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0,1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6095997" y="714826"/>
                <a:ext cx="5976003" cy="5713998"/>
              </a:xfrm>
              <a:blipFill>
                <a:blip r:embed="rId3"/>
                <a:stretch>
                  <a:fillRect l="-612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237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7.1 Longitudinalpositionsregelung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14826"/>
                <a:ext cx="6816000" cy="5713998"/>
              </a:xfrm>
            </p:spPr>
            <p:txBody>
              <a:bodyPr/>
              <a:lstStyle/>
              <a:p>
                <a:r>
                  <a:rPr lang="de-DE" dirty="0"/>
                  <a:t>f) </a:t>
                </a:r>
                <a:r>
                  <a:rPr lang="de-DE" dirty="0" err="1"/>
                  <a:t>Zeitdiskretisierung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𝑉𝑝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𝑉𝑝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de-DE" b="0" dirty="0"/>
              </a:p>
              <a:p>
                <a:pPr lvl="1"/>
                <a:r>
                  <a:rPr lang="de-DE" dirty="0"/>
                  <a:t>Trapezregel: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de-DE" b="0" dirty="0"/>
              </a:p>
              <a:p>
                <a:pPr lvl="1"/>
                <a:r>
                  <a:rPr lang="de-DE" b="0" dirty="0"/>
                  <a:t>Einsetzen: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2(1−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b="0" dirty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2(1−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2−2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de-DE" b="0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2−2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0" dirty="0"/>
              </a:p>
              <a:p>
                <a:pPr lvl="1"/>
                <a:r>
                  <a:rPr lang="de-DE" dirty="0"/>
                  <a:t>Rücktransformation</a:t>
                </a:r>
                <a:endParaRPr lang="de-DE" b="0" dirty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𝑉𝑝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𝑉𝑝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𝑉𝑝𝑘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de-DE" b="0" dirty="0"/>
              </a:p>
              <a:p>
                <a:pPr marL="311150" lvl="1" indent="0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14826"/>
                <a:ext cx="6816000" cy="5713998"/>
              </a:xfrm>
              <a:blipFill>
                <a:blip r:embed="rId2"/>
                <a:stretch>
                  <a:fillRect l="-537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A6C42-99CB-8034-1924-4B8EF6D05E8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248000" y="714826"/>
            <a:ext cx="4824000" cy="5713998"/>
          </a:xfrm>
        </p:spPr>
        <p:txBody>
          <a:bodyPr/>
          <a:lstStyle/>
          <a:p>
            <a:endParaRPr lang="de-DE" i="1" dirty="0">
              <a:latin typeface="Cambria Math" panose="02040503050406030204" pitchFamily="18" charset="0"/>
            </a:endParaRPr>
          </a:p>
          <a:p>
            <a:pPr lvl="1"/>
            <a:endParaRPr lang="de-DE" b="0" i="1" dirty="0">
              <a:latin typeface="Cambria Math" panose="02040503050406030204" pitchFamily="18" charset="0"/>
            </a:endParaRPr>
          </a:p>
          <a:p>
            <a:pPr lvl="1"/>
            <a:endParaRPr lang="de-DE" b="0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515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7.1 Longitudinalpositionsregelung - Diagramme</a:t>
            </a:r>
            <a:endParaRPr lang="en-US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E43D4E25-989F-B144-1627-7C1219570E5A}"/>
              </a:ext>
            </a:extLst>
          </p:cNvPr>
          <p:cNvGraphicFramePr>
            <a:graphicFrameLocks noGrp="1"/>
          </p:cNvGraphicFramePr>
          <p:nvPr/>
        </p:nvGraphicFramePr>
        <p:xfrm>
          <a:off x="-18891" y="1205478"/>
          <a:ext cx="12191998" cy="5319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5998">
                  <a:extLst>
                    <a:ext uri="{9D8B030D-6E8A-4147-A177-3AD203B41FA5}">
                      <a16:colId xmlns:a16="http://schemas.microsoft.com/office/drawing/2014/main" val="1717666932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517575967"/>
                    </a:ext>
                  </a:extLst>
                </a:gridCol>
              </a:tblGrid>
              <a:tr h="454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0946472"/>
                  </a:ext>
                </a:extLst>
              </a:tr>
              <a:tr h="46794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8104587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1E4CE8D5-711D-B709-E746-01FA7B016896}"/>
              </a:ext>
            </a:extLst>
          </p:cNvPr>
          <p:cNvSpPr txBox="1"/>
          <p:nvPr/>
        </p:nvSpPr>
        <p:spPr>
          <a:xfrm>
            <a:off x="18892" y="498985"/>
            <a:ext cx="1176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Matlab</a:t>
            </a:r>
            <a:r>
              <a:rPr lang="de-DE" dirty="0"/>
              <a:t> Diagramme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3EDB78E-DE94-FACD-1E7A-43D0FB47C07D}"/>
              </a:ext>
            </a:extLst>
          </p:cNvPr>
          <p:cNvSpPr txBox="1"/>
          <p:nvPr/>
        </p:nvSpPr>
        <p:spPr>
          <a:xfrm>
            <a:off x="6539809" y="6347520"/>
            <a:ext cx="1879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Abb.7.1.2: Rampenantwort</a:t>
            </a:r>
            <a:endParaRPr lang="en-US" sz="12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19F20AE-7DEB-FF56-CB02-41EA54078E91}"/>
              </a:ext>
            </a:extLst>
          </p:cNvPr>
          <p:cNvSpPr txBox="1"/>
          <p:nvPr/>
        </p:nvSpPr>
        <p:spPr>
          <a:xfrm>
            <a:off x="375058" y="6351449"/>
            <a:ext cx="1926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Abb.7.1.1: Wurzelortskurve </a:t>
            </a:r>
            <a:endParaRPr lang="en-US" sz="1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8AE734-FBD1-6E66-B8FB-296F66180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000" y="1898281"/>
            <a:ext cx="5371123" cy="434303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0515939-0163-0548-DD64-0CFD17CE2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8000" y="1986292"/>
            <a:ext cx="5562365" cy="411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453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7.1 Longitudinalpositionsregelung - Diagramme</a:t>
            </a:r>
            <a:endParaRPr lang="en-US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E43D4E25-989F-B144-1627-7C1219570E5A}"/>
              </a:ext>
            </a:extLst>
          </p:cNvPr>
          <p:cNvGraphicFramePr>
            <a:graphicFrameLocks noGrp="1"/>
          </p:cNvGraphicFramePr>
          <p:nvPr/>
        </p:nvGraphicFramePr>
        <p:xfrm>
          <a:off x="-18891" y="1205478"/>
          <a:ext cx="12191998" cy="5319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5998">
                  <a:extLst>
                    <a:ext uri="{9D8B030D-6E8A-4147-A177-3AD203B41FA5}">
                      <a16:colId xmlns:a16="http://schemas.microsoft.com/office/drawing/2014/main" val="1717666932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517575967"/>
                    </a:ext>
                  </a:extLst>
                </a:gridCol>
              </a:tblGrid>
              <a:tr h="454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0946472"/>
                  </a:ext>
                </a:extLst>
              </a:tr>
              <a:tr h="46794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8104587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1E4CE8D5-711D-B709-E746-01FA7B016896}"/>
              </a:ext>
            </a:extLst>
          </p:cNvPr>
          <p:cNvSpPr txBox="1"/>
          <p:nvPr/>
        </p:nvSpPr>
        <p:spPr>
          <a:xfrm>
            <a:off x="18892" y="498985"/>
            <a:ext cx="1176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Matlab</a:t>
            </a:r>
            <a:r>
              <a:rPr lang="de-DE" dirty="0"/>
              <a:t> Diagramme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3EDB78E-DE94-FACD-1E7A-43D0FB47C07D}"/>
              </a:ext>
            </a:extLst>
          </p:cNvPr>
          <p:cNvSpPr txBox="1"/>
          <p:nvPr/>
        </p:nvSpPr>
        <p:spPr>
          <a:xfrm>
            <a:off x="6539809" y="6347520"/>
            <a:ext cx="2672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Abb.7.1.4: Führungssignal Vorsteuerung</a:t>
            </a:r>
            <a:endParaRPr lang="en-US" sz="12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19F20AE-7DEB-FF56-CB02-41EA54078E91}"/>
              </a:ext>
            </a:extLst>
          </p:cNvPr>
          <p:cNvSpPr txBox="1"/>
          <p:nvPr/>
        </p:nvSpPr>
        <p:spPr>
          <a:xfrm>
            <a:off x="375058" y="6351449"/>
            <a:ext cx="1797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Abb.7.1.3: Führungssignal</a:t>
            </a:r>
            <a:endParaRPr lang="en-US" sz="1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8AE734-FBD1-6E66-B8FB-296F66180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000" y="1984201"/>
            <a:ext cx="5371123" cy="417119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0515939-0163-0548-DD64-0CFD17CE2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8000" y="1894672"/>
            <a:ext cx="5562365" cy="429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12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7.1 Longitudinalpositionsregelung - Diagramme</a:t>
            </a:r>
            <a:endParaRPr lang="en-US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E43D4E25-989F-B144-1627-7C1219570E5A}"/>
              </a:ext>
            </a:extLst>
          </p:cNvPr>
          <p:cNvGraphicFramePr>
            <a:graphicFrameLocks noGrp="1"/>
          </p:cNvGraphicFramePr>
          <p:nvPr/>
        </p:nvGraphicFramePr>
        <p:xfrm>
          <a:off x="-18891" y="1205478"/>
          <a:ext cx="12191998" cy="5319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5998">
                  <a:extLst>
                    <a:ext uri="{9D8B030D-6E8A-4147-A177-3AD203B41FA5}">
                      <a16:colId xmlns:a16="http://schemas.microsoft.com/office/drawing/2014/main" val="1717666932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517575967"/>
                    </a:ext>
                  </a:extLst>
                </a:gridCol>
              </a:tblGrid>
              <a:tr h="454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0946472"/>
                  </a:ext>
                </a:extLst>
              </a:tr>
              <a:tr h="46794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8104587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1E4CE8D5-711D-B709-E746-01FA7B016896}"/>
              </a:ext>
            </a:extLst>
          </p:cNvPr>
          <p:cNvSpPr txBox="1"/>
          <p:nvPr/>
        </p:nvSpPr>
        <p:spPr>
          <a:xfrm>
            <a:off x="18892" y="498985"/>
            <a:ext cx="1176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Matlab</a:t>
            </a:r>
            <a:r>
              <a:rPr lang="de-DE" dirty="0"/>
              <a:t> Diagramme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3EDB78E-DE94-FACD-1E7A-43D0FB47C07D}"/>
              </a:ext>
            </a:extLst>
          </p:cNvPr>
          <p:cNvSpPr txBox="1"/>
          <p:nvPr/>
        </p:nvSpPr>
        <p:spPr>
          <a:xfrm>
            <a:off x="6539809" y="6347520"/>
            <a:ext cx="2886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Abb.7.1.6: Zweite Ableitung Führungssignal</a:t>
            </a:r>
            <a:endParaRPr lang="en-US" sz="12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19F20AE-7DEB-FF56-CB02-41EA54078E91}"/>
              </a:ext>
            </a:extLst>
          </p:cNvPr>
          <p:cNvSpPr txBox="1"/>
          <p:nvPr/>
        </p:nvSpPr>
        <p:spPr>
          <a:xfrm>
            <a:off x="375058" y="6351449"/>
            <a:ext cx="2780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Abb.7.1.5: Erste Ableitung Führungssignal</a:t>
            </a:r>
            <a:endParaRPr lang="en-US" sz="1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8AE734-FBD1-6E66-B8FB-296F66180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000" y="2021242"/>
            <a:ext cx="5371123" cy="409710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0515939-0163-0548-DD64-0CFD17CE2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8000" y="1918490"/>
            <a:ext cx="5562365" cy="424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88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7.1 Longitudinalpositionsregelung - Diagramme</a:t>
            </a:r>
            <a:endParaRPr lang="en-US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E43D4E25-989F-B144-1627-7C1219570E5A}"/>
              </a:ext>
            </a:extLst>
          </p:cNvPr>
          <p:cNvGraphicFramePr>
            <a:graphicFrameLocks noGrp="1"/>
          </p:cNvGraphicFramePr>
          <p:nvPr/>
        </p:nvGraphicFramePr>
        <p:xfrm>
          <a:off x="-18891" y="1205478"/>
          <a:ext cx="12191998" cy="5319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5998">
                  <a:extLst>
                    <a:ext uri="{9D8B030D-6E8A-4147-A177-3AD203B41FA5}">
                      <a16:colId xmlns:a16="http://schemas.microsoft.com/office/drawing/2014/main" val="1717666932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517575967"/>
                    </a:ext>
                  </a:extLst>
                </a:gridCol>
              </a:tblGrid>
              <a:tr h="454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0946472"/>
                  </a:ext>
                </a:extLst>
              </a:tr>
              <a:tr h="46794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8104587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1E4CE8D5-711D-B709-E746-01FA7B016896}"/>
              </a:ext>
            </a:extLst>
          </p:cNvPr>
          <p:cNvSpPr txBox="1"/>
          <p:nvPr/>
        </p:nvSpPr>
        <p:spPr>
          <a:xfrm>
            <a:off x="18892" y="498985"/>
            <a:ext cx="1176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Matlab</a:t>
            </a:r>
            <a:r>
              <a:rPr lang="de-DE" dirty="0"/>
              <a:t> Diagramme</a:t>
            </a:r>
            <a:endParaRPr lang="en-US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19F20AE-7DEB-FF56-CB02-41EA54078E91}"/>
              </a:ext>
            </a:extLst>
          </p:cNvPr>
          <p:cNvSpPr txBox="1"/>
          <p:nvPr/>
        </p:nvSpPr>
        <p:spPr>
          <a:xfrm>
            <a:off x="375058" y="6351449"/>
            <a:ext cx="1366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Abb.7.1.7: Position</a:t>
            </a:r>
            <a:endParaRPr lang="en-US" sz="1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8AE734-FBD1-6E66-B8FB-296F66180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1910" y="2021242"/>
            <a:ext cx="5195303" cy="409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1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3E7799-7FF0-E764-69C8-427731E1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0F58379-6731-DF8B-556E-717971345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Dies ist die Dokumentation zu dem Projektlabor Modellbasierte Softwareentwicklung.</a:t>
            </a:r>
          </a:p>
          <a:p>
            <a:r>
              <a:rPr lang="de-DE" dirty="0"/>
              <a:t>In dieser Dokumentation werden alle schriftlichen Aufgaben durchgeführt und wichtige Variablen des Quellcodes aufgelistet.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13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13855413"/>
                  </p:ext>
                </p:extLst>
              </p:nvPr>
            </p:nvGraphicFramePr>
            <p:xfrm>
              <a:off x="155997" y="1169914"/>
              <a:ext cx="11880000" cy="4872673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type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type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{TYPE_PATHFOLLOW, TYPE_PARK}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Typ des Manövers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7546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vs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Maximal Geschwindigkeit eines Manövers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3271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Zu fahrender Weg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1006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Startbogenlänge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528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wp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Führungssignal für die Position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32790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𝑣𝑝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uVp1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Eingangssignal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für die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Vorsteuerung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04996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𝑉𝑝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uVp1k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Zeitdiskretes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Eingangssignal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für die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Vorsteuerung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9626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𝑉𝑝𝑘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uVpk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Zeitdiskretes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Ausgangssignal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der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Vorsteuerung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403367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Bogenlänge aus Integrationsfunktion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69868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uRp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Stellsignal der Positionsregelung </a:t>
                          </a:r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a:t>= Steuergröße für Geschwindigkeitsregler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517313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13855413"/>
                  </p:ext>
                </p:extLst>
              </p:nvPr>
            </p:nvGraphicFramePr>
            <p:xfrm>
              <a:off x="155997" y="1169914"/>
              <a:ext cx="11880000" cy="4872673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type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type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{TYPE_PATHFOLLOW, TYPE_PARK}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Typ des Manövers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7546178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85870" r="-559122" b="-6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vs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185870" r="-264499" b="-6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Maximal Geschwindigkeit eines Manövers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3271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31148" r="-559122" b="-8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431148" r="-264499" b="-8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Zu fahrender Weg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1006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531148" r="-559122" b="-7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531148" r="-264499" b="-7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Startbogenlänge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5283048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601563" r="-559122" b="-58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wp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601563" r="-264499" b="-58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Führungssignal für die Position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32790157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701563" r="-559122" b="-48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uVp1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Eingangssignal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für die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Vorsteuerung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0499629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814286" r="-559122" b="-3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uVp1k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Zeitdiskretes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Eingangssignal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für die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Vorsteuerung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962643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900000" r="-559122" b="-282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uVpk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Zeitdiskretes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Ausgangssignal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der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Vorsteuerung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403367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049180" r="-559122" b="-1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1049180" r="-264499" b="-1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Bogenlänge aus Integrationsfunktion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698685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667619" r="-559122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uRp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667619" r="-264499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Stellsignal der Positionsregelung </a:t>
                          </a:r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a:t>= Steuergröße für Geschwindigkeitsregler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517313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73E7799-7FF0-E764-69C8-427731E1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7.3 Longitudinalpositionsregelung</a:t>
            </a:r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4E9611-E4AB-3962-5380-3CA646814909}"/>
              </a:ext>
            </a:extLst>
          </p:cNvPr>
          <p:cNvSpPr txBox="1">
            <a:spLocks/>
          </p:cNvSpPr>
          <p:nvPr/>
        </p:nvSpPr>
        <p:spPr>
          <a:xfrm>
            <a:off x="0" y="837000"/>
            <a:ext cx="11311237" cy="3329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&gt;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97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803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791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Zusätzliche Parameter im </a:t>
            </a:r>
            <a:r>
              <a:rPr lang="de-DE" dirty="0" err="1"/>
              <a:t>positioncontroller.h</a:t>
            </a:r>
            <a:r>
              <a:rPr lang="de-DE" dirty="0"/>
              <a:t> und carctrl_node.cpp: </a:t>
            </a:r>
            <a:endParaRPr lang="de-DE" i="1" dirty="0">
              <a:latin typeface="Cambria Math" panose="02040503050406030204" pitchFamily="18" charset="0"/>
            </a:endParaRPr>
          </a:p>
          <a:p>
            <a:pPr lvl="1"/>
            <a:endParaRPr lang="de-DE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859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80254971"/>
                  </p:ext>
                </p:extLst>
              </p:nvPr>
            </p:nvGraphicFramePr>
            <p:xfrm>
              <a:off x="155997" y="1169914"/>
              <a:ext cx="11880000" cy="4352735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Zeit, die während eines Einparkvorgangs hochläuft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4523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v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Geschwindigkeit, wird zur Berechnung der Bogenlänge verwendet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1109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v_1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Letzter Wert der Geschwindigkeit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0665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𝑉𝑝𝑘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uVpk_1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Letzter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Wert des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zeitdiskreten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Ausgangssignal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der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Vorsteuerung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8190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𝑉𝑝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uVp1k_1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Letzter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Wert des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zeitdiskreten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Eingangssignal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für die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Vorsteuerung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2916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Zeitlimit des Parkmanövers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33980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c.at(j+1)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Koeffizienten nach Buch, mit j = 0 … 5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60587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𝑐𝑓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cff.at(i+1)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Koeffizienten nach Buch, mit i = 0 … 5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95662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80254971"/>
                  </p:ext>
                </p:extLst>
              </p:nvPr>
            </p:nvGraphicFramePr>
            <p:xfrm>
              <a:off x="155997" y="1169914"/>
              <a:ext cx="11880000" cy="4352735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08197" r="-559122" b="-9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Zeit, die während eines Einparkvorgangs hochläuft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452300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20952" r="-559122" b="-4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v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120952" r="-264499" b="-4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Geschwindigkeit, wird zur Berechnung der Bogenlänge verwendet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1109344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252174" r="-559122" b="-44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v_1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252174" r="-264499" b="-44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Letzter Wert der Geschwindigkeit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066502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308571" r="-559122" b="-29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uVpk_1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Letzter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Wert des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zeitdiskreten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Ausgangssignal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der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Vorsteuerung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819076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08571" r="-559122" b="-19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uVp1k_1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Letzter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Wert des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zeitdiskreten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Eingangssignal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für die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Vorsteuerung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2916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875410" r="-559122" b="-2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Zeitlimit des Parkmanövers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3398059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929688" r="-559122" b="-1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c.at(j+1)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Koeffizienten nach Buch, mit j = 0 … 5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60587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080328" r="-559122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cff.at(i+1)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Koeffizienten nach Buch, mit i = 0 … 5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956629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73E7799-7FF0-E764-69C8-427731E1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7.3 Longitudinalpositionsregelung</a:t>
            </a:r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4E9611-E4AB-3962-5380-3CA646814909}"/>
              </a:ext>
            </a:extLst>
          </p:cNvPr>
          <p:cNvSpPr txBox="1">
            <a:spLocks/>
          </p:cNvSpPr>
          <p:nvPr/>
        </p:nvSpPr>
        <p:spPr>
          <a:xfrm>
            <a:off x="0" y="837000"/>
            <a:ext cx="11311237" cy="3329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&gt;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97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803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791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Zusätzliche Parameter im </a:t>
            </a:r>
            <a:r>
              <a:rPr lang="de-DE" dirty="0" err="1"/>
              <a:t>positioncontroller.h</a:t>
            </a:r>
            <a:r>
              <a:rPr lang="de-DE" dirty="0"/>
              <a:t> und carctrl_node.cpp: </a:t>
            </a:r>
            <a:endParaRPr lang="de-DE" i="1" dirty="0">
              <a:latin typeface="Cambria Math" panose="02040503050406030204" pitchFamily="18" charset="0"/>
            </a:endParaRPr>
          </a:p>
          <a:p>
            <a:pPr lvl="1"/>
            <a:endParaRPr lang="de-DE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735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7.3 Signal-Zeit-Diagramme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elle 10">
                <a:extLst>
                  <a:ext uri="{FF2B5EF4-FFF2-40B4-BE49-F238E27FC236}">
                    <a16:creationId xmlns:a16="http://schemas.microsoft.com/office/drawing/2014/main" id="{E43D4E25-989F-B144-1627-7C1219570E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4657018"/>
                  </p:ext>
                </p:extLst>
              </p:nvPr>
            </p:nvGraphicFramePr>
            <p:xfrm>
              <a:off x="-18891" y="1205478"/>
              <a:ext cx="12191998" cy="623519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5998">
                      <a:extLst>
                        <a:ext uri="{9D8B030D-6E8A-4147-A177-3AD203B41FA5}">
                          <a16:colId xmlns:a16="http://schemas.microsoft.com/office/drawing/2014/main" val="1717666932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3517575967"/>
                        </a:ext>
                      </a:extLst>
                    </a:gridCol>
                  </a:tblGrid>
                  <a:tr h="454554"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de-DE" dirty="0"/>
                            <a:t>Sollgeschwindigkeit = 1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de-DE" dirty="0"/>
                        </a:p>
                        <a:p>
                          <a:pPr lvl="0"/>
                          <a:r>
                            <a:rPr lang="de-DE" dirty="0"/>
                            <a:t>Startposition = 0 m</a:t>
                          </a:r>
                        </a:p>
                        <a:p>
                          <a:pPr lvl="0"/>
                          <a:r>
                            <a:rPr lang="de-DE" dirty="0"/>
                            <a:t>Zielposition = 3 m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de-DE" dirty="0"/>
                            <a:t>Sollgeschwindigkeit = -1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de-DE" dirty="0"/>
                        </a:p>
                        <a:p>
                          <a:pPr lvl="0"/>
                          <a:r>
                            <a:rPr lang="de-DE" dirty="0"/>
                            <a:t>Startposition = 3 m</a:t>
                          </a:r>
                        </a:p>
                        <a:p>
                          <a:pPr lvl="0"/>
                          <a:r>
                            <a:rPr lang="de-DE" dirty="0"/>
                            <a:t>Zielposition = 0 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80946472"/>
                      </a:ext>
                    </a:extLst>
                  </a:tr>
                  <a:tr h="467944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81045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elle 10">
                <a:extLst>
                  <a:ext uri="{FF2B5EF4-FFF2-40B4-BE49-F238E27FC236}">
                    <a16:creationId xmlns:a16="http://schemas.microsoft.com/office/drawing/2014/main" id="{E43D4E25-989F-B144-1627-7C1219570E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4657018"/>
                  </p:ext>
                </p:extLst>
              </p:nvPr>
            </p:nvGraphicFramePr>
            <p:xfrm>
              <a:off x="-18891" y="1205478"/>
              <a:ext cx="12191998" cy="623519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5998">
                      <a:extLst>
                        <a:ext uri="{9D8B030D-6E8A-4147-A177-3AD203B41FA5}">
                          <a16:colId xmlns:a16="http://schemas.microsoft.com/office/drawing/2014/main" val="1717666932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3517575967"/>
                        </a:ext>
                      </a:extLst>
                    </a:gridCol>
                  </a:tblGrid>
                  <a:tr h="15557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100100" b="-3015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900" b="-3015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0946472"/>
                      </a:ext>
                    </a:extLst>
                  </a:tr>
                  <a:tr h="467944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81045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E4CE8D5-711D-B709-E746-01FA7B016896}"/>
                  </a:ext>
                </a:extLst>
              </p:cNvPr>
              <p:cNvSpPr txBox="1"/>
              <p:nvPr/>
            </p:nvSpPr>
            <p:spPr>
              <a:xfrm>
                <a:off x="18892" y="498985"/>
                <a:ext cx="117651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Signal-Zeit-Diagramme mit Positionsregler; Ausgangssituation: Lenkwinkel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de-DE" dirty="0"/>
                  <a:t> = 0; Aus Stillstand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E4CE8D5-711D-B709-E746-01FA7B016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" y="498985"/>
                <a:ext cx="11765107" cy="646331"/>
              </a:xfrm>
              <a:prstGeom prst="rect">
                <a:avLst/>
              </a:prstGeom>
              <a:blipFill>
                <a:blip r:embed="rId3"/>
                <a:stretch>
                  <a:fillRect l="-415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>
            <a:extLst>
              <a:ext uri="{FF2B5EF4-FFF2-40B4-BE49-F238E27FC236}">
                <a16:creationId xmlns:a16="http://schemas.microsoft.com/office/drawing/2014/main" id="{487DC509-8EB3-6973-36EA-0B82935D86CB}"/>
              </a:ext>
            </a:extLst>
          </p:cNvPr>
          <p:cNvSpPr txBox="1"/>
          <p:nvPr/>
        </p:nvSpPr>
        <p:spPr>
          <a:xfrm>
            <a:off x="3027868" y="6140232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3EDB78E-DE94-FACD-1E7A-43D0FB47C07D}"/>
              </a:ext>
            </a:extLst>
          </p:cNvPr>
          <p:cNvSpPr txBox="1"/>
          <p:nvPr/>
        </p:nvSpPr>
        <p:spPr>
          <a:xfrm>
            <a:off x="6539809" y="6347520"/>
            <a:ext cx="3166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Abb.7.3.2: Positionsregler Signal-Zeit-Diagramm</a:t>
            </a:r>
            <a:endParaRPr lang="en-US" sz="12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19F20AE-7DEB-FF56-CB02-41EA54078E91}"/>
              </a:ext>
            </a:extLst>
          </p:cNvPr>
          <p:cNvSpPr txBox="1"/>
          <p:nvPr/>
        </p:nvSpPr>
        <p:spPr>
          <a:xfrm>
            <a:off x="375058" y="6351449"/>
            <a:ext cx="3166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Abb.7.3.1: Positionsregler Signal-Zeit-Diagramm</a:t>
            </a:r>
            <a:endParaRPr lang="en-US" sz="12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7BBFF11-6E92-DE14-C9EE-608D1D8D8141}"/>
              </a:ext>
            </a:extLst>
          </p:cNvPr>
          <p:cNvSpPr txBox="1"/>
          <p:nvPr/>
        </p:nvSpPr>
        <p:spPr>
          <a:xfrm>
            <a:off x="9160946" y="6130271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8AE734-FBD1-6E66-B8FB-296F661807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0740" y="2581938"/>
            <a:ext cx="5054258" cy="369673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0515939-0163-0548-DD64-0CFD17CE2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8556" y="2515898"/>
            <a:ext cx="5025813" cy="36759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CDB5CA5-78E0-B960-088C-2303E508D95E}"/>
                  </a:ext>
                </a:extLst>
              </p:cNvPr>
              <p:cNvSpPr txBox="1"/>
              <p:nvPr/>
            </p:nvSpPr>
            <p:spPr>
              <a:xfrm rot="16200000">
                <a:off x="-122160" y="4169195"/>
                <a:ext cx="1398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>
                    <a:solidFill>
                      <a:schemeClr val="accent1"/>
                    </a:solidFill>
                  </a:rPr>
                  <a:t>wp</a:t>
                </a:r>
                <a:r>
                  <a:rPr lang="de-DE" dirty="0">
                    <a:solidFill>
                      <a:schemeClr val="accent1"/>
                    </a:solidFill>
                  </a:rPr>
                  <a:t>/</a:t>
                </a:r>
                <a:r>
                  <a:rPr lang="de-DE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m</a:t>
                </a:r>
                <a14:m>
                  <m:oMath xmlns:m="http://schemas.openxmlformats.org/officeDocument/2006/math">
                    <m:r>
                      <a:rPr lang="de-DE">
                        <a:solidFill>
                          <a:schemeClr val="accent1"/>
                        </a:solidFill>
                      </a:rPr>
                      <m:t> </m:t>
                    </m:r>
                  </m:oMath>
                </a14:m>
                <a:r>
                  <a:rPr lang="de-DE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/>
                  <a:t>| </a:t>
                </a:r>
                <a:r>
                  <a:rPr lang="de-DE" dirty="0">
                    <a:solidFill>
                      <a:srgbClr val="FF0000"/>
                    </a:solidFill>
                  </a:rPr>
                  <a:t>x/</a:t>
                </a:r>
                <a:r>
                  <a:rPr lang="de-DE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m</a:t>
                </a:r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CDB5CA5-78E0-B960-088C-2303E508D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22160" y="4169195"/>
                <a:ext cx="1398140" cy="369332"/>
              </a:xfrm>
              <a:prstGeom prst="rect">
                <a:avLst/>
              </a:prstGeom>
              <a:blipFill>
                <a:blip r:embed="rId6"/>
                <a:stretch>
                  <a:fillRect l="-11475" t="-3493" r="-24590" b="-3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8832824-780F-6635-B992-A1EF89B172F1}"/>
                  </a:ext>
                </a:extLst>
              </p:cNvPr>
              <p:cNvSpPr txBox="1"/>
              <p:nvPr/>
            </p:nvSpPr>
            <p:spPr>
              <a:xfrm rot="16200000">
                <a:off x="5830748" y="4152595"/>
                <a:ext cx="1398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>
                    <a:solidFill>
                      <a:schemeClr val="accent1"/>
                    </a:solidFill>
                  </a:rPr>
                  <a:t>wp</a:t>
                </a:r>
                <a:r>
                  <a:rPr lang="de-DE" dirty="0">
                    <a:solidFill>
                      <a:schemeClr val="accent1"/>
                    </a:solidFill>
                  </a:rPr>
                  <a:t>/</a:t>
                </a:r>
                <a:r>
                  <a:rPr lang="de-DE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m</a:t>
                </a:r>
                <a14:m>
                  <m:oMath xmlns:m="http://schemas.openxmlformats.org/officeDocument/2006/math">
                    <m:r>
                      <a:rPr lang="de-DE">
                        <a:solidFill>
                          <a:schemeClr val="accent1"/>
                        </a:solidFill>
                      </a:rPr>
                      <m:t> </m:t>
                    </m:r>
                  </m:oMath>
                </a14:m>
                <a:r>
                  <a:rPr lang="de-DE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/>
                  <a:t>| </a:t>
                </a:r>
                <a:r>
                  <a:rPr lang="de-DE" dirty="0">
                    <a:solidFill>
                      <a:srgbClr val="FF0000"/>
                    </a:solidFill>
                  </a:rPr>
                  <a:t>x/</a:t>
                </a:r>
                <a:r>
                  <a:rPr lang="de-DE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m</a:t>
                </a:r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8832824-780F-6635-B992-A1EF89B17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30748" y="4152595"/>
                <a:ext cx="1398140" cy="369332"/>
              </a:xfrm>
              <a:prstGeom prst="rect">
                <a:avLst/>
              </a:prstGeom>
              <a:blipFill>
                <a:blip r:embed="rId7"/>
                <a:stretch>
                  <a:fillRect l="-13333" t="-3057" r="-26667" b="-3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565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7.3 Signal-Zeit-Diagramme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elle 10">
                <a:extLst>
                  <a:ext uri="{FF2B5EF4-FFF2-40B4-BE49-F238E27FC236}">
                    <a16:creationId xmlns:a16="http://schemas.microsoft.com/office/drawing/2014/main" id="{E43D4E25-989F-B144-1627-7C1219570E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4301379"/>
                  </p:ext>
                </p:extLst>
              </p:nvPr>
            </p:nvGraphicFramePr>
            <p:xfrm>
              <a:off x="-18891" y="1205478"/>
              <a:ext cx="12191998" cy="623519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5998">
                      <a:extLst>
                        <a:ext uri="{9D8B030D-6E8A-4147-A177-3AD203B41FA5}">
                          <a16:colId xmlns:a16="http://schemas.microsoft.com/office/drawing/2014/main" val="1717666932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3517575967"/>
                        </a:ext>
                      </a:extLst>
                    </a:gridCol>
                  </a:tblGrid>
                  <a:tr h="454554"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de-DE" dirty="0"/>
                            <a:t>Sollgeschwindigkeit = 0,5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de-DE" dirty="0"/>
                        </a:p>
                        <a:p>
                          <a:pPr lvl="0"/>
                          <a:r>
                            <a:rPr lang="de-DE" dirty="0"/>
                            <a:t>Startposition = 0 m</a:t>
                          </a:r>
                        </a:p>
                        <a:p>
                          <a:pPr lvl="0"/>
                          <a:r>
                            <a:rPr lang="de-DE" dirty="0"/>
                            <a:t>Zielposition = 1 m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de-DE" dirty="0"/>
                            <a:t>Sollgeschwindigkeit = -0,5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de-DE" dirty="0"/>
                        </a:p>
                        <a:p>
                          <a:pPr lvl="0"/>
                          <a:r>
                            <a:rPr lang="de-DE" dirty="0"/>
                            <a:t>Startposition = 1 m</a:t>
                          </a:r>
                        </a:p>
                        <a:p>
                          <a:pPr lvl="0"/>
                          <a:r>
                            <a:rPr lang="de-DE" dirty="0"/>
                            <a:t>Zielposition = 0 m 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80946472"/>
                      </a:ext>
                    </a:extLst>
                  </a:tr>
                  <a:tr h="467944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81045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elle 10">
                <a:extLst>
                  <a:ext uri="{FF2B5EF4-FFF2-40B4-BE49-F238E27FC236}">
                    <a16:creationId xmlns:a16="http://schemas.microsoft.com/office/drawing/2014/main" id="{E43D4E25-989F-B144-1627-7C1219570E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4301379"/>
                  </p:ext>
                </p:extLst>
              </p:nvPr>
            </p:nvGraphicFramePr>
            <p:xfrm>
              <a:off x="-18891" y="1205478"/>
              <a:ext cx="12191998" cy="623519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5998">
                      <a:extLst>
                        <a:ext uri="{9D8B030D-6E8A-4147-A177-3AD203B41FA5}">
                          <a16:colId xmlns:a16="http://schemas.microsoft.com/office/drawing/2014/main" val="1717666932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3517575967"/>
                        </a:ext>
                      </a:extLst>
                    </a:gridCol>
                  </a:tblGrid>
                  <a:tr h="15557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100100" b="-3015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900" b="-3015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0946472"/>
                      </a:ext>
                    </a:extLst>
                  </a:tr>
                  <a:tr h="467944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81045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E4CE8D5-711D-B709-E746-01FA7B016896}"/>
                  </a:ext>
                </a:extLst>
              </p:cNvPr>
              <p:cNvSpPr txBox="1"/>
              <p:nvPr/>
            </p:nvSpPr>
            <p:spPr>
              <a:xfrm>
                <a:off x="18892" y="498985"/>
                <a:ext cx="117651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Signal-Zeit-Diagramme mit Positionsregler; Ausgangssituation: Lenkwinkel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de-DE" dirty="0"/>
                  <a:t> = 0; Aus Stillstand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E4CE8D5-711D-B709-E746-01FA7B016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" y="498985"/>
                <a:ext cx="11765107" cy="646331"/>
              </a:xfrm>
              <a:prstGeom prst="rect">
                <a:avLst/>
              </a:prstGeom>
              <a:blipFill>
                <a:blip r:embed="rId3"/>
                <a:stretch>
                  <a:fillRect l="-415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>
            <a:extLst>
              <a:ext uri="{FF2B5EF4-FFF2-40B4-BE49-F238E27FC236}">
                <a16:creationId xmlns:a16="http://schemas.microsoft.com/office/drawing/2014/main" id="{487DC509-8EB3-6973-36EA-0B82935D86CB}"/>
              </a:ext>
            </a:extLst>
          </p:cNvPr>
          <p:cNvSpPr txBox="1"/>
          <p:nvPr/>
        </p:nvSpPr>
        <p:spPr>
          <a:xfrm>
            <a:off x="3027868" y="6140232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3EDB78E-DE94-FACD-1E7A-43D0FB47C07D}"/>
              </a:ext>
            </a:extLst>
          </p:cNvPr>
          <p:cNvSpPr txBox="1"/>
          <p:nvPr/>
        </p:nvSpPr>
        <p:spPr>
          <a:xfrm>
            <a:off x="6539809" y="6347520"/>
            <a:ext cx="3166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Abb.7.3.4: Positionsregler Signal-Zeit-Diagramm</a:t>
            </a:r>
            <a:endParaRPr lang="en-US" sz="12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19F20AE-7DEB-FF56-CB02-41EA54078E91}"/>
              </a:ext>
            </a:extLst>
          </p:cNvPr>
          <p:cNvSpPr txBox="1"/>
          <p:nvPr/>
        </p:nvSpPr>
        <p:spPr>
          <a:xfrm>
            <a:off x="375058" y="6351449"/>
            <a:ext cx="3166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Abb.7.3.3: Positionsregler Signal-Zeit-Diagramm</a:t>
            </a:r>
            <a:endParaRPr lang="en-US" sz="12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7BBFF11-6E92-DE14-C9EE-608D1D8D8141}"/>
              </a:ext>
            </a:extLst>
          </p:cNvPr>
          <p:cNvSpPr txBox="1"/>
          <p:nvPr/>
        </p:nvSpPr>
        <p:spPr>
          <a:xfrm>
            <a:off x="9160946" y="6130271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8AE734-FBD1-6E66-B8FB-296F661807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0740" y="2581938"/>
            <a:ext cx="5054258" cy="369673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0515939-0163-0548-DD64-0CFD17CE2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8557" y="2515898"/>
            <a:ext cx="5025811" cy="36759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CDB5CA5-78E0-B960-088C-2303E508D95E}"/>
                  </a:ext>
                </a:extLst>
              </p:cNvPr>
              <p:cNvSpPr txBox="1"/>
              <p:nvPr/>
            </p:nvSpPr>
            <p:spPr>
              <a:xfrm rot="16200000">
                <a:off x="-122160" y="4169195"/>
                <a:ext cx="1398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>
                    <a:solidFill>
                      <a:schemeClr val="accent1"/>
                    </a:solidFill>
                  </a:rPr>
                  <a:t>wp</a:t>
                </a:r>
                <a:r>
                  <a:rPr lang="de-DE" dirty="0">
                    <a:solidFill>
                      <a:schemeClr val="accent1"/>
                    </a:solidFill>
                  </a:rPr>
                  <a:t>/</a:t>
                </a:r>
                <a:r>
                  <a:rPr lang="de-DE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m</a:t>
                </a:r>
                <a14:m>
                  <m:oMath xmlns:m="http://schemas.openxmlformats.org/officeDocument/2006/math">
                    <m:r>
                      <a:rPr lang="de-DE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/>
                  <a:t>| </a:t>
                </a:r>
                <a:r>
                  <a:rPr lang="de-DE" dirty="0">
                    <a:solidFill>
                      <a:srgbClr val="FF0000"/>
                    </a:solidFill>
                  </a:rPr>
                  <a:t>x/</a:t>
                </a:r>
                <a:r>
                  <a:rPr lang="de-DE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m</a:t>
                </a:r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CDB5CA5-78E0-B960-088C-2303E508D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22160" y="4169195"/>
                <a:ext cx="1398140" cy="369332"/>
              </a:xfrm>
              <a:prstGeom prst="rect">
                <a:avLst/>
              </a:prstGeom>
              <a:blipFill>
                <a:blip r:embed="rId6"/>
                <a:stretch>
                  <a:fillRect l="-11475" t="-3493" r="-24590" b="-3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8832824-780F-6635-B992-A1EF89B172F1}"/>
                  </a:ext>
                </a:extLst>
              </p:cNvPr>
              <p:cNvSpPr txBox="1"/>
              <p:nvPr/>
            </p:nvSpPr>
            <p:spPr>
              <a:xfrm rot="16200000">
                <a:off x="5830748" y="4152595"/>
                <a:ext cx="1398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>
                    <a:solidFill>
                      <a:schemeClr val="accent1"/>
                    </a:solidFill>
                  </a:rPr>
                  <a:t>wp</a:t>
                </a:r>
                <a:r>
                  <a:rPr lang="de-DE" dirty="0">
                    <a:solidFill>
                      <a:schemeClr val="accent1"/>
                    </a:solidFill>
                  </a:rPr>
                  <a:t>/</a:t>
                </a:r>
                <a:r>
                  <a:rPr lang="de-DE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m</a:t>
                </a:r>
                <a14:m>
                  <m:oMath xmlns:m="http://schemas.openxmlformats.org/officeDocument/2006/math">
                    <m:r>
                      <a:rPr lang="de-DE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/>
                  <a:t>| </a:t>
                </a:r>
                <a:r>
                  <a:rPr lang="de-DE" dirty="0">
                    <a:solidFill>
                      <a:srgbClr val="FF0000"/>
                    </a:solidFill>
                  </a:rPr>
                  <a:t>x/</a:t>
                </a:r>
                <a:r>
                  <a:rPr lang="de-DE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m</a:t>
                </a:r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8832824-780F-6635-B992-A1EF89B17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30748" y="4152595"/>
                <a:ext cx="1398140" cy="369332"/>
              </a:xfrm>
              <a:prstGeom prst="rect">
                <a:avLst/>
              </a:prstGeom>
              <a:blipFill>
                <a:blip r:embed="rId7"/>
                <a:stretch>
                  <a:fillRect l="-13333" t="-3057" r="-26667" b="-3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791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7.3 Signal-Zeit-Diagramme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elle 10">
                <a:extLst>
                  <a:ext uri="{FF2B5EF4-FFF2-40B4-BE49-F238E27FC236}">
                    <a16:creationId xmlns:a16="http://schemas.microsoft.com/office/drawing/2014/main" id="{E43D4E25-989F-B144-1627-7C1219570E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530068"/>
                  </p:ext>
                </p:extLst>
              </p:nvPr>
            </p:nvGraphicFramePr>
            <p:xfrm>
              <a:off x="-18891" y="1205478"/>
              <a:ext cx="12191998" cy="623519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5998">
                      <a:extLst>
                        <a:ext uri="{9D8B030D-6E8A-4147-A177-3AD203B41FA5}">
                          <a16:colId xmlns:a16="http://schemas.microsoft.com/office/drawing/2014/main" val="1717666932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3517575967"/>
                        </a:ext>
                      </a:extLst>
                    </a:gridCol>
                  </a:tblGrid>
                  <a:tr h="454554"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de-DE" dirty="0"/>
                            <a:t>Sollgeschwindigkeit = 1,5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de-DE" dirty="0"/>
                        </a:p>
                        <a:p>
                          <a:pPr lvl="0"/>
                          <a:r>
                            <a:rPr lang="de-DE" dirty="0"/>
                            <a:t>Startposition = 0 m</a:t>
                          </a:r>
                        </a:p>
                        <a:p>
                          <a:pPr lvl="0"/>
                          <a:r>
                            <a:rPr lang="de-DE" dirty="0"/>
                            <a:t>Zielposition = 5 m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de-DE" dirty="0"/>
                            <a:t>Sollgeschwindigkeit = -1,5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de-DE" dirty="0"/>
                        </a:p>
                        <a:p>
                          <a:pPr lvl="0"/>
                          <a:r>
                            <a:rPr lang="de-DE" dirty="0"/>
                            <a:t>Startposition = 5 m</a:t>
                          </a:r>
                        </a:p>
                        <a:p>
                          <a:pPr lvl="0"/>
                          <a:r>
                            <a:rPr lang="de-DE" dirty="0"/>
                            <a:t>Zielposition = 0 m 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80946472"/>
                      </a:ext>
                    </a:extLst>
                  </a:tr>
                  <a:tr h="467944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81045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elle 10">
                <a:extLst>
                  <a:ext uri="{FF2B5EF4-FFF2-40B4-BE49-F238E27FC236}">
                    <a16:creationId xmlns:a16="http://schemas.microsoft.com/office/drawing/2014/main" id="{E43D4E25-989F-B144-1627-7C1219570E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530068"/>
                  </p:ext>
                </p:extLst>
              </p:nvPr>
            </p:nvGraphicFramePr>
            <p:xfrm>
              <a:off x="-18891" y="1205478"/>
              <a:ext cx="12191998" cy="623519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5998">
                      <a:extLst>
                        <a:ext uri="{9D8B030D-6E8A-4147-A177-3AD203B41FA5}">
                          <a16:colId xmlns:a16="http://schemas.microsoft.com/office/drawing/2014/main" val="1717666932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3517575967"/>
                        </a:ext>
                      </a:extLst>
                    </a:gridCol>
                  </a:tblGrid>
                  <a:tr h="15557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100100" b="-3015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900" b="-3015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0946472"/>
                      </a:ext>
                    </a:extLst>
                  </a:tr>
                  <a:tr h="467944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81045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E4CE8D5-711D-B709-E746-01FA7B016896}"/>
                  </a:ext>
                </a:extLst>
              </p:cNvPr>
              <p:cNvSpPr txBox="1"/>
              <p:nvPr/>
            </p:nvSpPr>
            <p:spPr>
              <a:xfrm>
                <a:off x="18892" y="498985"/>
                <a:ext cx="117651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Signal-Zeit-Diagramme mit Positionsregler; Ausgangssituation: Lenkwinkel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de-DE" dirty="0"/>
                  <a:t> = 0; Aus Stillstand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E4CE8D5-711D-B709-E746-01FA7B016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" y="498985"/>
                <a:ext cx="11765107" cy="646331"/>
              </a:xfrm>
              <a:prstGeom prst="rect">
                <a:avLst/>
              </a:prstGeom>
              <a:blipFill>
                <a:blip r:embed="rId3"/>
                <a:stretch>
                  <a:fillRect l="-415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>
            <a:extLst>
              <a:ext uri="{FF2B5EF4-FFF2-40B4-BE49-F238E27FC236}">
                <a16:creationId xmlns:a16="http://schemas.microsoft.com/office/drawing/2014/main" id="{487DC509-8EB3-6973-36EA-0B82935D86CB}"/>
              </a:ext>
            </a:extLst>
          </p:cNvPr>
          <p:cNvSpPr txBox="1"/>
          <p:nvPr/>
        </p:nvSpPr>
        <p:spPr>
          <a:xfrm>
            <a:off x="3027868" y="6140232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3EDB78E-DE94-FACD-1E7A-43D0FB47C07D}"/>
              </a:ext>
            </a:extLst>
          </p:cNvPr>
          <p:cNvSpPr txBox="1"/>
          <p:nvPr/>
        </p:nvSpPr>
        <p:spPr>
          <a:xfrm>
            <a:off x="6539809" y="6347520"/>
            <a:ext cx="3202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Abb.7.3.6: Positionsregler Signal-Zeit-Diagramm </a:t>
            </a:r>
            <a:endParaRPr lang="en-US" sz="12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19F20AE-7DEB-FF56-CB02-41EA54078E91}"/>
              </a:ext>
            </a:extLst>
          </p:cNvPr>
          <p:cNvSpPr txBox="1"/>
          <p:nvPr/>
        </p:nvSpPr>
        <p:spPr>
          <a:xfrm>
            <a:off x="375058" y="6351449"/>
            <a:ext cx="3202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Abb.7.3.5: Positionsregler Signal-Zeit-Diagramm </a:t>
            </a:r>
            <a:endParaRPr lang="en-US" sz="12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7BBFF11-6E92-DE14-C9EE-608D1D8D8141}"/>
              </a:ext>
            </a:extLst>
          </p:cNvPr>
          <p:cNvSpPr txBox="1"/>
          <p:nvPr/>
        </p:nvSpPr>
        <p:spPr>
          <a:xfrm>
            <a:off x="9160946" y="6130271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8AE734-FBD1-6E66-B8FB-296F661807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0740" y="2581938"/>
            <a:ext cx="5054258" cy="369673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0515939-0163-0548-DD64-0CFD17CE2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8557" y="2515898"/>
            <a:ext cx="5025811" cy="36759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CDB5CA5-78E0-B960-088C-2303E508D95E}"/>
                  </a:ext>
                </a:extLst>
              </p:cNvPr>
              <p:cNvSpPr txBox="1"/>
              <p:nvPr/>
            </p:nvSpPr>
            <p:spPr>
              <a:xfrm rot="16200000">
                <a:off x="-122160" y="4169195"/>
                <a:ext cx="1398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>
                    <a:solidFill>
                      <a:schemeClr val="accent1"/>
                    </a:solidFill>
                  </a:rPr>
                  <a:t>wp</a:t>
                </a:r>
                <a:r>
                  <a:rPr lang="de-DE" dirty="0">
                    <a:solidFill>
                      <a:schemeClr val="accent1"/>
                    </a:solidFill>
                  </a:rPr>
                  <a:t>/</a:t>
                </a:r>
                <a:r>
                  <a:rPr lang="de-DE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m</a:t>
                </a:r>
                <a14:m>
                  <m:oMath xmlns:m="http://schemas.openxmlformats.org/officeDocument/2006/math">
                    <m:r>
                      <a:rPr lang="de-DE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/>
                  <a:t>| </a:t>
                </a:r>
                <a:r>
                  <a:rPr lang="de-DE" dirty="0">
                    <a:solidFill>
                      <a:srgbClr val="FF0000"/>
                    </a:solidFill>
                  </a:rPr>
                  <a:t>x/</a:t>
                </a:r>
                <a:r>
                  <a:rPr lang="de-DE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m</a:t>
                </a:r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CDB5CA5-78E0-B960-088C-2303E508D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22160" y="4169195"/>
                <a:ext cx="1398140" cy="369332"/>
              </a:xfrm>
              <a:prstGeom prst="rect">
                <a:avLst/>
              </a:prstGeom>
              <a:blipFill>
                <a:blip r:embed="rId6"/>
                <a:stretch>
                  <a:fillRect l="-11475" t="-3493" r="-24590" b="-3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8832824-780F-6635-B992-A1EF89B172F1}"/>
                  </a:ext>
                </a:extLst>
              </p:cNvPr>
              <p:cNvSpPr txBox="1"/>
              <p:nvPr/>
            </p:nvSpPr>
            <p:spPr>
              <a:xfrm rot="16200000">
                <a:off x="5830748" y="4152595"/>
                <a:ext cx="1398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>
                    <a:solidFill>
                      <a:schemeClr val="accent1"/>
                    </a:solidFill>
                  </a:rPr>
                  <a:t>wp</a:t>
                </a:r>
                <a:r>
                  <a:rPr lang="de-DE" dirty="0">
                    <a:solidFill>
                      <a:schemeClr val="accent1"/>
                    </a:solidFill>
                  </a:rPr>
                  <a:t>/</a:t>
                </a:r>
                <a:r>
                  <a:rPr lang="de-DE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m</a:t>
                </a:r>
                <a14:m>
                  <m:oMath xmlns:m="http://schemas.openxmlformats.org/officeDocument/2006/math">
                    <m:r>
                      <a:rPr lang="de-DE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/>
                  <a:t>| </a:t>
                </a:r>
                <a:r>
                  <a:rPr lang="de-DE" dirty="0">
                    <a:solidFill>
                      <a:srgbClr val="FF0000"/>
                    </a:solidFill>
                  </a:rPr>
                  <a:t>x/</a:t>
                </a:r>
                <a:r>
                  <a:rPr lang="de-DE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m</a:t>
                </a:r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8832824-780F-6635-B992-A1EF89B17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30748" y="4152595"/>
                <a:ext cx="1398140" cy="369332"/>
              </a:xfrm>
              <a:prstGeom prst="rect">
                <a:avLst/>
              </a:prstGeom>
              <a:blipFill>
                <a:blip r:embed="rId7"/>
                <a:stretch>
                  <a:fillRect l="-13333" t="-3057" r="-26667" b="-3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163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2AC2-F1D1-C958-9E42-C2C074C9E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8.1 Gerade Bahnkurve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7D6235-C69E-09B6-17CE-AFDD864D6B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a)</a:t>
                </a:r>
                <a:r>
                  <a:rPr lang="de-DE" dirty="0">
                    <a:latin typeface="+mn-lt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𝒔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𝜓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eqAr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    ;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de-DE" dirty="0"/>
                  <a:t>b)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𝒕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de-DE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𝜓</m:t>
                                            </m:r>
                                          </m:e>
                                          <m:sub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eqArr>
                          </m:e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𝒏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7D6235-C69E-09B6-17CE-AFDD864D6B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8" t="-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Diagram, schematic&#10;&#10;Description automatically generated">
            <a:extLst>
              <a:ext uri="{FF2B5EF4-FFF2-40B4-BE49-F238E27FC236}">
                <a16:creationId xmlns:a16="http://schemas.microsoft.com/office/drawing/2014/main" id="{9507F217-B7C8-2493-4BDD-5C74D2F47D14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00" y="909000"/>
            <a:ext cx="4906060" cy="4534533"/>
          </a:xfrm>
        </p:spPr>
      </p:pic>
    </p:spTree>
    <p:extLst>
      <p:ext uri="{BB962C8B-B14F-4D97-AF65-F5344CB8AC3E}">
        <p14:creationId xmlns:p14="http://schemas.microsoft.com/office/powerpoint/2010/main" val="975996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3E7799-7FF0-E764-69C8-427731E1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en-US" dirty="0" err="1"/>
              <a:t>Bahnfolgeregler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91247E-57F0-6AF1-CC85-355D4C939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Variablen für den Bahnfolgeregler in carctrl_node.cpp und </a:t>
            </a:r>
            <a:r>
              <a:rPr lang="de-DE" dirty="0" err="1"/>
              <a:t>pathcontroller.h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9E39B711-3525-BE0E-B622-0CADDCD199D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21794813"/>
                  </p:ext>
                </p:extLst>
              </p:nvPr>
            </p:nvGraphicFramePr>
            <p:xfrm>
              <a:off x="155997" y="1169914"/>
              <a:ext cx="11880000" cy="506095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delta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Stellsignal für die Lenkung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4523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psi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𝑟𝑎𝑑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Gierwinkel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1109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Bogenlänge des nächsten Punkt auf dem Spline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0665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Interpolierte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Koordinaten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an der Stelle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8190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′(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yds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Tangentialvektor an der Stelle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2916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ydds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Zweite Ableitung an der Stelle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33980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xh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Bogenlänge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für den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Punkt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in der Zukunft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9687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yh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Interpolierte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Koordinaten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an der Stelle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60587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′(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ydh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Tangentialvektor an der Stelle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3630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yddh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Zweite Ableitung an der Stelle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95662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psis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𝑟𝑎𝑑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Referenz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Gierwinkel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66387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kappah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Krümmung an der Stelle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04260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9E39B711-3525-BE0E-B622-0CADDCD199D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21794813"/>
                  </p:ext>
                </p:extLst>
              </p:nvPr>
            </p:nvGraphicFramePr>
            <p:xfrm>
              <a:off x="155997" y="1169914"/>
              <a:ext cx="11880000" cy="506095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08197" r="-559122" b="-11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delta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Stellsignal für die Lenkung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4523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208197" r="-559122" b="-10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psi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208197" r="-264499" b="-10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Gierwinkel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1109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308197" r="-559122" b="-9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308197" r="-264499" b="-9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Bogenlänge des nächsten Punkt auf dem Spline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0665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08197" r="-559122" b="-8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408197" r="-103" b="-865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8190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508197" r="-559122" b="-7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yds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508197" r="-103" b="-765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2916283"/>
                      </a:ext>
                    </a:extLst>
                  </a:tr>
                  <a:tr h="3728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608197" r="-559122" b="-6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ydds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608197" r="-103" b="-665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33980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708197" r="-559122" b="-5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xh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708197" r="-264499" b="-5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Bogenlänge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für den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Punkt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in der Zukunft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9687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808197" r="-559122" b="-4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yh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808197" r="-103" b="-465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587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908197" r="-559122" b="-3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ydh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908197" r="-103" b="-365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3630741"/>
                      </a:ext>
                    </a:extLst>
                  </a:tr>
                  <a:tr h="3728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008197" r="-559122" b="-2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yddh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08197" r="-103" b="-265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662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108197" r="-559122" b="-1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psis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1108197" r="-264499" b="-1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Referenz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Gierwinkel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6638795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737000" r="-559122" b="-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kappah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737000" r="-264499" b="-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737000" r="-103" b="-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04260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62503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3E7799-7FF0-E764-69C8-427731E1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en-US"/>
              <a:t>Bahnfolgeregler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91247E-57F0-6AF1-CC85-355D4C939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Variablen für den Bahnfolgeregler in carctrl_node.cpp und </a:t>
            </a:r>
            <a:r>
              <a:rPr lang="de-DE" dirty="0" err="1"/>
              <a:t>pathcontroller.h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9E39B711-3525-BE0E-B622-0CADDCD199D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14278583"/>
                  </p:ext>
                </p:extLst>
              </p:nvPr>
            </p:nvGraphicFramePr>
            <p:xfrm>
              <a:off x="155997" y="1169914"/>
              <a:ext cx="11880000" cy="31343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sc2e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Regelabweichung in Längsrichtung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4523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psie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𝑟𝑎𝑑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Regelabweichung des </a:t>
                          </a:r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Gierwinkels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1109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deltae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Abweichung des Lenkwinkels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0665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deltas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𝑟𝑎𝑑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Ausgang der Vorsteuerung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8190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vE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0,1 </m:t>
                                </m:r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Begrenzung der Geschwindigkeit damit nicht durch Null geteilt wird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2916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vsc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Zwischenspeicher für die Sollgeschwindigkeit zur Berechnung von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oMath>
                          </a14:m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33980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9E39B711-3525-BE0E-B622-0CADDCD199D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14278583"/>
                  </p:ext>
                </p:extLst>
              </p:nvPr>
            </p:nvGraphicFramePr>
            <p:xfrm>
              <a:off x="155997" y="1169914"/>
              <a:ext cx="11880000" cy="31343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08197" r="-559122" b="-6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sc2e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108197" r="-264499" b="-6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Regelabweichung in Längsrichtung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4523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208197" r="-559122" b="-5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psie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208197" r="-264499" b="-5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Regelabweichung des </a:t>
                          </a:r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Gierwinkels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1109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308197" r="-559122" b="-4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deltae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Abweichung des Lenkwinkels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0665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08197" r="-559122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deltas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408197" r="-264499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Ausgang der Vorsteuerung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819076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292453" r="-559122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vE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292453" r="-264499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Begrenzung der Geschwindigkeit damit nicht durch Null geteilt wird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291628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396190" r="-559122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vsc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396190" r="-264499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396190" r="-103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33980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37814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9.2 Signal-Zeit-Diagramme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elle 10">
                <a:extLst>
                  <a:ext uri="{FF2B5EF4-FFF2-40B4-BE49-F238E27FC236}">
                    <a16:creationId xmlns:a16="http://schemas.microsoft.com/office/drawing/2014/main" id="{E43D4E25-989F-B144-1627-7C1219570E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0198966"/>
                  </p:ext>
                </p:extLst>
              </p:nvPr>
            </p:nvGraphicFramePr>
            <p:xfrm>
              <a:off x="-18891" y="1205478"/>
              <a:ext cx="12191998" cy="568655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5998">
                      <a:extLst>
                        <a:ext uri="{9D8B030D-6E8A-4147-A177-3AD203B41FA5}">
                          <a16:colId xmlns:a16="http://schemas.microsoft.com/office/drawing/2014/main" val="1717666932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3517575967"/>
                        </a:ext>
                      </a:extLst>
                    </a:gridCol>
                  </a:tblGrid>
                  <a:tr h="454554"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de-DE" dirty="0"/>
                            <a:t>Sollgeschwindigkeit = 1,0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de-DE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de-DE" dirty="0"/>
                            <a:t>Sollgeschwindigkeit = -1,0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de-DE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80946472"/>
                      </a:ext>
                    </a:extLst>
                  </a:tr>
                  <a:tr h="467944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81045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elle 10">
                <a:extLst>
                  <a:ext uri="{FF2B5EF4-FFF2-40B4-BE49-F238E27FC236}">
                    <a16:creationId xmlns:a16="http://schemas.microsoft.com/office/drawing/2014/main" id="{E43D4E25-989F-B144-1627-7C1219570E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0198966"/>
                  </p:ext>
                </p:extLst>
              </p:nvPr>
            </p:nvGraphicFramePr>
            <p:xfrm>
              <a:off x="-18891" y="1205478"/>
              <a:ext cx="12191998" cy="568655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5998">
                      <a:extLst>
                        <a:ext uri="{9D8B030D-6E8A-4147-A177-3AD203B41FA5}">
                          <a16:colId xmlns:a16="http://schemas.microsoft.com/office/drawing/2014/main" val="1717666932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3517575967"/>
                        </a:ext>
                      </a:extLst>
                    </a:gridCol>
                  </a:tblGrid>
                  <a:tr h="10071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100100" b="-46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900" b="-466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0946472"/>
                      </a:ext>
                    </a:extLst>
                  </a:tr>
                  <a:tr h="467944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81045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feld 14">
            <a:extLst>
              <a:ext uri="{FF2B5EF4-FFF2-40B4-BE49-F238E27FC236}">
                <a16:creationId xmlns:a16="http://schemas.microsoft.com/office/drawing/2014/main" id="{1E4CE8D5-711D-B709-E746-01FA7B016896}"/>
              </a:ext>
            </a:extLst>
          </p:cNvPr>
          <p:cNvSpPr txBox="1"/>
          <p:nvPr/>
        </p:nvSpPr>
        <p:spPr>
          <a:xfrm>
            <a:off x="18892" y="498985"/>
            <a:ext cx="11765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Fahrten werden von der kartesischen Koordinate [0 | 0] gestartet</a:t>
            </a:r>
          </a:p>
          <a:p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87DC509-8EB3-6973-36EA-0B82935D86CB}"/>
              </a:ext>
            </a:extLst>
          </p:cNvPr>
          <p:cNvSpPr txBox="1"/>
          <p:nvPr/>
        </p:nvSpPr>
        <p:spPr>
          <a:xfrm>
            <a:off x="3027868" y="6140232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3EDB78E-DE94-FACD-1E7A-43D0FB47C07D}"/>
              </a:ext>
            </a:extLst>
          </p:cNvPr>
          <p:cNvSpPr txBox="1"/>
          <p:nvPr/>
        </p:nvSpPr>
        <p:spPr>
          <a:xfrm>
            <a:off x="6539809" y="6347520"/>
            <a:ext cx="322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Abb.9.2.2: Bahnfolgeregler Signal-Zeit-Diagramm</a:t>
            </a:r>
            <a:endParaRPr lang="en-US" sz="12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19F20AE-7DEB-FF56-CB02-41EA54078E91}"/>
              </a:ext>
            </a:extLst>
          </p:cNvPr>
          <p:cNvSpPr txBox="1"/>
          <p:nvPr/>
        </p:nvSpPr>
        <p:spPr>
          <a:xfrm>
            <a:off x="375058" y="6351449"/>
            <a:ext cx="322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Abb.9.2.1: Bahnfolgeregler Signal-Zeit-Diagramm</a:t>
            </a:r>
            <a:endParaRPr lang="en-US" sz="12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7BBFF11-6E92-DE14-C9EE-608D1D8D8141}"/>
              </a:ext>
            </a:extLst>
          </p:cNvPr>
          <p:cNvSpPr txBox="1"/>
          <p:nvPr/>
        </p:nvSpPr>
        <p:spPr>
          <a:xfrm>
            <a:off x="9160946" y="6130271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8AE734-FBD1-6E66-B8FB-296F66180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0740" y="2581938"/>
            <a:ext cx="5054258" cy="369673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0515939-0163-0548-DD64-0CFD17CE2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8557" y="2515898"/>
            <a:ext cx="5025811" cy="36759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CDB5CA5-78E0-B960-088C-2303E508D95E}"/>
                  </a:ext>
                </a:extLst>
              </p:cNvPr>
              <p:cNvSpPr txBox="1"/>
              <p:nvPr/>
            </p:nvSpPr>
            <p:spPr>
              <a:xfrm rot="16200000">
                <a:off x="190714" y="4169195"/>
                <a:ext cx="772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de-DE" dirty="0">
                    <a:solidFill>
                      <a:schemeClr val="accent1"/>
                    </a:solidFill>
                  </a:rPr>
                  <a:t>/</a:t>
                </a:r>
                <a:r>
                  <a:rPr lang="de-DE" i="1" dirty="0" err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rad</a:t>
                </a:r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CDB5CA5-78E0-B960-088C-2303E508D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90714" y="4169195"/>
                <a:ext cx="772391" cy="369332"/>
              </a:xfrm>
              <a:prstGeom prst="rect">
                <a:avLst/>
              </a:prstGeom>
              <a:blipFill>
                <a:blip r:embed="rId5"/>
                <a:stretch>
                  <a:fillRect l="-11475" t="-7087" r="-24590" b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DB40821F-E29B-6201-7EAA-99255028EE7B}"/>
                  </a:ext>
                </a:extLst>
              </p:cNvPr>
              <p:cNvSpPr txBox="1"/>
              <p:nvPr/>
            </p:nvSpPr>
            <p:spPr>
              <a:xfrm rot="16200000">
                <a:off x="6180268" y="4138408"/>
                <a:ext cx="772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de-DE" dirty="0">
                    <a:solidFill>
                      <a:schemeClr val="accent1"/>
                    </a:solidFill>
                  </a:rPr>
                  <a:t>/</a:t>
                </a:r>
                <a:r>
                  <a:rPr lang="de-DE" i="1" dirty="0" err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rad</a:t>
                </a:r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DB40821F-E29B-6201-7EAA-99255028E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80268" y="4138408"/>
                <a:ext cx="772391" cy="369332"/>
              </a:xfrm>
              <a:prstGeom prst="rect">
                <a:avLst/>
              </a:prstGeom>
              <a:blipFill>
                <a:blip r:embed="rId6"/>
                <a:stretch>
                  <a:fillRect l="-13333" t="-7087" r="-26667" b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01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9.2 Signal-Zeit-Diagramme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elle 10">
                <a:extLst>
                  <a:ext uri="{FF2B5EF4-FFF2-40B4-BE49-F238E27FC236}">
                    <a16:creationId xmlns:a16="http://schemas.microsoft.com/office/drawing/2014/main" id="{E43D4E25-989F-B144-1627-7C1219570E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3529772"/>
                  </p:ext>
                </p:extLst>
              </p:nvPr>
            </p:nvGraphicFramePr>
            <p:xfrm>
              <a:off x="-18891" y="1205478"/>
              <a:ext cx="12191998" cy="568655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5998">
                      <a:extLst>
                        <a:ext uri="{9D8B030D-6E8A-4147-A177-3AD203B41FA5}">
                          <a16:colId xmlns:a16="http://schemas.microsoft.com/office/drawing/2014/main" val="1717666932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3517575967"/>
                        </a:ext>
                      </a:extLst>
                    </a:gridCol>
                  </a:tblGrid>
                  <a:tr h="454554"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de-DE" dirty="0"/>
                            <a:t>Sollgeschwindigkeit = 0,5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de-DE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de-DE" dirty="0"/>
                            <a:t>Sollgeschwindigkeit = -0,5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de-DE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80946472"/>
                      </a:ext>
                    </a:extLst>
                  </a:tr>
                  <a:tr h="467944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81045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elle 10">
                <a:extLst>
                  <a:ext uri="{FF2B5EF4-FFF2-40B4-BE49-F238E27FC236}">
                    <a16:creationId xmlns:a16="http://schemas.microsoft.com/office/drawing/2014/main" id="{E43D4E25-989F-B144-1627-7C1219570E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3529772"/>
                  </p:ext>
                </p:extLst>
              </p:nvPr>
            </p:nvGraphicFramePr>
            <p:xfrm>
              <a:off x="-18891" y="1205478"/>
              <a:ext cx="12191998" cy="568655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5998">
                      <a:extLst>
                        <a:ext uri="{9D8B030D-6E8A-4147-A177-3AD203B41FA5}">
                          <a16:colId xmlns:a16="http://schemas.microsoft.com/office/drawing/2014/main" val="1717666932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3517575967"/>
                        </a:ext>
                      </a:extLst>
                    </a:gridCol>
                  </a:tblGrid>
                  <a:tr h="10071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100100" b="-46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900" b="-466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0946472"/>
                      </a:ext>
                    </a:extLst>
                  </a:tr>
                  <a:tr h="467944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81045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feld 14">
            <a:extLst>
              <a:ext uri="{FF2B5EF4-FFF2-40B4-BE49-F238E27FC236}">
                <a16:creationId xmlns:a16="http://schemas.microsoft.com/office/drawing/2014/main" id="{1E4CE8D5-711D-B709-E746-01FA7B016896}"/>
              </a:ext>
            </a:extLst>
          </p:cNvPr>
          <p:cNvSpPr txBox="1"/>
          <p:nvPr/>
        </p:nvSpPr>
        <p:spPr>
          <a:xfrm>
            <a:off x="18892" y="498985"/>
            <a:ext cx="11765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Fahrten werden von der kartesischen Koordinate [0 | 0] gestartet</a:t>
            </a:r>
          </a:p>
          <a:p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87DC509-8EB3-6973-36EA-0B82935D86CB}"/>
              </a:ext>
            </a:extLst>
          </p:cNvPr>
          <p:cNvSpPr txBox="1"/>
          <p:nvPr/>
        </p:nvSpPr>
        <p:spPr>
          <a:xfrm>
            <a:off x="3027868" y="6140232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3EDB78E-DE94-FACD-1E7A-43D0FB47C07D}"/>
              </a:ext>
            </a:extLst>
          </p:cNvPr>
          <p:cNvSpPr txBox="1"/>
          <p:nvPr/>
        </p:nvSpPr>
        <p:spPr>
          <a:xfrm>
            <a:off x="6539809" y="6347520"/>
            <a:ext cx="322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Abb.9.2.4: Bahnfolgeregler Signal-Zeit-Diagramm</a:t>
            </a:r>
            <a:endParaRPr lang="en-US" sz="12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19F20AE-7DEB-FF56-CB02-41EA54078E91}"/>
              </a:ext>
            </a:extLst>
          </p:cNvPr>
          <p:cNvSpPr txBox="1"/>
          <p:nvPr/>
        </p:nvSpPr>
        <p:spPr>
          <a:xfrm>
            <a:off x="375058" y="6351449"/>
            <a:ext cx="322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Abb.9.2.3: Bahnfolgeregler Signal-Zeit-Diagramm</a:t>
            </a:r>
            <a:endParaRPr lang="en-US" sz="12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7BBFF11-6E92-DE14-C9EE-608D1D8D8141}"/>
              </a:ext>
            </a:extLst>
          </p:cNvPr>
          <p:cNvSpPr txBox="1"/>
          <p:nvPr/>
        </p:nvSpPr>
        <p:spPr>
          <a:xfrm>
            <a:off x="9160946" y="6130271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8AE734-FBD1-6E66-B8FB-296F66180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0740" y="2581938"/>
            <a:ext cx="5054258" cy="369673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0515939-0163-0548-DD64-0CFD17CE2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8557" y="2515898"/>
            <a:ext cx="5025811" cy="36759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CDB5CA5-78E0-B960-088C-2303E508D95E}"/>
                  </a:ext>
                </a:extLst>
              </p:cNvPr>
              <p:cNvSpPr txBox="1"/>
              <p:nvPr/>
            </p:nvSpPr>
            <p:spPr>
              <a:xfrm rot="16200000">
                <a:off x="190714" y="4169195"/>
                <a:ext cx="772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de-DE" dirty="0">
                    <a:solidFill>
                      <a:schemeClr val="accent1"/>
                    </a:solidFill>
                  </a:rPr>
                  <a:t>/</a:t>
                </a:r>
                <a:r>
                  <a:rPr lang="de-DE" i="1" dirty="0" err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rad</a:t>
                </a:r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CDB5CA5-78E0-B960-088C-2303E508D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90714" y="4169195"/>
                <a:ext cx="772391" cy="369332"/>
              </a:xfrm>
              <a:prstGeom prst="rect">
                <a:avLst/>
              </a:prstGeom>
              <a:blipFill>
                <a:blip r:embed="rId5"/>
                <a:stretch>
                  <a:fillRect l="-11475" t="-7087" r="-24590" b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DB40821F-E29B-6201-7EAA-99255028EE7B}"/>
                  </a:ext>
                </a:extLst>
              </p:cNvPr>
              <p:cNvSpPr txBox="1"/>
              <p:nvPr/>
            </p:nvSpPr>
            <p:spPr>
              <a:xfrm rot="16200000">
                <a:off x="6180268" y="4138408"/>
                <a:ext cx="772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de-DE" dirty="0">
                    <a:solidFill>
                      <a:schemeClr val="accent1"/>
                    </a:solidFill>
                  </a:rPr>
                  <a:t>/</a:t>
                </a:r>
                <a:r>
                  <a:rPr lang="de-DE" i="1" dirty="0" err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rad</a:t>
                </a:r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DB40821F-E29B-6201-7EAA-99255028E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80268" y="4138408"/>
                <a:ext cx="772391" cy="369332"/>
              </a:xfrm>
              <a:prstGeom prst="rect">
                <a:avLst/>
              </a:prstGeom>
              <a:blipFill>
                <a:blip r:embed="rId6"/>
                <a:stretch>
                  <a:fillRect l="-13333" t="-7087" r="-26667" b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10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35402032"/>
                  </p:ext>
                </p:extLst>
              </p:nvPr>
            </p:nvGraphicFramePr>
            <p:xfrm>
              <a:off x="155997" y="1169914"/>
              <a:ext cx="11880000" cy="5363084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Tak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20 </a:t>
                          </a:r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Abtastzeit des Speed- und </a:t>
                          </a:r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Positioncontrollers</a:t>
                          </a:r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, nicht verwechseln mit C++ Symbol Ta = 2 </a:t>
                          </a:r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ms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7546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Ti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246,83 </a:t>
                          </a:r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Integrationszeitskonstante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9666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kr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0,334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oMath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Geschwindigkeitsregler-Verstärkung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7329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kp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oMath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Positionsregler-Verstärkung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9437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x0.at(0)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de-DE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Initial-Vektor für die Regelstrecke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7156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2827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x0.at(2)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1167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x0.at(3)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𝑟𝑎𝑑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69257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x0.at(4)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93235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x0.at(5)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56165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x0.at(6)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2774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35402032"/>
                  </p:ext>
                </p:extLst>
              </p:nvPr>
            </p:nvGraphicFramePr>
            <p:xfrm>
              <a:off x="155997" y="1169914"/>
              <a:ext cx="11880000" cy="5363084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62857" r="-559122" b="-6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Tak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20 </a:t>
                          </a:r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Abtastzeit des Speed- und </a:t>
                          </a:r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Positioncontrollers</a:t>
                          </a:r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, nicht verwechseln mit C++ Symbol Ta = 2 </a:t>
                          </a:r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ms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7546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280328" r="-559122" b="-10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Ti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246,83 </a:t>
                          </a:r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Integrationszeitskonstante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9666737"/>
                      </a:ext>
                    </a:extLst>
                  </a:tr>
                  <a:tr h="4584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309333" r="-559122" b="-7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kr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309333" r="-264499" b="-7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Geschwindigkeitsregler-Verstärkung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732982"/>
                      </a:ext>
                    </a:extLst>
                  </a:tr>
                  <a:tr h="4584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03947" r="-559122" b="-68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kp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403947" r="-264499" b="-68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Positionsregler-Verstärkung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9437246"/>
                      </a:ext>
                    </a:extLst>
                  </a:tr>
                  <a:tr h="4584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510667" r="-559122" b="-59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x0.at(0)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510667" r="-264499" b="-59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Initial-Vektor für die Regelstrecke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7156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750820" r="-559122" b="-6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750820" r="-264499" b="-6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2827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850820" r="-559122" b="-5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x0.at(2)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850820" r="-264499" b="-5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1167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950820" r="-559122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x0.at(3)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950820" r="-264499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6925796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696739" r="-559122" b="-18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x0.at(4)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696739" r="-264499" b="-18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93235393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796739" r="-559122" b="-8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x0.at(5)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796739" r="-264499" b="-8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56165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352459" r="-55912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x0.at(6)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1352459" r="-26449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2774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73E7799-7FF0-E764-69C8-427731E1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Car Parameters</a:t>
            </a:r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4E9611-E4AB-3962-5380-3CA646814909}"/>
              </a:ext>
            </a:extLst>
          </p:cNvPr>
          <p:cNvSpPr txBox="1">
            <a:spLocks/>
          </p:cNvSpPr>
          <p:nvPr/>
        </p:nvSpPr>
        <p:spPr>
          <a:xfrm>
            <a:off x="0" y="837000"/>
            <a:ext cx="11311237" cy="57139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&gt;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97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803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791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Zusätzliche und geänderte Parameter im </a:t>
            </a:r>
            <a:r>
              <a:rPr lang="de-DE" dirty="0" err="1"/>
              <a:t>CarParameter.h</a:t>
            </a:r>
            <a:r>
              <a:rPr lang="de-DE" dirty="0"/>
              <a:t> </a:t>
            </a:r>
            <a:r>
              <a:rPr lang="de-DE" dirty="0" err="1"/>
              <a:t>header</a:t>
            </a:r>
            <a:r>
              <a:rPr lang="de-DE" dirty="0"/>
              <a:t>: </a:t>
            </a:r>
          </a:p>
          <a:p>
            <a:pPr lvl="1"/>
            <a:endParaRPr lang="de-DE" dirty="0"/>
          </a:p>
          <a:p>
            <a:pPr lvl="1"/>
            <a:endParaRPr lang="de-DE" i="1" dirty="0">
              <a:latin typeface="Cambria Math" panose="02040503050406030204" pitchFamily="18" charset="0"/>
            </a:endParaRPr>
          </a:p>
          <a:p>
            <a:pPr lvl="1"/>
            <a:endParaRPr lang="de-DE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982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9.2 Signal-Zeit-Diagramme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elle 10">
                <a:extLst>
                  <a:ext uri="{FF2B5EF4-FFF2-40B4-BE49-F238E27FC236}">
                    <a16:creationId xmlns:a16="http://schemas.microsoft.com/office/drawing/2014/main" id="{E43D4E25-989F-B144-1627-7C1219570E5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18891" y="1205478"/>
              <a:ext cx="12191998" cy="568655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5998">
                      <a:extLst>
                        <a:ext uri="{9D8B030D-6E8A-4147-A177-3AD203B41FA5}">
                          <a16:colId xmlns:a16="http://schemas.microsoft.com/office/drawing/2014/main" val="1717666932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3517575967"/>
                        </a:ext>
                      </a:extLst>
                    </a:gridCol>
                  </a:tblGrid>
                  <a:tr h="454554"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de-DE" dirty="0"/>
                            <a:t>Sollgeschwindigkeit = 1,5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de-DE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de-DE" dirty="0"/>
                            <a:t>Sollgeschwindigkeit = -1,5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de-DE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80946472"/>
                      </a:ext>
                    </a:extLst>
                  </a:tr>
                  <a:tr h="467944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81045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elle 10">
                <a:extLst>
                  <a:ext uri="{FF2B5EF4-FFF2-40B4-BE49-F238E27FC236}">
                    <a16:creationId xmlns:a16="http://schemas.microsoft.com/office/drawing/2014/main" id="{E43D4E25-989F-B144-1627-7C1219570E5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18891" y="1205478"/>
              <a:ext cx="12191998" cy="568655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5998">
                      <a:extLst>
                        <a:ext uri="{9D8B030D-6E8A-4147-A177-3AD203B41FA5}">
                          <a16:colId xmlns:a16="http://schemas.microsoft.com/office/drawing/2014/main" val="1717666932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3517575967"/>
                        </a:ext>
                      </a:extLst>
                    </a:gridCol>
                  </a:tblGrid>
                  <a:tr h="10071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100100" b="-46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900" b="-466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0946472"/>
                      </a:ext>
                    </a:extLst>
                  </a:tr>
                  <a:tr h="467944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81045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feld 14">
            <a:extLst>
              <a:ext uri="{FF2B5EF4-FFF2-40B4-BE49-F238E27FC236}">
                <a16:creationId xmlns:a16="http://schemas.microsoft.com/office/drawing/2014/main" id="{1E4CE8D5-711D-B709-E746-01FA7B016896}"/>
              </a:ext>
            </a:extLst>
          </p:cNvPr>
          <p:cNvSpPr txBox="1"/>
          <p:nvPr/>
        </p:nvSpPr>
        <p:spPr>
          <a:xfrm>
            <a:off x="18892" y="498985"/>
            <a:ext cx="11765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Fahrten werden von der kartesischen Koordinate [0 | 0] gestartet</a:t>
            </a:r>
          </a:p>
          <a:p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87DC509-8EB3-6973-36EA-0B82935D86CB}"/>
              </a:ext>
            </a:extLst>
          </p:cNvPr>
          <p:cNvSpPr txBox="1"/>
          <p:nvPr/>
        </p:nvSpPr>
        <p:spPr>
          <a:xfrm>
            <a:off x="3027868" y="6140232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3EDB78E-DE94-FACD-1E7A-43D0FB47C07D}"/>
              </a:ext>
            </a:extLst>
          </p:cNvPr>
          <p:cNvSpPr txBox="1"/>
          <p:nvPr/>
        </p:nvSpPr>
        <p:spPr>
          <a:xfrm>
            <a:off x="6539809" y="6347520"/>
            <a:ext cx="322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Abb.9.2.6: Bahnfolgeregler Signal-Zeit-Diagramm</a:t>
            </a:r>
            <a:endParaRPr lang="en-US" sz="12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19F20AE-7DEB-FF56-CB02-41EA54078E91}"/>
              </a:ext>
            </a:extLst>
          </p:cNvPr>
          <p:cNvSpPr txBox="1"/>
          <p:nvPr/>
        </p:nvSpPr>
        <p:spPr>
          <a:xfrm>
            <a:off x="375058" y="6351449"/>
            <a:ext cx="322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Abb.9.2.5: Bahnfolgeregler Signal-Zeit-Diagramm</a:t>
            </a:r>
            <a:endParaRPr lang="en-US" sz="12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7BBFF11-6E92-DE14-C9EE-608D1D8D8141}"/>
              </a:ext>
            </a:extLst>
          </p:cNvPr>
          <p:cNvSpPr txBox="1"/>
          <p:nvPr/>
        </p:nvSpPr>
        <p:spPr>
          <a:xfrm>
            <a:off x="9160946" y="6130271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8AE734-FBD1-6E66-B8FB-296F66180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0740" y="2581938"/>
            <a:ext cx="5054258" cy="369673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0515939-0163-0548-DD64-0CFD17CE2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8557" y="2515898"/>
            <a:ext cx="5025811" cy="36759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CDB5CA5-78E0-B960-088C-2303E508D95E}"/>
                  </a:ext>
                </a:extLst>
              </p:cNvPr>
              <p:cNvSpPr txBox="1"/>
              <p:nvPr/>
            </p:nvSpPr>
            <p:spPr>
              <a:xfrm rot="16200000">
                <a:off x="190714" y="4169195"/>
                <a:ext cx="772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de-DE" dirty="0">
                    <a:solidFill>
                      <a:schemeClr val="accent1"/>
                    </a:solidFill>
                  </a:rPr>
                  <a:t>/</a:t>
                </a:r>
                <a:r>
                  <a:rPr lang="de-DE" i="1" dirty="0" err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rad</a:t>
                </a:r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CDB5CA5-78E0-B960-088C-2303E508D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90714" y="4169195"/>
                <a:ext cx="772391" cy="369332"/>
              </a:xfrm>
              <a:prstGeom prst="rect">
                <a:avLst/>
              </a:prstGeom>
              <a:blipFill>
                <a:blip r:embed="rId5"/>
                <a:stretch>
                  <a:fillRect l="-11475" t="-7087" r="-24590" b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DB40821F-E29B-6201-7EAA-99255028EE7B}"/>
                  </a:ext>
                </a:extLst>
              </p:cNvPr>
              <p:cNvSpPr txBox="1"/>
              <p:nvPr/>
            </p:nvSpPr>
            <p:spPr>
              <a:xfrm rot="16200000">
                <a:off x="6180268" y="4138408"/>
                <a:ext cx="772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de-DE" dirty="0">
                    <a:solidFill>
                      <a:schemeClr val="accent1"/>
                    </a:solidFill>
                  </a:rPr>
                  <a:t>/</a:t>
                </a:r>
                <a:r>
                  <a:rPr lang="de-DE" i="1" dirty="0" err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rad</a:t>
                </a:r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DB40821F-E29B-6201-7EAA-99255028E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80268" y="4138408"/>
                <a:ext cx="772391" cy="369332"/>
              </a:xfrm>
              <a:prstGeom prst="rect">
                <a:avLst/>
              </a:prstGeom>
              <a:blipFill>
                <a:blip r:embed="rId6"/>
                <a:stretch>
                  <a:fillRect l="-13333" t="-7087" r="-26667" b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89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89828249"/>
                  </p:ext>
                </p:extLst>
              </p:nvPr>
            </p:nvGraphicFramePr>
            <p:xfrm>
              <a:off x="155997" y="1169914"/>
              <a:ext cx="11880000" cy="438239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𝑢𝑛𝐷𝑒𝑞𝑢𝑒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unDeque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Zwischenspeicher für Delay, speichert drei Werte, dies führt zu einer Verzögerung von 60 </a:t>
                          </a:r>
                          <a:r>
                            <a:rPr lang="de-DE" dirty="0" err="1"/>
                            <a:t>ms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546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𝑑𝑒𝑙𝑡𝑎𝑛𝐷𝑒𝑞𝑢𝑒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deltanDeque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                           “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9666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𝑇𝑡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un_Tt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-1 …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Verzögertes Pedalsignal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437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𝑇𝑡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deltan_Tt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-1 …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Verzögertes Lenksignal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7156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beta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𝑟𝑎𝑑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Schwimmwinkel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27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delta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𝑟𝑎𝑑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Lenkwinkel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1167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alphaf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𝑟𝑎𝑑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Schräglaufwinkell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Vorderrad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69257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alphar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𝑟𝑎𝑑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Schräglaufwinkel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Hinterrad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3235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Ff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Reifenkraft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Vorderad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6165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Fr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Riefenkraft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Hinterrad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277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89828249"/>
                  </p:ext>
                </p:extLst>
              </p:nvPr>
            </p:nvGraphicFramePr>
            <p:xfrm>
              <a:off x="155997" y="1169914"/>
              <a:ext cx="11880000" cy="438239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62857" r="-559122" b="-54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unDeque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Zwischenspeicher für Delay, speichert drei Werte, dies führt zu einer Verzögerung von 60 </a:t>
                          </a:r>
                          <a:r>
                            <a:rPr lang="de-DE" dirty="0" err="1"/>
                            <a:t>ms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546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80328" r="-559122" b="-8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deltanDeque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                           “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9666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80328" r="-559122" b="-7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un_Tt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-1 …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Verzögertes Pedalsignal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437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80328" r="-559122" b="-6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deltan_Tt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-1 …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Verzögertes Lenksignal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7156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580328" r="-559122" b="-5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beta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228" t="-580328" r="-264499" b="-5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Schwimmwinkel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27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680328" r="-559122" b="-4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delta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228" t="-680328" r="-264499" b="-4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Lenkwinkel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1167703"/>
                      </a:ext>
                    </a:extLst>
                  </a:tr>
                  <a:tr h="3877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755556" r="-559122" b="-3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alphaf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228" t="-755556" r="-264499" b="-3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Schräglaufwinkell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Vorderrad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69257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883607" r="-559122" b="-2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alphar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228" t="-883607" r="-264499" b="-2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Schräglaufwinkel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Hinterrad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3235393"/>
                      </a:ext>
                    </a:extLst>
                  </a:tr>
                  <a:tr h="3877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937500" r="-559122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Ff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228" t="-937500" r="-264499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Reifenkraft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Vorderad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6165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88525" r="-55912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Fr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228" t="-1088525" r="-26449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Riefenkraft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Hinterrad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2774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73E7799-7FF0-E764-69C8-427731E1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5.3 </a:t>
            </a:r>
            <a:r>
              <a:rPr lang="de-DE" dirty="0" err="1"/>
              <a:t>carsim_node</a:t>
            </a:r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4E9611-E4AB-3962-5380-3CA646814909}"/>
              </a:ext>
            </a:extLst>
          </p:cNvPr>
          <p:cNvSpPr txBox="1">
            <a:spLocks/>
          </p:cNvSpPr>
          <p:nvPr/>
        </p:nvSpPr>
        <p:spPr>
          <a:xfrm>
            <a:off x="0" y="837000"/>
            <a:ext cx="11311237" cy="57139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&gt;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97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803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791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Zusätzliche Parameter im carsim_node.cpp und </a:t>
            </a:r>
            <a:r>
              <a:rPr lang="de-DE" dirty="0" err="1"/>
              <a:t>carplant.h</a:t>
            </a:r>
            <a:r>
              <a:rPr lang="de-DE" dirty="0"/>
              <a:t>: </a:t>
            </a:r>
            <a:endParaRPr lang="de-DE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13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5.3 Sprungantworten</a:t>
            </a:r>
            <a:endParaRPr lang="en-US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E43D4E25-989F-B144-1627-7C1219570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308612"/>
              </p:ext>
            </p:extLst>
          </p:nvPr>
        </p:nvGraphicFramePr>
        <p:xfrm>
          <a:off x="-18891" y="1205478"/>
          <a:ext cx="12191998" cy="5593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5998">
                  <a:extLst>
                    <a:ext uri="{9D8B030D-6E8A-4147-A177-3AD203B41FA5}">
                      <a16:colId xmlns:a16="http://schemas.microsoft.com/office/drawing/2014/main" val="1717666932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517575967"/>
                    </a:ext>
                  </a:extLst>
                </a:gridCol>
              </a:tblGrid>
              <a:tr h="454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Sprung auf Pedals =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Sprung auf Pedals = -1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0946472"/>
                  </a:ext>
                </a:extLst>
              </a:tr>
              <a:tr h="46794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8104587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1E4CE8D5-711D-B709-E746-01FA7B016896}"/>
              </a:ext>
            </a:extLst>
          </p:cNvPr>
          <p:cNvSpPr txBox="1"/>
          <p:nvPr/>
        </p:nvSpPr>
        <p:spPr>
          <a:xfrm>
            <a:off x="18892" y="498985"/>
            <a:ext cx="11765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Sprungantworten der Strecke auf einen Pedals-Sprung; Ausgangssituation: Pedals = 0  Steering = 0</a:t>
            </a:r>
          </a:p>
          <a:p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87DC509-8EB3-6973-36EA-0B82935D86CB}"/>
              </a:ext>
            </a:extLst>
          </p:cNvPr>
          <p:cNvSpPr txBox="1"/>
          <p:nvPr/>
        </p:nvSpPr>
        <p:spPr>
          <a:xfrm>
            <a:off x="3027868" y="6140232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3EDB78E-DE94-FACD-1E7A-43D0FB47C07D}"/>
              </a:ext>
            </a:extLst>
          </p:cNvPr>
          <p:cNvSpPr txBox="1"/>
          <p:nvPr/>
        </p:nvSpPr>
        <p:spPr>
          <a:xfrm>
            <a:off x="6539809" y="6347520"/>
            <a:ext cx="278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Abb.5.3.2: Sprungantwort der Strecke (-1)</a:t>
            </a:r>
            <a:endParaRPr lang="en-US" sz="12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19F20AE-7DEB-FF56-CB02-41EA54078E91}"/>
              </a:ext>
            </a:extLst>
          </p:cNvPr>
          <p:cNvSpPr txBox="1"/>
          <p:nvPr/>
        </p:nvSpPr>
        <p:spPr>
          <a:xfrm>
            <a:off x="375058" y="6351449"/>
            <a:ext cx="2739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Abb.5.3.1: Sprungantwort der Strecke (1)</a:t>
            </a:r>
            <a:endParaRPr lang="en-US" sz="12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7BBFF11-6E92-DE14-C9EE-608D1D8D8141}"/>
              </a:ext>
            </a:extLst>
          </p:cNvPr>
          <p:cNvSpPr txBox="1"/>
          <p:nvPr/>
        </p:nvSpPr>
        <p:spPr>
          <a:xfrm>
            <a:off x="9160946" y="6130271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8AE734-FBD1-6E66-B8FB-296F66180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8945" y="2581938"/>
            <a:ext cx="5217848" cy="369673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0515939-0163-0548-DD64-0CFD17CE2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7222" y="2515898"/>
            <a:ext cx="5188480" cy="36759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CDB5CA5-78E0-B960-088C-2303E508D95E}"/>
                  </a:ext>
                </a:extLst>
              </p:cNvPr>
              <p:cNvSpPr txBox="1"/>
              <p:nvPr/>
            </p:nvSpPr>
            <p:spPr>
              <a:xfrm rot="16200000">
                <a:off x="-812" y="4122388"/>
                <a:ext cx="1155445" cy="462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v/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de-DE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/>
                  <a:t>| </a:t>
                </a:r>
                <a:r>
                  <a:rPr lang="de-DE" dirty="0">
                    <a:solidFill>
                      <a:srgbClr val="FF0000"/>
                    </a:solidFill>
                  </a:rPr>
                  <a:t>v/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CDB5CA5-78E0-B960-088C-2303E508D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812" y="4122388"/>
                <a:ext cx="1155445" cy="462947"/>
              </a:xfrm>
              <a:prstGeom prst="rect">
                <a:avLst/>
              </a:prstGeom>
              <a:blipFill>
                <a:blip r:embed="rId4"/>
                <a:stretch>
                  <a:fillRect r="-7895" b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AAC369B-CEDC-FE9B-280F-09E0A2F3D961}"/>
                  </a:ext>
                </a:extLst>
              </p:cNvPr>
              <p:cNvSpPr txBox="1"/>
              <p:nvPr/>
            </p:nvSpPr>
            <p:spPr>
              <a:xfrm rot="16200000">
                <a:off x="5962086" y="4122388"/>
                <a:ext cx="1155445" cy="462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v/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de-DE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/>
                  <a:t>| </a:t>
                </a:r>
                <a:r>
                  <a:rPr lang="de-DE" dirty="0">
                    <a:solidFill>
                      <a:srgbClr val="FF0000"/>
                    </a:solidFill>
                  </a:rPr>
                  <a:t>v/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AAC369B-CEDC-FE9B-280F-09E0A2F3D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962086" y="4122388"/>
                <a:ext cx="1155445" cy="462947"/>
              </a:xfrm>
              <a:prstGeom prst="rect">
                <a:avLst/>
              </a:prstGeom>
              <a:blipFill>
                <a:blip r:embed="rId5"/>
                <a:stretch>
                  <a:fillRect r="-7895" b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1313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5.3 Sprungantworten</a:t>
            </a:r>
            <a:endParaRPr lang="en-US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E43D4E25-989F-B144-1627-7C1219570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568447"/>
              </p:ext>
            </p:extLst>
          </p:nvPr>
        </p:nvGraphicFramePr>
        <p:xfrm>
          <a:off x="-18891" y="1205478"/>
          <a:ext cx="12191998" cy="58681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5998">
                  <a:extLst>
                    <a:ext uri="{9D8B030D-6E8A-4147-A177-3AD203B41FA5}">
                      <a16:colId xmlns:a16="http://schemas.microsoft.com/office/drawing/2014/main" val="1717666932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517575967"/>
                    </a:ext>
                  </a:extLst>
                </a:gridCol>
              </a:tblGrid>
              <a:tr h="454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Konstant Pedals = 0,5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Sprung auf Steering = 0,7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Konstant Pedals = -0,5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Sprung auf Steering = -0,7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0946472"/>
                  </a:ext>
                </a:extLst>
              </a:tr>
              <a:tr h="46794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8104587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1E4CE8D5-711D-B709-E746-01FA7B016896}"/>
              </a:ext>
            </a:extLst>
          </p:cNvPr>
          <p:cNvSpPr txBox="1"/>
          <p:nvPr/>
        </p:nvSpPr>
        <p:spPr>
          <a:xfrm>
            <a:off x="18892" y="498985"/>
            <a:ext cx="11765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Sprungantworten der Strecke auf einen Steering-Sprung; Ausgangssituation: Steering = 0</a:t>
            </a:r>
          </a:p>
          <a:p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87DC509-8EB3-6973-36EA-0B82935D86CB}"/>
              </a:ext>
            </a:extLst>
          </p:cNvPr>
          <p:cNvSpPr txBox="1"/>
          <p:nvPr/>
        </p:nvSpPr>
        <p:spPr>
          <a:xfrm>
            <a:off x="3027868" y="6140232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3EDB78E-DE94-FACD-1E7A-43D0FB47C07D}"/>
              </a:ext>
            </a:extLst>
          </p:cNvPr>
          <p:cNvSpPr txBox="1"/>
          <p:nvPr/>
        </p:nvSpPr>
        <p:spPr>
          <a:xfrm>
            <a:off x="6539809" y="6347520"/>
            <a:ext cx="2903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Abb.5.3.4: Sprungantwort der Strecke (-0,7)</a:t>
            </a:r>
            <a:endParaRPr lang="en-US" sz="12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19F20AE-7DEB-FF56-CB02-41EA54078E91}"/>
              </a:ext>
            </a:extLst>
          </p:cNvPr>
          <p:cNvSpPr txBox="1"/>
          <p:nvPr/>
        </p:nvSpPr>
        <p:spPr>
          <a:xfrm>
            <a:off x="375058" y="6351449"/>
            <a:ext cx="2857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Abb.5.3.3: Sprungantwort der Strecke (0,7)</a:t>
            </a:r>
            <a:endParaRPr lang="en-US" sz="12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7BBFF11-6E92-DE14-C9EE-608D1D8D8141}"/>
              </a:ext>
            </a:extLst>
          </p:cNvPr>
          <p:cNvSpPr txBox="1"/>
          <p:nvPr/>
        </p:nvSpPr>
        <p:spPr>
          <a:xfrm>
            <a:off x="9160946" y="6130271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8AE734-FBD1-6E66-B8FB-296F66180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8946" y="2581938"/>
            <a:ext cx="5217846" cy="369673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0515939-0163-0548-DD64-0CFD17CE2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7222" y="2515898"/>
            <a:ext cx="5188480" cy="36759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CDB5CA5-78E0-B960-088C-2303E508D95E}"/>
                  </a:ext>
                </a:extLst>
              </p:cNvPr>
              <p:cNvSpPr txBox="1"/>
              <p:nvPr/>
            </p:nvSpPr>
            <p:spPr>
              <a:xfrm rot="16200000">
                <a:off x="-243442" y="4169195"/>
                <a:ext cx="1640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de-DE" dirty="0">
                    <a:solidFill>
                      <a:schemeClr val="accent1"/>
                    </a:solidFill>
                  </a:rPr>
                  <a:t>/</a:t>
                </a:r>
                <a:r>
                  <a:rPr lang="de-DE" i="1" dirty="0" err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rad</a:t>
                </a:r>
                <a:r>
                  <a:rPr lang="de-DE" dirty="0">
                    <a:solidFill>
                      <a:srgbClr val="0070C0"/>
                    </a:solidFill>
                  </a:rPr>
                  <a:t> </a:t>
                </a:r>
                <a:r>
                  <a:rPr lang="de-DE" dirty="0"/>
                  <a:t>|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𝑟𝑎𝑑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CDB5CA5-78E0-B960-088C-2303E508D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43442" y="4169195"/>
                <a:ext cx="1640706" cy="369332"/>
              </a:xfrm>
              <a:prstGeom prst="rect">
                <a:avLst/>
              </a:prstGeom>
              <a:blipFill>
                <a:blip r:embed="rId4"/>
                <a:stretch>
                  <a:fillRect l="-11475" r="-24590" b="-1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AAC369B-CEDC-FE9B-280F-09E0A2F3D961}"/>
                  </a:ext>
                </a:extLst>
              </p:cNvPr>
              <p:cNvSpPr txBox="1"/>
              <p:nvPr/>
            </p:nvSpPr>
            <p:spPr>
              <a:xfrm rot="16200000">
                <a:off x="5719456" y="4169195"/>
                <a:ext cx="1640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de-DE" dirty="0">
                    <a:solidFill>
                      <a:schemeClr val="accent1"/>
                    </a:solidFill>
                  </a:rPr>
                  <a:t>/</a:t>
                </a:r>
                <a:r>
                  <a:rPr lang="de-DE" i="1" dirty="0" err="1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rad</a:t>
                </a:r>
                <a:r>
                  <a:rPr lang="de-DE" dirty="0">
                    <a:solidFill>
                      <a:srgbClr val="0070C0"/>
                    </a:solidFill>
                  </a:rPr>
                  <a:t> </a:t>
                </a:r>
                <a:r>
                  <a:rPr lang="de-DE" dirty="0"/>
                  <a:t>|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𝑟𝑎𝑑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AAC369B-CEDC-FE9B-280F-09E0A2F3D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719456" y="4169195"/>
                <a:ext cx="1640706" cy="369332"/>
              </a:xfrm>
              <a:prstGeom prst="rect">
                <a:avLst/>
              </a:prstGeom>
              <a:blipFill>
                <a:blip r:embed="rId5"/>
                <a:stretch>
                  <a:fillRect l="-13333" r="-26667" b="-1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672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864A8C9-4CB7-382C-6709-3827D123B2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6.1 </a:t>
                </a:r>
                <a:r>
                  <a:rPr lang="de-DE" dirty="0" err="1"/>
                  <a:t>Reglerentwurf</a:t>
                </a:r>
                <a:r>
                  <a:rPr lang="de-DE" dirty="0"/>
                  <a:t> – Bestimmung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864A8C9-4CB7-382C-6709-3827D123B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750" t="-8537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F7088-2F01-0514-D047-51E5F6881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/>
                  <a:t>Offene Strecke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de-DE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 err="1"/>
                  <a:t>Frequenzgang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Amplitudengang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Phasengang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𝑎𝑡𝑎𝑛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𝑎𝑡𝑎𝑛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Regleranforderungen</a:t>
                </a:r>
                <a:endParaRPr lang="en-US" dirty="0"/>
              </a:p>
              <a:p>
                <a:pPr lvl="1"/>
                <a:r>
                  <a:rPr lang="de-DE" dirty="0"/>
                  <a:t>Überschwingzeit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=1000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de-DE" b="0" dirty="0"/>
              </a:p>
              <a:p>
                <a:pPr lvl="1"/>
                <a:r>
                  <a:rPr lang="en-US" sz="1800" dirty="0" err="1"/>
                  <a:t>Überschwingweit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=4%</m:t>
                    </m:r>
                  </m:oMath>
                </a14:m>
                <a:endParaRPr lang="de-DE" sz="1800" b="0" dirty="0"/>
              </a:p>
              <a:p>
                <a:pPr lvl="1"/>
                <a:r>
                  <a:rPr lang="en-US" sz="1800" dirty="0" err="1"/>
                  <a:t>Phasenrand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≈65°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dirty="0" err="1"/>
                  <a:t>Durchtrittskreisfrequenz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1000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𝑚𝑠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F7088-2F01-0514-D047-51E5F6881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8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4ED7F65-7674-A343-C703-DEDEC5FC19CE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aus</a:t>
                </a:r>
                <a:r>
                  <a:rPr lang="en-US" dirty="0"/>
                  <a:t> </a:t>
                </a:r>
                <a:r>
                  <a:rPr lang="en-US" dirty="0" err="1"/>
                  <a:t>Phasenrand</a:t>
                </a:r>
                <a:r>
                  <a:rPr lang="en-US" dirty="0"/>
                  <a:t> </a:t>
                </a:r>
                <a:r>
                  <a:rPr lang="en-US" dirty="0" err="1"/>
                  <a:t>bestimmen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65°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180°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𝑟𝑒𝑠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b="0" i="0" smtClean="0">
                                        <a:latin typeface="Cambria Math" panose="02040503050406030204" pitchFamily="18" charset="0"/>
                                      </a:rPr>
                                      <m:t>atan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𝜔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=246,83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aus</a:t>
                </a:r>
                <a:r>
                  <a:rPr lang="en-US" dirty="0"/>
                  <a:t> </a:t>
                </a:r>
                <a:r>
                  <a:rPr lang="en-US" dirty="0" err="1"/>
                  <a:t>Amplitudenrand</a:t>
                </a:r>
                <a:r>
                  <a:rPr lang="en-US" dirty="0"/>
                  <a:t> </a:t>
                </a:r>
                <a:r>
                  <a:rPr lang="en-US" dirty="0" err="1"/>
                  <a:t>bestimmen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=0,344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4ED7F65-7674-A343-C703-DEDEC5FC19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4"/>
                <a:stretch>
                  <a:fillRect l="-600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432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6.1 </a:t>
            </a:r>
            <a:r>
              <a:rPr lang="de-DE" dirty="0" err="1"/>
              <a:t>Reglerentwurf</a:t>
            </a:r>
            <a:r>
              <a:rPr lang="de-DE" dirty="0"/>
              <a:t> - </a:t>
            </a:r>
            <a:r>
              <a:rPr lang="de-DE" dirty="0" err="1"/>
              <a:t>Zeitdiskretisierung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Regler</a:t>
                </a:r>
              </a:p>
              <a:p>
                <a:pPr lvl="1"/>
                <a:r>
                  <a:rPr lang="de-DE" dirty="0"/>
                  <a:t>Regler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I-</a:t>
                </a:r>
                <a:r>
                  <a:rPr lang="en-US" dirty="0" err="1"/>
                  <a:t>Anteil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P-</a:t>
                </a:r>
                <a:r>
                  <a:rPr lang="en-US" dirty="0" err="1"/>
                  <a:t>Anteil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Zeitdiskretisierung</a:t>
                </a:r>
                <a:r>
                  <a:rPr lang="en-US" dirty="0"/>
                  <a:t> I-</a:t>
                </a:r>
                <a:r>
                  <a:rPr lang="en-US" dirty="0" err="1"/>
                  <a:t>Anteil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 err="1"/>
                  <a:t>Rücktransformation</a:t>
                </a:r>
                <a:r>
                  <a:rPr lang="en-US" dirty="0"/>
                  <a:t>, </a:t>
                </a:r>
                <a:r>
                  <a:rPr lang="en-US" dirty="0" err="1"/>
                  <a:t>mit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marL="31115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8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en-US" dirty="0"/>
                  <a:t>Zeitdiskretisierung P-</a:t>
                </a:r>
                <a:r>
                  <a:rPr lang="en-US" dirty="0" err="1"/>
                  <a:t>Anteil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r>
                  <a:rPr lang="de-DE" dirty="0"/>
                  <a:t>Rücktransformation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marL="311150" lvl="1" indent="0">
                  <a:buNone/>
                </a:pPr>
                <a:endParaRPr lang="en-US" dirty="0"/>
              </a:p>
              <a:p>
                <a:r>
                  <a:rPr lang="de-DE" dirty="0"/>
                  <a:t>Differenzengleichung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3"/>
                <a:stretch>
                  <a:fillRect l="-600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184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6.1 </a:t>
            </a:r>
            <a:r>
              <a:rPr lang="de-DE" dirty="0" err="1"/>
              <a:t>Reglerentwurf</a:t>
            </a:r>
            <a:r>
              <a:rPr lang="de-DE" dirty="0"/>
              <a:t> - Diagramme</a:t>
            </a:r>
            <a:endParaRPr lang="en-US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E43D4E25-989F-B144-1627-7C1219570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26587"/>
              </p:ext>
            </p:extLst>
          </p:nvPr>
        </p:nvGraphicFramePr>
        <p:xfrm>
          <a:off x="-18891" y="1205478"/>
          <a:ext cx="12191998" cy="5319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5998">
                  <a:extLst>
                    <a:ext uri="{9D8B030D-6E8A-4147-A177-3AD203B41FA5}">
                      <a16:colId xmlns:a16="http://schemas.microsoft.com/office/drawing/2014/main" val="1717666932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517575967"/>
                    </a:ext>
                  </a:extLst>
                </a:gridCol>
              </a:tblGrid>
              <a:tr h="454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0946472"/>
                  </a:ext>
                </a:extLst>
              </a:tr>
              <a:tr h="46794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8104587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1E4CE8D5-711D-B709-E746-01FA7B016896}"/>
              </a:ext>
            </a:extLst>
          </p:cNvPr>
          <p:cNvSpPr txBox="1"/>
          <p:nvPr/>
        </p:nvSpPr>
        <p:spPr>
          <a:xfrm>
            <a:off x="18892" y="498985"/>
            <a:ext cx="1176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Matlab</a:t>
            </a:r>
            <a:r>
              <a:rPr lang="de-DE" dirty="0"/>
              <a:t> Diagramme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3EDB78E-DE94-FACD-1E7A-43D0FB47C07D}"/>
              </a:ext>
            </a:extLst>
          </p:cNvPr>
          <p:cNvSpPr txBox="1"/>
          <p:nvPr/>
        </p:nvSpPr>
        <p:spPr>
          <a:xfrm>
            <a:off x="6539809" y="6347520"/>
            <a:ext cx="3279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Abb.6.1.2: Sprungantwort Geschwindigkeitsregler</a:t>
            </a:r>
            <a:endParaRPr lang="en-US" sz="12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19F20AE-7DEB-FF56-CB02-41EA54078E91}"/>
              </a:ext>
            </a:extLst>
          </p:cNvPr>
          <p:cNvSpPr txBox="1"/>
          <p:nvPr/>
        </p:nvSpPr>
        <p:spPr>
          <a:xfrm>
            <a:off x="375058" y="6351449"/>
            <a:ext cx="1866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Abb.6.1.1: Bode Diagramm</a:t>
            </a:r>
            <a:endParaRPr lang="en-US" sz="1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8AE734-FBD1-6E66-B8FB-296F66180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000" y="1860922"/>
            <a:ext cx="5371123" cy="441774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0515939-0163-0548-DD64-0CFD17CE2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8000" y="1894288"/>
            <a:ext cx="5562365" cy="429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84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2896"/>
          </a:solidFill>
        </a:ln>
      </a:spPr>
      <a:bodyPr rtlCol="0" anchor="t" anchorCtr="0"/>
      <a:lstStyle>
        <a:defPPr algn="l">
          <a:defRPr sz="1200" dirty="0" smtClean="0">
            <a:solidFill>
              <a:srgbClr val="002896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>
              <a:lumMod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2032</Words>
  <Application>Microsoft Office PowerPoint</Application>
  <PresentationFormat>Breitbild</PresentationFormat>
  <Paragraphs>529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</vt:lpstr>
      <vt:lpstr>ModBas</vt:lpstr>
      <vt:lpstr>Inhalt</vt:lpstr>
      <vt:lpstr>Car Parameters</vt:lpstr>
      <vt:lpstr>Aufgabe 5.3 carsim_node</vt:lpstr>
      <vt:lpstr>5.3 Sprungantworten</vt:lpstr>
      <vt:lpstr>5.3 Sprungantworten</vt:lpstr>
      <vt:lpstr>6.1 Reglerentwurf – Bestimmung von T_i und k_r</vt:lpstr>
      <vt:lpstr>6.1 Reglerentwurf - Zeitdiskretisierung</vt:lpstr>
      <vt:lpstr>6.1 Reglerentwurf - Diagramme</vt:lpstr>
      <vt:lpstr>Aufgabe 6.3</vt:lpstr>
      <vt:lpstr>6.3 Sprungantworten</vt:lpstr>
      <vt:lpstr>6.3 Sprungantworten</vt:lpstr>
      <vt:lpstr>6.3 Sprungantworten</vt:lpstr>
      <vt:lpstr>7.1 Longitudinalpositionsregelung</vt:lpstr>
      <vt:lpstr>7.1 Longitudinalpositionsregelung</vt:lpstr>
      <vt:lpstr>7.1 Longitudinalpositionsregelung - Diagramme</vt:lpstr>
      <vt:lpstr>7.1 Longitudinalpositionsregelung - Diagramme</vt:lpstr>
      <vt:lpstr>7.1 Longitudinalpositionsregelung - Diagramme</vt:lpstr>
      <vt:lpstr>7.1 Longitudinalpositionsregelung - Diagramme</vt:lpstr>
      <vt:lpstr>7.3 Longitudinalpositionsregelung</vt:lpstr>
      <vt:lpstr>7.3 Longitudinalpositionsregelung</vt:lpstr>
      <vt:lpstr>7.3 Signal-Zeit-Diagramme</vt:lpstr>
      <vt:lpstr>7.3 Signal-Zeit-Diagramme</vt:lpstr>
      <vt:lpstr>7.3 Signal-Zeit-Diagramme</vt:lpstr>
      <vt:lpstr>8.1 Gerade Bahnkurve</vt:lpstr>
      <vt:lpstr>9. Bahnfolgeregler</vt:lpstr>
      <vt:lpstr>9. Bahnfolgeregler</vt:lpstr>
      <vt:lpstr>9.2 Signal-Zeit-Diagramme</vt:lpstr>
      <vt:lpstr>9.2 Signal-Zeit-Diagramme</vt:lpstr>
      <vt:lpstr>9.2 Signal-Zeit-Diagramme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MINI-AUTO-DRIVE</dc:title>
  <dc:creator>frank.traenkle@outlook.de</dc:creator>
  <cp:lastModifiedBy>M H</cp:lastModifiedBy>
  <cp:revision>745</cp:revision>
  <dcterms:created xsi:type="dcterms:W3CDTF">2019-01-02T10:25:59Z</dcterms:created>
  <dcterms:modified xsi:type="dcterms:W3CDTF">2023-01-15T12:39:05Z</dcterms:modified>
</cp:coreProperties>
</file>