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5" r:id="rId3"/>
    <p:sldId id="266" r:id="rId4"/>
    <p:sldId id="269" r:id="rId5"/>
    <p:sldId id="291" r:id="rId6"/>
    <p:sldId id="292" r:id="rId7"/>
    <p:sldId id="257" r:id="rId8"/>
    <p:sldId id="258" r:id="rId9"/>
    <p:sldId id="286" r:id="rId10"/>
    <p:sldId id="270" r:id="rId11"/>
    <p:sldId id="277" r:id="rId12"/>
    <p:sldId id="279" r:id="rId13"/>
    <p:sldId id="280" r:id="rId14"/>
    <p:sldId id="259" r:id="rId15"/>
    <p:sldId id="262" r:id="rId16"/>
    <p:sldId id="287" r:id="rId17"/>
    <p:sldId id="288" r:id="rId18"/>
    <p:sldId id="289" r:id="rId19"/>
    <p:sldId id="290" r:id="rId20"/>
    <p:sldId id="271" r:id="rId21"/>
    <p:sldId id="272" r:id="rId22"/>
    <p:sldId id="278" r:id="rId23"/>
    <p:sldId id="281" r:id="rId24"/>
    <p:sldId id="282" r:id="rId25"/>
    <p:sldId id="263" r:id="rId26"/>
    <p:sldId id="264" r:id="rId27"/>
    <p:sldId id="274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1" autoAdjust="0"/>
    <p:restoredTop sz="95434" autoAdjust="0"/>
  </p:normalViewPr>
  <p:slideViewPr>
    <p:cSldViewPr>
      <p:cViewPr varScale="1">
        <p:scale>
          <a:sx n="62" d="100"/>
          <a:sy n="62" d="100"/>
        </p:scale>
        <p:origin x="72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15.01.2023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 / Jannis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Wörthmüller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16.01.2023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634876"/>
                  </p:ext>
                </p:extLst>
              </p:nvPr>
            </p:nvGraphicFramePr>
            <p:xfrm>
              <a:off x="155997" y="1169914"/>
              <a:ext cx="11880000" cy="35541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wv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Stellsignal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Regeldifferenz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uvikm1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634876"/>
                  </p:ext>
                </p:extLst>
              </p:nvPr>
            </p:nvGraphicFramePr>
            <p:xfrm>
              <a:off x="155997" y="1169914"/>
              <a:ext cx="11880000" cy="35541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739" r="-559122" b="-4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1739" r="-264499" b="-4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1739" r="-559122" b="-3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wv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71739" r="-264499" b="-3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9836" r="-559122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Stellsignal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4409" r="-559122" b="-215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334409" r="-264499" b="-215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Regeldifferenz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41270" r="-559122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65574" r="-5591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65574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uvikm1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6.3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speedcontroller.h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333508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Aus Stillstand </a:t>
                          </a:r>
                        </a:p>
                        <a:p>
                          <a:pPr lvl="0"/>
                          <a:r>
                            <a:rPr lang="de-DE" dirty="0"/>
                            <a:t>Sollgeschwindigkeit wird mit Wert 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0"/>
                          <a:r>
                            <a:rPr lang="de-DE" dirty="0"/>
                            <a:t>Sprungantwort mit stationärem Wert bei 1,0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de-DE" dirty="0"/>
                            <a:t>Startgeschwindigkeit 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1"/>
                          <a:r>
                            <a:rPr lang="de-DE" dirty="0"/>
                            <a:t>Sollgeschwindigkeit wird mit Wert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1"/>
                          <a:r>
                            <a:rPr lang="de-DE" dirty="0"/>
                            <a:t>Sprungantwort mit stationärem Wert bei 0</a:t>
                          </a:r>
                          <a:r>
                            <a:rPr lang="de-DE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333508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64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45" r="-100100" b="-283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t="-1845" b="-283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Sprungantworten mit Geschwindigkeitsregler; 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Abb.6.3.2: Sprungantwort Geschwindigkeitsregler 2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Abb.6.3.1: Sprungantwort Geschwindigkeitsregler 1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1" cy="36759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D996FF-F62F-FD89-96A0-B0DE6F3A5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0" y="2537694"/>
            <a:ext cx="5188482" cy="3675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5B6E2AD-AEC2-F99F-1499-CE9C54DE2050}"/>
                  </a:ext>
                </a:extLst>
              </p:cNvPr>
              <p:cNvSpPr txBox="1"/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wv/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5B6E2AD-AEC2-F99F-1499-CE9C54DE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blipFill>
                <a:blip r:embed="rId6"/>
                <a:stretch>
                  <a:fillRect r="-789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3C02135-8E84-B650-271C-6D426FC5633B}"/>
                  </a:ext>
                </a:extLst>
              </p:cNvPr>
              <p:cNvSpPr txBox="1"/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3C02135-8E84-B650-271C-6D426FC5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blipFill>
                <a:blip r:embed="rId7"/>
                <a:stretch>
                  <a:fillRect r="-789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335696"/>
                  </p:ext>
                </p:extLst>
              </p:nvPr>
            </p:nvGraphicFramePr>
            <p:xfrm>
              <a:off x="-18891" y="1205478"/>
              <a:ext cx="12191998" cy="61462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Aus Stillstand </a:t>
                          </a:r>
                        </a:p>
                        <a:p>
                          <a:pPr lvl="0"/>
                          <a:r>
                            <a:rPr lang="de-DE" dirty="0"/>
                            <a:t>Sollgeschwindigkeit wird mit Wert -1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  <a:endParaRPr lang="de-DE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Sprungantwort mit stationärem Wert bei -1,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de-DE" dirty="0"/>
                            <a:t>Startgeschwindigkeit -1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1"/>
                          <a:r>
                            <a:rPr lang="de-DE" dirty="0"/>
                            <a:t>Sollgeschwindigkeit wird mit Wert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1"/>
                          <a:r>
                            <a:rPr lang="de-DE" dirty="0"/>
                            <a:t>Sprungantwort mit stationärem Wert bei 0</a:t>
                          </a:r>
                          <a:r>
                            <a:rPr lang="de-DE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335696"/>
                  </p:ext>
                </p:extLst>
              </p:nvPr>
            </p:nvGraphicFramePr>
            <p:xfrm>
              <a:off x="-18891" y="1205478"/>
              <a:ext cx="12191998" cy="61462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4668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75" r="-100100" b="-318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t="-2075" b="-318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Sprungantworten mit Geschwindigkeitsregler; 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Abb.6.3.4: Sprungantwort Geschwindigkeitsregler 4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Abb.6.3.3: Sprungantwort Geschwindigkeitsregler 3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71" y="2549107"/>
            <a:ext cx="521784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1" cy="367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2F937F-D2B1-BEA2-EAB1-517E1FD4DF1E}"/>
                  </a:ext>
                </a:extLst>
              </p:cNvPr>
              <p:cNvSpPr txBox="1"/>
              <p:nvPr/>
            </p:nvSpPr>
            <p:spPr>
              <a:xfrm rot="16200000">
                <a:off x="-76024" y="4122388"/>
                <a:ext cx="130587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2F937F-D2B1-BEA2-EAB1-517E1FD4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6024" y="4122388"/>
                <a:ext cx="1305870" cy="462947"/>
              </a:xfrm>
              <a:prstGeom prst="rect">
                <a:avLst/>
              </a:prstGeom>
              <a:blipFill>
                <a:blip r:embed="rId6"/>
                <a:stretch>
                  <a:fillRect r="-789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FDF0E91-8807-560C-CC1A-F6FAB8B18790}"/>
                  </a:ext>
                </a:extLst>
              </p:cNvPr>
              <p:cNvSpPr txBox="1"/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FDF0E91-8807-560C-CC1A-F6FAB8B1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blipFill>
                <a:blip r:embed="rId7"/>
                <a:stretch>
                  <a:fillRect r="-789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1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973039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Aus Stillstand </a:t>
                          </a:r>
                        </a:p>
                        <a:p>
                          <a:pPr lvl="0"/>
                          <a:r>
                            <a:rPr lang="de-DE" dirty="0"/>
                            <a:t>Sollgeschwindigkeit wird mit Wert 3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0"/>
                          <a:r>
                            <a:rPr lang="de-DE" dirty="0"/>
                            <a:t>Sprungantwort mit stationärem Wert bei etwa 2,1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de-DE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de-DE" dirty="0"/>
                            <a:t>Startgeschwindigkeit etwa 2,1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1"/>
                          <a:r>
                            <a:rPr lang="de-DE" dirty="0"/>
                            <a:t>Sollgeschwindigkeit wird mit Wert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1"/>
                          <a:r>
                            <a:rPr lang="de-DE" dirty="0"/>
                            <a:t>Sprungantwort mit stationärem Wert bei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de-DE" b="0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973039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64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45" r="-100100" b="-283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t="-1845" b="-283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Sprungantworten mit Geschwindigkeitsregler; 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Abb.6.3.6: Sprungantwort Geschwindigkeitsregler 6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Abb.6.3.5: Sprungantwort Geschwindigkeitsregler 5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945" y="2581938"/>
            <a:ext cx="521784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1" cy="367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blipFill>
                <a:blip r:embed="rId6"/>
                <a:stretch>
                  <a:fillRect r="-789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/>
              <p:nvPr/>
            </p:nvSpPr>
            <p:spPr>
              <a:xfrm rot="16200000">
                <a:off x="5878859" y="4122388"/>
                <a:ext cx="132190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78859" y="4122388"/>
                <a:ext cx="1321900" cy="462947"/>
              </a:xfrm>
              <a:prstGeom prst="rect">
                <a:avLst/>
              </a:prstGeom>
              <a:blipFill>
                <a:blip r:embed="rId7"/>
                <a:stretch>
                  <a:fillRect r="-789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b="0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48000" y="714826"/>
            <a:ext cx="4824000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Abb.7.1.2: Rampenantwort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92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Abb.7.1.1: Wurzelortskurve 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1898281"/>
            <a:ext cx="5371123" cy="4343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986292"/>
            <a:ext cx="5562365" cy="41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67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Abb.7.1.4: Führungssignal Vorsteuerung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Abb.7.1.3: Führungssignal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1984201"/>
            <a:ext cx="5371123" cy="417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894672"/>
            <a:ext cx="5562365" cy="42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886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Abb.7.1.6: Zweite Ableitung Führungssignal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2780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Abb.7.1.5: Erste Ableitung Führungssignal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2021242"/>
            <a:ext cx="5371123" cy="40971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918490"/>
            <a:ext cx="5562365" cy="42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Abb.7.1.7: Position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910" y="2021242"/>
            <a:ext cx="5195303" cy="40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58379-6731-DF8B-556E-71797134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die Dokumentation zu dem Projektlabor Modellbasierte Softwareentwicklung.</a:t>
            </a:r>
          </a:p>
          <a:p>
            <a:r>
              <a:rPr lang="de-DE" dirty="0"/>
              <a:t>In dieser Dokumentation werden alle schriftlichen Aufgaben durchgeführt und wichtige Variablen des Quellcodes aufgelistet.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4903722"/>
                  </p:ext>
                </p:extLst>
              </p:nvPr>
            </p:nvGraphicFramePr>
            <p:xfrm>
              <a:off x="155997" y="1169914"/>
              <a:ext cx="11880000" cy="504698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Startbogenlänge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Führungssignal für die 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790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der Positionsregelung 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a:t>= Steuergröße für Geschwindigkeitsregler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4903722"/>
                  </p:ext>
                </p:extLst>
              </p:nvPr>
            </p:nvGraphicFramePr>
            <p:xfrm>
              <a:off x="155997" y="1169914"/>
              <a:ext cx="11880000" cy="504698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85870" r="-559122" b="-638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85870" r="-264499" b="-638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31148" r="-559122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31148" r="-264499" b="-8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31148" r="-559122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31148" r="-264499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Startbogenlänge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6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01563" r="-264499" b="-6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Führungssignal für die 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79015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2698" r="-559122" b="-5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0000" r="-559122" b="-4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26087" r="-559122" b="-1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26087" r="-264499" b="-1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95082" r="-55912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095082" r="-26449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94286" r="-559122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94286" r="-26449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der Positionsregelung 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a:t>= Steuergröße für Geschwindigkeitsregler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5909400"/>
                  </p:ext>
                </p:extLst>
              </p:nvPr>
            </p:nvGraphicFramePr>
            <p:xfrm>
              <a:off x="155997" y="1169914"/>
              <a:ext cx="11880000" cy="435273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vm1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Letzter Wert der Geschwindigkeit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uVpkm1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uVp1km1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Parkmanövers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5909400"/>
                  </p:ext>
                </p:extLst>
              </p:nvPr>
            </p:nvGraphicFramePr>
            <p:xfrm>
              <a:off x="155997" y="1169914"/>
              <a:ext cx="11880000" cy="435273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9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0952" r="-559122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20952" r="-264499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52174" r="-559122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vm1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52174" r="-264499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Letzter Wert der Geschwindigkeit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571" r="-559122" b="-2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uVpkm1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571" r="-559122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uVp1km1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75410" r="-559122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Parkmanövers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29688" r="-559122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0328" r="-55912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3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Signal-Zeit-Diagramme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65701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0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3 m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3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0 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65701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555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30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30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Signal-Zeit-Diagramme mit Positionsregler; Ausgangssituation: Lenkwinkel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0; Aus Stillstand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Abb.7.3.2: Positionsregler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Abb.7.3.1: Positionsregler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6" y="2515898"/>
            <a:ext cx="5025813" cy="3675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blipFill>
                <a:blip r:embed="rId6"/>
                <a:stretch>
                  <a:fillRect l="-11475" t="-3493" r="-24590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/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blipFill>
                <a:blip r:embed="rId7"/>
                <a:stretch>
                  <a:fillRect l="-13333" t="-3057" r="-2666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56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Signal-Zeit-Diagramme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301379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0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1 m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1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0 m 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301379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555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30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30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Signal-Zeit-Diagramme mit Positionsregler; Ausgangssituation: Lenkwinkel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0; Aus Stillstand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Abb.7.3.4: Positionsregler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Abb.7.3.3: Positionsregler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blipFill>
                <a:blip r:embed="rId6"/>
                <a:stretch>
                  <a:fillRect l="-11475" t="-3493" r="-24590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/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blipFill>
                <a:blip r:embed="rId7"/>
                <a:stretch>
                  <a:fillRect l="-13333" t="-3057" r="-2666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9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Signal-Zeit-Diagramme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006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0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5 m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5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0 m 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006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555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30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30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Signal-Zeit-Diagramme mit Positionsregler; Ausgangssituation: Lenkwinkel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0; Aus Stillstand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0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Abb.7.3.6: Positionsregler Signal-Zeit-Diagramm 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0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Abb.7.3.5: Positionsregler Signal-Zeit-Diagramm 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blipFill>
                <a:blip r:embed="rId6"/>
                <a:stretch>
                  <a:fillRect l="-11475" t="-3493" r="-24590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/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blipFill>
                <a:blip r:embed="rId7"/>
                <a:stretch>
                  <a:fillRect l="-13333" t="-3057" r="-2666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1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Bahnfolgeregler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1247E-57F0-6AF1-CC85-355D4C93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für den Bahnfolgeregler in carctrl_node.cpp und </a:t>
            </a:r>
            <a:r>
              <a:rPr lang="de-DE" dirty="0" err="1"/>
              <a:t>pathcontroller.h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1794813"/>
                  </p:ext>
                </p:extLst>
              </p:nvPr>
            </p:nvGraphicFramePr>
            <p:xfrm>
              <a:off x="155997" y="1169914"/>
              <a:ext cx="11880000" cy="50609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für die Lenkung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des nächsten Punkt auf dem Spline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Interpolierte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Koordinaten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Tangentialvektor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Zweite Ableitung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Bogenlänge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den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Punkt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der Zukunft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68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Interpolierte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Koordinaten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Tangentialvektor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630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Zweite Ableitung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Referenz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663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kappah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Krümmung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426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1794813"/>
                  </p:ext>
                </p:extLst>
              </p:nvPr>
            </p:nvGraphicFramePr>
            <p:xfrm>
              <a:off x="155997" y="1169914"/>
              <a:ext cx="11880000" cy="50609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1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für die Lenkung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10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08197" r="-264499" b="-10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9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8197" r="-264499" b="-9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des nächsten Punkt auf dem Spline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8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197" r="-103" b="-8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8197" r="-559122" b="-7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8197" r="-103" b="-7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2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8197" r="-559122" b="-6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8197" r="-103" b="-6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8197" r="-559122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08197" r="-264499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Bogenlänge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den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Punkt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der Zukunft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68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8197" r="-559122" b="-4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8197" r="-103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08197" r="-559122" b="-3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08197" r="-103" b="-3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30741"/>
                      </a:ext>
                    </a:extLst>
                  </a:tr>
                  <a:tr h="372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08197" r="-55912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8197" r="-103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08197" r="-559122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108197" r="-264499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Referenz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6638795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37000" r="-559122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kappah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37000" r="-264499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37000" r="-103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26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250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/>
              <a:t>Bahnfolgeregler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1247E-57F0-6AF1-CC85-355D4C93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für den Bahnfolgeregler in carctrl_node.cpp und </a:t>
            </a:r>
            <a:r>
              <a:rPr lang="de-DE" dirty="0" err="1"/>
              <a:t>pathcontroller.h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4278583"/>
                  </p:ext>
                </p:extLst>
              </p:nvPr>
            </p:nvGraphicFramePr>
            <p:xfrm>
              <a:off x="155997" y="1169914"/>
              <a:ext cx="11880000" cy="3134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sc2e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in Längsrichtung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Abweichung des Lenkwinkels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Ausgang der 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0,1 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Begrenzung der Geschwindigkeit damit nicht durch Null geteilt wird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vsc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Zwischenspeicher für die Sollgeschwindigkeit zur Berechnung von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4278583"/>
                  </p:ext>
                </p:extLst>
              </p:nvPr>
            </p:nvGraphicFramePr>
            <p:xfrm>
              <a:off x="155997" y="1169914"/>
              <a:ext cx="11880000" cy="3134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sc2e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08197" r="-264499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in Längsrichtung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08197" r="-264499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Abweichung des Lenkwinkels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8197" r="-264499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Ausgang der 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2453" r="-55912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92453" r="-264499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Begrenzung der Geschwindigkeit damit nicht durch Null geteilt wird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6190" r="-55912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vsc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96190" r="-26449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96190" r="-1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781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9.2 Signal-Zeit-Diagramme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198966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1,0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-1,0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198966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46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46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Fahrten werden von der kartesischen Koordinate [0 | 0] gestartet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Abb.9.2.2: Bahnfolgeregler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Abb.9.2.1: Bahnfolgeregler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blipFill>
                <a:blip r:embed="rId5"/>
                <a:stretch>
                  <a:fillRect l="-11475" t="-7087" r="-24590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/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blipFill>
                <a:blip r:embed="rId6"/>
                <a:stretch>
                  <a:fillRect l="-13333" t="-7087" r="-2666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1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9.2 Signal-Zeit-Diagramme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529772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529772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46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46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Fahrten werden von der kartesischen Koordinate [0 | 0] gestartet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Abb.9.2.4: Bahnfolgeregler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Abb.9.2.3: Bahnfolgeregler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blipFill>
                <a:blip r:embed="rId5"/>
                <a:stretch>
                  <a:fillRect l="-11475" t="-7087" r="-24590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/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blipFill>
                <a:blip r:embed="rId6"/>
                <a:stretch>
                  <a:fillRect l="-13333" t="-7087" r="-2666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5402032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0,334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5402032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2857" r="-55912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0328" r="-559122" b="-10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9333" r="-559122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9333" r="-264499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3947" r="-559122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3947" r="-264499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10667" r="-559122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10667" r="-264499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50820" r="-55912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50820" r="-264499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50820" r="-55912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50820" r="-264499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50820" r="-55912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950820" r="-26449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96739" r="-559122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96739" r="-264499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96739" r="-559122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96739" r="-264499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52459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352459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 Parameters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und geänderte Parameter im </a:t>
            </a:r>
            <a:r>
              <a:rPr lang="de-DE" dirty="0" err="1"/>
              <a:t>CarParameter.h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9.2 Signal-Zeit-Diagramme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46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46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Fahrten werden von der kartesischen Koordinate [0 | 0] gestartet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Abb.9.2.6: Bahnfolgeregler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Abb.9.2.5: Bahnfolgeregler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blipFill>
                <a:blip r:embed="rId5"/>
                <a:stretch>
                  <a:fillRect l="-11475" t="-7087" r="-24590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/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blipFill>
                <a:blip r:embed="rId6"/>
                <a:stretch>
                  <a:fillRect l="-13333" t="-7087" r="-2666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89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9431436"/>
                  </p:ext>
                </p:extLst>
              </p:nvPr>
            </p:nvGraphicFramePr>
            <p:xfrm>
              <a:off x="155997" y="1169914"/>
              <a:ext cx="11880000" cy="438239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𝑢𝑛𝐷𝑒𝑞𝑢𝑒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30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𝑑𝑒𝑙𝑡𝑎𝑛𝐷𝑒𝑞𝑢𝑒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deltanDeque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Schwimmwinkel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Lenkwinkel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Reifenkraft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Riefenkraft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9431436"/>
                  </p:ext>
                </p:extLst>
              </p:nvPr>
            </p:nvGraphicFramePr>
            <p:xfrm>
              <a:off x="155997" y="1169914"/>
              <a:ext cx="11880000" cy="438239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857" r="-559122" b="-54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30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0328" r="-559122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deltanDeque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0328" r="-559122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0328" r="-559122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80328" r="-559122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580328" r="-264499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Schwimmwinkel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0328" r="-55912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680328" r="-264499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Lenkwinkel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5556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55556" r="-264499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3607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883607" r="-264499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37500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937500" r="-26449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Reifenkraft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8525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088525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Riefenkraft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5.3 </a:t>
            </a:r>
            <a:r>
              <a:rPr lang="de-DE" dirty="0" err="1"/>
              <a:t>carsim_node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carsim_node.cpp und </a:t>
            </a:r>
            <a:r>
              <a:rPr lang="de-DE" dirty="0" err="1"/>
              <a:t>carplant.h</a:t>
            </a:r>
            <a:r>
              <a:rPr lang="de-DE" dirty="0"/>
              <a:t>: </a:t>
            </a:r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08612"/>
              </p:ext>
            </p:extLst>
          </p:nvPr>
        </p:nvGraphicFramePr>
        <p:xfrm>
          <a:off x="-18891" y="1205478"/>
          <a:ext cx="12191998" cy="559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Pedals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Pedals = -1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Sprungantworten der Strecke auf einen Pedals-Sprung; Ausgangssituation: Pedals = 0  Steering = 0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78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Abb.5.3.2: Sprungantwort der Strecke (-1)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273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Abb.5.3.1: Sprungantwort der Strecke (1)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945" y="2581938"/>
            <a:ext cx="521784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0" cy="367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812" y="4122388"/>
                <a:ext cx="115544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2" y="4122388"/>
                <a:ext cx="1155445" cy="462947"/>
              </a:xfrm>
              <a:prstGeom prst="rect">
                <a:avLst/>
              </a:prstGeom>
              <a:blipFill>
                <a:blip r:embed="rId4"/>
                <a:stretch>
                  <a:fillRect r="-789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/>
              <p:nvPr/>
            </p:nvSpPr>
            <p:spPr>
              <a:xfrm rot="16200000">
                <a:off x="5962086" y="4122388"/>
                <a:ext cx="115544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2086" y="4122388"/>
                <a:ext cx="1155445" cy="462947"/>
              </a:xfrm>
              <a:prstGeom prst="rect">
                <a:avLst/>
              </a:prstGeom>
              <a:blipFill>
                <a:blip r:embed="rId5"/>
                <a:stretch>
                  <a:fillRect r="-789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31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68447"/>
              </p:ext>
            </p:extLst>
          </p:nvPr>
        </p:nvGraphicFramePr>
        <p:xfrm>
          <a:off x="-18891" y="1205478"/>
          <a:ext cx="12191998" cy="5868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Konstant Pedals = 0,5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Steering = 0,7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Konstant Pedals = -0,5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Steering = -0,7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Sprungantworten der Strecke auf einen Steering-Sprung; Ausgangssituation: Steering = 0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90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Abb.5.3.4: Sprungantwort der Strecke (-0,7)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28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Abb.5.3.3: Sprungantwort der Strecke (0,7)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946" y="2581938"/>
            <a:ext cx="5217846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0" cy="367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243442" y="4169195"/>
                <a:ext cx="164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:r>
                  <a:rPr lang="de-DE" dirty="0"/>
                  <a:t>|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43442" y="4169195"/>
                <a:ext cx="1640706" cy="369332"/>
              </a:xfrm>
              <a:prstGeom prst="rect">
                <a:avLst/>
              </a:prstGeom>
              <a:blipFill>
                <a:blip r:embed="rId4"/>
                <a:stretch>
                  <a:fillRect l="-11475" r="-24590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/>
              <p:nvPr/>
            </p:nvSpPr>
            <p:spPr>
              <a:xfrm rot="16200000">
                <a:off x="5719456" y="4169195"/>
                <a:ext cx="164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:r>
                  <a:rPr lang="de-DE" dirty="0"/>
                  <a:t>|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9456" y="4169195"/>
                <a:ext cx="1640706" cy="369332"/>
              </a:xfrm>
              <a:prstGeom prst="rect">
                <a:avLst/>
              </a:prstGeom>
              <a:blipFill>
                <a:blip r:embed="rId5"/>
                <a:stretch>
                  <a:fillRect l="-13333" r="-26667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3111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dirty="0"/>
                  <a:t>Zeitdiskretisierung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311150" lvl="1" indent="0">
                  <a:buNone/>
                </a:pPr>
                <a:endParaRPr lang="en-US" dirty="0"/>
              </a:p>
              <a:p>
                <a:r>
                  <a:rPr lang="de-DE" dirty="0"/>
                  <a:t>Differenzengleichung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6587"/>
              </p:ext>
            </p:extLst>
          </p:nvPr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79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Abb.6.1.2: Sprungantwort Geschwindigkeitsregler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866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Abb.6.1.1: Bode Diagramm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1860922"/>
            <a:ext cx="5371123" cy="44177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894288"/>
            <a:ext cx="5562365" cy="42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8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2002</Words>
  <Application>Microsoft Office PowerPoint</Application>
  <PresentationFormat>Widescreen</PresentationFormat>
  <Paragraphs>523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</vt:lpstr>
      <vt:lpstr>ModBas</vt:lpstr>
      <vt:lpstr>Inhalt</vt:lpstr>
      <vt:lpstr>Car Parameters</vt:lpstr>
      <vt:lpstr>Aufgabe 5.3 carsim_node</vt:lpstr>
      <vt:lpstr>5.3 Sprungantworten</vt:lpstr>
      <vt:lpstr>5.3 Sprungantworten</vt:lpstr>
      <vt:lpstr>6.1 Reglerentwurf – Bestimmung von T_i und k_r</vt:lpstr>
      <vt:lpstr>6.1 Reglerentwurf - Zeitdiskretisierung</vt:lpstr>
      <vt:lpstr>6.1 Reglerentwurf - Diagramme</vt:lpstr>
      <vt:lpstr>Aufgabe 6.3</vt:lpstr>
      <vt:lpstr>6.3 Sprungantworten</vt:lpstr>
      <vt:lpstr>6.3 Sprungantworten</vt:lpstr>
      <vt:lpstr>6.3 Sprungantworten</vt:lpstr>
      <vt:lpstr>7.1 Longitudinalpositionsregelung</vt:lpstr>
      <vt:lpstr>7.1 Longitudinalpositionsregelung</vt:lpstr>
      <vt:lpstr>7.1 Longitudinalpositionsregelung - Diagramme</vt:lpstr>
      <vt:lpstr>7.1 Longitudinalpositionsregelung - Diagramme</vt:lpstr>
      <vt:lpstr>7.1 Longitudinalpositionsregelung - Diagramme</vt:lpstr>
      <vt:lpstr>7.1 Longitudinalpositionsregelung - Diagramme</vt:lpstr>
      <vt:lpstr>7.3 Longitudinalpositionsregelung</vt:lpstr>
      <vt:lpstr>7.3 Longitudinalpositionsregelung</vt:lpstr>
      <vt:lpstr>7.3 Signal-Zeit-Diagramme</vt:lpstr>
      <vt:lpstr>7.3 Signal-Zeit-Diagramme</vt:lpstr>
      <vt:lpstr>7.3 Signal-Zeit-Diagramme</vt:lpstr>
      <vt:lpstr>8.1 Gerade Bahnkurve</vt:lpstr>
      <vt:lpstr>9. Bahnfolgeregler</vt:lpstr>
      <vt:lpstr>9. Bahnfolgeregler</vt:lpstr>
      <vt:lpstr>9.2 Signal-Zeit-Diagramme</vt:lpstr>
      <vt:lpstr>9.2 Signal-Zeit-Diagramme</vt:lpstr>
      <vt:lpstr>9.2 Signal-Zeit-Diagramme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746</cp:revision>
  <dcterms:created xsi:type="dcterms:W3CDTF">2019-01-02T10:25:59Z</dcterms:created>
  <dcterms:modified xsi:type="dcterms:W3CDTF">2023-01-15T14:12:52Z</dcterms:modified>
</cp:coreProperties>
</file>