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5" r:id="rId3"/>
    <p:sldId id="279" r:id="rId4"/>
    <p:sldId id="281" r:id="rId5"/>
    <p:sldId id="273" r:id="rId6"/>
    <p:sldId id="284" r:id="rId7"/>
    <p:sldId id="261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219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8153" y="1122363"/>
            <a:ext cx="9695329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latin typeface="Adobe Garamond Pro" panose="020205020605060204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dobe Garamond Pro" panose="020205020605060204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1998" cy="685799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9941" y="322169"/>
            <a:ext cx="10515600" cy="1181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941" y="17542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D8A62-138A-4536-A129-FE5317EF89D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E8D51-C2C7-4656-BC41-2D98C74514CD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50000"/>
            </a:schemeClr>
          </a:solidFill>
          <a:latin typeface="Adobe Garamond Pro" panose="020205020605060204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Adobe Garamond Pro" panose="020205020605060204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Adobe Garamond Pro" panose="020205020605060204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Adobe Garamond Pro" panose="020205020605060204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Adobe Garamond Pro" panose="020205020605060204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Adobe Garamond Pro" panose="020205020605060204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Report</a:t>
            </a:r>
            <a:br>
              <a:rPr lang="en-US" dirty="0"/>
            </a:br>
            <a:r>
              <a:rPr lang="en-US" sz="2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TOPIC 1: INTENSITY TRANSFORMATIONS &amp; SPATIAL FILTERING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Moritz </a:t>
            </a:r>
            <a:r>
              <a:rPr lang="en-US" dirty="0" err="1"/>
              <a:t>Hoehnel</a:t>
            </a:r>
            <a:r>
              <a:rPr lang="en-US" dirty="0"/>
              <a:t> and Mattis Ritter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can you see?</a:t>
            </a:r>
            <a:endParaRPr lang="en-US" dirty="0"/>
          </a:p>
        </p:txBody>
      </p:sp>
      <p:pic>
        <p:nvPicPr>
          <p:cNvPr id="4" name="Picture 31" descr="A picture containing black, text, monochrome, black and white&#10;&#10;Description automatically generated">
            <a:extLst>
              <a:ext uri="{FF2B5EF4-FFF2-40B4-BE49-F238E27FC236}">
                <a16:creationId xmlns:a16="http://schemas.microsoft.com/office/drawing/2014/main" id="{3828AB6E-87BB-79F8-EC9D-F72ADF218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945" y="1994816"/>
            <a:ext cx="3567784" cy="356778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E2DEE09-7697-71DD-63BC-C92411977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476" y="945315"/>
            <a:ext cx="3142365" cy="444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10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?</a:t>
            </a:r>
            <a:endParaRPr lang="en-US" dirty="0"/>
          </a:p>
        </p:txBody>
      </p:sp>
      <p:pic>
        <p:nvPicPr>
          <p:cNvPr id="4" name="Picture 31" descr="A picture containing black, text, monochrome, black and white&#10;&#10;Description automatically generated">
            <a:extLst>
              <a:ext uri="{FF2B5EF4-FFF2-40B4-BE49-F238E27FC236}">
                <a16:creationId xmlns:a16="http://schemas.microsoft.com/office/drawing/2014/main" id="{3828AB6E-87BB-79F8-EC9D-F72ADF218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945" y="1994816"/>
            <a:ext cx="3567784" cy="3567784"/>
          </a:xfrm>
          <a:prstGeom prst="rect">
            <a:avLst/>
          </a:prstGeom>
        </p:spPr>
      </p:pic>
      <p:pic>
        <p:nvPicPr>
          <p:cNvPr id="5" name="Picture 32" descr="A long shot of a tunnel&#10;&#10;Description automatically generated with medium confidence">
            <a:extLst>
              <a:ext uri="{FF2B5EF4-FFF2-40B4-BE49-F238E27FC236}">
                <a16:creationId xmlns:a16="http://schemas.microsoft.com/office/drawing/2014/main" id="{54F7A3A8-5839-891E-535C-A771354E7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271" y="1994816"/>
            <a:ext cx="3567784" cy="356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5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noise</a:t>
            </a:r>
            <a:r>
              <a:rPr lang="de-DE" dirty="0"/>
              <a:t> </a:t>
            </a:r>
            <a:r>
              <a:rPr lang="de-DE" dirty="0" err="1"/>
              <a:t>corrupted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?</a:t>
            </a:r>
            <a:endParaRPr lang="en-US" dirty="0"/>
          </a:p>
        </p:txBody>
      </p:sp>
      <p:pic>
        <p:nvPicPr>
          <p:cNvPr id="4" name="Picture 31">
            <a:extLst>
              <a:ext uri="{FF2B5EF4-FFF2-40B4-BE49-F238E27FC236}">
                <a16:creationId xmlns:a16="http://schemas.microsoft.com/office/drawing/2014/main" id="{3828AB6E-87BB-79F8-EC9D-F72ADF218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1945" y="1994816"/>
            <a:ext cx="3567784" cy="3567784"/>
          </a:xfrm>
          <a:prstGeom prst="rect">
            <a:avLst/>
          </a:prstGeom>
        </p:spPr>
      </p:pic>
      <p:pic>
        <p:nvPicPr>
          <p:cNvPr id="5" name="Picture 32">
            <a:extLst>
              <a:ext uri="{FF2B5EF4-FFF2-40B4-BE49-F238E27FC236}">
                <a16:creationId xmlns:a16="http://schemas.microsoft.com/office/drawing/2014/main" id="{54F7A3A8-5839-891E-535C-A771354E7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2271" y="1994816"/>
            <a:ext cx="3567784" cy="356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1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686528"/>
            <a:ext cx="11431630" cy="1405526"/>
            <a:chOff x="0" y="2023474"/>
            <a:chExt cx="11431630" cy="1405526"/>
          </a:xfrm>
          <a:solidFill>
            <a:srgbClr val="003399"/>
          </a:solidFill>
        </p:grpSpPr>
        <p:sp>
          <p:nvSpPr>
            <p:cNvPr id="5" name="Rectangle 4"/>
            <p:cNvSpPr/>
            <p:nvPr userDrawn="1"/>
          </p:nvSpPr>
          <p:spPr>
            <a:xfrm>
              <a:off x="0" y="3200400"/>
              <a:ext cx="6135482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/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rot="10800000">
            <a:off x="5518929" y="3327541"/>
            <a:ext cx="6673071" cy="1405526"/>
            <a:chOff x="4758559" y="2023474"/>
            <a:chExt cx="6673071" cy="1405526"/>
          </a:xfrm>
          <a:solidFill>
            <a:srgbClr val="003399"/>
          </a:solidFill>
        </p:grpSpPr>
        <p:sp>
          <p:nvSpPr>
            <p:cNvPr id="9" name="Rectangle 8"/>
            <p:cNvSpPr/>
            <p:nvPr userDrawn="1"/>
          </p:nvSpPr>
          <p:spPr>
            <a:xfrm>
              <a:off x="4758559" y="3200400"/>
              <a:ext cx="1376923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/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54628" y="2271294"/>
            <a:ext cx="5177530" cy="1914122"/>
            <a:chOff x="4889913" y="168499"/>
            <a:chExt cx="4094928" cy="1914122"/>
          </a:xfrm>
        </p:grpSpPr>
        <p:sp>
          <p:nvSpPr>
            <p:cNvPr id="13" name="Text Placeholder 22"/>
            <p:cNvSpPr txBox="1"/>
            <p:nvPr/>
          </p:nvSpPr>
          <p:spPr>
            <a:xfrm>
              <a:off x="4948891" y="168499"/>
              <a:ext cx="4035950" cy="432048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de-DE" altLang="ko-KR" sz="3600" b="1" dirty="0">
                  <a:solidFill>
                    <a:schemeClr val="accent3"/>
                  </a:solidFill>
                  <a:cs typeface="Arial" panose="020B0604020202020204" pitchFamily="34" charset="0"/>
                </a:rPr>
                <a:t>A</a:t>
              </a:r>
              <a:r>
                <a:rPr lang="en-US" altLang="ko-KR" sz="3600" b="1" dirty="0" err="1">
                  <a:solidFill>
                    <a:schemeClr val="accent3"/>
                  </a:solidFill>
                  <a:cs typeface="Arial" panose="020B0604020202020204" pitchFamily="34" charset="0"/>
                </a:rPr>
                <a:t>ddition</a:t>
              </a:r>
              <a:r>
                <a:rPr lang="en-US" altLang="ko-KR" sz="3600" b="1" dirty="0">
                  <a:solidFill>
                    <a:schemeClr val="accent3"/>
                  </a:solidFill>
                  <a:cs typeface="Arial" panose="020B0604020202020204" pitchFamily="34" charset="0"/>
                </a:rPr>
                <a:t> Transformation</a:t>
              </a:r>
              <a:endParaRPr lang="ko-KR" altLang="en-US" sz="3600" b="1" dirty="0">
                <a:solidFill>
                  <a:schemeClr val="accent3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" name="Text Placeholder 20"/>
            <p:cNvSpPr txBox="1"/>
            <p:nvPr/>
          </p:nvSpPr>
          <p:spPr>
            <a:xfrm>
              <a:off x="4889913" y="1628801"/>
              <a:ext cx="4051728" cy="45382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ko-KR" altLang="en-US" sz="1200" dirty="0">
                <a:solidFill>
                  <a:srgbClr val="262626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5" name="Rectangle: Rounded Corners 14"/>
          <p:cNvSpPr/>
          <p:nvPr/>
        </p:nvSpPr>
        <p:spPr>
          <a:xfrm>
            <a:off x="1129198" y="3971839"/>
            <a:ext cx="720000" cy="720080"/>
          </a:xfrm>
          <a:prstGeom prst="roundRect">
            <a:avLst/>
          </a:prstGeom>
          <a:solidFill>
            <a:srgbClr val="003399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anose="020B0604020202020204" pitchFamily="34" charset="0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1129198" y="5161720"/>
            <a:ext cx="720000" cy="720080"/>
          </a:xfrm>
          <a:prstGeom prst="round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15607" y="3959834"/>
            <a:ext cx="44391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altLang="ko-KR" sz="2400" b="1" dirty="0">
                <a:solidFill>
                  <a:srgbClr val="262626"/>
                </a:solidFill>
                <a:cs typeface="Arial" panose="020B0604020202020204" pitchFamily="34" charset="0"/>
              </a:rPr>
              <a:t>N</a:t>
            </a:r>
            <a:r>
              <a:rPr lang="en-US" altLang="ko-KR" sz="2400" b="1" dirty="0">
                <a:solidFill>
                  <a:srgbClr val="262626"/>
                </a:solidFill>
                <a:cs typeface="Arial" panose="020B0604020202020204" pitchFamily="34" charset="0"/>
              </a:rPr>
              <a:t>o Merging of low intensity values</a:t>
            </a:r>
            <a:endParaRPr lang="ko-KR" altLang="en-US" sz="2400" b="1" dirty="0">
              <a:solidFill>
                <a:srgbClr val="262626"/>
              </a:solidFill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15607" y="5102863"/>
            <a:ext cx="496020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altLang="ko-KR" sz="2400" b="1" dirty="0" err="1">
                <a:solidFill>
                  <a:srgbClr val="262626"/>
                </a:solidFill>
                <a:cs typeface="Arial" panose="020B0604020202020204" pitchFamily="34" charset="0"/>
              </a:rPr>
              <a:t>No</a:t>
            </a:r>
            <a:r>
              <a:rPr lang="de-DE" altLang="ko-KR" sz="2400" b="1" dirty="0">
                <a:solidFill>
                  <a:srgbClr val="262626"/>
                </a:solidFill>
                <a:cs typeface="Arial" panose="020B0604020202020204" pitchFamily="34" charset="0"/>
              </a:rPr>
              <a:t> </a:t>
            </a:r>
            <a:r>
              <a:rPr lang="de-DE" altLang="ko-KR" sz="2400" b="1" dirty="0" err="1">
                <a:solidFill>
                  <a:srgbClr val="262626"/>
                </a:solidFill>
                <a:cs typeface="Arial" panose="020B0604020202020204" pitchFamily="34" charset="0"/>
              </a:rPr>
              <a:t>unnatrual</a:t>
            </a:r>
            <a:r>
              <a:rPr lang="de-DE" altLang="ko-KR" sz="2400" b="1" dirty="0">
                <a:solidFill>
                  <a:srgbClr val="262626"/>
                </a:solidFill>
                <a:cs typeface="Arial" panose="020B0604020202020204" pitchFamily="34" charset="0"/>
              </a:rPr>
              <a:t> </a:t>
            </a:r>
            <a:r>
              <a:rPr lang="de-DE" altLang="ko-KR" sz="2400" b="1" dirty="0" err="1">
                <a:solidFill>
                  <a:srgbClr val="262626"/>
                </a:solidFill>
                <a:cs typeface="Arial" panose="020B0604020202020204" pitchFamily="34" charset="0"/>
              </a:rPr>
              <a:t>look</a:t>
            </a:r>
            <a:r>
              <a:rPr lang="de-DE" altLang="ko-KR" sz="2400" b="1" dirty="0">
                <a:solidFill>
                  <a:srgbClr val="262626"/>
                </a:solidFill>
                <a:cs typeface="Arial" panose="020B0604020202020204" pitchFamily="34" charset="0"/>
              </a:rPr>
              <a:t> </a:t>
            </a:r>
            <a:r>
              <a:rPr lang="de-DE" altLang="ko-KR" sz="2400" b="1" dirty="0" err="1">
                <a:solidFill>
                  <a:srgbClr val="262626"/>
                </a:solidFill>
                <a:cs typeface="Arial" panose="020B0604020202020204" pitchFamily="34" charset="0"/>
              </a:rPr>
              <a:t>because</a:t>
            </a:r>
            <a:r>
              <a:rPr lang="de-DE" altLang="ko-KR" sz="2400" b="1" dirty="0">
                <a:solidFill>
                  <a:srgbClr val="262626"/>
                </a:solidFill>
                <a:cs typeface="Arial" panose="020B0604020202020204" pitchFamily="34" charset="0"/>
              </a:rPr>
              <a:t> </a:t>
            </a:r>
            <a:r>
              <a:rPr lang="de-DE" altLang="ko-KR" sz="2400" b="1" dirty="0" err="1">
                <a:solidFill>
                  <a:srgbClr val="262626"/>
                </a:solidFill>
                <a:cs typeface="Arial" panose="020B0604020202020204" pitchFamily="34" charset="0"/>
              </a:rPr>
              <a:t>of</a:t>
            </a:r>
            <a:r>
              <a:rPr lang="de-DE" altLang="ko-KR" sz="2400" b="1" dirty="0">
                <a:solidFill>
                  <a:srgbClr val="262626"/>
                </a:solidFill>
                <a:cs typeface="Arial" panose="020B0604020202020204" pitchFamily="34" charset="0"/>
              </a:rPr>
              <a:t> </a:t>
            </a:r>
            <a:r>
              <a:rPr lang="de-DE" altLang="ko-KR" sz="2400" b="1" dirty="0" err="1">
                <a:solidFill>
                  <a:srgbClr val="262626"/>
                </a:solidFill>
                <a:cs typeface="Arial" panose="020B0604020202020204" pitchFamily="34" charset="0"/>
              </a:rPr>
              <a:t>shifted</a:t>
            </a:r>
            <a:r>
              <a:rPr lang="de-DE" altLang="ko-KR" sz="2400" b="1" dirty="0">
                <a:solidFill>
                  <a:srgbClr val="262626"/>
                </a:solidFill>
                <a:cs typeface="Arial" panose="020B0604020202020204" pitchFamily="34" charset="0"/>
              </a:rPr>
              <a:t> </a:t>
            </a:r>
            <a:r>
              <a:rPr lang="de-DE" altLang="ko-KR" sz="2400" b="1" dirty="0" err="1">
                <a:solidFill>
                  <a:srgbClr val="262626"/>
                </a:solidFill>
                <a:cs typeface="Arial" panose="020B0604020202020204" pitchFamily="34" charset="0"/>
              </a:rPr>
              <a:t>contrast</a:t>
            </a:r>
            <a:endParaRPr lang="ko-KR" altLang="en-US" sz="2400" b="1" dirty="0">
              <a:solidFill>
                <a:srgbClr val="262626"/>
              </a:solidFill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02638" y="377535"/>
            <a:ext cx="673015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INTENSITY TRANSFORMATION</a:t>
            </a:r>
            <a:endParaRPr lang="ko-KR" altLang="en-US" sz="5400" b="1" dirty="0">
              <a:cs typeface="Arial" panose="020B0604020202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F0FDBFB-465B-AC9F-7D85-74380AC4E37F}"/>
              </a:ext>
            </a:extLst>
          </p:cNvPr>
          <p:cNvSpPr txBox="1"/>
          <p:nvPr/>
        </p:nvSpPr>
        <p:spPr>
          <a:xfrm>
            <a:off x="1231806" y="3819308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>
                <a:solidFill>
                  <a:schemeClr val="bg1"/>
                </a:solidFill>
              </a:rPr>
              <a:t>+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526868F-9CF0-DAE1-4B32-DE093CD2DC6E}"/>
              </a:ext>
            </a:extLst>
          </p:cNvPr>
          <p:cNvSpPr txBox="1"/>
          <p:nvPr/>
        </p:nvSpPr>
        <p:spPr>
          <a:xfrm>
            <a:off x="1243596" y="5021876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>
                <a:solidFill>
                  <a:schemeClr val="bg1"/>
                </a:solidFill>
              </a:rPr>
              <a:t>+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686528"/>
            <a:ext cx="11431630" cy="1405526"/>
            <a:chOff x="0" y="2023474"/>
            <a:chExt cx="11431630" cy="1405526"/>
          </a:xfrm>
          <a:solidFill>
            <a:srgbClr val="003399"/>
          </a:solidFill>
        </p:grpSpPr>
        <p:sp>
          <p:nvSpPr>
            <p:cNvPr id="5" name="Rectangle 4"/>
            <p:cNvSpPr/>
            <p:nvPr userDrawn="1"/>
          </p:nvSpPr>
          <p:spPr>
            <a:xfrm>
              <a:off x="0" y="3200400"/>
              <a:ext cx="6135482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/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rot="10800000">
            <a:off x="5518929" y="3327541"/>
            <a:ext cx="6673071" cy="1405526"/>
            <a:chOff x="4758559" y="2023474"/>
            <a:chExt cx="6673071" cy="1405526"/>
          </a:xfrm>
          <a:solidFill>
            <a:srgbClr val="003399"/>
          </a:solidFill>
        </p:grpSpPr>
        <p:sp>
          <p:nvSpPr>
            <p:cNvPr id="9" name="Rectangle 8"/>
            <p:cNvSpPr/>
            <p:nvPr userDrawn="1"/>
          </p:nvSpPr>
          <p:spPr>
            <a:xfrm>
              <a:off x="4758559" y="3200400"/>
              <a:ext cx="1376923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/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54628" y="2271294"/>
            <a:ext cx="5177530" cy="1914122"/>
            <a:chOff x="4889913" y="168499"/>
            <a:chExt cx="4094928" cy="1914122"/>
          </a:xfrm>
        </p:grpSpPr>
        <p:sp>
          <p:nvSpPr>
            <p:cNvPr id="13" name="Text Placeholder 22"/>
            <p:cNvSpPr txBox="1"/>
            <p:nvPr/>
          </p:nvSpPr>
          <p:spPr>
            <a:xfrm>
              <a:off x="4948891" y="168499"/>
              <a:ext cx="4035950" cy="432048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de-DE" altLang="ko-KR" sz="3600" b="1" dirty="0">
                  <a:solidFill>
                    <a:schemeClr val="accent3"/>
                  </a:solidFill>
                  <a:cs typeface="Arial" panose="020B0604020202020204" pitchFamily="34" charset="0"/>
                </a:rPr>
                <a:t>A</a:t>
              </a:r>
              <a:r>
                <a:rPr lang="en-US" altLang="ko-KR" sz="3600" b="1" dirty="0" err="1">
                  <a:solidFill>
                    <a:schemeClr val="accent3"/>
                  </a:solidFill>
                  <a:cs typeface="Arial" panose="020B0604020202020204" pitchFamily="34" charset="0"/>
                </a:rPr>
                <a:t>verage</a:t>
              </a:r>
              <a:r>
                <a:rPr lang="en-US" altLang="ko-KR" sz="3600" b="1" dirty="0">
                  <a:solidFill>
                    <a:schemeClr val="accent3"/>
                  </a:solidFill>
                  <a:cs typeface="Arial" panose="020B0604020202020204" pitchFamily="34" charset="0"/>
                </a:rPr>
                <a:t> Filtering</a:t>
              </a:r>
              <a:endParaRPr lang="ko-KR" altLang="en-US" sz="3600" b="1" dirty="0">
                <a:solidFill>
                  <a:schemeClr val="accent3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" name="Text Placeholder 20"/>
            <p:cNvSpPr txBox="1"/>
            <p:nvPr/>
          </p:nvSpPr>
          <p:spPr>
            <a:xfrm>
              <a:off x="4889913" y="1628801"/>
              <a:ext cx="4051728" cy="45382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ko-KR" altLang="en-US" sz="1200" dirty="0">
                <a:solidFill>
                  <a:srgbClr val="262626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5" name="Rectangle: Rounded Corners 14"/>
          <p:cNvSpPr/>
          <p:nvPr/>
        </p:nvSpPr>
        <p:spPr>
          <a:xfrm>
            <a:off x="1129198" y="3971839"/>
            <a:ext cx="720000" cy="720080"/>
          </a:xfrm>
          <a:prstGeom prst="roundRect">
            <a:avLst/>
          </a:prstGeom>
          <a:solidFill>
            <a:srgbClr val="003399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15607" y="4144500"/>
            <a:ext cx="443910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altLang="ko-KR" sz="2400" b="1" dirty="0">
                <a:solidFill>
                  <a:srgbClr val="262626"/>
                </a:solidFill>
                <a:cs typeface="Arial" panose="020B0604020202020204" pitchFamily="34" charset="0"/>
              </a:rPr>
              <a:t>N</a:t>
            </a:r>
            <a:r>
              <a:rPr lang="en-US" altLang="ko-KR" sz="2400" b="1" dirty="0" err="1">
                <a:solidFill>
                  <a:srgbClr val="262626"/>
                </a:solidFill>
                <a:cs typeface="Arial" panose="020B0604020202020204" pitchFamily="34" charset="0"/>
              </a:rPr>
              <a:t>oise</a:t>
            </a:r>
            <a:r>
              <a:rPr lang="en-US" altLang="ko-KR" sz="2400" b="1" dirty="0">
                <a:solidFill>
                  <a:srgbClr val="262626"/>
                </a:solidFill>
                <a:cs typeface="Arial" panose="020B0604020202020204" pitchFamily="34" charset="0"/>
              </a:rPr>
              <a:t> removal</a:t>
            </a:r>
            <a:endParaRPr lang="ko-KR" altLang="en-US" sz="2400" b="1" dirty="0">
              <a:solidFill>
                <a:srgbClr val="262626"/>
              </a:solidFill>
              <a:cs typeface="Arial" panose="020B0604020202020204" pitchFamily="34" charset="0"/>
            </a:endParaRPr>
          </a:p>
        </p:txBody>
      </p:sp>
      <p:sp>
        <p:nvSpPr>
          <p:cNvPr id="25" name="Rectangle 16"/>
          <p:cNvSpPr/>
          <p:nvPr/>
        </p:nvSpPr>
        <p:spPr>
          <a:xfrm rot="2700000">
            <a:off x="3976235" y="5299702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TextBox 26"/>
          <p:cNvSpPr txBox="1"/>
          <p:nvPr/>
        </p:nvSpPr>
        <p:spPr>
          <a:xfrm>
            <a:off x="1102638" y="793033"/>
            <a:ext cx="673015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SPATIAL FILTERING</a:t>
            </a:r>
            <a:endParaRPr lang="ko-KR" altLang="en-US" sz="5400" b="1" dirty="0">
              <a:cs typeface="Arial" panose="020B0604020202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F0FDBFB-465B-AC9F-7D85-74380AC4E37F}"/>
              </a:ext>
            </a:extLst>
          </p:cNvPr>
          <p:cNvSpPr txBox="1"/>
          <p:nvPr/>
        </p:nvSpPr>
        <p:spPr>
          <a:xfrm>
            <a:off x="1231806" y="3819308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>
                <a:solidFill>
                  <a:schemeClr val="bg1"/>
                </a:solidFill>
              </a:rPr>
              <a:t>+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26" name="Rectangle: Rounded Corners 15">
            <a:extLst>
              <a:ext uri="{FF2B5EF4-FFF2-40B4-BE49-F238E27FC236}">
                <a16:creationId xmlns:a16="http://schemas.microsoft.com/office/drawing/2014/main" id="{43ACFB27-2F14-BBA5-1419-9941D46B49DF}"/>
              </a:ext>
            </a:extLst>
          </p:cNvPr>
          <p:cNvSpPr/>
          <p:nvPr/>
        </p:nvSpPr>
        <p:spPr>
          <a:xfrm>
            <a:off x="1129198" y="5161720"/>
            <a:ext cx="720000" cy="720080"/>
          </a:xfrm>
          <a:prstGeom prst="round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anose="020B0604020202020204" pitchFamily="34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FC5571E-B21C-4EFD-21D8-5F95E743A775}"/>
              </a:ext>
            </a:extLst>
          </p:cNvPr>
          <p:cNvSpPr txBox="1"/>
          <p:nvPr/>
        </p:nvSpPr>
        <p:spPr>
          <a:xfrm>
            <a:off x="1243596" y="5021876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>
                <a:solidFill>
                  <a:schemeClr val="bg1"/>
                </a:solidFill>
              </a:rPr>
              <a:t>+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TextBox 20">
            <a:extLst>
              <a:ext uri="{FF2B5EF4-FFF2-40B4-BE49-F238E27FC236}">
                <a16:creationId xmlns:a16="http://schemas.microsoft.com/office/drawing/2014/main" id="{5DF64C62-EBA9-8122-C057-52B19A3198E3}"/>
              </a:ext>
            </a:extLst>
          </p:cNvPr>
          <p:cNvSpPr txBox="1"/>
          <p:nvPr/>
        </p:nvSpPr>
        <p:spPr>
          <a:xfrm>
            <a:off x="1915607" y="5287529"/>
            <a:ext cx="49602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altLang="ko-KR" sz="2400" b="1" dirty="0" err="1">
                <a:solidFill>
                  <a:srgbClr val="262626"/>
                </a:solidFill>
                <a:cs typeface="Arial" panose="020B0604020202020204" pitchFamily="34" charset="0"/>
              </a:rPr>
              <a:t>Smoothening</a:t>
            </a:r>
            <a:endParaRPr lang="ko-KR" altLang="en-US" sz="2400" b="1" dirty="0">
              <a:solidFill>
                <a:srgbClr val="26262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860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/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 Software - MIT Inventor</a:t>
            </a:r>
          </a:p>
        </p:txBody>
      </p:sp>
      <p:grpSp>
        <p:nvGrpSpPr>
          <p:cNvPr id="5" name="그룹 5"/>
          <p:cNvGrpSpPr/>
          <p:nvPr/>
        </p:nvGrpSpPr>
        <p:grpSpPr>
          <a:xfrm>
            <a:off x="5063504" y="1842113"/>
            <a:ext cx="2156062" cy="4206297"/>
            <a:chOff x="3539504" y="1812927"/>
            <a:chExt cx="2156062" cy="4206297"/>
          </a:xfrm>
        </p:grpSpPr>
        <p:grpSp>
          <p:nvGrpSpPr>
            <p:cNvPr id="6" name="Group 5"/>
            <p:cNvGrpSpPr/>
            <p:nvPr/>
          </p:nvGrpSpPr>
          <p:grpSpPr>
            <a:xfrm>
              <a:off x="4080222" y="5227134"/>
              <a:ext cx="1074452" cy="792090"/>
              <a:chOff x="3773268" y="4911608"/>
              <a:chExt cx="922956" cy="1004233"/>
            </a:xfrm>
          </p:grpSpPr>
          <p:sp>
            <p:nvSpPr>
              <p:cNvPr id="22" name="Trapezoid 21"/>
              <p:cNvSpPr/>
              <p:nvPr/>
            </p:nvSpPr>
            <p:spPr>
              <a:xfrm rot="10800000">
                <a:off x="3773268" y="4911608"/>
                <a:ext cx="922956" cy="1004233"/>
              </a:xfrm>
              <a:prstGeom prst="trapezoid">
                <a:avLst>
                  <a:gd name="adj" fmla="val 78876"/>
                </a:avLst>
              </a:prstGeom>
              <a:solidFill>
                <a:srgbClr val="F5B317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 rot="10800000" flipH="1">
                <a:off x="4132972" y="5714655"/>
                <a:ext cx="213694" cy="184219"/>
              </a:xfrm>
              <a:prstGeom prst="triangle">
                <a:avLst/>
              </a:prstGeom>
              <a:solidFill>
                <a:srgbClr val="5768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539504" y="4043430"/>
              <a:ext cx="757285" cy="1249932"/>
              <a:chOff x="3319643" y="3717032"/>
              <a:chExt cx="641101" cy="1058168"/>
            </a:xfrm>
          </p:grpSpPr>
          <p:sp>
            <p:nvSpPr>
              <p:cNvPr id="20" name="Round Same Side Corner Rectangle 3"/>
              <p:cNvSpPr/>
              <p:nvPr/>
            </p:nvSpPr>
            <p:spPr>
              <a:xfrm rot="10800000">
                <a:off x="3777403" y="4005064"/>
                <a:ext cx="183341" cy="77013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319643" y="3717032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 w="152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753193" y="2929371"/>
              <a:ext cx="756217" cy="2363989"/>
              <a:chOff x="3503482" y="2773890"/>
              <a:chExt cx="640197" cy="2001310"/>
            </a:xfrm>
          </p:grpSpPr>
          <p:sp>
            <p:nvSpPr>
              <p:cNvPr id="18" name="Round Same Side Corner Rectangle 8"/>
              <p:cNvSpPr/>
              <p:nvPr/>
            </p:nvSpPr>
            <p:spPr>
              <a:xfrm rot="10800000">
                <a:off x="3960338" y="3061922"/>
                <a:ext cx="183341" cy="171327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503484" y="2773890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 w="152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964995" y="1812927"/>
              <a:ext cx="758121" cy="3478053"/>
              <a:chOff x="3684808" y="1830748"/>
              <a:chExt cx="641809" cy="2944452"/>
            </a:xfrm>
          </p:grpSpPr>
          <p:sp>
            <p:nvSpPr>
              <p:cNvPr id="16" name="Round Same Side Corner Rectangle 9"/>
              <p:cNvSpPr/>
              <p:nvPr/>
            </p:nvSpPr>
            <p:spPr>
              <a:xfrm rot="10800000">
                <a:off x="4143276" y="2118780"/>
                <a:ext cx="183341" cy="26564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684808" y="1830748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 w="152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722442" y="2372338"/>
              <a:ext cx="754721" cy="2921023"/>
              <a:chOff x="4326213" y="2302319"/>
              <a:chExt cx="638931" cy="2472881"/>
            </a:xfrm>
          </p:grpSpPr>
          <p:sp>
            <p:nvSpPr>
              <p:cNvPr id="14" name="Round Same Side Corner Rectangle 10"/>
              <p:cNvSpPr/>
              <p:nvPr/>
            </p:nvSpPr>
            <p:spPr>
              <a:xfrm rot="10800000">
                <a:off x="4326213" y="2590351"/>
                <a:ext cx="183341" cy="218484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389080" y="2302319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 w="152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938107" y="3486400"/>
              <a:ext cx="757459" cy="1806960"/>
              <a:chOff x="4509151" y="3245462"/>
              <a:chExt cx="641249" cy="1529738"/>
            </a:xfrm>
          </p:grpSpPr>
          <p:sp>
            <p:nvSpPr>
              <p:cNvPr id="12" name="Round Same Side Corner Rectangle 11"/>
              <p:cNvSpPr/>
              <p:nvPr/>
            </p:nvSpPr>
            <p:spPr>
              <a:xfrm rot="10800000">
                <a:off x="4509151" y="3533493"/>
                <a:ext cx="183341" cy="124170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574336" y="3245462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 w="152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7275220" y="2304603"/>
            <a:ext cx="3852000" cy="596339"/>
            <a:chOff x="395534" y="3675890"/>
            <a:chExt cx="3972999" cy="596339"/>
          </a:xfrm>
        </p:grpSpPr>
        <p:sp>
          <p:nvSpPr>
            <p:cNvPr id="25" name="TextBox 24"/>
            <p:cNvSpPr txBox="1"/>
            <p:nvPr/>
          </p:nvSpPr>
          <p:spPr>
            <a:xfrm>
              <a:off x="395534" y="3675890"/>
              <a:ext cx="3972999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de-DE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L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ogic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implementation with blocks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5535" y="3995230"/>
              <a:ext cx="39729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536161" y="3430675"/>
            <a:ext cx="3852000" cy="596339"/>
            <a:chOff x="395534" y="3675890"/>
            <a:chExt cx="3972999" cy="596339"/>
          </a:xfrm>
        </p:grpSpPr>
        <p:sp>
          <p:nvSpPr>
            <p:cNvPr id="28" name="TextBox 27"/>
            <p:cNvSpPr txBox="1"/>
            <p:nvPr/>
          </p:nvSpPr>
          <p:spPr>
            <a:xfrm>
              <a:off x="395534" y="3675890"/>
              <a:ext cx="3972999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de-DE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reation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of APK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5535" y="3995230"/>
              <a:ext cx="39729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310499" y="1741567"/>
            <a:ext cx="3852000" cy="596339"/>
            <a:chOff x="395534" y="3675890"/>
            <a:chExt cx="3972999" cy="596339"/>
          </a:xfrm>
        </p:grpSpPr>
        <p:sp>
          <p:nvSpPr>
            <p:cNvPr id="31" name="TextBox 30"/>
            <p:cNvSpPr txBox="1"/>
            <p:nvPr/>
          </p:nvSpPr>
          <p:spPr>
            <a:xfrm>
              <a:off x="395534" y="3675890"/>
              <a:ext cx="3972999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de-DE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UI design by drag and drop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5535" y="3995230"/>
              <a:ext cx="39729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092507" y="2867639"/>
            <a:ext cx="3852000" cy="596339"/>
            <a:chOff x="395534" y="3675890"/>
            <a:chExt cx="3972999" cy="596339"/>
          </a:xfrm>
        </p:grpSpPr>
        <p:sp>
          <p:nvSpPr>
            <p:cNvPr id="34" name="TextBox 33"/>
            <p:cNvSpPr txBox="1"/>
            <p:nvPr/>
          </p:nvSpPr>
          <p:spPr>
            <a:xfrm>
              <a:off x="395534" y="3675890"/>
              <a:ext cx="3972999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de-DE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E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mulator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on Laptop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5535" y="3995230"/>
              <a:ext cx="39729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63174" y="3839822"/>
            <a:ext cx="4155342" cy="750227"/>
            <a:chOff x="395534" y="3522002"/>
            <a:chExt cx="3972999" cy="750227"/>
          </a:xfrm>
        </p:grpSpPr>
        <p:sp>
          <p:nvSpPr>
            <p:cNvPr id="37" name="TextBox 36"/>
            <p:cNvSpPr txBox="1"/>
            <p:nvPr/>
          </p:nvSpPr>
          <p:spPr>
            <a:xfrm>
              <a:off x="395534" y="3522002"/>
              <a:ext cx="3972999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Easy download to device via QR-Code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5535" y="3995230"/>
              <a:ext cx="39729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44" name="Trapezoid 10">
            <a:extLst>
              <a:ext uri="{FF2B5EF4-FFF2-40B4-BE49-F238E27FC236}">
                <a16:creationId xmlns:a16="http://schemas.microsoft.com/office/drawing/2014/main" id="{D03FE103-5FF3-C483-943F-58D1FD4ADE23}"/>
              </a:ext>
            </a:extLst>
          </p:cNvPr>
          <p:cNvSpPr>
            <a:spLocks noChangeAspect="1"/>
          </p:cNvSpPr>
          <p:nvPr/>
        </p:nvSpPr>
        <p:spPr>
          <a:xfrm>
            <a:off x="5435076" y="3122812"/>
            <a:ext cx="341567" cy="341166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" name="Oval 7">
            <a:extLst>
              <a:ext uri="{FF2B5EF4-FFF2-40B4-BE49-F238E27FC236}">
                <a16:creationId xmlns:a16="http://schemas.microsoft.com/office/drawing/2014/main" id="{E1436DB6-3B44-4DA4-E569-DA8AF1507E23}"/>
              </a:ext>
            </a:extLst>
          </p:cNvPr>
          <p:cNvSpPr/>
          <p:nvPr/>
        </p:nvSpPr>
        <p:spPr>
          <a:xfrm>
            <a:off x="5716018" y="1948728"/>
            <a:ext cx="326821" cy="429298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B32641B5-5333-6853-A0A6-1F8D02DF849E}"/>
              </a:ext>
            </a:extLst>
          </p:cNvPr>
          <p:cNvSpPr txBox="1"/>
          <p:nvPr/>
        </p:nvSpPr>
        <p:spPr>
          <a:xfrm>
            <a:off x="6570390" y="367474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.</a:t>
            </a:r>
            <a:r>
              <a:rPr lang="de-DE" dirty="0" err="1">
                <a:solidFill>
                  <a:schemeClr val="accent2"/>
                </a:solidFill>
              </a:rPr>
              <a:t>apk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8" name="Grafik 47" descr="QR-Code mit einfarbiger Füllung">
            <a:extLst>
              <a:ext uri="{FF2B5EF4-FFF2-40B4-BE49-F238E27FC236}">
                <a16:creationId xmlns:a16="http://schemas.microsoft.com/office/drawing/2014/main" id="{1FB9D940-DC83-865A-E1F7-11DB675C2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9759" y="4212791"/>
            <a:ext cx="400110" cy="400110"/>
          </a:xfrm>
          <a:prstGeom prst="rect">
            <a:avLst/>
          </a:prstGeom>
        </p:spPr>
      </p:pic>
      <p:pic>
        <p:nvPicPr>
          <p:cNvPr id="50" name="Grafik 49" descr="Puzzleteile mit einfarbiger Füllung">
            <a:extLst>
              <a:ext uri="{FF2B5EF4-FFF2-40B4-BE49-F238E27FC236}">
                <a16:creationId xmlns:a16="http://schemas.microsoft.com/office/drawing/2014/main" id="{A8CB03E0-A399-3580-8F58-4514154F8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3456" y="2473748"/>
            <a:ext cx="505168" cy="5051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5671820" y="2649220"/>
            <a:ext cx="299910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Terima kasih</a:t>
            </a:r>
          </a:p>
        </p:txBody>
      </p:sp>
      <p:pic>
        <p:nvPicPr>
          <p:cNvPr id="7" name="Content Placeholder 6" descr="Logo_Rasmi_Sambutan_30_Tahun_UTHM_300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6225" y="2635885"/>
            <a:ext cx="2355215" cy="95758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5582285" y="2251075"/>
            <a:ext cx="0" cy="161036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Breitbild</PresentationFormat>
  <Paragraphs>26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Adobe Garamond Pro</vt:lpstr>
      <vt:lpstr>Arial</vt:lpstr>
      <vt:lpstr>Calibri</vt:lpstr>
      <vt:lpstr>Calibri Light</vt:lpstr>
      <vt:lpstr>Office Theme</vt:lpstr>
      <vt:lpstr>Project Report TOPIC 1: INTENSITY TRANSFORMATIONS &amp; SPATIAL FILTERING</vt:lpstr>
      <vt:lpstr>What can you see?</vt:lpstr>
      <vt:lpstr>What can you see?</vt:lpstr>
      <vt:lpstr>Have a noise corrupted picture?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Mohd Arshad Bin Mohd Lokoman</dc:creator>
  <cp:lastModifiedBy>M H</cp:lastModifiedBy>
  <cp:revision>19</cp:revision>
  <dcterms:created xsi:type="dcterms:W3CDTF">2019-02-20T06:39:00Z</dcterms:created>
  <dcterms:modified xsi:type="dcterms:W3CDTF">2023-06-04T03:24:47Z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1033-11.2.0.9906</vt:lpwstr>
  </property>
</Properties>
</file>