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14"/>
  </p:notesMasterIdLst>
  <p:sldIdLst>
    <p:sldId id="276" r:id="rId6"/>
    <p:sldId id="300" r:id="rId7"/>
    <p:sldId id="304" r:id="rId8"/>
    <p:sldId id="301" r:id="rId9"/>
    <p:sldId id="302" r:id="rId10"/>
    <p:sldId id="303" r:id="rId11"/>
    <p:sldId id="299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71" d="100"/>
          <a:sy n="71" d="100"/>
        </p:scale>
        <p:origin x="43" y="77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Please refer any questions to:</a:t>
            </a:r>
            <a:br>
              <a:rPr lang="en-US"/>
            </a:br>
            <a:r>
              <a:rPr lang="en-US"/>
              <a:t>Prename Name (Ribbon &gt; Increase List Level)</a:t>
            </a:r>
            <a:br>
              <a:rPr lang="en-US"/>
            </a:br>
            <a:r>
              <a:rPr lang="en-US"/>
              <a:t>Faculty of XY | Department of XY </a:t>
            </a:r>
            <a:br>
              <a:rPr lang="en-US"/>
            </a:br>
            <a:r>
              <a:rPr lang="en-US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Subheading</a:t>
            </a:r>
            <a:br>
              <a:rPr lang="en-US"/>
            </a:br>
            <a:r>
              <a:rPr lang="en-US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  <a:endParaRPr lang="en-US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Quote on first level // </a:t>
            </a:r>
            <a:r>
              <a:rPr lang="en-US" noProof="0"/>
              <a:t>for </a:t>
            </a:r>
            <a:r>
              <a:rPr lang="en-US"/>
              <a:t>Autor &gt;&gt; Ribbon </a:t>
            </a:r>
            <a:r>
              <a:rPr lang="en-US" noProof="0"/>
              <a:t>&gt; Home &gt; Paragraph &gt; Increase List</a:t>
            </a:r>
            <a:r>
              <a:rPr lang="en-US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/>
              <a:t>Second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399" y="1893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943818"/>
            <a:ext cx="11377092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1978146"/>
            <a:ext cx="11377086" cy="42639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HeizkörperThermostat</a:t>
            </a:r>
            <a:endParaRPr lang="en-US" dirty="0"/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  <a:p>
            <a:r>
              <a:rPr lang="de-DE" dirty="0"/>
              <a:t>17.01.2023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dirty="0"/>
              <a:t>Moritz </a:t>
            </a:r>
            <a:r>
              <a:rPr lang="en-US" dirty="0" err="1"/>
              <a:t>Höhnel</a:t>
            </a:r>
            <a:r>
              <a:rPr lang="en-US" dirty="0"/>
              <a:t> (210258) und Mattis Ritter (210265) / T1 / ASE | WS22/23</a:t>
            </a:r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4034-EAC5-D7C3-955D-938ED398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457E8-2F7A-A407-42EC-AAC8C958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B4A3D-A26A-22E6-A9D6-57D06FC2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25F16C-4DFA-DC83-A2D3-37E44A63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Lastenheft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45B2-8F8E-2029-B0D2-7FCAF4F6AE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Folgende Anforderungen wurden aus der Aufgabestellung von Herr Sora herausgearbeitet: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 wird eine Mehrpunkt-</a:t>
            </a:r>
            <a:r>
              <a:rPr lang="de-DE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Hysteresenregeleung</a:t>
            </a: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realisiert.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Mit PWM wird ein </a:t>
            </a:r>
            <a:r>
              <a:rPr lang="de-DE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Servo</a:t>
            </a: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vom Typ FXX-3037-TOP angesteuert.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Die Temperatur wird mit einem Temperatursensor vom Typ TMP75B gemessen.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Der Status wird über eine Vollfarb-LED vom TYP WS2812 angezeigt.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Inhalt der CAN-Botschaften: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In: Solltemperatur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Out: Ist Temperatur und Status (z.B. heizt oder Öffnungswinkel).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72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5A111-E176-0482-B765-05E7809D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173A9-2439-5E52-73B5-9050959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5C1C6-AE53-A37E-E63E-5C7671CB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155EE2-56F4-D54F-EE00-3CC676F9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F42F8D5C-801C-630C-0547-00072EE8ED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06397" y="1948898"/>
            <a:ext cx="6509600" cy="4451901"/>
          </a:xfrm>
          <a:prstGeom prst="rect">
            <a:avLst/>
          </a:prstGeom>
        </p:spPr>
      </p:pic>
      <p:pic>
        <p:nvPicPr>
          <p:cNvPr id="8" name="Grafik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5171172F-6B9B-7DFB-5468-64E254BC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06" y="1948898"/>
            <a:ext cx="4777583" cy="35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BCDBD-0511-5F64-81EB-EEC98A61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1BD6C-193E-4A93-8E12-73F5D29F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1BF3D-4C35-D79B-94B4-44E6FBC8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6BFC2-BDE4-57D0-DE6F-469909C5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  <a:br>
              <a:rPr lang="de-DE" dirty="0"/>
            </a:br>
            <a:r>
              <a:rPr lang="de-DE" b="0" dirty="0"/>
              <a:t>Controller</a:t>
            </a:r>
            <a:endParaRPr lang="de-DE" dirty="0"/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0F64B95C-7E5A-58F5-8FF3-0EB359BA0D9A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406401" y="2160588"/>
            <a:ext cx="5689599" cy="4083050"/>
          </a:xfrm>
        </p:spPr>
        <p:txBody>
          <a:bodyPr/>
          <a:lstStyle/>
          <a:p>
            <a:r>
              <a:rPr lang="de-DE" dirty="0"/>
              <a:t>Blabla</a:t>
            </a:r>
          </a:p>
        </p:txBody>
      </p:sp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739A6527-90E6-127E-B613-47AF834E641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r="4915"/>
          <a:stretch/>
        </p:blipFill>
        <p:spPr bwMode="auto">
          <a:xfrm>
            <a:off x="6217920" y="2160588"/>
            <a:ext cx="5566622" cy="41025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78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170D6-FAA6-258D-1178-A375E72C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D2F89-B86B-F513-ADD7-F7BE1399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A94BD-BB5B-D44D-BD61-33D5F3A4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F43F90-DB76-9DE1-C035-54A0E991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Softwarearchtektur</a:t>
            </a:r>
            <a:br>
              <a:rPr lang="de-DE" dirty="0"/>
            </a:br>
            <a:r>
              <a:rPr lang="de-DE" b="0" dirty="0"/>
              <a:t>Sensoren/Aktoren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5A8F9-1159-4F5B-36FF-4124EE6246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Blabla</a:t>
            </a:r>
          </a:p>
        </p:txBody>
      </p:sp>
    </p:spTree>
    <p:extLst>
      <p:ext uri="{BB962C8B-B14F-4D97-AF65-F5344CB8AC3E}">
        <p14:creationId xmlns:p14="http://schemas.microsoft.com/office/powerpoint/2010/main" val="269961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5FB67-DB4E-A875-2CC2-A7F9E72C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C6BB1-55DC-4FB9-FAC2-E5ED242E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19C2-05ED-5056-ED05-B7982052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8AD16B-40E8-C2C7-918A-1871D1EA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CAN-Kommunikation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521C93-BD95-BEC1-CE9F-2FF1A431C215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018038"/>
              </p:ext>
            </p:extLst>
          </p:nvPr>
        </p:nvGraphicFramePr>
        <p:xfrm>
          <a:off x="405879" y="2475551"/>
          <a:ext cx="1137761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5522">
                  <a:extLst>
                    <a:ext uri="{9D8B030D-6E8A-4147-A177-3AD203B41FA5}">
                      <a16:colId xmlns:a16="http://schemas.microsoft.com/office/drawing/2014/main" val="1673269719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4070996494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1746224817"/>
                    </a:ext>
                  </a:extLst>
                </a:gridCol>
                <a:gridCol w="1900797">
                  <a:extLst>
                    <a:ext uri="{9D8B030D-6E8A-4147-A177-3AD203B41FA5}">
                      <a16:colId xmlns:a16="http://schemas.microsoft.com/office/drawing/2014/main" val="1417123129"/>
                    </a:ext>
                  </a:extLst>
                </a:gridCol>
                <a:gridCol w="2650247">
                  <a:extLst>
                    <a:ext uri="{9D8B030D-6E8A-4147-A177-3AD203B41FA5}">
                      <a16:colId xmlns:a16="http://schemas.microsoft.com/office/drawing/2014/main" val="78136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 0x401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Wertebereich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signed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[-128, 127]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Soll-Temperatur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134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260AE9F-9627-EDCD-0F7D-67421FEC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2692"/>
              </p:ext>
            </p:extLst>
          </p:nvPr>
        </p:nvGraphicFramePr>
        <p:xfrm>
          <a:off x="405879" y="4161582"/>
          <a:ext cx="11377610" cy="1752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5522">
                  <a:extLst>
                    <a:ext uri="{9D8B030D-6E8A-4147-A177-3AD203B41FA5}">
                      <a16:colId xmlns:a16="http://schemas.microsoft.com/office/drawing/2014/main" val="3595802910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886740666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2473296160"/>
                    </a:ext>
                  </a:extLst>
                </a:gridCol>
                <a:gridCol w="1879282">
                  <a:extLst>
                    <a:ext uri="{9D8B030D-6E8A-4147-A177-3AD203B41FA5}">
                      <a16:colId xmlns:a16="http://schemas.microsoft.com/office/drawing/2014/main" val="4247817987"/>
                    </a:ext>
                  </a:extLst>
                </a:gridCol>
                <a:gridCol w="2671762">
                  <a:extLst>
                    <a:ext uri="{9D8B030D-6E8A-4147-A177-3AD203B41FA5}">
                      <a16:colId xmlns:a16="http://schemas.microsoft.com/office/drawing/2014/main" val="35143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 0x400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Wertebereich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3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signed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[-128, 127]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Ist-Temperatur </a:t>
                      </a:r>
                      <a:r>
                        <a:rPr lang="de-DE" dirty="0" err="1"/>
                        <a:t>Vorkomma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7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unsigned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Ist-Temperatur Nachkomma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2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unsigned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[0,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Aktuelle Heizstufe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415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FD2483-F684-EBDA-F319-668D47857987}"/>
              </a:ext>
            </a:extLst>
          </p:cNvPr>
          <p:cNvSpPr txBox="1"/>
          <p:nvPr/>
        </p:nvSpPr>
        <p:spPr>
          <a:xfrm>
            <a:off x="405879" y="2039117"/>
            <a:ext cx="45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CAN-In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B128B-4A88-A29F-62F8-053BFBD0695C}"/>
              </a:ext>
            </a:extLst>
          </p:cNvPr>
          <p:cNvSpPr txBox="1"/>
          <p:nvPr/>
        </p:nvSpPr>
        <p:spPr>
          <a:xfrm>
            <a:off x="405879" y="3772535"/>
            <a:ext cx="45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CAN-Out</a:t>
            </a:r>
          </a:p>
        </p:txBody>
      </p:sp>
    </p:spTree>
    <p:extLst>
      <p:ext uri="{BB962C8B-B14F-4D97-AF65-F5344CB8AC3E}">
        <p14:creationId xmlns:p14="http://schemas.microsoft.com/office/powerpoint/2010/main" val="356627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48913-C147-00AB-29A4-D037AF5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E2A05-489C-4BC0-DDB4-F9964EE5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354B8-D8E0-7D31-81A3-92880A0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49EA4-6C24-CEB6-BDEA-191EC819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Literatur- und Abbildungsverzeichnis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983061A-AF82-FC5C-2CD3-3C82EB7366A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17544342"/>
              </p:ext>
            </p:extLst>
          </p:nvPr>
        </p:nvGraphicFramePr>
        <p:xfrm>
          <a:off x="406397" y="3429000"/>
          <a:ext cx="11377614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66814">
                  <a:extLst>
                    <a:ext uri="{9D8B030D-6E8A-4147-A177-3AD203B41FA5}">
                      <a16:colId xmlns:a16="http://schemas.microsoft.com/office/drawing/2014/main" val="486878493"/>
                    </a:ext>
                  </a:extLst>
                </a:gridCol>
                <a:gridCol w="6910800">
                  <a:extLst>
                    <a:ext uri="{9D8B030D-6E8A-4147-A177-3AD203B41FA5}">
                      <a16:colId xmlns:a16="http://schemas.microsoft.com/office/drawing/2014/main" val="376574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Abbildungen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1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0383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7A8913E-EB81-DD1C-F2E1-E3D6A83D4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11976"/>
              </p:ext>
            </p:extLst>
          </p:nvPr>
        </p:nvGraphicFramePr>
        <p:xfrm>
          <a:off x="406396" y="2116569"/>
          <a:ext cx="11377091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7091">
                  <a:extLst>
                    <a:ext uri="{9D8B030D-6E8A-4147-A177-3AD203B41FA5}">
                      <a16:colId xmlns:a16="http://schemas.microsoft.com/office/drawing/2014/main" val="48932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Literatur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2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21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Campus Sontheim</a:t>
            </a:r>
            <a:endParaRPr lang="en-US" dirty="0">
              <a:latin typeface="+mn-lt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1998349" y="2963016"/>
            <a:ext cx="9695489" cy="1635823"/>
          </a:xfrm>
        </p:spPr>
        <p:txBody>
          <a:bodyPr/>
          <a:lstStyle/>
          <a:p>
            <a:r>
              <a:rPr lang="en-US" dirty="0" err="1"/>
              <a:t>Rückfragen</a:t>
            </a:r>
            <a:r>
              <a:rPr lang="en-US" dirty="0"/>
              <a:t> bitte an:</a:t>
            </a:r>
          </a:p>
          <a:p>
            <a:pPr lvl="1"/>
            <a:r>
              <a:rPr lang="en-US" dirty="0">
                <a:latin typeface="+mn-lt"/>
              </a:rPr>
              <a:t>Moritz </a:t>
            </a:r>
            <a:r>
              <a:rPr lang="en-US" dirty="0" err="1">
                <a:latin typeface="+mn-lt"/>
              </a:rPr>
              <a:t>Höhnel</a:t>
            </a:r>
            <a:r>
              <a:rPr lang="en-US" dirty="0">
                <a:latin typeface="+mn-lt"/>
              </a:rPr>
              <a:t>					</a:t>
            </a:r>
          </a:p>
          <a:p>
            <a:r>
              <a:rPr lang="en-US" dirty="0" err="1"/>
              <a:t>Fakultät</a:t>
            </a:r>
            <a:r>
              <a:rPr lang="en-US" dirty="0"/>
              <a:t> T1 | ASE					</a:t>
            </a:r>
          </a:p>
          <a:p>
            <a:r>
              <a:rPr lang="en-US" dirty="0"/>
              <a:t>mhoehnel@stud.hs-heilbronn.de			</a:t>
            </a:r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1998349" y="1146632"/>
            <a:ext cx="9695489" cy="1851841"/>
          </a:xfrm>
        </p:spPr>
        <p:txBody>
          <a:bodyPr/>
          <a:lstStyle/>
          <a:p>
            <a:r>
              <a:rPr lang="en-US" dirty="0">
                <a:latin typeface="+mn-lt"/>
              </a:rPr>
              <a:t>DANKE!</a:t>
            </a:r>
          </a:p>
        </p:txBody>
      </p:sp>
      <p:pic>
        <p:nvPicPr>
          <p:cNvPr id="8" name="Bildplatzhalter 11" descr="Ein Bild, das Person, Wand, Anzug, Mann enthält.&#10;&#10;Automatisch generierte Beschreibung">
            <a:extLst>
              <a:ext uri="{FF2B5EF4-FFF2-40B4-BE49-F238E27FC236}">
                <a16:creationId xmlns:a16="http://schemas.microsoft.com/office/drawing/2014/main" id="{75F5D36A-1F6A-410A-8CD2-7C6789705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16460" r="19671" b="26185"/>
          <a:stretch/>
        </p:blipFill>
        <p:spPr>
          <a:xfrm>
            <a:off x="692250" y="3424857"/>
            <a:ext cx="1080000" cy="1080000"/>
          </a:xfrm>
          <a:prstGeom prst="ellipse">
            <a:avLst/>
          </a:prstGeom>
        </p:spPr>
      </p:pic>
      <p:pic>
        <p:nvPicPr>
          <p:cNvPr id="11" name="Bildplatzhalter 10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F9750C5-69F3-4020-8A10-09070D5B08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l="21642" t="16400" r="32109" b="13026"/>
          <a:stretch/>
        </p:blipFill>
        <p:spPr>
          <a:xfrm rot="16200000">
            <a:off x="684367" y="4807092"/>
            <a:ext cx="1079999" cy="1095767"/>
          </a:xfr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D1BD50E-A8D7-4722-91EA-EB59A9C53500}"/>
              </a:ext>
            </a:extLst>
          </p:cNvPr>
          <p:cNvSpPr txBox="1"/>
          <p:nvPr/>
        </p:nvSpPr>
        <p:spPr>
          <a:xfrm>
            <a:off x="1998349" y="4806743"/>
            <a:ext cx="3829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Mattis Ritter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Fakultät T1 | ASE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mritter@stud.hs-heilbronn.de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a4e9d1-002c-44d1-a7df-d1d440f2d89c">
      <Terms xmlns="http://schemas.microsoft.com/office/infopath/2007/PartnerControls"/>
    </lcf76f155ced4ddcb4097134ff3c332f>
    <TaxCatchAll xmlns="396d3ce1-f135-45f1-a004-8da1c81eaf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15C8266D65147BEEF21714B380DFC" ma:contentTypeVersion="12" ma:contentTypeDescription="Create a new document." ma:contentTypeScope="" ma:versionID="ae14c92c52cedeef1460d511b82b4719">
  <xsd:schema xmlns:xsd="http://www.w3.org/2001/XMLSchema" xmlns:xs="http://www.w3.org/2001/XMLSchema" xmlns:p="http://schemas.microsoft.com/office/2006/metadata/properties" xmlns:ns2="e1a4e9d1-002c-44d1-a7df-d1d440f2d89c" xmlns:ns3="396d3ce1-f135-45f1-a004-8da1c81eaf02" targetNamespace="http://schemas.microsoft.com/office/2006/metadata/properties" ma:root="true" ma:fieldsID="30ae492b1ebb9fd38c43b4ed6abfe70d" ns2:_="" ns3:_="">
    <xsd:import namespace="e1a4e9d1-002c-44d1-a7df-d1d440f2d89c"/>
    <xsd:import namespace="396d3ce1-f135-45f1-a004-8da1c81ea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4e9d1-002c-44d1-a7df-d1d440f2d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e10526-b566-4b41-9d0d-ac6cbbfbc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d3ce1-f135-45f1-a004-8da1c81ea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a338289-5d0f-45f9-8918-8890acfce5c4}" ma:internalName="TaxCatchAll" ma:showField="CatchAllData" ma:web="396d3ce1-f135-45f1-a004-8da1c81ea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303304-D675-4AEC-B056-9DF2E7E157C6}">
  <ds:schemaRefs>
    <ds:schemaRef ds:uri="396d3ce1-f135-45f1-a004-8da1c81eaf02"/>
    <ds:schemaRef ds:uri="e1a4e9d1-002c-44d1-a7df-d1d440f2d89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33061106-0B7E-4C54-909B-385CA089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4e9d1-002c-44d1-a7df-d1d440f2d89c"/>
    <ds:schemaRef ds:uri="396d3ce1-f135-45f1-a004-8da1c81ea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54B1BE-D081-4D49-A9A8-02DBC419D9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0</TotalTime>
  <Words>350</Words>
  <Application>Microsoft Office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PPT_HHN_16x9_EN_01</vt:lpstr>
      <vt:lpstr>1_PPT_HHN_16x9_EN_01</vt:lpstr>
      <vt:lpstr>HeizkörperThermostat</vt:lpstr>
      <vt:lpstr>Lastenheft</vt:lpstr>
      <vt:lpstr>Hardware</vt:lpstr>
      <vt:lpstr>Softwarearchitektur Controller</vt:lpstr>
      <vt:lpstr>Softwarearchtektur Sensoren/Aktoren</vt:lpstr>
      <vt:lpstr>CAN-Kommunikation</vt:lpstr>
      <vt:lpstr>Literatur- und Abbildungsverzeichnis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</dc:title>
  <dc:creator>Mattis Ritter</dc:creator>
  <cp:lastModifiedBy>Mattis Ritter</cp:lastModifiedBy>
  <cp:revision>65</cp:revision>
  <dcterms:created xsi:type="dcterms:W3CDTF">2022-04-09T09:06:39Z</dcterms:created>
  <dcterms:modified xsi:type="dcterms:W3CDTF">2023-01-13T16:34:44Z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0x01010071315C8266D65147BEEF21714B380DFC</vt:lpwstr>
  </property>
  <property fmtid="{D5CDD505-2E9C-101B-9397-08002B2CF9AE}" pid="3" name="MediaServiceImageTags">
    <vt:lpwstr/>
  </property>
</Properties>
</file>