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14"/>
  </p:notesMasterIdLst>
  <p:sldIdLst>
    <p:sldId id="276" r:id="rId6"/>
    <p:sldId id="300" r:id="rId7"/>
    <p:sldId id="304" r:id="rId8"/>
    <p:sldId id="301" r:id="rId9"/>
    <p:sldId id="302" r:id="rId10"/>
    <p:sldId id="303" r:id="rId11"/>
    <p:sldId id="299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0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36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94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74" d="100"/>
          <a:sy n="74" d="100"/>
        </p:scale>
        <p:origin x="710" y="72"/>
      </p:cViewPr>
      <p:guideLst>
        <p:guide orient="horz" pos="650"/>
        <p:guide pos="7423"/>
        <p:guide orient="horz" pos="1361"/>
        <p:guide orient="horz" pos="3932"/>
        <p:guide orient="horz" pos="1194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14.01.2023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3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en-US"/>
              <a:t>Truck Platoon| Moritz Höhnel, Jakob Kurz and Mattis Ritter / T1 / ASE / HMI | Summer Semester 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Lecture topic Lecture topic Lecture topic Lecture topic Lecture topic Lecture topic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3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E401AAA2-F595-411B-A3EF-57905A9882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3D64421D-DBFE-41AB-A378-7DBF9C4CC7F8}"/>
              </a:ext>
            </a:extLst>
          </p:cNvPr>
          <p:cNvGrpSpPr/>
          <p:nvPr userDrawn="1"/>
        </p:nvGrpSpPr>
        <p:grpSpPr>
          <a:xfrm>
            <a:off x="406398" y="-468000"/>
            <a:ext cx="14521602" cy="1980001"/>
            <a:chOff x="304800" y="-468001"/>
            <a:chExt cx="10891200" cy="1980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0B19D590-8202-424B-810A-BA64C30D72E3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F7251AF-5343-4756-8000-8AB0335BAA9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A4325A29-EFA6-4867-99A1-E4058D882D4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8" name="Kopfzeile">
              <a:extLst>
                <a:ext uri="{FF2B5EF4-FFF2-40B4-BE49-F238E27FC236}">
                  <a16:creationId xmlns:a16="http://schemas.microsoft.com/office/drawing/2014/main" id="{CD985852-8EA5-4F1F-85D6-11C67C20F991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11377089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397" y="2689225"/>
            <a:ext cx="559252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689225"/>
            <a:ext cx="5591487" cy="35544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394" y="2160588"/>
            <a:ext cx="11377092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Short info about the content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690813"/>
            <a:ext cx="11377084" cy="35528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spcAft>
                <a:spcPts val="599"/>
              </a:spcAft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Please refer any questions to:</a:t>
            </a:r>
            <a:br>
              <a:rPr lang="en-US"/>
            </a:br>
            <a:r>
              <a:rPr lang="en-US"/>
              <a:t>Prename Name (Ribbon &gt; Increase List Level)</a:t>
            </a:r>
            <a:br>
              <a:rPr lang="en-US"/>
            </a:br>
            <a:r>
              <a:rPr lang="en-US"/>
              <a:t>Faculty of XY | Department of XY </a:t>
            </a:r>
            <a:br>
              <a:rPr lang="en-US"/>
            </a:br>
            <a:r>
              <a:rPr lang="en-US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160588"/>
            <a:ext cx="9695489" cy="1851841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Logo HHN">
            <a:extLst>
              <a:ext uri="{FF2B5EF4-FFF2-40B4-BE49-F238E27FC236}">
                <a16:creationId xmlns:a16="http://schemas.microsoft.com/office/drawing/2014/main" id="{294CBFEC-8F4B-4ECF-8079-424B2999F3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19" name="Regieanweisungen">
            <a:extLst>
              <a:ext uri="{FF2B5EF4-FFF2-40B4-BE49-F238E27FC236}">
                <a16:creationId xmlns:a16="http://schemas.microsoft.com/office/drawing/2014/main" id="{47D6AE76-64DF-4253-87B7-D55F6FD314D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1" name="Hilfslinien">
              <a:extLst>
                <a:ext uri="{FF2B5EF4-FFF2-40B4-BE49-F238E27FC236}">
                  <a16:creationId xmlns:a16="http://schemas.microsoft.com/office/drawing/2014/main" id="{2E537BCA-0378-47EE-BA2E-AAE85C970D72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AD2EC562-5E00-4380-99C6-0D2297D5D9CB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3" name="Layoutwechsel">
              <a:extLst>
                <a:ext uri="{FF2B5EF4-FFF2-40B4-BE49-F238E27FC236}">
                  <a16:creationId xmlns:a16="http://schemas.microsoft.com/office/drawing/2014/main" id="{A38E1AA6-7755-41CA-B107-5CD24E5B64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3" name="Fußzeile">
              <a:extLst>
                <a:ext uri="{FF2B5EF4-FFF2-40B4-BE49-F238E27FC236}">
                  <a16:creationId xmlns:a16="http://schemas.microsoft.com/office/drawing/2014/main" id="{13AC3CA5-8992-43C8-9BDA-957D603ABF89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4" name="Kopfzeile">
              <a:extLst>
                <a:ext uri="{FF2B5EF4-FFF2-40B4-BE49-F238E27FC236}">
                  <a16:creationId xmlns:a16="http://schemas.microsoft.com/office/drawing/2014/main" id="{4F387B6C-D72C-4FEE-AACF-55636C11E75D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449388"/>
            <a:ext cx="12192000" cy="5408616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3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err="1"/>
              <a:t>Bitte</a:t>
            </a:r>
            <a:r>
              <a:rPr lang="en-US"/>
              <a:t> </a:t>
            </a:r>
            <a:r>
              <a:rPr lang="en-US" err="1"/>
              <a:t>nicht</a:t>
            </a:r>
            <a:br>
              <a:rPr lang="en-US"/>
            </a:br>
            <a:r>
              <a:rPr lang="en-US" err="1"/>
              <a:t>verschieben</a:t>
            </a:r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PLACEHOLDER INSTITUTE LOGO load Logo via the button Insert Picture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Logo HHN">
            <a:extLst>
              <a:ext uri="{FF2B5EF4-FFF2-40B4-BE49-F238E27FC236}">
                <a16:creationId xmlns:a16="http://schemas.microsoft.com/office/drawing/2014/main" id="{540FD209-9B2E-49C5-ACDA-B6EF826BD8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084" y="305319"/>
            <a:ext cx="1940400" cy="903600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B6F0E48E-A197-4EA9-A895-D82AA5BE5B30}"/>
              </a:ext>
            </a:extLst>
          </p:cNvPr>
          <p:cNvGrpSpPr/>
          <p:nvPr userDrawn="1"/>
        </p:nvGrpSpPr>
        <p:grpSpPr>
          <a:xfrm>
            <a:off x="406397" y="-467999"/>
            <a:ext cx="14521603" cy="7668000"/>
            <a:chOff x="304799" y="-468000"/>
            <a:chExt cx="10891201" cy="7668000"/>
          </a:xfrm>
        </p:grpSpPr>
        <p:sp>
          <p:nvSpPr>
            <p:cNvPr id="23" name="Hilfslinien">
              <a:extLst>
                <a:ext uri="{FF2B5EF4-FFF2-40B4-BE49-F238E27FC236}">
                  <a16:creationId xmlns:a16="http://schemas.microsoft.com/office/drawing/2014/main" id="{FF34F164-C8D1-4A62-BC29-AA721AA0A69A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F7EBDEE9-DA2A-4508-8A96-E654688D2AF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2DE5B1FC-02BE-46AD-A4B1-F6635A03B54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7" name="Fußzeile">
              <a:extLst>
                <a:ext uri="{FF2B5EF4-FFF2-40B4-BE49-F238E27FC236}">
                  <a16:creationId xmlns:a16="http://schemas.microsoft.com/office/drawing/2014/main" id="{984A414F-FD68-4017-BCB5-429CA3073215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presentation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Logo HHN">
            <a:extLst>
              <a:ext uri="{FF2B5EF4-FFF2-40B4-BE49-F238E27FC236}">
                <a16:creationId xmlns:a16="http://schemas.microsoft.com/office/drawing/2014/main" id="{DC2EA3BA-E94F-491F-A263-862D23C273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3192" y="305318"/>
            <a:ext cx="1940297" cy="901976"/>
          </a:xfrm>
          <a:prstGeom prst="rect">
            <a:avLst/>
          </a:prstGeom>
        </p:spPr>
      </p:pic>
      <p:grpSp>
        <p:nvGrpSpPr>
          <p:cNvPr id="20" name="Regieanweisungen">
            <a:extLst>
              <a:ext uri="{FF2B5EF4-FFF2-40B4-BE49-F238E27FC236}">
                <a16:creationId xmlns:a16="http://schemas.microsoft.com/office/drawing/2014/main" id="{54486513-B2F7-4A9E-9107-04DAE877CE2B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2" name="Hilfslinien">
              <a:extLst>
                <a:ext uri="{FF2B5EF4-FFF2-40B4-BE49-F238E27FC236}">
                  <a16:creationId xmlns:a16="http://schemas.microsoft.com/office/drawing/2014/main" id="{C16E8043-DA79-40F8-8D1D-AC415567D048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Zurücksetzen">
              <a:extLst>
                <a:ext uri="{FF2B5EF4-FFF2-40B4-BE49-F238E27FC236}">
                  <a16:creationId xmlns:a16="http://schemas.microsoft.com/office/drawing/2014/main" id="{26D2A6E4-2FD7-4384-A885-2C1762191ED2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5" name="Layoutwechsel">
              <a:extLst>
                <a:ext uri="{FF2B5EF4-FFF2-40B4-BE49-F238E27FC236}">
                  <a16:creationId xmlns:a16="http://schemas.microsoft.com/office/drawing/2014/main" id="{830F58C2-E9EF-47B7-A9E8-7982E763742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1" name="Fußzeile">
              <a:extLst>
                <a:ext uri="{FF2B5EF4-FFF2-40B4-BE49-F238E27FC236}">
                  <a16:creationId xmlns:a16="http://schemas.microsoft.com/office/drawing/2014/main" id="{210FA1D1-78FE-4DD8-AE03-CB864430240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252AE4A-CC7F-44E4-9F94-406E44784A7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1098550"/>
            <a:ext cx="12192000" cy="57594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Subheading</a:t>
            </a:r>
            <a:br>
              <a:rPr lang="en-US"/>
            </a:br>
            <a:r>
              <a:rPr lang="en-US"/>
              <a:t>Separator page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Additional info</a:t>
            </a:r>
          </a:p>
        </p:txBody>
      </p:sp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20" name="Logo HHN">
            <a:extLst>
              <a:ext uri="{FF2B5EF4-FFF2-40B4-BE49-F238E27FC236}">
                <a16:creationId xmlns:a16="http://schemas.microsoft.com/office/drawing/2014/main" id="{1F838209-9061-4C52-A3F6-8BF3423A5D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22" name="Regieanweisungen">
            <a:extLst>
              <a:ext uri="{FF2B5EF4-FFF2-40B4-BE49-F238E27FC236}">
                <a16:creationId xmlns:a16="http://schemas.microsoft.com/office/drawing/2014/main" id="{7A76FA23-6904-44A1-AA67-E27CCD0DAE5C}"/>
              </a:ext>
            </a:extLst>
          </p:cNvPr>
          <p:cNvGrpSpPr/>
          <p:nvPr userDrawn="1"/>
        </p:nvGrpSpPr>
        <p:grpSpPr>
          <a:xfrm>
            <a:off x="406397" y="-468000"/>
            <a:ext cx="14521603" cy="7668001"/>
            <a:chOff x="304799" y="-468001"/>
            <a:chExt cx="10891201" cy="7668001"/>
          </a:xfrm>
        </p:grpSpPr>
        <p:sp>
          <p:nvSpPr>
            <p:cNvPr id="24" name="Hilfslinien">
              <a:extLst>
                <a:ext uri="{FF2B5EF4-FFF2-40B4-BE49-F238E27FC236}">
                  <a16:creationId xmlns:a16="http://schemas.microsoft.com/office/drawing/2014/main" id="{FD8E7FED-134D-47A9-816B-6A45070E270E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Zurücksetzen">
              <a:extLst>
                <a:ext uri="{FF2B5EF4-FFF2-40B4-BE49-F238E27FC236}">
                  <a16:creationId xmlns:a16="http://schemas.microsoft.com/office/drawing/2014/main" id="{CE65A194-BDC9-48CF-BEFE-535518FC4DA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26" name="Layoutwechsel">
              <a:extLst>
                <a:ext uri="{FF2B5EF4-FFF2-40B4-BE49-F238E27FC236}">
                  <a16:creationId xmlns:a16="http://schemas.microsoft.com/office/drawing/2014/main" id="{90A8388C-D616-4B5A-8E8B-D8A5E21F518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2" name="Fußzeile">
              <a:extLst>
                <a:ext uri="{FF2B5EF4-FFF2-40B4-BE49-F238E27FC236}">
                  <a16:creationId xmlns:a16="http://schemas.microsoft.com/office/drawing/2014/main" id="{6AD20FC2-A2D4-4765-938F-E3B31AB19D8F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33" name="Kopfzeile">
              <a:extLst>
                <a:ext uri="{FF2B5EF4-FFF2-40B4-BE49-F238E27FC236}">
                  <a16:creationId xmlns:a16="http://schemas.microsoft.com/office/drawing/2014/main" id="{568EA491-E484-4994-AA92-839C98876B59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160589"/>
            <a:ext cx="11377084" cy="40830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160588"/>
            <a:ext cx="11377084" cy="21050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  <a:endParaRPr lang="en-US"/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Insert Headline </a:t>
            </a:r>
            <a:br>
              <a:rPr lang="en-US"/>
            </a:br>
            <a:r>
              <a:rPr lang="en-US"/>
              <a:t>on two lines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160588"/>
            <a:ext cx="7128933" cy="40830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Text 22 pt. on first level // </a:t>
            </a:r>
            <a:r>
              <a:rPr lang="en-US" noProof="0"/>
              <a:t>for bullets 22 pt., text 20 pt., headline and bullets 20 pt. &gt;&gt; </a:t>
            </a:r>
            <a:r>
              <a:rPr lang="en-US"/>
              <a:t>Ribbon &gt; </a:t>
            </a:r>
            <a:r>
              <a:rPr lang="en-US" noProof="0"/>
              <a:t>Home &gt; Paragraph &gt; Increase List Level</a:t>
            </a:r>
            <a:r>
              <a:rPr lang="en-US"/>
              <a:t>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  <a:endParaRPr lang="en-US"/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9" y="2221920"/>
            <a:ext cx="3862920" cy="3959805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9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1098550"/>
            <a:ext cx="12191999" cy="5759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en-US"/>
            </a:br>
            <a:r>
              <a:rPr lang="en-US"/>
              <a:t>Insert picture &gt;&gt; Ribbon &gt; Insert &gt; Picture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1098550"/>
            <a:ext cx="12192000" cy="5759451"/>
          </a:xfrm>
          <a:blipFill>
            <a:blip r:embed="rId2"/>
            <a:stretch>
              <a:fillRect/>
            </a:stretch>
          </a:blipFill>
        </p:spPr>
        <p:txBody>
          <a:bodyPr vert="horz" lIns="1954800" tIns="12600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marR="0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Quote on first level // </a:t>
            </a:r>
            <a:r>
              <a:rPr lang="en-US" noProof="0"/>
              <a:t>for </a:t>
            </a:r>
            <a:r>
              <a:rPr lang="en-US"/>
              <a:t>Autor &gt;&gt; Ribbon </a:t>
            </a:r>
            <a:r>
              <a:rPr lang="en-US" noProof="0"/>
              <a:t>&gt; Home &gt; Paragraph &gt; Increase List</a:t>
            </a:r>
            <a:r>
              <a:rPr lang="en-US"/>
              <a:t> </a:t>
            </a:r>
          </a:p>
          <a:p>
            <a:pPr marL="0" marR="0" lvl="1" indent="0" algn="l" defTabSz="914407" rtl="0" eaLnBrk="1" fontAlgn="auto" latinLnBrk="0" hangingPunct="1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/>
            </a:pPr>
            <a:r>
              <a:rPr lang="en-US" noProof="0"/>
              <a:t>Second level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el 9">
            <a:extLst>
              <a:ext uri="{FF2B5EF4-FFF2-40B4-BE49-F238E27FC236}">
                <a16:creationId xmlns:a16="http://schemas.microsoft.com/office/drawing/2014/main" id="{A0B1B76A-51B5-4F03-ACCD-EF255BF5F8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8000"/>
            <a:ext cx="1386000" cy="1116000"/>
          </a:xfrm>
          <a:blipFill>
            <a:blip r:embed="rId3"/>
            <a:stretch>
              <a:fillRect/>
            </a:stretch>
          </a:blipFill>
        </p:spPr>
        <p:txBody>
          <a:bodyPr wrap="none" tIns="36000" rIns="1512000" anchor="t" anchorCtr="0"/>
          <a:lstStyle>
            <a:lvl1pPr algn="r">
              <a:defRPr sz="1000" baseline="0"/>
            </a:lvl1pPr>
          </a:lstStyle>
          <a:p>
            <a:r>
              <a:rPr lang="en-US" noProof="0"/>
              <a:t>Bitte nicht</a:t>
            </a:r>
            <a:br>
              <a:rPr lang="en-US" noProof="0"/>
            </a:br>
            <a:r>
              <a:rPr lang="en-US" noProof="0"/>
              <a:t>verschieben</a:t>
            </a:r>
          </a:p>
        </p:txBody>
      </p:sp>
      <p:pic>
        <p:nvPicPr>
          <p:cNvPr id="29" name="Logo HHN">
            <a:extLst>
              <a:ext uri="{FF2B5EF4-FFF2-40B4-BE49-F238E27FC236}">
                <a16:creationId xmlns:a16="http://schemas.microsoft.com/office/drawing/2014/main" id="{9C3514B9-049D-45E4-94CE-3CF817C172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  <p:grpSp>
        <p:nvGrpSpPr>
          <p:cNvPr id="30" name="Regieanweisungen">
            <a:extLst>
              <a:ext uri="{FF2B5EF4-FFF2-40B4-BE49-F238E27FC236}">
                <a16:creationId xmlns:a16="http://schemas.microsoft.com/office/drawing/2014/main" id="{02481EDB-7877-4996-820C-FFEFD45C7964}"/>
              </a:ext>
            </a:extLst>
          </p:cNvPr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31" name="Hilfslinien">
              <a:extLst>
                <a:ext uri="{FF2B5EF4-FFF2-40B4-BE49-F238E27FC236}">
                  <a16:creationId xmlns:a16="http://schemas.microsoft.com/office/drawing/2014/main" id="{18336903-3AE2-493A-93B4-394C8F8E2FFF}"/>
                </a:ext>
              </a:extLst>
            </p:cNvPr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Zurücksetzen">
              <a:extLst>
                <a:ext uri="{FF2B5EF4-FFF2-40B4-BE49-F238E27FC236}">
                  <a16:creationId xmlns:a16="http://schemas.microsoft.com/office/drawing/2014/main" id="{0403CE5E-7D8E-4445-9A11-5614701AFB1F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33" name="Layoutwechsel">
              <a:extLst>
                <a:ext uri="{FF2B5EF4-FFF2-40B4-BE49-F238E27FC236}">
                  <a16:creationId xmlns:a16="http://schemas.microsoft.com/office/drawing/2014/main" id="{37E4D678-AB51-415F-A3C2-BFCB841977A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34" name="Text // Listenebene erhöhen">
              <a:extLst>
                <a:ext uri="{FF2B5EF4-FFF2-40B4-BE49-F238E27FC236}">
                  <a16:creationId xmlns:a16="http://schemas.microsoft.com/office/drawing/2014/main" id="{26941C7C-1EA8-4C84-AF9D-C1A29D4530B7}"/>
                </a:ext>
              </a:extLst>
            </p:cNvPr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5" name="Text // Listenebene verringern">
              <a:extLst>
                <a:ext uri="{FF2B5EF4-FFF2-40B4-BE49-F238E27FC236}">
                  <a16:creationId xmlns:a16="http://schemas.microsoft.com/office/drawing/2014/main" id="{C10DDFB6-5B61-467A-A792-54C79A078D54}"/>
                </a:ext>
              </a:extLst>
            </p:cNvPr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36" name="Listenebenen">
              <a:extLst>
                <a:ext uri="{FF2B5EF4-FFF2-40B4-BE49-F238E27FC236}">
                  <a16:creationId xmlns:a16="http://schemas.microsoft.com/office/drawing/2014/main" id="{C8E0693C-BA92-43AA-AF6D-AA0418317EDA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37" name="Bild // Listenebene verringern">
              <a:extLst>
                <a:ext uri="{FF2B5EF4-FFF2-40B4-BE49-F238E27FC236}">
                  <a16:creationId xmlns:a16="http://schemas.microsoft.com/office/drawing/2014/main" id="{BFE93321-E538-4022-8A82-C17D0FE85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38" name="Bild // Listenebene erhöhen">
              <a:extLst>
                <a:ext uri="{FF2B5EF4-FFF2-40B4-BE49-F238E27FC236}">
                  <a16:creationId xmlns:a16="http://schemas.microsoft.com/office/drawing/2014/main" id="{DC047369-FB88-442D-8B63-61AB2032C2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39" name="Fußzeile">
              <a:extLst>
                <a:ext uri="{FF2B5EF4-FFF2-40B4-BE49-F238E27FC236}">
                  <a16:creationId xmlns:a16="http://schemas.microsoft.com/office/drawing/2014/main" id="{49532751-61E7-4FD4-95E4-0B64706E2094}"/>
                </a:ext>
              </a:extLst>
            </p:cNvPr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40" name="Kopfzeile">
              <a:extLst>
                <a:ext uri="{FF2B5EF4-FFF2-40B4-BE49-F238E27FC236}">
                  <a16:creationId xmlns:a16="http://schemas.microsoft.com/office/drawing/2014/main" id="{AC2C6CFC-C15C-44AF-9727-3AFD3633B39C}"/>
                </a:ext>
              </a:extLst>
            </p:cNvPr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399" y="1893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397" y="943818"/>
            <a:ext cx="11377092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Insert Headline </a:t>
            </a:r>
            <a:br>
              <a:rPr lang="en-US" dirty="0"/>
            </a:br>
            <a:r>
              <a:rPr lang="en-US" dirty="0"/>
              <a:t>on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0" y="1978146"/>
            <a:ext cx="11377086" cy="42639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Text 22 pt. on first level // </a:t>
            </a:r>
            <a:r>
              <a:rPr lang="en-US" noProof="0" dirty="0"/>
              <a:t>for bullets 22 pt., text 20 pt., headline and bullets 20 pt. &gt;&gt; </a:t>
            </a:r>
            <a:r>
              <a:rPr lang="en-US" dirty="0"/>
              <a:t>Ribbon &gt; </a:t>
            </a:r>
            <a:r>
              <a:rPr lang="en-US" noProof="0" dirty="0"/>
              <a:t>Home &gt; Paragraph &gt; Increase List Level</a:t>
            </a:r>
            <a:r>
              <a:rPr lang="en-US" dirty="0"/>
              <a:t>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Show guides via Ribbon: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View &gt; Show &gt; 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tick</a:t>
              </a: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Guides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Reset the slide back to its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original form via Ribbon: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Reset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slide layout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Slides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Increase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List Level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Change the text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via Ribbon: </a:t>
              </a:r>
              <a:br>
                <a:rPr lang="en-US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Home &gt; Paragraph &gt; Increase/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Decrease List Level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baseline="0">
                <a:solidFill>
                  <a:schemeClr val="tx1"/>
                </a:solidFill>
                <a:latin typeface="+mn-lt"/>
              </a:endParaRP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footer: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0" baseline="0">
                  <a:solidFill>
                    <a:schemeClr val="tx1"/>
                  </a:solidFill>
                  <a:latin typeface="+mn-lt"/>
                </a:rPr>
                <a:t>Customize Header: </a:t>
              </a:r>
              <a:r>
                <a:rPr lang="en-US" sz="1000" b="1" baseline="0">
                  <a:solidFill>
                    <a:schemeClr val="tx1"/>
                  </a:solidFill>
                  <a:latin typeface="+mn-lt"/>
                </a:rPr>
                <a:t>Insert &gt; Text &gt; Header &amp; Footer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Logo HHN">
            <a:extLst>
              <a:ext uri="{FF2B5EF4-FFF2-40B4-BE49-F238E27FC236}">
                <a16:creationId xmlns:a16="http://schemas.microsoft.com/office/drawing/2014/main" id="{6BAFAE1A-69F9-4EFD-A7CF-4FD30AD01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183" y="307131"/>
            <a:ext cx="1333301" cy="6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361" userDrawn="1">
          <p15:clr>
            <a:srgbClr val="F26B43"/>
          </p15:clr>
        </p15:guide>
        <p15:guide id="4" orient="horz" pos="650" userDrawn="1">
          <p15:clr>
            <a:srgbClr val="F26B43"/>
          </p15:clr>
        </p15:guide>
        <p15:guide id="5" orient="horz" pos="1194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400" userDrawn="1">
          <p15:clr>
            <a:srgbClr val="547EBF"/>
          </p15:clr>
        </p15:guide>
        <p15:guide id="8" orient="horz" pos="69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HeizkörperThermostat</a:t>
            </a:r>
            <a:endParaRPr lang="en-US" dirty="0"/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  <a:p>
            <a:r>
              <a:rPr lang="de-DE" dirty="0"/>
              <a:t>17.01.2023</a:t>
            </a:r>
            <a:endParaRPr lang="en-US" dirty="0"/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en-US" dirty="0"/>
              <a:t>Moritz </a:t>
            </a:r>
            <a:r>
              <a:rPr lang="en-US" dirty="0" err="1"/>
              <a:t>Höhnel</a:t>
            </a:r>
            <a:r>
              <a:rPr lang="en-US" dirty="0"/>
              <a:t> (210258) und Mattis Ritter (210265) / T1 / ASE | WS22/23</a:t>
            </a:r>
          </a:p>
        </p:txBody>
      </p:sp>
      <p:sp>
        <p:nvSpPr>
          <p:cNvPr id="30" name="Vertikaler Textplatzhalter 29">
            <a:extLst>
              <a:ext uri="{FF2B5EF4-FFF2-40B4-BE49-F238E27FC236}">
                <a16:creationId xmlns:a16="http://schemas.microsoft.com/office/drawing/2014/main" id="{0DD00B33-77B2-40B6-BF81-CF0E41203621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4034-EAC5-D7C3-955D-938ED39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457E8-2F7A-A407-42EC-AAC8C958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4A3D-A26A-22E6-A9D6-57D06FC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25F16C-4DFA-DC83-A2D3-37E44A6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Lastenheft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45B2-8F8E-2029-B0D2-7FCAF4F6AE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Folgende Anforderungen wurden aus der Aufgabestellung von Herr Sora herausgearbeitet: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wird eine Mehrpunkt-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Hysteresenregeleung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realisiert.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Mit PWM wird ein </a:t>
            </a:r>
            <a:r>
              <a:rPr lang="de-DE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Servo</a:t>
            </a: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vom Typ FXX-3037-TOP angesteuert.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Die Temperatur wird mit einem Temperatursensor vom Typ TMP75B gemessen.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Der Status wird über eine Vollfarb-LED vom TYP WS2812 angezeigt.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Inhalt der CAN-Botschaften: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In: Solltemperatur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Out: Ist Temperatur und Status (z.B. heizt oder Öffnungswinkel).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2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5A111-E176-0482-B765-05E7809D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173A9-2439-5E52-73B5-9050959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5C1C6-AE53-A37E-E63E-5C7671CB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155EE2-56F4-D54F-EE00-3CC676F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F42F8D5C-801C-630C-0547-00072EE8EDA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06397" y="1948898"/>
            <a:ext cx="6509600" cy="4451901"/>
          </a:xfrm>
          <a:prstGeom prst="rect">
            <a:avLst/>
          </a:prstGeom>
        </p:spPr>
      </p:pic>
      <p:pic>
        <p:nvPicPr>
          <p:cNvPr id="8" name="Grafik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5171172F-6B9B-7DFB-5468-64E254BC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06" y="1948898"/>
            <a:ext cx="4777583" cy="35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BCDBD-0511-5F64-81EB-EEC98A6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1BD6C-193E-4A93-8E12-73F5D29F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BF3D-4C35-D79B-94B4-44E6FBC8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6BFC2-BDE4-57D0-DE6F-469909C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Controller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Vertical Text Placeholder 5">
                <a:extLst>
                  <a:ext uri="{FF2B5EF4-FFF2-40B4-BE49-F238E27FC236}">
                    <a16:creationId xmlns:a16="http://schemas.microsoft.com/office/drawing/2014/main" id="{0F64B95C-7E5A-58F5-8FF3-0EB359BA0D9A}"/>
                  </a:ext>
                </a:extLst>
              </p:cNvPr>
              <p:cNvSpPr>
                <a:spLocks noGrp="1"/>
              </p:cNvSpPr>
              <p:nvPr>
                <p:ph type="body" orient="vert" idx="13"/>
              </p:nvPr>
            </p:nvSpPr>
            <p:spPr>
              <a:xfrm>
                <a:off x="406401" y="2160588"/>
                <a:ext cx="4703481" cy="4083050"/>
              </a:xfrm>
            </p:spPr>
            <p:txBody>
              <a:bodyPr/>
              <a:lstStyle/>
              <a:p>
                <a:r>
                  <a:rPr lang="de-DE" dirty="0"/>
                  <a:t>6-Punkt-Hysterese-Regelung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Stufen 0 bis 5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Je 2°C Temperaturdifferenz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0,5°C Hysterese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Initialstufe ohne Hysterese </a:t>
                </a:r>
              </a:p>
            </p:txBody>
          </p:sp>
        </mc:Choice>
        <mc:Fallback>
          <p:sp>
            <p:nvSpPr>
              <p:cNvPr id="6" name="Vertical Text Placeholder 5">
                <a:extLst>
                  <a:ext uri="{FF2B5EF4-FFF2-40B4-BE49-F238E27FC236}">
                    <a16:creationId xmlns:a16="http://schemas.microsoft.com/office/drawing/2014/main" id="{0F64B95C-7E5A-58F5-8FF3-0EB359BA0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3"/>
              </p:nvPr>
            </p:nvSpPr>
            <p:spPr>
              <a:xfrm>
                <a:off x="406401" y="2160588"/>
                <a:ext cx="4703481" cy="4083050"/>
              </a:xfrm>
              <a:blipFill>
                <a:blip r:embed="rId2"/>
                <a:stretch>
                  <a:fillRect l="-3632" t="-2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8403BF5-36CB-8928-BAE2-CDCD0C10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10" y="2078992"/>
            <a:ext cx="6762180" cy="416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170D6-FAA6-258D-1178-A375E72C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D2F89-B86B-F513-ADD7-F7BE139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A94BD-BB5B-D44D-BD61-33D5F3A4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F43F90-DB76-9DE1-C035-54A0E991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  <a:br>
              <a:rPr lang="de-DE" dirty="0"/>
            </a:br>
            <a:r>
              <a:rPr lang="de-DE" b="0" dirty="0"/>
              <a:t>Aktoren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D9422D-57C5-73FF-61A8-E938FD637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750448"/>
                  </p:ext>
                </p:extLst>
              </p:nvPr>
            </p:nvGraphicFramePr>
            <p:xfrm>
              <a:off x="406397" y="2356619"/>
              <a:ext cx="5123034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574655">
                      <a:extLst>
                        <a:ext uri="{9D8B030D-6E8A-4147-A177-3AD203B41FA5}">
                          <a16:colId xmlns:a16="http://schemas.microsoft.com/office/drawing/2014/main" val="1507821973"/>
                        </a:ext>
                      </a:extLst>
                    </a:gridCol>
                    <a:gridCol w="2025533">
                      <a:extLst>
                        <a:ext uri="{9D8B030D-6E8A-4147-A177-3AD203B41FA5}">
                          <a16:colId xmlns:a16="http://schemas.microsoft.com/office/drawing/2014/main" val="3522949627"/>
                        </a:ext>
                      </a:extLst>
                    </a:gridCol>
                    <a:gridCol w="1522846">
                      <a:extLst>
                        <a:ext uri="{9D8B030D-6E8A-4147-A177-3AD203B41FA5}">
                          <a16:colId xmlns:a16="http://schemas.microsoft.com/office/drawing/2014/main" val="2699094900"/>
                        </a:ext>
                      </a:extLst>
                    </a:gridCol>
                  </a:tblGrid>
                  <a:tr h="179705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88197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Stufe</a:t>
                          </a:r>
                          <a:endParaRPr lang="en-US" sz="2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</a:rPr>
                            <a:t>Pulsweite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OCR0A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4546562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2,5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45 (44)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106165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2,1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2189740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1,7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824535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1,3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3046927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0,9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16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7324783"/>
                      </a:ext>
                    </a:extLst>
                  </a:tr>
                  <a:tr h="17970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</a:rPr>
                                <m:t>0,5</m:t>
                              </m:r>
                              <m:r>
                                <a:rPr lang="en-US" sz="2400">
                                  <a:effectLst/>
                                </a:rPr>
                                <m:t>𝑚𝑠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</a:rPr>
                            <a:t> 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  9 (10)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2519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1D9422D-57C5-73FF-61A8-E938FD6371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8750448"/>
                  </p:ext>
                </p:extLst>
              </p:nvPr>
            </p:nvGraphicFramePr>
            <p:xfrm>
              <a:off x="406397" y="2356619"/>
              <a:ext cx="5123034" cy="2926080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1574655">
                      <a:extLst>
                        <a:ext uri="{9D8B030D-6E8A-4147-A177-3AD203B41FA5}">
                          <a16:colId xmlns:a16="http://schemas.microsoft.com/office/drawing/2014/main" val="1507821973"/>
                        </a:ext>
                      </a:extLst>
                    </a:gridCol>
                    <a:gridCol w="2025533">
                      <a:extLst>
                        <a:ext uri="{9D8B030D-6E8A-4147-A177-3AD203B41FA5}">
                          <a16:colId xmlns:a16="http://schemas.microsoft.com/office/drawing/2014/main" val="3522949627"/>
                        </a:ext>
                      </a:extLst>
                    </a:gridCol>
                    <a:gridCol w="1522846">
                      <a:extLst>
                        <a:ext uri="{9D8B030D-6E8A-4147-A177-3AD203B41FA5}">
                          <a16:colId xmlns:a16="http://schemas.microsoft.com/office/drawing/2014/main" val="2699094900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Servo</a:t>
                          </a:r>
                          <a:endParaRPr lang="en-US" sz="2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16881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Stufe</a:t>
                          </a:r>
                          <a:endParaRPr lang="en-US" sz="2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 err="1">
                              <a:effectLst/>
                            </a:rPr>
                            <a:t>Pulsweite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OCR0A</a:t>
                          </a:r>
                          <a:endParaRPr lang="en-US" sz="2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45465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225000" r="-75375" b="-5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45 (44)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71061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319672" r="-75375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21897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2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426667" r="-7537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30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48245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526667" r="-7537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23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30469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626667" r="-75375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16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17324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778" t="-726667" r="-75375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  9 (10)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251993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17C83B9-CADA-C7B3-ADBA-4BFFC49A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09163"/>
              </p:ext>
            </p:extLst>
          </p:nvPr>
        </p:nvGraphicFramePr>
        <p:xfrm>
          <a:off x="6662572" y="2356619"/>
          <a:ext cx="5120917" cy="29260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80775">
                  <a:extLst>
                    <a:ext uri="{9D8B030D-6E8A-4147-A177-3AD203B41FA5}">
                      <a16:colId xmlns:a16="http://schemas.microsoft.com/office/drawing/2014/main" val="1792449445"/>
                    </a:ext>
                  </a:extLst>
                </a:gridCol>
                <a:gridCol w="1680775">
                  <a:extLst>
                    <a:ext uri="{9D8B030D-6E8A-4147-A177-3AD203B41FA5}">
                      <a16:colId xmlns:a16="http://schemas.microsoft.com/office/drawing/2014/main" val="590358258"/>
                    </a:ext>
                  </a:extLst>
                </a:gridCol>
                <a:gridCol w="586455">
                  <a:extLst>
                    <a:ext uri="{9D8B030D-6E8A-4147-A177-3AD203B41FA5}">
                      <a16:colId xmlns:a16="http://schemas.microsoft.com/office/drawing/2014/main" val="1857331547"/>
                    </a:ext>
                  </a:extLst>
                </a:gridCol>
                <a:gridCol w="586457">
                  <a:extLst>
                    <a:ext uri="{9D8B030D-6E8A-4147-A177-3AD203B41FA5}">
                      <a16:colId xmlns:a16="http://schemas.microsoft.com/office/drawing/2014/main" val="162146755"/>
                    </a:ext>
                  </a:extLst>
                </a:gridCol>
                <a:gridCol w="586455">
                  <a:extLst>
                    <a:ext uri="{9D8B030D-6E8A-4147-A177-3AD203B41FA5}">
                      <a16:colId xmlns:a16="http://schemas.microsoft.com/office/drawing/2014/main" val="3839398061"/>
                    </a:ext>
                  </a:extLst>
                </a:gridCol>
              </a:tblGrid>
              <a:tr h="179705"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WS2812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WS2812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2921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Stufe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Farbe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G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R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dirty="0">
                          <a:effectLst/>
                        </a:rPr>
                        <a:t>B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33257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Blau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01273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Grün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20299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Gelb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93454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Orange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51325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Magenta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77238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Rot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31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61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FB67-DB4E-A875-2CC2-A7F9E72C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C6BB1-55DC-4FB9-FAC2-E5ED242E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Thermostat | Moritz Höhnel und Mattis Ritter / T1 / ASE | WS22/23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19C2-05ED-5056-ED05-B7982052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8AD16B-40E8-C2C7-918A-1871D1EA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CAN-Kommunikation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521C93-BD95-BEC1-CE9F-2FF1A431C21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26615601"/>
              </p:ext>
            </p:extLst>
          </p:nvPr>
        </p:nvGraphicFramePr>
        <p:xfrm>
          <a:off x="405879" y="2475551"/>
          <a:ext cx="11377610" cy="792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1673269719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4070996494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1746224817"/>
                    </a:ext>
                  </a:extLst>
                </a:gridCol>
                <a:gridCol w="1362915">
                  <a:extLst>
                    <a:ext uri="{9D8B030D-6E8A-4147-A177-3AD203B41FA5}">
                      <a16:colId xmlns:a16="http://schemas.microsoft.com/office/drawing/2014/main" val="1417123129"/>
                    </a:ext>
                  </a:extLst>
                </a:gridCol>
                <a:gridCol w="3188129">
                  <a:extLst>
                    <a:ext uri="{9D8B030D-6E8A-4147-A177-3AD203B41FA5}">
                      <a16:colId xmlns:a16="http://schemas.microsoft.com/office/drawing/2014/main" val="78136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ID 0x401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[-55,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Soll-Temperatur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34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60AE9F-9627-EDCD-0F7D-67421FEC5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44627"/>
              </p:ext>
            </p:extLst>
          </p:nvPr>
        </p:nvGraphicFramePr>
        <p:xfrm>
          <a:off x="405879" y="4161582"/>
          <a:ext cx="11377610" cy="15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5522">
                  <a:extLst>
                    <a:ext uri="{9D8B030D-6E8A-4147-A177-3AD203B41FA5}">
                      <a16:colId xmlns:a16="http://schemas.microsoft.com/office/drawing/2014/main" val="3595802910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886740666"/>
                    </a:ext>
                  </a:extLst>
                </a:gridCol>
                <a:gridCol w="2275522">
                  <a:extLst>
                    <a:ext uri="{9D8B030D-6E8A-4147-A177-3AD203B41FA5}">
                      <a16:colId xmlns:a16="http://schemas.microsoft.com/office/drawing/2014/main" val="2473296160"/>
                    </a:ext>
                  </a:extLst>
                </a:gridCol>
                <a:gridCol w="1341400">
                  <a:extLst>
                    <a:ext uri="{9D8B030D-6E8A-4147-A177-3AD203B41FA5}">
                      <a16:colId xmlns:a16="http://schemas.microsoft.com/office/drawing/2014/main" val="4247817987"/>
                    </a:ext>
                  </a:extLst>
                </a:gridCol>
                <a:gridCol w="3209644">
                  <a:extLst>
                    <a:ext uri="{9D8B030D-6E8A-4147-A177-3AD203B41FA5}">
                      <a16:colId xmlns:a16="http://schemas.microsoft.com/office/drawing/2014/main" val="35143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ID 0x400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Wertebereich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3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/>
                        <a:t>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[-55,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Ist-Temperatur </a:t>
                      </a:r>
                      <a:r>
                        <a:rPr lang="de-DE" sz="2000" dirty="0" err="1"/>
                        <a:t>Vorkomma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7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unsigned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[0, 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0,1°C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Ist-Temperatur Nachkomma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Data[2]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unsigned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char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[0,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Aktuelle Heizstufe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415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FD2483-F684-EBDA-F319-668D47857987}"/>
              </a:ext>
            </a:extLst>
          </p:cNvPr>
          <p:cNvSpPr txBox="1"/>
          <p:nvPr/>
        </p:nvSpPr>
        <p:spPr>
          <a:xfrm>
            <a:off x="405879" y="2054138"/>
            <a:ext cx="451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CAN-In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B128B-4A88-A29F-62F8-053BFBD0695C}"/>
              </a:ext>
            </a:extLst>
          </p:cNvPr>
          <p:cNvSpPr txBox="1"/>
          <p:nvPr/>
        </p:nvSpPr>
        <p:spPr>
          <a:xfrm>
            <a:off x="405879" y="3761472"/>
            <a:ext cx="451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CAN-Out</a:t>
            </a:r>
          </a:p>
        </p:txBody>
      </p:sp>
    </p:spTree>
    <p:extLst>
      <p:ext uri="{BB962C8B-B14F-4D97-AF65-F5344CB8AC3E}">
        <p14:creationId xmlns:p14="http://schemas.microsoft.com/office/powerpoint/2010/main" val="356627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48913-C147-00AB-29A4-D037AF5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E2A05-489C-4BC0-DDB4-F9964EE5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354B8-D8E0-7D31-81A3-92880A0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C49EA4-6C24-CEB6-BDEA-191EC81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7A8913E-EB81-DD1C-F2E1-E3D6A83D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82712"/>
              </p:ext>
            </p:extLst>
          </p:nvPr>
        </p:nvGraphicFramePr>
        <p:xfrm>
          <a:off x="406398" y="2050575"/>
          <a:ext cx="11377091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7091">
                  <a:extLst>
                    <a:ext uri="{9D8B030D-6E8A-4147-A177-3AD203B41FA5}">
                      <a16:colId xmlns:a16="http://schemas.microsoft.com/office/drawing/2014/main" val="48932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0" u="none" strike="noStrike" kern="1200" baseline="0" dirty="0" err="1">
                          <a:solidFill>
                            <a:schemeClr val="tx1"/>
                          </a:solidFill>
                        </a:rPr>
                        <a:t>Meroth</a:t>
                      </a: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, Ansgar und Sora, Petre: Sensornetzwerke in Theorie und Praxis, Heilbronn und Wiesbaden, 2021 (2. Auflage) </a:t>
                      </a:r>
                    </a:p>
                    <a:p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ATmega48PA/88PA/168PA [DATASHEET], https://ww1.microchip.com/downloads/en/DeviceDoc/Atmel-9223-Automotive-Microcontrollers-ATmega48PA-ATmega88PA-ATmega168PA_Datasheet.pdf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2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</a:t>
                      </a:r>
                      <a:r>
                        <a:rPr lang="de-DE" sz="1800" b="0" u="none" strike="noStrike" kern="1200" baseline="0" dirty="0" err="1">
                          <a:solidFill>
                            <a:schemeClr val="tx1"/>
                          </a:solidFill>
                        </a:rPr>
                        <a:t>Servo</a:t>
                      </a: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-Motor-Kit User Manual, https://eu.mouser.com/datasheet/2/598/ervo_Motor_Kit-1020966.pdf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u="none" strike="noStrike" kern="1200" baseline="0" dirty="0">
                          <a:solidFill>
                            <a:schemeClr val="tx1"/>
                          </a:solidFill>
                        </a:rPr>
                        <a:t>Unbekannt: TMP75B Datasheet, https://www.ti.com/lit/ds/symlink/tmp75b.pdf?ts=1672919165643&amp;ref_url=https%253A%252F%252Fwww.ti.com%252Fproduct%252FTMP75B (Stand: 05.01.2023) </a:t>
                      </a:r>
                      <a:endParaRPr lang="de-DE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</a:rPr>
                        <a:t>Tessie: WS2812B Addressable RGB LED: Datasheet, Pinout and Applications, https://www.utmel.com/components/ws2812b-addressable-rgb-led-datasheet-pinout-and-applications?id=534 (Stand: 05.01.2023)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0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1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Campus Sontheim</a:t>
            </a:r>
            <a:endParaRPr lang="en-US" dirty="0">
              <a:latin typeface="+mn-lt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Thermostat | Moritz </a:t>
            </a:r>
            <a:r>
              <a:rPr lang="en-US" dirty="0" err="1"/>
              <a:t>Höhnel</a:t>
            </a:r>
            <a:r>
              <a:rPr lang="en-US" dirty="0"/>
              <a:t> und Mattis Ritter / T1 / ASE | WS22/23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</a:t>
            </a:r>
            <a:fld id="{E6B5151A-17C4-4431-8407-112C0160A8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1998349" y="2963016"/>
            <a:ext cx="9695489" cy="1635823"/>
          </a:xfrm>
        </p:spPr>
        <p:txBody>
          <a:bodyPr/>
          <a:lstStyle/>
          <a:p>
            <a:r>
              <a:rPr lang="en-US" dirty="0" err="1"/>
              <a:t>Rückfragen</a:t>
            </a:r>
            <a:r>
              <a:rPr lang="en-US" dirty="0"/>
              <a:t> bitte an:</a:t>
            </a:r>
          </a:p>
          <a:p>
            <a:pPr lvl="1"/>
            <a:r>
              <a:rPr lang="en-US" dirty="0">
                <a:latin typeface="+mn-lt"/>
              </a:rPr>
              <a:t>Moritz </a:t>
            </a:r>
            <a:r>
              <a:rPr lang="en-US" dirty="0" err="1">
                <a:latin typeface="+mn-lt"/>
              </a:rPr>
              <a:t>Höhnel</a:t>
            </a:r>
            <a:r>
              <a:rPr lang="en-US" dirty="0">
                <a:latin typeface="+mn-lt"/>
              </a:rPr>
              <a:t>					</a:t>
            </a:r>
          </a:p>
          <a:p>
            <a:r>
              <a:rPr lang="en-US" dirty="0" err="1"/>
              <a:t>Fakultät</a:t>
            </a:r>
            <a:r>
              <a:rPr lang="en-US" dirty="0"/>
              <a:t> T1 | ASE					</a:t>
            </a:r>
          </a:p>
          <a:p>
            <a:r>
              <a:rPr lang="en-US" dirty="0"/>
              <a:t>mhoehnel@stud.hs-heilbronn.de			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1998349" y="1146632"/>
            <a:ext cx="9695489" cy="1851841"/>
          </a:xfrm>
        </p:spPr>
        <p:txBody>
          <a:bodyPr/>
          <a:lstStyle/>
          <a:p>
            <a:r>
              <a:rPr lang="en-US" dirty="0">
                <a:latin typeface="+mn-lt"/>
              </a:rPr>
              <a:t>DANKE!</a:t>
            </a:r>
          </a:p>
        </p:txBody>
      </p:sp>
      <p:pic>
        <p:nvPicPr>
          <p:cNvPr id="8" name="Bildplatzhalter 11" descr="Ein Bild, das Person, Wand, Anzug, Mann enthält.&#10;&#10;Automatisch generierte Beschreibung">
            <a:extLst>
              <a:ext uri="{FF2B5EF4-FFF2-40B4-BE49-F238E27FC236}">
                <a16:creationId xmlns:a16="http://schemas.microsoft.com/office/drawing/2014/main" id="{75F5D36A-1F6A-410A-8CD2-7C6789705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t="16460" r="19671" b="26185"/>
          <a:stretch/>
        </p:blipFill>
        <p:spPr>
          <a:xfrm>
            <a:off x="692250" y="3424857"/>
            <a:ext cx="1080000" cy="1080000"/>
          </a:xfrm>
          <a:prstGeom prst="ellipse">
            <a:avLst/>
          </a:prstGeom>
        </p:spPr>
      </p:pic>
      <p:pic>
        <p:nvPicPr>
          <p:cNvPr id="11" name="Bildplatzhalter 10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F9750C5-69F3-4020-8A10-09070D5B08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4"/>
          <a:srcRect l="21642" t="16400" r="32109" b="13026"/>
          <a:stretch/>
        </p:blipFill>
        <p:spPr>
          <a:xfrm rot="16200000">
            <a:off x="684367" y="4807092"/>
            <a:ext cx="1079999" cy="1095767"/>
          </a:xfr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D1BD50E-A8D7-4722-91EA-EB59A9C53500}"/>
              </a:ext>
            </a:extLst>
          </p:cNvPr>
          <p:cNvSpPr txBox="1"/>
          <p:nvPr/>
        </p:nvSpPr>
        <p:spPr>
          <a:xfrm>
            <a:off x="1998349" y="4806743"/>
            <a:ext cx="38296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Mattis Ritter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Fakultät T1 | ASE</a:t>
            </a:r>
          </a:p>
          <a:p>
            <a:r>
              <a:rPr lang="de-DE" sz="2000" dirty="0" err="1">
                <a:solidFill>
                  <a:schemeClr val="bg1"/>
                </a:solidFill>
              </a:rPr>
              <a:t>mritter@stud.hs-heilbronn.de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D51E834E-C123-4A66-80B5-6AFB0251C3DE}"/>
    </a:ext>
  </a:extLst>
</a:theme>
</file>

<file path=ppt/theme/theme2.xml><?xml version="1.0" encoding="utf-8"?>
<a:theme xmlns:a="http://schemas.openxmlformats.org/drawingml/2006/main" name="1_PPT_HHN_16x9_EN_01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2" id="{2EEEF417-1A1D-417B-8027-150E18881973}" vid="{A826E504-A1FF-48C6-BF11-68BD7E1C7F12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315C8266D65147BEEF21714B380DFC" ma:contentTypeVersion="12" ma:contentTypeDescription="Create a new document." ma:contentTypeScope="" ma:versionID="ae14c92c52cedeef1460d511b82b4719">
  <xsd:schema xmlns:xsd="http://www.w3.org/2001/XMLSchema" xmlns:xs="http://www.w3.org/2001/XMLSchema" xmlns:p="http://schemas.microsoft.com/office/2006/metadata/properties" xmlns:ns2="e1a4e9d1-002c-44d1-a7df-d1d440f2d89c" xmlns:ns3="396d3ce1-f135-45f1-a004-8da1c81eaf02" targetNamespace="http://schemas.microsoft.com/office/2006/metadata/properties" ma:root="true" ma:fieldsID="30ae492b1ebb9fd38c43b4ed6abfe70d" ns2:_="" ns3:_="">
    <xsd:import namespace="e1a4e9d1-002c-44d1-a7df-d1d440f2d89c"/>
    <xsd:import namespace="396d3ce1-f135-45f1-a004-8da1c81ea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4e9d1-002c-44d1-a7df-d1d440f2d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e10526-b566-4b41-9d0d-ac6cbbfbcb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d3ce1-f135-45f1-a004-8da1c81ea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a338289-5d0f-45f9-8918-8890acfce5c4}" ma:internalName="TaxCatchAll" ma:showField="CatchAllData" ma:web="396d3ce1-f135-45f1-a004-8da1c81ea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a4e9d1-002c-44d1-a7df-d1d440f2d89c">
      <Terms xmlns="http://schemas.microsoft.com/office/infopath/2007/PartnerControls"/>
    </lcf76f155ced4ddcb4097134ff3c332f>
    <TaxCatchAll xmlns="396d3ce1-f135-45f1-a004-8da1c81eaf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61106-0B7E-4C54-909B-385CA089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4e9d1-002c-44d1-a7df-d1d440f2d89c"/>
    <ds:schemaRef ds:uri="396d3ce1-f135-45f1-a004-8da1c81ea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303304-D675-4AEC-B056-9DF2E7E157C6}">
  <ds:schemaRefs>
    <ds:schemaRef ds:uri="396d3ce1-f135-45f1-a004-8da1c81eaf02"/>
    <ds:schemaRef ds:uri="e1a4e9d1-002c-44d1-a7df-d1d440f2d89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554B1BE-D081-4D49-A9A8-02DBC419D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0</TotalTime>
  <Words>603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Symbol</vt:lpstr>
      <vt:lpstr>Wingdings</vt:lpstr>
      <vt:lpstr>PPT_HHN_16x9_EN_01</vt:lpstr>
      <vt:lpstr>1_PPT_HHN_16x9_EN_01</vt:lpstr>
      <vt:lpstr>HeizkörperThermostat</vt:lpstr>
      <vt:lpstr>Lastenheft</vt:lpstr>
      <vt:lpstr>Hardware</vt:lpstr>
      <vt:lpstr>Softwarearchitektur Controller</vt:lpstr>
      <vt:lpstr>Softwarearchitektur Aktoren</vt:lpstr>
      <vt:lpstr>CAN-Kommunikation</vt:lpstr>
      <vt:lpstr>Literaturverzeichnis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platoon</dc:title>
  <dc:creator>Mattis Ritter</dc:creator>
  <cp:lastModifiedBy>Mattis Ritter</cp:lastModifiedBy>
  <cp:revision>68</cp:revision>
  <dcterms:created xsi:type="dcterms:W3CDTF">2022-04-09T09:06:39Z</dcterms:created>
  <dcterms:modified xsi:type="dcterms:W3CDTF">2023-01-14T19:56:19Z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0x01010071315C8266D65147BEEF21714B380DFC</vt:lpwstr>
  </property>
  <property fmtid="{D5CDD505-2E9C-101B-9397-08002B2CF9AE}" pid="3" name="MediaServiceImageTags">
    <vt:lpwstr/>
  </property>
</Properties>
</file>