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6" r:id="rId4"/>
    <p:sldId id="269" r:id="rId5"/>
    <p:sldId id="260" r:id="rId6"/>
    <p:sldId id="257" r:id="rId7"/>
    <p:sldId id="258" r:id="rId8"/>
    <p:sldId id="270" r:id="rId9"/>
    <p:sldId id="261" r:id="rId10"/>
    <p:sldId id="259" r:id="rId11"/>
    <p:sldId id="262" r:id="rId12"/>
    <p:sldId id="271" r:id="rId13"/>
    <p:sldId id="272" r:id="rId14"/>
    <p:sldId id="273" r:id="rId15"/>
    <p:sldId id="263" r:id="rId16"/>
    <p:sldId id="264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1" autoAdjust="0"/>
    <p:restoredTop sz="95434" autoAdjust="0"/>
  </p:normalViewPr>
  <p:slideViewPr>
    <p:cSldViewPr>
      <p:cViewPr varScale="1">
        <p:scale>
          <a:sx n="63" d="100"/>
          <a:sy n="63" d="100"/>
        </p:scale>
        <p:origin x="77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18.12.2022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16.12.2022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</p:spPr>
            <p:txBody>
              <a:bodyPr/>
              <a:lstStyle/>
              <a:p>
                <a:r>
                  <a:rPr lang="de-DE" dirty="0"/>
                  <a:t>f) </a:t>
                </a:r>
                <a:r>
                  <a:rPr lang="de-DE" dirty="0" err="1"/>
                  <a:t>Zeitdiskretisierung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Trapezregel: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Einsetzen: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Rücktransformation</a:t>
                </a:r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de-DE" b="0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  <a:blipFill>
                <a:blip r:embed="rId2"/>
                <a:stretch>
                  <a:fillRect l="-537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6C42-99CB-8034-1924-4B8EF6D05E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48000" y="714826"/>
            <a:ext cx="4824000" cy="5713998"/>
          </a:xfrm>
        </p:spPr>
        <p:txBody>
          <a:bodyPr/>
          <a:lstStyle/>
          <a:p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3855413"/>
                  </p:ext>
                </p:extLst>
              </p:nvPr>
            </p:nvGraphicFramePr>
            <p:xfrm>
              <a:off x="155997" y="1169914"/>
              <a:ext cx="11880000" cy="487267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271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1006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Startbogenlänge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28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Führungssignal für die 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2790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499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962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33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98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uRp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der Positionsregelung 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a:t>= Steuergröße für Geschwindigkeitsregler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17313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3855413"/>
                  </p:ext>
                </p:extLst>
              </p:nvPr>
            </p:nvGraphicFramePr>
            <p:xfrm>
              <a:off x="155997" y="1169914"/>
              <a:ext cx="11880000" cy="487267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85870" r="-559122" b="-6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85870" r="-264499" b="-6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271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31148" r="-559122" b="-8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31148" r="-264499" b="-8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1006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31148" r="-559122" b="-7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531148" r="-264499" b="-7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Startbogenlänge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28304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1563" r="-559122" b="-5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01563" r="-264499" b="-5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Führungssignal für die 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279015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01563" r="-559122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499629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14286" r="-559122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962643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00000" r="-559122" b="-2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33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49180" r="-559122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049180" r="-264499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98685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67619" r="-55912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uRp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67619" r="-26449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der Positionsregelung 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a:t>= Steuergröße für Geschwindigkeitsregler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17313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positioncontroller.h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5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0254971"/>
                  </p:ext>
                </p:extLst>
              </p:nvPr>
            </p:nvGraphicFramePr>
            <p:xfrm>
              <a:off x="155997" y="1169914"/>
              <a:ext cx="11880000" cy="4352735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Zeit, die während eines Einparkvorgangs hochläuft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Geschwindigkeit, wird zur Berechnung der Bogenlänge verwendet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Letzter Wert der Geschwindigkeit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Zeitlimit des Parkmanövers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c.at(j+1)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j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𝑐𝑓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cff.at(i+1)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i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0254971"/>
                  </p:ext>
                </p:extLst>
              </p:nvPr>
            </p:nvGraphicFramePr>
            <p:xfrm>
              <a:off x="155997" y="1169914"/>
              <a:ext cx="11880000" cy="4352735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9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Zeit, die während eines Einparkvorgangs hochläuft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0952" r="-559122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20952" r="-264499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Geschwindigkeit, wird zur Berechnung der Bogenlänge verwendet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52174" r="-559122" b="-4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52174" r="-264499" b="-4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Letzter Wert der Geschwindigkeit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8571" r="-559122" b="-2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8571" r="-559122" b="-1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75410" r="-559122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Zeitlimit des Parkmanövers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29688" r="-559122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c.at(j+1)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j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0328" r="-55912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cff.at(i+1)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i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positioncontroller.h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3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Sprungantwort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72820457-35F5-9116-3A9F-43810BDC1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18501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Positionsregler</a:t>
                </a:r>
              </a:p>
              <a:p>
                <a:pPr lvl="1"/>
                <a:r>
                  <a:rPr lang="de-DE" dirty="0"/>
                  <a:t>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Sollgeschwindigkeit wird mit Wert 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Die Zielposition wird mit dem Wert 2 m beschrieben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72820457-35F5-9116-3A9F-43810BDC1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1850174"/>
              </a:xfrm>
              <a:prstGeom prst="rect">
                <a:avLst/>
              </a:prstGeom>
              <a:blipFill>
                <a:blip r:embed="rId2"/>
                <a:stretch>
                  <a:fillRect l="-500" t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1FDBA1AE-EF12-FF6D-59FC-F736B7749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" y="2449366"/>
            <a:ext cx="6266288" cy="36872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7683707-7D22-C99C-251D-81DD8315A5F1}"/>
              </a:ext>
            </a:extLst>
          </p:cNvPr>
          <p:cNvSpPr txBox="1"/>
          <p:nvPr/>
        </p:nvSpPr>
        <p:spPr>
          <a:xfrm>
            <a:off x="3408953" y="5967359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B4392CA-8F51-B613-9C07-B9155DE71B75}"/>
                  </a:ext>
                </a:extLst>
              </p:cNvPr>
              <p:cNvSpPr txBox="1"/>
              <p:nvPr/>
            </p:nvSpPr>
            <p:spPr>
              <a:xfrm rot="16200000">
                <a:off x="-384852" y="3866961"/>
                <a:ext cx="1729704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>
                    <a:solidFill>
                      <a:srgbClr val="FF0000"/>
                    </a:solidFill>
                  </a:rPr>
                  <a:t>wp</a:t>
                </a:r>
                <a:r>
                  <a:rPr lang="de-DE" sz="1600" dirty="0">
                    <a:solidFill>
                      <a:srgbClr val="FF0000"/>
                    </a:solidFill>
                  </a:rPr>
                  <a:t>/m </a:t>
                </a:r>
                <a:r>
                  <a:rPr lang="de-DE" sz="1600" dirty="0"/>
                  <a:t>| </a:t>
                </a:r>
                <a:r>
                  <a:rPr lang="de-DE" sz="1600" dirty="0">
                    <a:solidFill>
                      <a:srgbClr val="00B0F0"/>
                    </a:solidFill>
                  </a:rPr>
                  <a:t>x/m </a:t>
                </a:r>
                <a:r>
                  <a:rPr lang="de-DE" sz="1600" dirty="0"/>
                  <a:t>| </a:t>
                </a:r>
                <a:r>
                  <a:rPr lang="de-DE" sz="1600" dirty="0">
                    <a:solidFill>
                      <a:srgbClr val="0070C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B4392CA-8F51-B613-9C07-B9155DE7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84852" y="3866961"/>
                <a:ext cx="1729704" cy="421782"/>
              </a:xfrm>
              <a:prstGeom prst="rect">
                <a:avLst/>
              </a:prstGeom>
              <a:blipFill>
                <a:blip r:embed="rId4"/>
                <a:stretch>
                  <a:fillRect r="-7246" b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86195313-E2B1-86E8-A480-8B8AC5080E88}"/>
              </a:ext>
            </a:extLst>
          </p:cNvPr>
          <p:cNvSpPr txBox="1"/>
          <p:nvPr/>
        </p:nvSpPr>
        <p:spPr>
          <a:xfrm>
            <a:off x="834692" y="6167413"/>
            <a:ext cx="2759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Abb.7.3.1: Sprungantwort Positionsregler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643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AC2-F1D1-C958-9E42-C2C074C9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8.1 Gerade Bahnkurve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</a:t>
                </a:r>
                <a:r>
                  <a:rPr lang="de-DE" dirty="0">
                    <a:latin typeface="+mn-lt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;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de-DE" dirty="0"/>
                  <a:t>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???</a:t>
                </a:r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9507F217-B7C8-2493-4BDD-5C74D2F47D1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00" y="909000"/>
            <a:ext cx="4906060" cy="4534533"/>
          </a:xfrm>
        </p:spPr>
      </p:pic>
    </p:spTree>
    <p:extLst>
      <p:ext uri="{BB962C8B-B14F-4D97-AF65-F5344CB8AC3E}">
        <p14:creationId xmlns:p14="http://schemas.microsoft.com/office/powerpoint/2010/main" val="97599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Bahnfolgeregler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1247E-57F0-6AF1-CC85-355D4C93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für den Bahnfolgeregler in carctrl_node.cpp und </a:t>
            </a:r>
            <a:r>
              <a:rPr lang="de-DE" dirty="0" err="1"/>
              <a:t>pathcontroller.h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1794813"/>
                  </p:ext>
                </p:extLst>
              </p:nvPr>
            </p:nvGraphicFramePr>
            <p:xfrm>
              <a:off x="155997" y="1169914"/>
              <a:ext cx="11880000" cy="506095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für die Lenkung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des nächsten Punkt auf dem Spline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Interpolierte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Koordinaten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an der Stelle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Tangentialvektor an der Stelle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Zweite Ableitung an der Stelle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Bogenlänge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den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Punkt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in der Zukunft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968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Interpolierte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Koordinaten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Tangentialvektor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630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Zweite Ableitung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Referenz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6638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kappah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Krümmung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04260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1794813"/>
                  </p:ext>
                </p:extLst>
              </p:nvPr>
            </p:nvGraphicFramePr>
            <p:xfrm>
              <a:off x="155997" y="1169914"/>
              <a:ext cx="11880000" cy="506095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11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für die Lenkung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8197" r="-559122" b="-10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08197" r="-264499" b="-10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8197" r="-559122" b="-9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08197" r="-264499" b="-9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des nächsten Punkt auf dem Spline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8197" r="-559122" b="-8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197" r="-103" b="-8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8197" r="-559122" b="-7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8197" r="-103" b="-7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2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8197" r="-559122" b="-6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8197" r="-103" b="-6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08197" r="-559122" b="-5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08197" r="-264499" b="-5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Bogenlänge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den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Punkt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in der Zukunft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968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08197" r="-559122" b="-4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08197" r="-103" b="-4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08197" r="-559122" b="-3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908197" r="-103" b="-3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30741"/>
                      </a:ext>
                    </a:extLst>
                  </a:tr>
                  <a:tr h="372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08197" r="-559122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8197" r="-103" b="-2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08197" r="-559122" b="-1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108197" r="-264499" b="-1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Referenz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6638795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37000" r="-559122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kappah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37000" r="-264499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37000" r="-103" b="-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4260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250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/>
              <a:t>Bahnfolgeregler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1247E-57F0-6AF1-CC85-355D4C93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für den Bahnfolgeregler in carctrl_node.cpp und </a:t>
            </a:r>
            <a:r>
              <a:rPr lang="de-DE" dirty="0" err="1"/>
              <a:t>pathcontroller.h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4278583"/>
                  </p:ext>
                </p:extLst>
              </p:nvPr>
            </p:nvGraphicFramePr>
            <p:xfrm>
              <a:off x="155997" y="1169914"/>
              <a:ext cx="11880000" cy="3134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sc2e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in Längsrichtung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des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Abweichung des Lenkwinkels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Ausgang der 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0,1 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Begrenzung der Geschwindigkeit damit nicht durch Null geteilt wird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vsc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Zwischenspeicher für die Sollgeschwindigkeit zur Berechnung von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4278583"/>
                  </p:ext>
                </p:extLst>
              </p:nvPr>
            </p:nvGraphicFramePr>
            <p:xfrm>
              <a:off x="155997" y="1169914"/>
              <a:ext cx="11880000" cy="3134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6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sc2e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08197" r="-264499" b="-6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in Längsrichtung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8197" r="-559122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08197" r="-264499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des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8197" r="-559122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Abweichung des Lenkwinkels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8197" r="-559122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08197" r="-264499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Ausgang der 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92453" r="-55912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92453" r="-264499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Begrenzung der Geschwindigkeit damit nicht durch Null geteilt wird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6190" r="-55912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vsc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96190" r="-26449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96190" r="-10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781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F58379-6731-DF8B-556E-71797134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die Dokumentation zu dem Projektlabor Modellbasierte Softwareentwicklung.</a:t>
            </a:r>
          </a:p>
          <a:p>
            <a:r>
              <a:rPr lang="de-DE" dirty="0"/>
              <a:t>In dieser Dokumentation werden alle schriftlichen Aufgaben durchgeführt und wichtige Variablen des Quellcodes aufgelistet.</a:t>
            </a:r>
          </a:p>
          <a:p>
            <a:r>
              <a:rPr lang="de-DE" dirty="0"/>
              <a:t>Die Kapitelüberschriften und Nummerierungen orientieren sich an den Aufgabenummern.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7766910"/>
                  </p:ext>
                </p:extLst>
              </p:nvPr>
            </p:nvGraphicFramePr>
            <p:xfrm>
              <a:off x="155997" y="1169914"/>
              <a:ext cx="11880000" cy="536308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Tak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Abtastzeit des Speed- und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Positioncontrollers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, nicht verwechseln mit C++ Symbol Ta = 2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246,83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Integrationszeitskonstante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0.334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Positionsregler-Verstärkung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Initial-Vektor für die Regelstrecke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x0.at(4)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x0.at(5)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x0.at(6)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7766910"/>
                  </p:ext>
                </p:extLst>
              </p:nvPr>
            </p:nvGraphicFramePr>
            <p:xfrm>
              <a:off x="155997" y="1169914"/>
              <a:ext cx="11880000" cy="536308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2857" r="-559122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Tak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Abtastzeit des Speed- und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Positioncontrollers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, nicht verwechseln mit C++ Symbol Ta = 2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0328" r="-559122" b="-10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246,83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Integrationszeitskonstante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9333" r="-559122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09333" r="-264499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3947" r="-559122" b="-68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03947" r="-264499" b="-68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Positionsregler-Verstärkung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10667" r="-559122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510667" r="-264499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Initial-Vektor für die Regelstrecke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50820" r="-559122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50820" r="-264499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50820" r="-559122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850820" r="-264499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50820" r="-55912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950820" r="-264499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96739" r="-559122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x0.at(4)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96739" r="-264499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96739" r="-559122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x0.at(5)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96739" r="-264499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352459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x0.at(6)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352459" r="-2644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Car Parameters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und geänderte Parameter im </a:t>
            </a:r>
            <a:r>
              <a:rPr lang="de-DE" dirty="0" err="1"/>
              <a:t>CarParameter.h</a:t>
            </a:r>
            <a:r>
              <a:rPr lang="de-DE" dirty="0"/>
              <a:t> </a:t>
            </a:r>
            <a:r>
              <a:rPr lang="de-DE" dirty="0" err="1"/>
              <a:t>header</a:t>
            </a:r>
            <a:r>
              <a:rPr lang="de-DE" dirty="0"/>
              <a:t>: </a:t>
            </a:r>
          </a:p>
          <a:p>
            <a:pPr lvl="1"/>
            <a:endParaRPr lang="de-DE" dirty="0"/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89828249"/>
                  </p:ext>
                </p:extLst>
              </p:nvPr>
            </p:nvGraphicFramePr>
            <p:xfrm>
              <a:off x="155997" y="1169914"/>
              <a:ext cx="11880000" cy="438239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𝑢𝑛𝐷𝑒𝑞𝑢𝑒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unDeque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Delay, speichert drei Werte, dies führt zu einer Verzögerung von 60 </a:t>
                          </a:r>
                          <a:r>
                            <a:rPr lang="de-DE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𝑑𝑒𝑙𝑡𝑎𝑛𝐷𝑒𝑞𝑢𝑒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deltanDeque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                           “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un_Tt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Pedalsignal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Lenksignal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Schwimmwinkel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Lenkwinkel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Reifenkraft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Riefenkraft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89828249"/>
                  </p:ext>
                </p:extLst>
              </p:nvPr>
            </p:nvGraphicFramePr>
            <p:xfrm>
              <a:off x="155997" y="1169914"/>
              <a:ext cx="11880000" cy="438239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857" r="-559122" b="-54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unDeque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Delay, speichert drei Werte, dies führt zu einer Verzögerung von 60 </a:t>
                          </a:r>
                          <a:r>
                            <a:rPr lang="de-DE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80328" r="-559122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deltanDeque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                           “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80328" r="-559122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un_Tt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Pedalsignal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80328" r="-559122" b="-6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Lenksignal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80328" r="-559122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580328" r="-264499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Schwimmwinkel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0328" r="-559122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680328" r="-264499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Lenkwinkel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55556" r="-559122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755556" r="-264499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83607" r="-559122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883607" r="-264499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37500" r="-55912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937500" r="-26449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Reifenkraft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8525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1088525" r="-2644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Riefenkraft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5.3 </a:t>
            </a:r>
            <a:r>
              <a:rPr lang="de-DE" dirty="0" err="1"/>
              <a:t>carsim_node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carsim_node.cpp und </a:t>
            </a:r>
            <a:r>
              <a:rPr lang="de-DE" dirty="0" err="1"/>
              <a:t>carplant.h</a:t>
            </a:r>
            <a:r>
              <a:rPr lang="de-DE" dirty="0"/>
              <a:t>: </a:t>
            </a:r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3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88725B-9C98-6F69-4BEA-14388A09C32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" y="919085"/>
            <a:ext cx="5452138" cy="496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der Strecke</a:t>
                </a:r>
              </a:p>
              <a:p>
                <a:pPr lvl="1"/>
                <a:r>
                  <a:rPr lang="de-DE" dirty="0"/>
                  <a:t>Ausgangssituation: Pedals = 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/>
                  <a:t>= 0</a:t>
                </a:r>
              </a:p>
              <a:p>
                <a:pPr lvl="1"/>
                <a:r>
                  <a:rPr lang="de-DE" dirty="0"/>
                  <a:t>Nach etwa einer Sekunde wird ein Sprung mit Betrag 1 auf Pedals gegeben </a:t>
                </a:r>
              </a:p>
              <a:p>
                <a:pPr lvl="1"/>
                <a:r>
                  <a:rPr lang="de-DE" dirty="0"/>
                  <a:t>Bei ca. Sekunde 6 wird das Lenkwinkelsignal 1 aufgeschaltet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schönere </a:t>
                </a:r>
                <a:r>
                  <a:rPr lang="de-DE" dirty="0" err="1"/>
                  <a:t>beschreibung</a:t>
                </a:r>
                <a:endParaRPr lang="de-DE" dirty="0"/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B174627D-E53F-8342-53D2-E5E06FE2A5AD}"/>
              </a:ext>
            </a:extLst>
          </p:cNvPr>
          <p:cNvSpPr txBox="1"/>
          <p:nvPr/>
        </p:nvSpPr>
        <p:spPr>
          <a:xfrm>
            <a:off x="3002861" y="5769638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D1565FD-EB44-1B51-EEE4-B39D8ADE58B6}"/>
                  </a:ext>
                </a:extLst>
              </p:cNvPr>
              <p:cNvSpPr txBox="1"/>
              <p:nvPr/>
            </p:nvSpPr>
            <p:spPr>
              <a:xfrm rot="16200000">
                <a:off x="-290533" y="2845315"/>
                <a:ext cx="1270412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accent1"/>
                    </a:solidFill>
                  </a:rPr>
                  <a:t>psi/</a:t>
                </a:r>
                <a:r>
                  <a:rPr lang="de-DE" sz="1600" dirty="0" err="1">
                    <a:solidFill>
                      <a:schemeClr val="accent1"/>
                    </a:solidFill>
                  </a:rPr>
                  <a:t>rad</a:t>
                </a:r>
                <a:r>
                  <a:rPr lang="de-DE" sz="1600" dirty="0">
                    <a:solidFill>
                      <a:schemeClr val="accent1"/>
                    </a:solidFill>
                  </a:rPr>
                  <a:t> </a:t>
                </a:r>
                <a:r>
                  <a:rPr lang="de-DE" sz="1600" dirty="0"/>
                  <a:t>| </a:t>
                </a:r>
                <a:r>
                  <a:rPr lang="de-DE" sz="1600" dirty="0">
                    <a:solidFill>
                      <a:srgbClr val="FF000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D1565FD-EB44-1B51-EEE4-B39D8ADE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0533" y="2845315"/>
                <a:ext cx="1270412" cy="421782"/>
              </a:xfrm>
              <a:prstGeom prst="rect">
                <a:avLst/>
              </a:prstGeom>
              <a:blipFill>
                <a:blip r:embed="rId4"/>
                <a:stretch>
                  <a:fillRect r="-7246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B127A4B4-E635-7017-A09D-A8F5CA9B45A0}"/>
              </a:ext>
            </a:extLst>
          </p:cNvPr>
          <p:cNvSpPr txBox="1"/>
          <p:nvPr/>
        </p:nvSpPr>
        <p:spPr>
          <a:xfrm>
            <a:off x="673858" y="6047973"/>
            <a:ext cx="2533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Abb.5.3.1: Sprungantwort der Strecke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597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8718949"/>
                  </p:ext>
                </p:extLst>
              </p:nvPr>
            </p:nvGraphicFramePr>
            <p:xfrm>
              <a:off x="155997" y="1169914"/>
              <a:ext cx="11880000" cy="4295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Tatsächliche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wv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Gewünschte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71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484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ev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Reglerdifferenz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579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Zeitdiskretes Stellsignal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310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uvpk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Zeitdiskreter Proportional-Anteil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49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uvik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Zeitdiskreter Integral-Anteil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7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uvik_1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Speichert den vorherigen </a:t>
                          </a:r>
                          <a:r>
                            <a:rPr lang="de-DE" dirty="0" err="1"/>
                            <a:t>uik</a:t>
                          </a:r>
                          <a:r>
                            <a:rPr lang="de-DE" dirty="0"/>
                            <a:t> Wert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94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h𝑜𝑙𝑑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Flag</a:t>
                          </a:r>
                          <a:r>
                            <a:rPr lang="de-DE" dirty="0"/>
                            <a:t> die angibt, ob der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r>
                            <a:rPr lang="de-DE" dirty="0"/>
                            <a:t> aktiv ist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0751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8718949"/>
                  </p:ext>
                </p:extLst>
              </p:nvPr>
            </p:nvGraphicFramePr>
            <p:xfrm>
              <a:off x="155997" y="1169914"/>
              <a:ext cx="11880000" cy="4295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739" r="-559122" b="-6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71739" r="-264499" b="-6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Tatsächliche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1739" r="-559122" b="-5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wv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171739" r="-264499" b="-5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Gewünschte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71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9836" r="-559122" b="-6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48404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4409" r="-559122" b="-346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ev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334409" r="-264499" b="-346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Reglerdifferenz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579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62295" r="-559122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Zeitdiskretes Stellsignal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31097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38095" r="-559122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uvpk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Zeitdiskreter Proportional-Anteil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49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65574" r="-55912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uvik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Zeitdiskreter Integral-Anteil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7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65574" r="-5591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uvik_1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Speichert den vorherigen </a:t>
                          </a:r>
                          <a:r>
                            <a:rPr lang="de-DE" dirty="0" err="1"/>
                            <a:t>uik</a:t>
                          </a:r>
                          <a:r>
                            <a:rPr lang="de-DE" dirty="0"/>
                            <a:t> Wert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94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5574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Flag</a:t>
                          </a:r>
                          <a:r>
                            <a:rPr lang="de-DE" dirty="0"/>
                            <a:t> die angibt, ob der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r>
                            <a:rPr lang="de-DE" dirty="0"/>
                            <a:t> aktiv ist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0751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6.3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speedcontroller.h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8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C3CAB8-80A7-8D07-50E5-56404987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2" y="569892"/>
            <a:ext cx="3955763" cy="2673619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5B5CEA7-1C18-191B-0751-D376E73FD78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1" y="3510115"/>
            <a:ext cx="4038059" cy="27292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Geschwindigkeitsregler</a:t>
                </a:r>
              </a:p>
              <a:p>
                <a:pPr lvl="1"/>
                <a:r>
                  <a:rPr lang="de-DE" dirty="0"/>
                  <a:t>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r>
                  <a:rPr lang="de-DE" dirty="0"/>
                  <a:t>Graphik 6.3.1 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Sollgeschwindigkeit wird mit Wert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bei etwa 1,8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de-DE" b="0" dirty="0"/>
                  <a:t>Maximale Geschwindigkeit bei eingestelltem Lenkwinkel</a:t>
                </a:r>
              </a:p>
              <a:p>
                <a:r>
                  <a:rPr lang="de-DE" dirty="0"/>
                  <a:t>Graphik 6.3.2</a:t>
                </a:r>
              </a:p>
              <a:p>
                <a:pPr lvl="1"/>
                <a:r>
                  <a:rPr lang="de-DE" dirty="0"/>
                  <a:t>Von Maximaler Geschwindigkeit</a:t>
                </a:r>
              </a:p>
              <a:p>
                <a:pPr lvl="1"/>
                <a:r>
                  <a:rPr lang="de-DE" dirty="0"/>
                  <a:t>Sollgeschwindigkeit wird mit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  <a:blipFill>
                <a:blip r:embed="rId4"/>
                <a:stretch>
                  <a:fillRect l="-5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A3EE3F13-39B3-E4A7-7A98-C8B2CDF9F1EA}"/>
              </a:ext>
            </a:extLst>
          </p:cNvPr>
          <p:cNvSpPr txBox="1"/>
          <p:nvPr/>
        </p:nvSpPr>
        <p:spPr>
          <a:xfrm>
            <a:off x="2375169" y="3079044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153D32-4076-DF19-C862-FE0BDEC0FE40}"/>
              </a:ext>
            </a:extLst>
          </p:cNvPr>
          <p:cNvSpPr txBox="1"/>
          <p:nvPr/>
        </p:nvSpPr>
        <p:spPr>
          <a:xfrm>
            <a:off x="2375170" y="6025819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49105C7-5FC4-BE18-CAE3-7A7EC34D342E}"/>
                  </a:ext>
                </a:extLst>
              </p:cNvPr>
              <p:cNvSpPr txBox="1"/>
              <p:nvPr/>
            </p:nvSpPr>
            <p:spPr>
              <a:xfrm rot="16200000">
                <a:off x="97555" y="1695809"/>
                <a:ext cx="498213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6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49105C7-5FC4-BE18-CAE3-7A7EC34D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555" y="1695809"/>
                <a:ext cx="498213" cy="421782"/>
              </a:xfrm>
              <a:prstGeom prst="rect">
                <a:avLst/>
              </a:prstGeom>
              <a:blipFill>
                <a:blip r:embed="rId5"/>
                <a:stretch>
                  <a:fillRect r="-5797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BB24FEC-9EA5-0363-5E5E-3E782D0F7306}"/>
                  </a:ext>
                </a:extLst>
              </p:cNvPr>
              <p:cNvSpPr txBox="1"/>
              <p:nvPr/>
            </p:nvSpPr>
            <p:spPr>
              <a:xfrm rot="16200000">
                <a:off x="174420" y="4663843"/>
                <a:ext cx="498213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rgbClr val="0070C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BB24FEC-9EA5-0363-5E5E-3E782D0F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4420" y="4663843"/>
                <a:ext cx="498213" cy="421782"/>
              </a:xfrm>
              <a:prstGeom prst="rect">
                <a:avLst/>
              </a:prstGeom>
              <a:blipFill>
                <a:blip r:embed="rId6"/>
                <a:stretch>
                  <a:fillRect r="-7246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F8C5D5A2-6BD3-9AC9-B0C8-54669E0083EA}"/>
              </a:ext>
            </a:extLst>
          </p:cNvPr>
          <p:cNvSpPr txBox="1"/>
          <p:nvPr/>
        </p:nvSpPr>
        <p:spPr>
          <a:xfrm>
            <a:off x="824223" y="3305421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Abb.6.3.1: Sprungantwort Geschwindigkeitsregler 1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036703-8CFC-B8CA-FE70-BC694B829C63}"/>
              </a:ext>
            </a:extLst>
          </p:cNvPr>
          <p:cNvSpPr txBox="1"/>
          <p:nvPr/>
        </p:nvSpPr>
        <p:spPr>
          <a:xfrm>
            <a:off x="824223" y="6256323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Abb.6.3.2: Sprungantwort Geschwindigkeitsregler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577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1402</Words>
  <Application>Microsoft Office PowerPoint</Application>
  <PresentationFormat>Widescreen</PresentationFormat>
  <Paragraphs>408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ModBas</vt:lpstr>
      <vt:lpstr>Inhalt</vt:lpstr>
      <vt:lpstr>Car Parameters</vt:lpstr>
      <vt:lpstr>Aufgabe 5.3 carsim_node</vt:lpstr>
      <vt:lpstr>5.3 Sprungantworten</vt:lpstr>
      <vt:lpstr>6.1 Reglerentwurf – Bestimmung von T_i und k_r</vt:lpstr>
      <vt:lpstr>6.1 Reglerentwurf - Zeitdiskretisierung</vt:lpstr>
      <vt:lpstr>Aufgabe 6.3</vt:lpstr>
      <vt:lpstr>6.3 Sprungantworten</vt:lpstr>
      <vt:lpstr>7.1 Longitudinalpositionsregelung</vt:lpstr>
      <vt:lpstr>7.1 Longitudinalpositionsregelung</vt:lpstr>
      <vt:lpstr>7.3 Longitudinalpositionsregelung</vt:lpstr>
      <vt:lpstr>7.3 Longitudinalpositionsregelung</vt:lpstr>
      <vt:lpstr>7.3 Sprungantwort</vt:lpstr>
      <vt:lpstr>8.1 Gerade Bahnkurve</vt:lpstr>
      <vt:lpstr>9. Bahnfolgeregler</vt:lpstr>
      <vt:lpstr>9. Bahnfolgeregler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Mattis Ritter</cp:lastModifiedBy>
  <cp:revision>737</cp:revision>
  <dcterms:created xsi:type="dcterms:W3CDTF">2019-01-02T10:25:59Z</dcterms:created>
  <dcterms:modified xsi:type="dcterms:W3CDTF">2022-12-19T08:53:43Z</dcterms:modified>
</cp:coreProperties>
</file>