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6" r:id="rId4"/>
    <p:sldId id="269" r:id="rId5"/>
    <p:sldId id="260" r:id="rId6"/>
    <p:sldId id="257" r:id="rId7"/>
    <p:sldId id="258" r:id="rId8"/>
    <p:sldId id="270" r:id="rId9"/>
    <p:sldId id="261" r:id="rId10"/>
    <p:sldId id="259" r:id="rId11"/>
    <p:sldId id="262" r:id="rId12"/>
    <p:sldId id="271" r:id="rId13"/>
    <p:sldId id="272" r:id="rId14"/>
    <p:sldId id="273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61" autoAdjust="0"/>
    <p:restoredTop sz="95434" autoAdjust="0"/>
  </p:normalViewPr>
  <p:slideViewPr>
    <p:cSldViewPr>
      <p:cViewPr varScale="1">
        <p:scale>
          <a:sx n="80" d="100"/>
          <a:sy n="80" d="100"/>
        </p:scale>
        <p:origin x="10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07.12.2022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07.12.2022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𝑉𝑝𝑘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de-DE" b="0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48000" y="714826"/>
            <a:ext cx="4824000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3734278"/>
                  </p:ext>
                </p:extLst>
              </p:nvPr>
            </p:nvGraphicFramePr>
            <p:xfrm>
              <a:off x="155997" y="1169914"/>
              <a:ext cx="11880000" cy="545007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854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uVpk1.at(0)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ep.at(0)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Nicht mit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err="1">
                              <a:latin typeface="+mn-lt"/>
                              <a:ea typeface="Cambria Math" panose="02040503050406030204" pitchFamily="18" charset="0"/>
                            </a:rPr>
                            <a:t>aus</a:t>
                          </a:r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Aufgabe</a:t>
                          </a:r>
                          <a:r>
                            <a:rPr lang="en-US" baseline="0" dirty="0">
                              <a:latin typeface="+mn-lt"/>
                              <a:ea typeface="Cambria Math" panose="02040503050406030204" pitchFamily="18" charset="0"/>
                            </a:rPr>
                            <a:t> 6.3 </a:t>
                          </a:r>
                          <a:r>
                            <a:rPr lang="en-US" baseline="0" dirty="0" err="1">
                              <a:latin typeface="+mn-lt"/>
                              <a:ea typeface="Cambria Math" panose="02040503050406030204" pitchFamily="18" charset="0"/>
                            </a:rPr>
                            <a:t>verwechseln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53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ep.at(1)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Integrationsfunktion, wird aus C++ - Symbol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arcPosition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berechnet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Entspricht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+mn-lt"/>
                              <a:ea typeface="Cambria Math" panose="02040503050406030204" pitchFamily="18" charset="0"/>
                            </a:rPr>
                            <a:t> in Aufgabe 6.3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3734278"/>
                  </p:ext>
                </p:extLst>
              </p:nvPr>
            </p:nvGraphicFramePr>
            <p:xfrm>
              <a:off x="155997" y="1169914"/>
              <a:ext cx="11880000" cy="5450079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85870" r="-559122" b="-69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85870" r="-264499" b="-69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3271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31148" r="-559122" b="-9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31148" r="-264499" b="-9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1006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31148" r="-559122" b="-8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31148" r="-264499" b="-845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28304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1563" r="-559122" b="-7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985469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2698" r="-559122" b="-6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049962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0000" r="-559122" b="-5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uVpk1.at(0)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962643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14286" r="-559122" b="-4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336791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98438" r="-559122" b="-3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ep.at(0)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998438" r="-103" b="-30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115323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ep.at(1)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Integrationsfunktion, wird aus C++ - Symbol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arcPosition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berechnet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6986855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78261" r="-559122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uRp.at(0)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878261" r="-264499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78261" r="-103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17313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5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9312596"/>
                  </p:ext>
                </p:extLst>
              </p:nvPr>
            </p:nvGraphicFramePr>
            <p:xfrm>
              <a:off x="155997" y="1169914"/>
              <a:ext cx="11880000" cy="421735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arcPosition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01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speed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oldSpeed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𝑉𝑝𝑘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uVpkDelayed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𝑉𝑝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uVpk1Delayed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Parkmaneuvers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𝑐𝑓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9312596"/>
                  </p:ext>
                </p:extLst>
              </p:nvPr>
            </p:nvGraphicFramePr>
            <p:xfrm>
              <a:off x="155997" y="1169914"/>
              <a:ext cx="11880000" cy="4217353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9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arcPosition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Bogenlänge aus Integrationsfunktion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01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8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Zeit, die während eines Einparkvorgangs hochläuft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523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79048" r="-5591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speed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79048" r="-26449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Geschwindigkeit, wird zur Berechnung der Bogenlänge verwendet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1109344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18478" r="-559122" b="-3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oldSpeed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18478" r="-264499" b="-35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066502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1563" r="-55912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uVpkDelayed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19076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12698" r="-559122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uVpk1Delayed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2916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39344" r="-55912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Zeitlimit des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Parkmaneuvers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339805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95313" r="-55912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c.at(j+1)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j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058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44262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cff.at(i+1)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Koeffizienten nach Buch, mit i = 0 … 5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5662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positioncontroller.h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3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Sprungantwort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72820457-35F5-9116-3A9F-43810BDC1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18501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Positionsregler</a:t>
                </a:r>
              </a:p>
              <a:p>
                <a:pPr lvl="1"/>
                <a:r>
                  <a:rPr lang="de-DE" dirty="0"/>
                  <a:t>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Die Zielposition wird mit dem Wert 2 m beschrieben</a:t>
                </a:r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72820457-35F5-9116-3A9F-43810BDC1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1850174"/>
              </a:xfrm>
              <a:prstGeom prst="rect">
                <a:avLst/>
              </a:prstGeom>
              <a:blipFill>
                <a:blip r:embed="rId2"/>
                <a:stretch>
                  <a:fillRect l="-500" t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1FDBA1AE-EF12-FF6D-59FC-F736B7749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" y="2565000"/>
            <a:ext cx="6266288" cy="36872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7683707-7D22-C99C-251D-81DD8315A5F1}"/>
              </a:ext>
            </a:extLst>
          </p:cNvPr>
          <p:cNvSpPr txBox="1"/>
          <p:nvPr/>
        </p:nvSpPr>
        <p:spPr>
          <a:xfrm>
            <a:off x="6722193" y="5589000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B4392CA-8F51-B613-9C07-B9155DE71B75}"/>
                  </a:ext>
                </a:extLst>
              </p:cNvPr>
              <p:cNvSpPr txBox="1"/>
              <p:nvPr/>
            </p:nvSpPr>
            <p:spPr>
              <a:xfrm>
                <a:off x="95713" y="2177555"/>
                <a:ext cx="1729704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wp</a:t>
                </a:r>
                <a:r>
                  <a:rPr lang="de-DE" sz="1600" dirty="0"/>
                  <a:t>/m | x/m | 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B4392CA-8F51-B613-9C07-B9155DE7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3" y="2177555"/>
                <a:ext cx="1729704" cy="421782"/>
              </a:xfrm>
              <a:prstGeom prst="rect">
                <a:avLst/>
              </a:prstGeom>
              <a:blipFill>
                <a:blip r:embed="rId4"/>
                <a:stretch>
                  <a:fillRect l="-2120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43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AC2-F1D1-C958-9E42-C2C074C9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8.1 Gerade Bahnkurve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</a:t>
                </a:r>
                <a:r>
                  <a:rPr lang="de-DE" dirty="0">
                    <a:latin typeface="+mn-lt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;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de-DE" dirty="0"/>
                  <a:t>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eqAr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de-DE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???</a:t>
                </a:r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D6235-C69E-09B6-17CE-AFDD864D6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9507F217-B7C8-2493-4BDD-5C74D2F47D1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00" y="909000"/>
            <a:ext cx="4906060" cy="4534533"/>
          </a:xfrm>
        </p:spPr>
      </p:pic>
    </p:spTree>
    <p:extLst>
      <p:ext uri="{BB962C8B-B14F-4D97-AF65-F5344CB8AC3E}">
        <p14:creationId xmlns:p14="http://schemas.microsoft.com/office/powerpoint/2010/main" val="97599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3062860"/>
                  </p:ext>
                </p:extLst>
              </p:nvPr>
            </p:nvGraphicFramePr>
            <p:xfrm>
              <a:off x="-1" y="714375"/>
              <a:ext cx="12191996" cy="3087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001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30400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6095995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𝑣𝑝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3037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3062860"/>
                  </p:ext>
                </p:extLst>
              </p:nvPr>
            </p:nvGraphicFramePr>
            <p:xfrm>
              <a:off x="-1" y="714375"/>
              <a:ext cx="12191996" cy="3087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8001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944000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30400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6095995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type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{TYPE_PATHFOLLOW, TYPE_PARK}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Typ des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185870" r="-562046" b="-2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185870" r="-265172" b="-28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Maximal Geschwindigkeit eines Manövers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431148" r="-562046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431148" r="-265172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Zu fahrender Weg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531148" r="-562046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sigGenIn.at(3)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380" t="-531148" r="-26517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Startposition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611111" r="-56204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0" t="-700000" r="-562046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sigGenOut.at(1)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30372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0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F58379-6731-DF8B-556E-71797134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Dies ist die Dokumentation zu dem Projektlabor Modellbasierte Softwareentwicklung.</a:t>
            </a:r>
          </a:p>
          <a:p>
            <a:r>
              <a:rPr lang="de-DE" dirty="0"/>
              <a:t>In dieser Dokumentation werden alle schriftlichen Aufgaben durchgeführt und wichtige Variablen des Quellcodes aufgelistet.</a:t>
            </a:r>
          </a:p>
          <a:p>
            <a:r>
              <a:rPr lang="de-DE" dirty="0"/>
              <a:t>Die Kapitelüberschriften und Nummerierungen orientieren sich an den Aufgabenummern.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7766910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0.334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de-DE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7766910"/>
                  </p:ext>
                </p:extLst>
              </p:nvPr>
            </p:nvGraphicFramePr>
            <p:xfrm>
              <a:off x="155997" y="1169914"/>
              <a:ext cx="11880000" cy="5363084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2857" r="-559122" b="-6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Tak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20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Abtastzeit des Speed- und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Positioncontrollers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, nicht verwechseln mit C++ Symbol Ta = 2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0328" r="-559122" b="-10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Ti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246,83 </a:t>
                          </a:r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Integrationszeitskonstante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9333" r="-559122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309333" r="-264499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Geschwindigkeitsregler-Verstärkung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3947" r="-559122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kp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403947" r="-264499" b="-68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Positionsregler-Verstärkung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10667" r="-559122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510667" r="-264499" b="-5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Initial-Vektor für die Regelstrecke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50820" r="-559122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50820" r="-264499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50820" r="-559122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850820" r="-264499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50820" r="-559122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950820" r="-26449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96739" r="-559122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x0.at(4)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696739" r="-264499" b="-1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96739" r="-559122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x0.at(5)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796739" r="-264499" b="-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352459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x0.at(6)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228" t="-1352459" r="-2644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                           “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Car Parameters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und geänderte Parameter im </a:t>
            </a:r>
            <a:r>
              <a:rPr lang="de-DE" dirty="0" err="1"/>
              <a:t>CarParameter.h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5036351"/>
                  </p:ext>
                </p:extLst>
              </p:nvPr>
            </p:nvGraphicFramePr>
            <p:xfrm>
              <a:off x="155997" y="1169914"/>
              <a:ext cx="11880000" cy="50224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u2Deque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u2Deque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drei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u3Deque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u3Deque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uDelayed.at(0)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Nicht benutzt, als Platzhalter, damit die Länge des Array der Länge des u-Arrays entspricht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uDelayed.at(1)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uDelayed.at(2)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5036351"/>
                  </p:ext>
                </p:extLst>
              </p:nvPr>
            </p:nvGraphicFramePr>
            <p:xfrm>
              <a:off x="155997" y="1169914"/>
              <a:ext cx="11880000" cy="502247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u2Deque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u2Deque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Delay, speichert drei Werte, dies führt zu einer Verzögerung von 60 </a:t>
                          </a:r>
                          <a:r>
                            <a:rPr lang="de-DE" dirty="0" err="1"/>
                            <a:t>ms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u3Deque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u3Deque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                           “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96667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uDelayed.at(0)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Nicht benutzt, als Platzhalter, damit die Länge des Array der Länge des u-Arrays entspricht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47329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uDelayed.at(1)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Pedalsignal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43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</a:t>
                          </a:r>
                          <a:r>
                            <a:rPr lang="de-DE" baseline="-25000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uDelayed.at(2)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Verzögertes Lenksignal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156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52459" r="-559122" b="-5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2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52459" r="-55912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deltaT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16770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22222" r="-559122" b="-3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9257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55738" r="-559122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alphar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rad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323539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101563" r="-55912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616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60656" r="-55912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Fr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77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5.3 </a:t>
            </a:r>
            <a:r>
              <a:rPr lang="de-DE" dirty="0" err="1"/>
              <a:t>carsim_node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carsim_node.cpp und </a:t>
            </a:r>
            <a:r>
              <a:rPr lang="de-DE" dirty="0" err="1"/>
              <a:t>carplant.h</a:t>
            </a:r>
            <a:r>
              <a:rPr lang="de-DE" dirty="0"/>
              <a:t>: </a:t>
            </a:r>
          </a:p>
          <a:p>
            <a:pPr lvl="1"/>
            <a:endParaRPr lang="de-DE" dirty="0"/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3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" y="919085"/>
            <a:ext cx="5452138" cy="4968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mit Betrag 1 auf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174627D-E53F-8342-53D2-E5E06FE2A5AD}"/>
              </a:ext>
            </a:extLst>
          </p:cNvPr>
          <p:cNvSpPr txBox="1"/>
          <p:nvPr/>
        </p:nvSpPr>
        <p:spPr>
          <a:xfrm>
            <a:off x="5775826" y="4293000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D1565FD-EB44-1B51-EEE4-B39D8ADE58B6}"/>
                  </a:ext>
                </a:extLst>
              </p:cNvPr>
              <p:cNvSpPr txBox="1"/>
              <p:nvPr/>
            </p:nvSpPr>
            <p:spPr>
              <a:xfrm>
                <a:off x="93916" y="497303"/>
                <a:ext cx="1270412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psi/</a:t>
                </a:r>
                <a:r>
                  <a:rPr lang="de-DE" sz="1600" dirty="0" err="1"/>
                  <a:t>rad</a:t>
                </a:r>
                <a:r>
                  <a:rPr lang="de-DE" sz="1600" dirty="0"/>
                  <a:t> | 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D1565FD-EB44-1B51-EEE4-B39D8ADE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6" y="497303"/>
                <a:ext cx="1270412" cy="421782"/>
              </a:xfrm>
              <a:prstGeom prst="rect">
                <a:avLst/>
              </a:prstGeom>
              <a:blipFill>
                <a:blip r:embed="rId4"/>
                <a:stretch>
                  <a:fillRect l="-2392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B127A4B4-E635-7017-A09D-A8F5CA9B45A0}"/>
              </a:ext>
            </a:extLst>
          </p:cNvPr>
          <p:cNvSpPr txBox="1"/>
          <p:nvPr/>
        </p:nvSpPr>
        <p:spPr>
          <a:xfrm>
            <a:off x="729122" y="5887085"/>
            <a:ext cx="253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Abb.5.3.1: Sprungantwort der Strecke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9716630"/>
                  </p:ext>
                </p:extLst>
              </p:nvPr>
            </p:nvGraphicFramePr>
            <p:xfrm>
              <a:off x="155997" y="1169914"/>
              <a:ext cx="11880000" cy="45650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e.at(1)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uk.at(0)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Reglerdifferenz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ukStorage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ukStorage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u, benötigt bei der Umsetzung des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72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uikDelayed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Flag</a:t>
                          </a:r>
                          <a:r>
                            <a:rPr lang="de-DE" dirty="0"/>
                            <a:t> die angibt, ob der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r>
                            <a:rPr lang="de-DE" dirty="0"/>
                            <a:t> aktiv ist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0751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BF4D833-AD70-7968-AEE4-701ADA8081A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49716630"/>
                  </p:ext>
                </p:extLst>
              </p:nvPr>
            </p:nvGraphicFramePr>
            <p:xfrm>
              <a:off x="155997" y="1169914"/>
              <a:ext cx="11880000" cy="45650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71739" r="-264499" b="-6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Tatsächliche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54617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1739" r="-559122" b="-5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e.at(1)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171739" r="-264499" b="-56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Gewünschte Geschwindigkeit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771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uk.at(0)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-1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484048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ek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4228" t="-338043" r="-264499" b="-3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Reglerdifferenz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579107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29688" r="-559122" b="-47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upk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Zeitdiskreter Proportional-Anteil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495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65574" r="-559122" b="-3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uik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Zeitdiskreter Integral-Anteil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770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ukStorage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ukStorage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Zwischenspeicher für u, benötigt bei der Umsetzung des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72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37705" r="-55912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uikDelayed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Speichert den vorherigen </a:t>
                          </a:r>
                          <a:r>
                            <a:rPr lang="de-DE" dirty="0" err="1"/>
                            <a:t>uik</a:t>
                          </a:r>
                          <a:r>
                            <a:rPr lang="de-DE" dirty="0"/>
                            <a:t> Wert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694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hold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0 …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Flag</a:t>
                          </a:r>
                          <a:r>
                            <a:rPr lang="de-DE" dirty="0"/>
                            <a:t> die angibt, ob der </a:t>
                          </a:r>
                          <a:r>
                            <a:rPr lang="de-DE" dirty="0" err="1"/>
                            <a:t>Clamping</a:t>
                          </a:r>
                          <a:r>
                            <a:rPr lang="de-DE" dirty="0"/>
                            <a:t>-Anti-</a:t>
                          </a:r>
                          <a:r>
                            <a:rPr lang="de-DE" dirty="0" err="1"/>
                            <a:t>Windup</a:t>
                          </a:r>
                          <a:r>
                            <a:rPr lang="de-DE" dirty="0"/>
                            <a:t> aktiv ist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0751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3E7799-7FF0-E764-69C8-427731E1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6.3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4E9611-E4AB-3962-5380-3CA646814909}"/>
              </a:ext>
            </a:extLst>
          </p:cNvPr>
          <p:cNvSpPr txBox="1">
            <a:spLocks/>
          </p:cNvSpPr>
          <p:nvPr/>
        </p:nvSpPr>
        <p:spPr>
          <a:xfrm>
            <a:off x="0" y="837000"/>
            <a:ext cx="11311237" cy="332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Zusätzliche Parameter im </a:t>
            </a:r>
            <a:r>
              <a:rPr lang="de-DE" dirty="0" err="1"/>
              <a:t>speedcontroller.h</a:t>
            </a:r>
            <a:r>
              <a:rPr lang="de-DE" dirty="0"/>
              <a:t> und carctrl_node.cpp: </a:t>
            </a:r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8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" y="727570"/>
            <a:ext cx="3955763" cy="2673619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1" y="3747549"/>
            <a:ext cx="4038059" cy="272924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dirty="0"/>
                  <a:t>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bei etwa 1,8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bei eingestelltem Lenkwinkel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Sollgeschwindigkeit wird mit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A3EE3F13-39B3-E4A7-7A98-C8B2CDF9F1EA}"/>
              </a:ext>
            </a:extLst>
          </p:cNvPr>
          <p:cNvSpPr txBox="1"/>
          <p:nvPr/>
        </p:nvSpPr>
        <p:spPr>
          <a:xfrm>
            <a:off x="4482655" y="2827821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153D32-4076-DF19-C862-FE0BDEC0FE40}"/>
              </a:ext>
            </a:extLst>
          </p:cNvPr>
          <p:cNvSpPr txBox="1"/>
          <p:nvPr/>
        </p:nvSpPr>
        <p:spPr>
          <a:xfrm>
            <a:off x="4446118" y="5731707"/>
            <a:ext cx="408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t/s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49105C7-5FC4-BE18-CAE3-7A7EC34D342E}"/>
                  </a:ext>
                </a:extLst>
              </p:cNvPr>
              <p:cNvSpPr txBox="1"/>
              <p:nvPr/>
            </p:nvSpPr>
            <p:spPr>
              <a:xfrm>
                <a:off x="768000" y="497303"/>
                <a:ext cx="498213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49105C7-5FC4-BE18-CAE3-7A7EC34D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0" y="497303"/>
                <a:ext cx="498213" cy="421782"/>
              </a:xfrm>
              <a:prstGeom prst="rect">
                <a:avLst/>
              </a:prstGeom>
              <a:blipFill>
                <a:blip r:embed="rId5"/>
                <a:stretch>
                  <a:fillRect l="-73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BB24FEC-9EA5-0363-5E5E-3E782D0F7306}"/>
                  </a:ext>
                </a:extLst>
              </p:cNvPr>
              <p:cNvSpPr txBox="1"/>
              <p:nvPr/>
            </p:nvSpPr>
            <p:spPr>
              <a:xfrm>
                <a:off x="767999" y="3536658"/>
                <a:ext cx="498213" cy="421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v/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BB24FEC-9EA5-0363-5E5E-3E782D0F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99" y="3536658"/>
                <a:ext cx="498213" cy="421782"/>
              </a:xfrm>
              <a:prstGeom prst="rect">
                <a:avLst/>
              </a:prstGeom>
              <a:blipFill>
                <a:blip r:embed="rId6"/>
                <a:stretch>
                  <a:fillRect l="-73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F8C5D5A2-6BD3-9AC9-B0C8-54669E0083EA}"/>
              </a:ext>
            </a:extLst>
          </p:cNvPr>
          <p:cNvSpPr txBox="1"/>
          <p:nvPr/>
        </p:nvSpPr>
        <p:spPr>
          <a:xfrm>
            <a:off x="767999" y="3224979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Abb.6.3.1: Sprungantwort Geschwindigkeitsregler 1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036703-8CFC-B8CA-FE70-BC694B829C63}"/>
              </a:ext>
            </a:extLst>
          </p:cNvPr>
          <p:cNvSpPr txBox="1"/>
          <p:nvPr/>
        </p:nvSpPr>
        <p:spPr>
          <a:xfrm>
            <a:off x="767999" y="6290324"/>
            <a:ext cx="339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Abb.6.3.2: Sprungantwort Geschwindigkeitsregler 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1325</Words>
  <Application>Microsoft Office PowerPoint</Application>
  <PresentationFormat>Breitbild</PresentationFormat>
  <Paragraphs>354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</vt:lpstr>
      <vt:lpstr>ModBas</vt:lpstr>
      <vt:lpstr>Inhalt</vt:lpstr>
      <vt:lpstr>Car Parameters</vt:lpstr>
      <vt:lpstr>Aufgabe 5.3 carsim_node</vt:lpstr>
      <vt:lpstr>5.3 Sprungantworten</vt:lpstr>
      <vt:lpstr>6.1 Reglerentwurf – Bestimmung von T_i und k_r</vt:lpstr>
      <vt:lpstr>6.1 Reglerentwurf - Zeitdiskretisierung</vt:lpstr>
      <vt:lpstr>Aufgabe 6.3</vt:lpstr>
      <vt:lpstr>6.3 Sprungantworten</vt:lpstr>
      <vt:lpstr>7.1 Longitudinalpositionsregelung</vt:lpstr>
      <vt:lpstr>7.1 Longitudinalpositionsregelung</vt:lpstr>
      <vt:lpstr>7.3 Longitudinalpositionsregelung</vt:lpstr>
      <vt:lpstr>7.3 Longitudinalpositionsregelung</vt:lpstr>
      <vt:lpstr>7.3 Sprungantwort</vt:lpstr>
      <vt:lpstr>8.1 Gerade Bahnkurve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 H</cp:lastModifiedBy>
  <cp:revision>734</cp:revision>
  <dcterms:created xsi:type="dcterms:W3CDTF">2019-01-02T10:25:59Z</dcterms:created>
  <dcterms:modified xsi:type="dcterms:W3CDTF">2022-12-07T17:56:15Z</dcterms:modified>
</cp:coreProperties>
</file>