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awellek" initials="MH" lastIdx="7" clrIdx="0">
    <p:extLst>
      <p:ext uri="{19B8F6BF-5375-455C-9EA6-DF929625EA0E}">
        <p15:presenceInfo xmlns:p15="http://schemas.microsoft.com/office/powerpoint/2012/main" userId="Michelle Hawellek" providerId="None"/>
      </p:ext>
    </p:extLst>
  </p:cmAuthor>
  <p:cmAuthor id="2" name="Staudt Diane (TGA-Abt)" initials="SD(" lastIdx="3" clrIdx="1">
    <p:extLst>
      <p:ext uri="{19B8F6BF-5375-455C-9EA6-DF929625EA0E}">
        <p15:presenceInfo xmlns:p15="http://schemas.microsoft.com/office/powerpoint/2012/main" userId="Staudt Diane (TGA-Ab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9A709-8702-4447-A370-900A0D198550}" v="650" dt="2022-11-22T10:21:41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7744" autoAdjust="0"/>
    <p:restoredTop sz="95434" autoAdjust="0"/>
  </p:normalViewPr>
  <p:slideViewPr>
    <p:cSldViewPr>
      <p:cViewPr varScale="1">
        <p:scale>
          <a:sx n="78" d="100"/>
          <a:sy n="78" d="100"/>
        </p:scale>
        <p:origin x="13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072" y="6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s Ritter" userId="ecb87eda-52c8-48cc-b7df-1413e88e2027" providerId="ADAL" clId="{4779A709-8702-4447-A370-900A0D198550}"/>
    <pc:docChg chg="custSel addSld modSld">
      <pc:chgData name="Mattis Ritter" userId="ecb87eda-52c8-48cc-b7df-1413e88e2027" providerId="ADAL" clId="{4779A709-8702-4447-A370-900A0D198550}" dt="2022-11-22T10:21:41.044" v="1081" actId="20577"/>
      <pc:docMkLst>
        <pc:docMk/>
      </pc:docMkLst>
      <pc:sldChg chg="modSp mod">
        <pc:chgData name="Mattis Ritter" userId="ecb87eda-52c8-48cc-b7df-1413e88e2027" providerId="ADAL" clId="{4779A709-8702-4447-A370-900A0D198550}" dt="2022-11-22T09:28:53.221" v="428" actId="20577"/>
        <pc:sldMkLst>
          <pc:docMk/>
          <pc:sldMk cId="3596432278" sldId="257"/>
        </pc:sldMkLst>
        <pc:spChg chg="mod">
          <ac:chgData name="Mattis Ritter" userId="ecb87eda-52c8-48cc-b7df-1413e88e2027" providerId="ADAL" clId="{4779A709-8702-4447-A370-900A0D198550}" dt="2022-11-22T09:28:42.003" v="426" actId="20577"/>
          <ac:spMkLst>
            <pc:docMk/>
            <pc:sldMk cId="3596432278" sldId="257"/>
            <ac:spMk id="2" creationId="{F864A8C9-4CB7-382C-6709-3827D123B270}"/>
          </ac:spMkLst>
        </pc:spChg>
        <pc:spChg chg="mod">
          <ac:chgData name="Mattis Ritter" userId="ecb87eda-52c8-48cc-b7df-1413e88e2027" providerId="ADAL" clId="{4779A709-8702-4447-A370-900A0D198550}" dt="2022-11-22T09:12:50.533" v="186" actId="27636"/>
          <ac:spMkLst>
            <pc:docMk/>
            <pc:sldMk cId="3596432278" sldId="257"/>
            <ac:spMk id="3" creationId="{279F7088-2F01-0514-D047-51E5F6881338}"/>
          </ac:spMkLst>
        </pc:spChg>
        <pc:spChg chg="mod">
          <ac:chgData name="Mattis Ritter" userId="ecb87eda-52c8-48cc-b7df-1413e88e2027" providerId="ADAL" clId="{4779A709-8702-4447-A370-900A0D198550}" dt="2022-11-22T09:28:53.221" v="428" actId="20577"/>
          <ac:spMkLst>
            <pc:docMk/>
            <pc:sldMk cId="3596432278" sldId="257"/>
            <ac:spMk id="4" creationId="{A4ED7F65-7674-A343-C703-DEDEC5FC19CE}"/>
          </ac:spMkLst>
        </pc:spChg>
      </pc:sldChg>
      <pc:sldChg chg="modSp new mod">
        <pc:chgData name="Mattis Ritter" userId="ecb87eda-52c8-48cc-b7df-1413e88e2027" providerId="ADAL" clId="{4779A709-8702-4447-A370-900A0D198550}" dt="2022-11-22T10:21:41.044" v="1081" actId="20577"/>
        <pc:sldMkLst>
          <pc:docMk/>
          <pc:sldMk cId="2156184454" sldId="258"/>
        </pc:sldMkLst>
        <pc:spChg chg="mod">
          <ac:chgData name="Mattis Ritter" userId="ecb87eda-52c8-48cc-b7df-1413e88e2027" providerId="ADAL" clId="{4779A709-8702-4447-A370-900A0D198550}" dt="2022-11-22T09:29:16.895" v="464" actId="20577"/>
          <ac:spMkLst>
            <pc:docMk/>
            <pc:sldMk cId="2156184454" sldId="258"/>
            <ac:spMk id="2" creationId="{A64B45CC-DBB6-4D18-A780-4E3B4A9F472A}"/>
          </ac:spMkLst>
        </pc:spChg>
        <pc:spChg chg="mod">
          <ac:chgData name="Mattis Ritter" userId="ecb87eda-52c8-48cc-b7df-1413e88e2027" providerId="ADAL" clId="{4779A709-8702-4447-A370-900A0D198550}" dt="2022-11-22T10:13:50.086" v="986" actId="20577"/>
          <ac:spMkLst>
            <pc:docMk/>
            <pc:sldMk cId="2156184454" sldId="258"/>
            <ac:spMk id="3" creationId="{C1E7C977-669F-D1D7-858F-060FF82301E0}"/>
          </ac:spMkLst>
        </pc:spChg>
        <pc:spChg chg="mod">
          <ac:chgData name="Mattis Ritter" userId="ecb87eda-52c8-48cc-b7df-1413e88e2027" providerId="ADAL" clId="{4779A709-8702-4447-A370-900A0D198550}" dt="2022-11-22T10:21:41.044" v="1081" actId="20577"/>
          <ac:spMkLst>
            <pc:docMk/>
            <pc:sldMk cId="2156184454" sldId="258"/>
            <ac:spMk id="4" creationId="{D8BA6C42-99CB-8034-1924-4B8EF6D05E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38031ED-264E-4D21-86E1-22C20B183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344D3E-1EE9-4626-904C-9A5A5835A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8F796-E297-45CA-A62B-51A04DE86EC6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AFE523-D108-42C6-9438-CD546F1D3B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A6DC-5E71-41C4-80E5-6922A58A59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73342-4B16-4649-B223-F22170E437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80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1C8-C3E5-453E-B0DF-36BAC2F5290E}" type="datetimeFigureOut">
              <a:rPr lang="de-DE" smtClean="0"/>
              <a:t>03.12.2022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3F8F1-A50E-4338-81DC-A409571378D0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84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961E3EE-A25F-4DA6-9E59-2E0724AE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Titel 32">
            <a:extLst>
              <a:ext uri="{FF2B5EF4-FFF2-40B4-BE49-F238E27FC236}">
                <a16:creationId xmlns:a16="http://schemas.microsoft.com/office/drawing/2014/main" id="{92C7F713-A89D-4FCB-A888-E75EE20C964F}"/>
              </a:ext>
            </a:extLst>
          </p:cNvPr>
          <p:cNvSpPr txBox="1">
            <a:spLocks/>
          </p:cNvSpPr>
          <p:nvPr userDrawn="1"/>
        </p:nvSpPr>
        <p:spPr>
          <a:xfrm>
            <a:off x="0" y="3933176"/>
            <a:ext cx="12192000" cy="26812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vert="horz" lIns="1386000" tIns="626400" rIns="612000" bIns="0" rtlCol="0" anchor="t" anchorCtr="0">
            <a:noAutofit/>
          </a:bodyPr>
          <a:lstStyle>
            <a:lvl1pPr marL="0" indent="0" algn="l" defTabSz="914407" rtl="0" eaLnBrk="1" latinLnBrk="0" hangingPunct="1">
              <a:lnSpc>
                <a:spcPct val="82000"/>
              </a:lnSpc>
              <a:spcBef>
                <a:spcPts val="0"/>
              </a:spcBef>
              <a:buFont typeface="Arial" panose="020B0604020202020204" pitchFamily="34" charset="0"/>
              <a:buNone/>
              <a:defRPr sz="3601" b="1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7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sz="3601" b="1" i="0" u="none" strike="noStrike" kern="1200" cap="none" spc="2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9A9A72-D123-4B19-A534-1B353FB848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09724" y="4424362"/>
            <a:ext cx="10299888" cy="564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17EDDF77-10CD-4BE3-98A4-130F8D4AFD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09724" y="5146021"/>
            <a:ext cx="10299888" cy="1330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Folienuntertitel</a:t>
            </a:r>
          </a:p>
        </p:txBody>
      </p:sp>
    </p:spTree>
    <p:extLst>
      <p:ext uri="{BB962C8B-B14F-4D97-AF65-F5344CB8AC3E}">
        <p14:creationId xmlns:p14="http://schemas.microsoft.com/office/powerpoint/2010/main" val="2665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414EC-A36D-4DAC-9C1E-9930D833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12192000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DEDEE6FE-87ED-47F9-B152-AD52392C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745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E9F7FEB0-0888-4EE9-9D0E-105B084D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203DDB81-5BFC-413B-9F47-CC221C86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826"/>
            <a:ext cx="6019799" cy="57139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Char char="&gt;"/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39750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0803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77913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47788" indent="-228600" algn="l" defTabSz="914400" rtl="0" eaLnBrk="1" latinLnBrk="0" hangingPunct="1">
              <a:lnSpc>
                <a:spcPct val="90000"/>
              </a:lnSpc>
              <a:defRPr lang="de-DE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06E72745-DD33-43E8-AE16-36C2153509A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6096003" cy="5713998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anose="020B0604020202020204" pitchFamily="34" charset="0"/>
              <a:buChar char="&gt;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9750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803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77913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47788" indent="-228600"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511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0948290-8329-4097-89C2-35EB4C094BAB}"/>
              </a:ext>
            </a:extLst>
          </p:cNvPr>
          <p:cNvSpPr txBox="1">
            <a:spLocks/>
          </p:cNvSpPr>
          <p:nvPr userDrawn="1"/>
        </p:nvSpPr>
        <p:spPr>
          <a:xfrm>
            <a:off x="0" y="6616972"/>
            <a:ext cx="12192000" cy="245444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0" algn="l"/>
                <a:tab pos="7175500" algn="l"/>
                <a:tab pos="10494963" algn="l"/>
                <a:tab pos="11660188" algn="l"/>
              </a:tabLst>
              <a:defRPr/>
            </a:pP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Moritz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Höhnel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 Mattis Ritter	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ModBas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srgbClr val="00289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WS2022/2023		22.11.2022	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F80B0D7-8F96-4E57-9EC5-2D4FE788FA2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497305"/>
          </a:xfrm>
          <a:prstGeom prst="rect">
            <a:avLst/>
          </a:prstGeom>
          <a:noFill/>
          <a:ln w="25400">
            <a:noFill/>
          </a:ln>
          <a:effectLst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200" b="0" i="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DC324DE1-696E-4173-96E9-3AA083441A35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9725526" cy="497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b="1" kern="1200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dirty="0"/>
          </a:p>
        </p:txBody>
      </p:sp>
      <p:sp>
        <p:nvSpPr>
          <p:cNvPr id="13" name="Titelplatzhalter 12">
            <a:extLst>
              <a:ext uri="{FF2B5EF4-FFF2-40B4-BE49-F238E27FC236}">
                <a16:creationId xmlns:a16="http://schemas.microsoft.com/office/drawing/2014/main" id="{1069EE1E-DA5C-45B3-AE65-C0D48441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-1"/>
            <a:ext cx="12191999" cy="497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54CD490-56A8-4237-A12E-1EA09CE71952}"/>
              </a:ext>
            </a:extLst>
          </p:cNvPr>
          <p:cNvCxnSpPr/>
          <p:nvPr userDrawn="1"/>
        </p:nvCxnSpPr>
        <p:spPr>
          <a:xfrm>
            <a:off x="0" y="497541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D923116-64A3-48AB-B373-83EB09004B6E}"/>
              </a:ext>
            </a:extLst>
          </p:cNvPr>
          <p:cNvCxnSpPr/>
          <p:nvPr userDrawn="1"/>
        </p:nvCxnSpPr>
        <p:spPr>
          <a:xfrm>
            <a:off x="0" y="6620438"/>
            <a:ext cx="12192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Logo HHN">
            <a:extLst>
              <a:ext uri="{FF2B5EF4-FFF2-40B4-BE49-F238E27FC236}">
                <a16:creationId xmlns:a16="http://schemas.microsoft.com/office/drawing/2014/main" id="{B5163EB0-5BEB-4C52-BE13-5EB4BCD0BB9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99" y="44823"/>
            <a:ext cx="1245471" cy="4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2400" b="1" kern="1200" cap="none" baseline="0" dirty="0" smtClean="0">
          <a:solidFill>
            <a:srgbClr val="00289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29A5-D606-C5D8-F76C-2BF3A9F1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D277B-626C-17D1-90CD-F20D00DFB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Modbas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9207D-3173-D1EE-3FCD-3A9933676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Abgabe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5.x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088725B-9C98-6F69-4BEA-14388A09C32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" y="765000"/>
            <a:ext cx="5452138" cy="4968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der Strecke</a:t>
                </a:r>
              </a:p>
              <a:p>
                <a:pPr lvl="1"/>
                <a:r>
                  <a:rPr lang="de-DE" dirty="0"/>
                  <a:t>Ausgangssituation: Pedals = 0;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de-DE" dirty="0"/>
                  <a:t>= 0</a:t>
                </a:r>
              </a:p>
              <a:p>
                <a:pPr lvl="1"/>
                <a:r>
                  <a:rPr lang="de-DE" dirty="0"/>
                  <a:t>Nach etwa einer Sekunde wird ein Sprung auf mit Betrag 1 Pedals gegeben </a:t>
                </a:r>
              </a:p>
              <a:p>
                <a:pPr lvl="1"/>
                <a:r>
                  <a:rPr lang="de-DE" dirty="0"/>
                  <a:t>Bei ca. Sekunde 6 wird das Lenkwinkelsignal 1 aufgeschaltet</a:t>
                </a:r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schönere </a:t>
                </a:r>
                <a:r>
                  <a:rPr lang="de-DE" dirty="0" err="1"/>
                  <a:t>beschreibung</a:t>
                </a:r>
                <a:endParaRPr lang="de-DE" dirty="0"/>
              </a:p>
              <a:p>
                <a:pPr lvl="1"/>
                <a:r>
                  <a:rPr lang="de-DE" dirty="0" err="1"/>
                  <a:t>achsentitel</a:t>
                </a:r>
                <a:endParaRPr lang="de-DE" dirty="0"/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12255F8A-049B-2C8F-0DB6-9B6EE103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714826"/>
                <a:ext cx="5976003" cy="5713998"/>
              </a:xfrm>
              <a:prstGeom prst="rect">
                <a:avLst/>
              </a:prstGeo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9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6.1 </a:t>
                </a:r>
                <a:r>
                  <a:rPr lang="de-DE" dirty="0" err="1"/>
                  <a:t>Reglerentwurf</a:t>
                </a:r>
                <a:r>
                  <a:rPr lang="de-DE" dirty="0"/>
                  <a:t> – Bestimmung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64A8C9-4CB7-382C-6709-3827D123B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750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Offene Strecke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err="1"/>
                  <a:t>Frequenzgang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Amplitudengang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Phasengang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𝑎𝑡𝑎𝑛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Regleranforderungen</a:t>
                </a:r>
                <a:endParaRPr lang="en-US" dirty="0"/>
              </a:p>
              <a:p>
                <a:pPr lvl="1"/>
                <a:r>
                  <a:rPr lang="de-DE" dirty="0"/>
                  <a:t>Überschwingzeit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de-DE" b="0" dirty="0"/>
              </a:p>
              <a:p>
                <a:pPr lvl="1"/>
                <a:r>
                  <a:rPr lang="en-US" sz="1800" dirty="0" err="1"/>
                  <a:t>Überschwingweit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=4%</m:t>
                    </m:r>
                  </m:oMath>
                </a14:m>
                <a:endParaRPr lang="de-DE" sz="1800" b="0" dirty="0"/>
              </a:p>
              <a:p>
                <a:pPr lvl="1"/>
                <a:r>
                  <a:rPr lang="en-US" sz="1800" dirty="0" err="1"/>
                  <a:t>Phasenrand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≈65°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dirty="0" err="1"/>
                  <a:t>Durchtrittskreisfrequenz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𝑚𝑠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F7088-2F01-0514-D047-51E5F6881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8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Phasenrand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65°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180°</m:t>
                        </m:r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𝜔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=246,83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aus</a:t>
                </a:r>
                <a:r>
                  <a:rPr lang="en-US" dirty="0"/>
                  <a:t> </a:t>
                </a:r>
                <a:r>
                  <a:rPr lang="en-US" dirty="0" err="1"/>
                  <a:t>Amplitudenrand</a:t>
                </a:r>
                <a:r>
                  <a:rPr lang="en-US" dirty="0"/>
                  <a:t> </a:t>
                </a:r>
                <a:r>
                  <a:rPr lang="en-US" dirty="0" err="1"/>
                  <a:t>bestimmen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=0,344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ED7F65-7674-A343-C703-DEDEC5FC1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43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6.1 </a:t>
            </a:r>
            <a:r>
              <a:rPr lang="de-DE" dirty="0" err="1"/>
              <a:t>Reglerentwurf</a:t>
            </a:r>
            <a:r>
              <a:rPr lang="de-DE" dirty="0"/>
              <a:t> - </a:t>
            </a:r>
            <a:r>
              <a:rPr lang="de-DE" dirty="0" err="1"/>
              <a:t>Zeitdiskretisierung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Regler</a:t>
                </a:r>
              </a:p>
              <a:p>
                <a:pPr lvl="1"/>
                <a:r>
                  <a:rPr lang="de-DE" dirty="0"/>
                  <a:t>Regler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P-</a:t>
                </a:r>
                <a:r>
                  <a:rPr lang="en-US" dirty="0" err="1"/>
                  <a:t>Anteil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I-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err="1"/>
                  <a:t>Rücktransformation</a:t>
                </a:r>
                <a:r>
                  <a:rPr lang="en-US" dirty="0"/>
                  <a:t>, </a:t>
                </a:r>
                <a:r>
                  <a:rPr lang="en-US" dirty="0" err="1"/>
                  <a:t>mit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Zeitdiskretisierung</a:t>
                </a:r>
                <a:r>
                  <a:rPr lang="en-US" dirty="0"/>
                  <a:t> P-</a:t>
                </a:r>
                <a:r>
                  <a:rPr lang="en-US" dirty="0" err="1"/>
                  <a:t>Anteil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de-D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𝑝𝑅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de-DE" dirty="0"/>
                  <a:t>Rücktransformation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3"/>
                <a:stretch>
                  <a:fillRect l="-6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1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6.3 Sprungantworten</a:t>
            </a:r>
            <a:endParaRPr lang="en-US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DC3CAB8-80A7-8D07-50E5-564049878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" y="727570"/>
            <a:ext cx="3639319" cy="2459741"/>
          </a:xfr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5B5CEA7-1C18-191B-0751-D376E73FD78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3285000"/>
            <a:ext cx="3639319" cy="24597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&gt;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3975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0803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077913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347788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dirty="0"/>
                  <a:t>Sprungantworten mit Geschwindigkeitsregler</a:t>
                </a:r>
              </a:p>
              <a:p>
                <a:pPr lvl="1"/>
                <a:r>
                  <a:rPr lang="de-DE" dirty="0"/>
                  <a:t>Ausgangssituation: Lenkwinkel = 0,7</a:t>
                </a:r>
              </a:p>
              <a:p>
                <a:r>
                  <a:rPr lang="de-DE" dirty="0"/>
                  <a:t>Graphik 6.3.1 </a:t>
                </a:r>
              </a:p>
              <a:p>
                <a:pPr lvl="1"/>
                <a:r>
                  <a:rPr lang="de-DE" dirty="0"/>
                  <a:t>Aus Stillstand </a:t>
                </a:r>
              </a:p>
              <a:p>
                <a:pPr lvl="1"/>
                <a:r>
                  <a:rPr lang="de-DE" dirty="0"/>
                  <a:t>Sollgeschwindigkeit wird mit Wert 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bei etwa 1,8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de-DE" b="0" dirty="0"/>
                  <a:t>Maximale Geschwindigkeit bei eingestelltem Lenkwinkel</a:t>
                </a:r>
              </a:p>
              <a:p>
                <a:r>
                  <a:rPr lang="de-DE" dirty="0"/>
                  <a:t>Graphik 6.3.2</a:t>
                </a:r>
              </a:p>
              <a:p>
                <a:pPr lvl="1"/>
                <a:r>
                  <a:rPr lang="de-DE" dirty="0"/>
                  <a:t>Von Maximaler Geschwindigkeit</a:t>
                </a:r>
              </a:p>
              <a:p>
                <a:pPr lvl="1"/>
                <a:r>
                  <a:rPr lang="de-DE" dirty="0"/>
                  <a:t>Sollgeschwindigkeit wird mit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de-DE" dirty="0"/>
                  <a:t> beschrieben</a:t>
                </a:r>
              </a:p>
              <a:p>
                <a:pPr lvl="1"/>
                <a:r>
                  <a:rPr lang="de-DE" dirty="0"/>
                  <a:t>Sprungantwort mit stationärem Wert 0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r>
                  <a:rPr lang="de-DE" dirty="0" err="1"/>
                  <a:t>Todo</a:t>
                </a:r>
                <a:r>
                  <a:rPr lang="de-DE" dirty="0"/>
                  <a:t>: verschönern</a:t>
                </a:r>
              </a:p>
            </p:txBody>
          </p:sp>
        </mc:Choice>
        <mc:Fallback xmlns="">
          <p:sp>
            <p:nvSpPr>
              <p:cNvPr id="9" name="Content Placeholder 3">
                <a:extLst>
                  <a:ext uri="{FF2B5EF4-FFF2-40B4-BE49-F238E27FC236}">
                    <a16:creationId xmlns:a16="http://schemas.microsoft.com/office/drawing/2014/main" id="{219B3E2E-1D10-C99F-5D41-6E0781D6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001" y="714826"/>
                <a:ext cx="7320000" cy="5713998"/>
              </a:xfrm>
              <a:prstGeom prst="rect">
                <a:avLst/>
              </a:prstGeom>
              <a:blipFill>
                <a:blip r:embed="rId4"/>
                <a:stretch>
                  <a:fillRect l="-500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7.1 Longitudinalpositionsregelung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a) Schleppabstand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de-DE" b="0" dirty="0"/>
                  <a:t>Mit: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𝑤𝑝</m:t>
                            </m:r>
                          </m:sub>
                        </m:sSub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m:rPr>
                        <m:nor/>
                      </m:rPr>
                      <a:rPr lang="de-DE" dirty="0"/>
                      <m:t> 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8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</p:spPr>
            <p:txBody>
              <a:bodyPr/>
              <a:lstStyle/>
              <a:p>
                <a:r>
                  <a:rPr lang="de-DE" dirty="0"/>
                  <a:t>b) Schleppabstand bei Sollgeschwindigkeit 0,1 m/s</a:t>
                </a: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 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10⋅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0,1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8BA6C42-99CB-8034-1924-4B8EF6D05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095997" y="714826"/>
                <a:ext cx="5976003" cy="5713998"/>
              </a:xfrm>
              <a:blipFill>
                <a:blip r:embed="rId3"/>
                <a:stretch>
                  <a:fillRect l="-612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23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45CC-DBB6-4D18-A780-4E3B4A9F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7.3 Longitudinalpositionsregelung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</p:spPr>
            <p:txBody>
              <a:bodyPr/>
              <a:lstStyle/>
              <a:p>
                <a:r>
                  <a:rPr lang="de-DE" dirty="0"/>
                  <a:t>f) </a:t>
                </a:r>
                <a:r>
                  <a:rPr lang="de-DE" dirty="0" err="1"/>
                  <a:t>Zeitdiskretisierung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𝑉𝑝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Trapezregel: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1"/>
                <a:r>
                  <a:rPr lang="de-DE" b="0" dirty="0"/>
                  <a:t>Einsetzen: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lang="de-DE" i="1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2(1−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Rücktransformation</a:t>
                </a:r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𝑉𝑝𝑘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𝑉𝑝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de-DE" b="0" dirty="0"/>
              </a:p>
              <a:p>
                <a:pPr lvl="1"/>
                <a:endParaRPr lang="de-DE" dirty="0"/>
              </a:p>
              <a:p>
                <a:pPr marL="311150" lvl="1" indent="0">
                  <a:buNone/>
                </a:pPr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7C977-669F-D1D7-858F-060FF823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14826"/>
                <a:ext cx="6816000" cy="5713998"/>
              </a:xfrm>
              <a:blipFill>
                <a:blip r:embed="rId2"/>
                <a:stretch>
                  <a:fillRect l="-537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6C42-99CB-8034-1924-4B8EF6D05E8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7" y="714826"/>
            <a:ext cx="5976003" cy="5713998"/>
          </a:xfrm>
        </p:spPr>
        <p:txBody>
          <a:bodyPr/>
          <a:lstStyle/>
          <a:p>
            <a:endParaRPr lang="de-DE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  <a:p>
            <a:pPr lvl="1"/>
            <a:endParaRPr lang="de-DE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2896"/>
          </a:solidFill>
        </a:ln>
      </a:spPr>
      <a:bodyPr rtlCol="0" anchor="t" anchorCtr="0"/>
      <a:lstStyle>
        <a:defPPr algn="l">
          <a:defRPr sz="1200" dirty="0" smtClean="0">
            <a:solidFill>
              <a:srgbClr val="00289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473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ModBas</vt:lpstr>
      <vt:lpstr>5.x Sprungantworten</vt:lpstr>
      <vt:lpstr>6.1 Reglerentwurf – Bestimmung von T_i und k_r</vt:lpstr>
      <vt:lpstr>6.1 Reglerentwurf - Zeitdiskretisierung</vt:lpstr>
      <vt:lpstr>6.3 Sprungantworten</vt:lpstr>
      <vt:lpstr>7.1 Longitudinalpositionsregelung</vt:lpstr>
      <vt:lpstr>7.3 Longitudinalpositionsregelung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MINI-AUTO-DRIVE</dc:title>
  <dc:creator>frank.traenkle@outlook.de</dc:creator>
  <cp:lastModifiedBy>Mattis Ritter</cp:lastModifiedBy>
  <cp:revision>720</cp:revision>
  <dcterms:created xsi:type="dcterms:W3CDTF">2019-01-02T10:25:59Z</dcterms:created>
  <dcterms:modified xsi:type="dcterms:W3CDTF">2022-12-03T10:44:02Z</dcterms:modified>
</cp:coreProperties>
</file>