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69" r:id="rId5"/>
    <p:sldId id="260" r:id="rId6"/>
    <p:sldId id="257" r:id="rId7"/>
    <p:sldId id="258" r:id="rId8"/>
    <p:sldId id="270" r:id="rId9"/>
    <p:sldId id="261" r:id="rId10"/>
    <p:sldId id="259" r:id="rId11"/>
    <p:sldId id="262" r:id="rId12"/>
    <p:sldId id="271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1" autoAdjust="0"/>
    <p:restoredTop sz="95434" autoAdjust="0"/>
  </p:normalViewPr>
  <p:slideViewPr>
    <p:cSldViewPr>
      <p:cViewPr varScale="1">
        <p:scale>
          <a:sx n="80" d="100"/>
          <a:sy n="80" d="100"/>
        </p:scale>
        <p:origin x="10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11.12.2022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3734278"/>
                  </p:ext>
                </p:extLst>
              </p:nvPr>
            </p:nvGraphicFramePr>
            <p:xfrm>
              <a:off x="155997" y="1169914"/>
              <a:ext cx="11880000" cy="54500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85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Nicht mit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Aufgabe</a:t>
                          </a:r>
                          <a:r>
                            <a:rPr lang="en-US" baseline="0" dirty="0">
                              <a:latin typeface="+mn-lt"/>
                              <a:ea typeface="Cambria Math" panose="02040503050406030204" pitchFamily="18" charset="0"/>
                            </a:rPr>
                            <a:t> 6.3 </a:t>
                          </a:r>
                          <a:r>
                            <a:rPr lang="en-US" baseline="0" dirty="0" err="1">
                              <a:latin typeface="+mn-lt"/>
                              <a:ea typeface="Cambria Math" panose="02040503050406030204" pitchFamily="18" charset="0"/>
                            </a:rPr>
                            <a:t>verwechseln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53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Integrationsfunktion, wird aus C++ - Symbol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arcPosition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berechnet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Entspricht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Aufgabe 6.3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3734278"/>
                  </p:ext>
                </p:extLst>
              </p:nvPr>
            </p:nvGraphicFramePr>
            <p:xfrm>
              <a:off x="155997" y="1169914"/>
              <a:ext cx="11880000" cy="54500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85870" r="-559122" b="-69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85870" r="-264499" b="-69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1148" r="-55912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31148" r="-264499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31148" r="-55912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31148" r="-264499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7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85469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2698" r="-559122" b="-6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0000" r="-559122" b="-5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14286" r="-559122" b="-4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98438" r="-559122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98438" r="-103" b="-3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1532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Integrationsfunktion, wird aus C++ - Symbol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arcPosition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berechnet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78261" r="-559122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78261" r="-264499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78261" r="-103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9312596"/>
                  </p:ext>
                </p:extLst>
              </p:nvPr>
            </p:nvGraphicFramePr>
            <p:xfrm>
              <a:off x="155997" y="1169914"/>
              <a:ext cx="11880000" cy="421735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arcPosition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1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oldSpeed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Parkmaneuvers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9312596"/>
                  </p:ext>
                </p:extLst>
              </p:nvPr>
            </p:nvGraphicFramePr>
            <p:xfrm>
              <a:off x="155997" y="1169914"/>
              <a:ext cx="11880000" cy="421735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arcPosition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1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8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79048" r="-5591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79048" r="-26449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18478" r="-559122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oldSpeed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18478" r="-264499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2698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39344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Parkmaneuvers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95313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44262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Sprungantwort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Positionsregler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Die Zielposition wird mit dem Wert 2 m beschrieben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  <a:blipFill>
                <a:blip r:embed="rId2"/>
                <a:stretch>
                  <a:fillRect l="-500"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FDBA1AE-EF12-FF6D-59FC-F736B774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2449366"/>
            <a:ext cx="6266288" cy="36872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7683707-7D22-C99C-251D-81DD8315A5F1}"/>
              </a:ext>
            </a:extLst>
          </p:cNvPr>
          <p:cNvSpPr txBox="1"/>
          <p:nvPr/>
        </p:nvSpPr>
        <p:spPr>
          <a:xfrm>
            <a:off x="3408953" y="5967359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/>
              <p:nvPr/>
            </p:nvSpPr>
            <p:spPr>
              <a:xfrm rot="16200000">
                <a:off x="-384852" y="3866961"/>
                <a:ext cx="1729704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rgbClr val="FF0000"/>
                    </a:solidFill>
                  </a:rPr>
                  <a:t>wp</a:t>
                </a:r>
                <a:r>
                  <a:rPr lang="de-DE" sz="1600" dirty="0">
                    <a:solidFill>
                      <a:srgbClr val="FF0000"/>
                    </a:solidFill>
                  </a:rPr>
                  <a:t>/m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00B0F0"/>
                    </a:solidFill>
                  </a:rPr>
                  <a:t>x/m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84852" y="3866961"/>
                <a:ext cx="1729704" cy="421782"/>
              </a:xfrm>
              <a:prstGeom prst="rect">
                <a:avLst/>
              </a:prstGeom>
              <a:blipFill>
                <a:blip r:embed="rId4"/>
                <a:stretch>
                  <a:fillRect r="-7246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6195313-E2B1-86E8-A480-8B8AC5080E88}"/>
              </a:ext>
            </a:extLst>
          </p:cNvPr>
          <p:cNvSpPr txBox="1"/>
          <p:nvPr/>
        </p:nvSpPr>
        <p:spPr>
          <a:xfrm>
            <a:off x="834692" y="6167413"/>
            <a:ext cx="275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Abb.7.3.1: Sprungantwort Positionsregler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43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185870" r="-562046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185870" r="-265172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431148" r="-562046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431148" r="-265172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531148" r="-562046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531148" r="-26517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611111" r="-5620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700000" r="-562046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58379-6731-DF8B-556E-71797134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die Dokumentation zu dem Projektlabor Modellbasierte Softwareentwicklung.</a:t>
            </a:r>
          </a:p>
          <a:p>
            <a:r>
              <a:rPr lang="de-DE" dirty="0"/>
              <a:t>In dieser Dokumentation werden alle schriftlichen Aufgaben durchgeführt und wichtige Variablen des Quellcodes aufgelistet.</a:t>
            </a:r>
          </a:p>
          <a:p>
            <a:r>
              <a:rPr lang="de-DE" dirty="0"/>
              <a:t>Die Kapitelüberschriften und Nummerierungen orientieren sich an den Aufgabenummern.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0.334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857" r="-55912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0328" r="-559122" b="-10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9333" r="-559122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9333" r="-264499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3947" r="-559122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3947" r="-264499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10667" r="-559122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10667" r="-264499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820" r="-55912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50820" r="-26449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50820" r="-55912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50820" r="-264499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50820" r="-55912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950820" r="-26449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6739" r="-559122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6739" r="-264499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96739" r="-559122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96739" r="-264499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2459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352459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 Parameters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und geänderte Parameter im </a:t>
            </a:r>
            <a:r>
              <a:rPr lang="de-DE" dirty="0" err="1"/>
              <a:t>CarParameter.h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036351"/>
                  </p:ext>
                </p:extLst>
              </p:nvPr>
            </p:nvGraphicFramePr>
            <p:xfrm>
              <a:off x="155997" y="1169914"/>
              <a:ext cx="11880000" cy="50224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uDelayed.at(0)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Nicht benutzt, als Platzhalter, damit die Länge des Array der Länge des u-Arrays entspricht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036351"/>
                  </p:ext>
                </p:extLst>
              </p:nvPr>
            </p:nvGraphicFramePr>
            <p:xfrm>
              <a:off x="155997" y="1169914"/>
              <a:ext cx="11880000" cy="50224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uDelayed.at(0)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Nicht benutzt, als Platzhalter, damit die Länge des Array der Länge des u-Arrays entspricht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2459" r="-559122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52459" r="-559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22222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55738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01563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60656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5.3 </a:t>
            </a:r>
            <a:r>
              <a:rPr lang="de-DE" dirty="0" err="1"/>
              <a:t>carsim_node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carsim_node.cpp und </a:t>
            </a:r>
            <a:r>
              <a:rPr lang="de-DE" dirty="0" err="1"/>
              <a:t>carplant.h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" y="919085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mit Betrag 1 auf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74627D-E53F-8342-53D2-E5E06FE2A5AD}"/>
              </a:ext>
            </a:extLst>
          </p:cNvPr>
          <p:cNvSpPr txBox="1"/>
          <p:nvPr/>
        </p:nvSpPr>
        <p:spPr>
          <a:xfrm>
            <a:off x="3002861" y="5769638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/>
              <p:nvPr/>
            </p:nvSpPr>
            <p:spPr>
              <a:xfrm rot="16200000">
                <a:off x="-290533" y="2845315"/>
                <a:ext cx="1270412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accent1"/>
                    </a:solidFill>
                  </a:rPr>
                  <a:t>psi/</a:t>
                </a:r>
                <a:r>
                  <a:rPr lang="de-DE" sz="1600" dirty="0" err="1">
                    <a:solidFill>
                      <a:schemeClr val="accent1"/>
                    </a:solidFill>
                  </a:rPr>
                  <a:t>rad</a:t>
                </a:r>
                <a:r>
                  <a:rPr lang="de-DE" sz="1600" dirty="0">
                    <a:solidFill>
                      <a:schemeClr val="accent1"/>
                    </a:solidFill>
                  </a:rPr>
                  <a:t>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0533" y="2845315"/>
                <a:ext cx="1270412" cy="421782"/>
              </a:xfrm>
              <a:prstGeom prst="rect">
                <a:avLst/>
              </a:prstGeom>
              <a:blipFill>
                <a:blip r:embed="rId4"/>
                <a:stretch>
                  <a:fillRect r="-7246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B127A4B4-E635-7017-A09D-A8F5CA9B45A0}"/>
              </a:ext>
            </a:extLst>
          </p:cNvPr>
          <p:cNvSpPr txBox="1"/>
          <p:nvPr/>
        </p:nvSpPr>
        <p:spPr>
          <a:xfrm>
            <a:off x="673858" y="6047973"/>
            <a:ext cx="25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Abb.5.3.1: Sprungantwort der Strecke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716630"/>
                  </p:ext>
                </p:extLst>
              </p:nvPr>
            </p:nvGraphicFramePr>
            <p:xfrm>
              <a:off x="155997" y="1169914"/>
              <a:ext cx="11880000" cy="45650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uk.at(0)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u, benötigt bei der Umsetzung des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uikDelayed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716630"/>
                  </p:ext>
                </p:extLst>
              </p:nvPr>
            </p:nvGraphicFramePr>
            <p:xfrm>
              <a:off x="155997" y="1169914"/>
              <a:ext cx="11880000" cy="45650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1739" r="-264499" b="-6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1739" r="-559122" b="-5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71739" r="-264499" b="-5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uk.at(0)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338043" r="-264499" b="-3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9688" r="-559122" b="-4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65574" r="-55912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u, benötigt bei der Umsetzung des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37705" r="-5591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uikDelayed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6.3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speedcontroller.h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2" y="569892"/>
            <a:ext cx="3955763" cy="2673619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1" y="3510115"/>
            <a:ext cx="4038059" cy="27292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A3EE3F13-39B3-E4A7-7A98-C8B2CDF9F1EA}"/>
              </a:ext>
            </a:extLst>
          </p:cNvPr>
          <p:cNvSpPr txBox="1"/>
          <p:nvPr/>
        </p:nvSpPr>
        <p:spPr>
          <a:xfrm>
            <a:off x="2375169" y="3079044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153D32-4076-DF19-C862-FE0BDEC0FE40}"/>
              </a:ext>
            </a:extLst>
          </p:cNvPr>
          <p:cNvSpPr txBox="1"/>
          <p:nvPr/>
        </p:nvSpPr>
        <p:spPr>
          <a:xfrm>
            <a:off x="2375170" y="6025819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/>
              <p:nvPr/>
            </p:nvSpPr>
            <p:spPr>
              <a:xfrm rot="16200000">
                <a:off x="97555" y="1695809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>
                            <a:solidFill>
                              <a:schemeClr val="accent1"/>
                            </a:solidFill>
                          </a:rPr>
                        </m:ctrlPr>
                      </m:fPr>
                      <m:num>
                        <m:r>
                          <a:rPr lang="de-DE" sz="1600">
                            <a:solidFill>
                              <a:schemeClr val="accent1"/>
                            </a:solidFill>
                          </a:rPr>
                          <m:t>𝑚</m:t>
                        </m:r>
                      </m:num>
                      <m:den>
                        <m:r>
                          <a:rPr lang="de-DE" sz="1600">
                            <a:solidFill>
                              <a:schemeClr val="accent1"/>
                            </a:solidFill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555" y="1695809"/>
                <a:ext cx="498213" cy="421782"/>
              </a:xfrm>
              <a:prstGeom prst="rect">
                <a:avLst/>
              </a:prstGeom>
              <a:blipFill>
                <a:blip r:embed="rId5"/>
                <a:stretch>
                  <a:fillRect r="-57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/>
              <p:nvPr/>
            </p:nvSpPr>
            <p:spPr>
              <a:xfrm rot="16200000">
                <a:off x="174420" y="4663843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420" y="4663843"/>
                <a:ext cx="498213" cy="421782"/>
              </a:xfrm>
              <a:prstGeom prst="rect">
                <a:avLst/>
              </a:prstGeom>
              <a:blipFill>
                <a:blip r:embed="rId6"/>
                <a:stretch>
                  <a:fillRect r="-7246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F8C5D5A2-6BD3-9AC9-B0C8-54669E0083EA}"/>
              </a:ext>
            </a:extLst>
          </p:cNvPr>
          <p:cNvSpPr txBox="1"/>
          <p:nvPr/>
        </p:nvSpPr>
        <p:spPr>
          <a:xfrm>
            <a:off x="824223" y="3305421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Abb.6.3.1: Sprungantwort Geschwindigkeitsregler 1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036703-8CFC-B8CA-FE70-BC694B829C63}"/>
              </a:ext>
            </a:extLst>
          </p:cNvPr>
          <p:cNvSpPr txBox="1"/>
          <p:nvPr/>
        </p:nvSpPr>
        <p:spPr>
          <a:xfrm>
            <a:off x="824223" y="6256323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Abb.6.3.2: Sprungantwort Geschwindigkeitsregler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1331</Words>
  <Application>Microsoft Office PowerPoint</Application>
  <PresentationFormat>Breitbild</PresentationFormat>
  <Paragraphs>355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ModBas</vt:lpstr>
      <vt:lpstr>Inhalt</vt:lpstr>
      <vt:lpstr>Car Parameters</vt:lpstr>
      <vt:lpstr>Aufgabe 5.3 carsim_node</vt:lpstr>
      <vt:lpstr>5.3 Sprungantworten</vt:lpstr>
      <vt:lpstr>6.1 Reglerentwurf – Bestimmung von T_i und k_r</vt:lpstr>
      <vt:lpstr>6.1 Reglerentwurf - Zeitdiskretisierung</vt:lpstr>
      <vt:lpstr>Aufgabe 6.3</vt:lpstr>
      <vt:lpstr>6.3 Sprungantworten</vt:lpstr>
      <vt:lpstr>7.1 Longitudinalpositionsregelung</vt:lpstr>
      <vt:lpstr>7.1 Longitudinalpositionsregelung</vt:lpstr>
      <vt:lpstr>7.3 Longitudinalpositionsregelung</vt:lpstr>
      <vt:lpstr>7.3 Longitudinalpositionsregelung</vt:lpstr>
      <vt:lpstr>7.3 Sprungantwort</vt:lpstr>
      <vt:lpstr>8.1 Gerade Bahnkurve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735</cp:revision>
  <dcterms:created xsi:type="dcterms:W3CDTF">2019-01-02T10:25:59Z</dcterms:created>
  <dcterms:modified xsi:type="dcterms:W3CDTF">2022-12-11T14:40:20Z</dcterms:modified>
</cp:coreProperties>
</file>