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1" r:id="rId5"/>
  </p:sldMasterIdLst>
  <p:notesMasterIdLst>
    <p:notesMasterId r:id="rId14"/>
  </p:notesMasterIdLst>
  <p:sldIdLst>
    <p:sldId id="276" r:id="rId6"/>
    <p:sldId id="278" r:id="rId7"/>
    <p:sldId id="281" r:id="rId8"/>
    <p:sldId id="280" r:id="rId9"/>
    <p:sldId id="282" r:id="rId10"/>
    <p:sldId id="283" r:id="rId11"/>
    <p:sldId id="279" r:id="rId12"/>
    <p:sldId id="269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50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orient="horz" pos="1361" userDrawn="1">
          <p15:clr>
            <a:srgbClr val="A4A3A4"/>
          </p15:clr>
        </p15:guide>
        <p15:guide id="5" orient="horz" pos="3932" userDrawn="1">
          <p15:clr>
            <a:srgbClr val="A4A3A4"/>
          </p15:clr>
        </p15:guide>
        <p15:guide id="6" orient="horz" pos="1194" userDrawn="1">
          <p15:clr>
            <a:srgbClr val="A4A3A4"/>
          </p15:clr>
        </p15:guide>
        <p15:guide id="7" pos="2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69"/>
  </p:normalViewPr>
  <p:slideViewPr>
    <p:cSldViewPr snapToGrid="0">
      <p:cViewPr varScale="1">
        <p:scale>
          <a:sx n="76" d="100"/>
          <a:sy n="76" d="100"/>
        </p:scale>
        <p:origin x="1118" y="125"/>
      </p:cViewPr>
      <p:guideLst>
        <p:guide orient="horz" pos="650"/>
        <p:guide pos="7423"/>
        <p:guide orient="horz" pos="1361"/>
        <p:guide orient="horz" pos="3932"/>
        <p:guide orient="horz" pos="1194"/>
        <p:guide pos="2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3AEB5-C303-4762-90A0-AF697EB357C4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C587F-9620-41AA-8442-404D6D5976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8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C587F-9620-41AA-8442-404D6D59762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13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449388"/>
            <a:ext cx="12192000" cy="5408616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of the presentation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en-US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Lecture topic Lecture topic Lecture topic Lecture topic Lecture topic Lecture topic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Referent / </a:t>
            </a:r>
            <a:r>
              <a:rPr lang="en-US" err="1"/>
              <a:t>Fakultät</a:t>
            </a:r>
            <a:r>
              <a:rPr lang="en-US"/>
              <a:t> / </a:t>
            </a:r>
            <a:r>
              <a:rPr lang="en-US" err="1"/>
              <a:t>Studiengang</a:t>
            </a:r>
            <a:r>
              <a:rPr lang="en-US"/>
              <a:t> | </a:t>
            </a:r>
            <a:r>
              <a:rPr lang="en-US" err="1"/>
              <a:t>WiSe</a:t>
            </a:r>
            <a:r>
              <a:rPr lang="en-US"/>
              <a:t>/</a:t>
            </a:r>
            <a:r>
              <a:rPr lang="en-US" err="1"/>
              <a:t>SoSe</a:t>
            </a:r>
            <a:r>
              <a:rPr lang="en-US"/>
              <a:t> 2017/19</a:t>
            </a:r>
          </a:p>
        </p:txBody>
      </p:sp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3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err="1"/>
              <a:t>Bitte</a:t>
            </a:r>
            <a:r>
              <a:rPr lang="en-US"/>
              <a:t> </a:t>
            </a:r>
            <a:r>
              <a:rPr lang="en-US" err="1"/>
              <a:t>nicht</a:t>
            </a:r>
            <a:br>
              <a:rPr lang="en-US"/>
            </a:br>
            <a:r>
              <a:rPr lang="en-US" err="1"/>
              <a:t>verschieben</a:t>
            </a:r>
            <a:endParaRPr lang="en-US"/>
          </a:p>
        </p:txBody>
      </p:sp>
      <p:pic>
        <p:nvPicPr>
          <p:cNvPr id="19" name="Logo HHN">
            <a:extLst>
              <a:ext uri="{FF2B5EF4-FFF2-40B4-BE49-F238E27FC236}">
                <a16:creationId xmlns:a16="http://schemas.microsoft.com/office/drawing/2014/main" id="{E401AAA2-F595-411B-A3EF-57905A9882E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43084" y="305319"/>
            <a:ext cx="1940400" cy="903600"/>
          </a:xfrm>
          <a:prstGeom prst="rect">
            <a:avLst/>
          </a:prstGeom>
        </p:spPr>
      </p:pic>
      <p:grpSp>
        <p:nvGrpSpPr>
          <p:cNvPr id="20" name="Regieanweisungen">
            <a:extLst>
              <a:ext uri="{FF2B5EF4-FFF2-40B4-BE49-F238E27FC236}">
                <a16:creationId xmlns:a16="http://schemas.microsoft.com/office/drawing/2014/main" id="{3D64421D-DBFE-41AB-A378-7DBF9C4CC7F8}"/>
              </a:ext>
            </a:extLst>
          </p:cNvPr>
          <p:cNvGrpSpPr/>
          <p:nvPr userDrawn="1"/>
        </p:nvGrpSpPr>
        <p:grpSpPr>
          <a:xfrm>
            <a:off x="406398" y="-468000"/>
            <a:ext cx="14521602" cy="1980001"/>
            <a:chOff x="304800" y="-468001"/>
            <a:chExt cx="10891200" cy="1980001"/>
          </a:xfrm>
        </p:grpSpPr>
        <p:sp>
          <p:nvSpPr>
            <p:cNvPr id="24" name="Hilfslinien">
              <a:extLst>
                <a:ext uri="{FF2B5EF4-FFF2-40B4-BE49-F238E27FC236}">
                  <a16:creationId xmlns:a16="http://schemas.microsoft.com/office/drawing/2014/main" id="{0B19D590-8202-424B-810A-BA64C30D72E3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Zurücksetzen">
              <a:extLst>
                <a:ext uri="{FF2B5EF4-FFF2-40B4-BE49-F238E27FC236}">
                  <a16:creationId xmlns:a16="http://schemas.microsoft.com/office/drawing/2014/main" id="{CF7251AF-5343-4756-8000-8AB0335BAA99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26" name="Layoutwechsel">
              <a:extLst>
                <a:ext uri="{FF2B5EF4-FFF2-40B4-BE49-F238E27FC236}">
                  <a16:creationId xmlns:a16="http://schemas.microsoft.com/office/drawing/2014/main" id="{A4325A29-EFA6-4867-99A1-E4058D882D4A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8" name="Kopfzeile">
              <a:extLst>
                <a:ext uri="{FF2B5EF4-FFF2-40B4-BE49-F238E27FC236}">
                  <a16:creationId xmlns:a16="http://schemas.microsoft.com/office/drawing/2014/main" id="{CD985852-8EA5-4F1F-85D6-11C67C20F991}"/>
                </a:ext>
              </a:extLst>
            </p:cNvPr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263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91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Headline </a:t>
            </a:r>
            <a:br>
              <a:rPr lang="en-US"/>
            </a:br>
            <a:r>
              <a:rPr lang="en-US"/>
              <a:t>on two lines</a:t>
            </a:r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160588"/>
            <a:ext cx="11377089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Short info about the content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397" y="2689225"/>
            <a:ext cx="5592527" cy="35544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spcAft>
                <a:spcPts val="599"/>
              </a:spcAft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Text 22 pt. on first level // </a:t>
            </a:r>
            <a:r>
              <a:rPr lang="en-US" noProof="0"/>
              <a:t>for bullets 22 pt., text 20 pt., headline and bullets 20 pt. &gt;&gt; </a:t>
            </a:r>
            <a:r>
              <a:rPr lang="en-US"/>
              <a:t>Ribbon &gt; </a:t>
            </a:r>
            <a:r>
              <a:rPr lang="en-US" noProof="0"/>
              <a:t>Home &gt; Paragraph &gt; Increase List Level</a:t>
            </a:r>
            <a:r>
              <a:rPr lang="en-US"/>
              <a:t> 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689225"/>
            <a:ext cx="5591487" cy="35544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spcAft>
                <a:spcPts val="599"/>
              </a:spcAft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Text 22 pt. on first level // </a:t>
            </a:r>
            <a:r>
              <a:rPr lang="en-US" noProof="0"/>
              <a:t>for bullets 22 pt., text 20 pt., headline and bullets 20 pt. &gt;&gt; </a:t>
            </a:r>
            <a:r>
              <a:rPr lang="en-US"/>
              <a:t>Ribbon &gt; </a:t>
            </a:r>
            <a:r>
              <a:rPr lang="en-US" noProof="0"/>
              <a:t>Home &gt; Paragraph &gt; Increase List Level</a:t>
            </a:r>
            <a:r>
              <a:rPr lang="en-US"/>
              <a:t> 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33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9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Headline </a:t>
            </a:r>
            <a:br>
              <a:rPr lang="en-US"/>
            </a:br>
            <a:r>
              <a:rPr lang="en-US"/>
              <a:t>on two lines</a:t>
            </a:r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394" y="2160588"/>
            <a:ext cx="11377092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Short info about the content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690813"/>
            <a:ext cx="11377084" cy="355282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spcAft>
                <a:spcPts val="599"/>
              </a:spcAft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Text 22 pt. on first level // </a:t>
            </a:r>
            <a:r>
              <a:rPr lang="en-US" noProof="0"/>
              <a:t>for bullets 22 pt., text 20 pt., headline and bullets 20 pt. &gt;&gt; </a:t>
            </a:r>
            <a:r>
              <a:rPr lang="en-US"/>
              <a:t>Ribbon &gt; </a:t>
            </a:r>
            <a:r>
              <a:rPr lang="en-US" noProof="0"/>
              <a:t>Home &gt; Paragraph &gt; Increase List Level</a:t>
            </a:r>
            <a:r>
              <a:rPr lang="en-US"/>
              <a:t> 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5"/>
            <a:r>
              <a:rPr lang="en-US" noProof="0"/>
              <a:t>Sixth level</a:t>
            </a:r>
          </a:p>
          <a:p>
            <a:pPr lvl="6"/>
            <a:r>
              <a:rPr lang="en-US" noProof="0"/>
              <a:t>Seventh level</a:t>
            </a:r>
          </a:p>
          <a:p>
            <a:pPr lvl="7"/>
            <a:r>
              <a:rPr lang="en-US" noProof="0"/>
              <a:t>Eighth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5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9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Headline </a:t>
            </a:r>
            <a:br>
              <a:rPr lang="en-US"/>
            </a:br>
            <a:r>
              <a:rPr lang="en-US"/>
              <a:t>on two lines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5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1098550"/>
            <a:ext cx="12192000" cy="5759451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Please refer any questions to:</a:t>
            </a:r>
            <a:br>
              <a:rPr lang="en-US"/>
            </a:br>
            <a:r>
              <a:rPr lang="en-US"/>
              <a:t>Prename Name (Ribbon &gt; Increase List Level)</a:t>
            </a:r>
            <a:br>
              <a:rPr lang="en-US"/>
            </a:br>
            <a:r>
              <a:rPr lang="en-US"/>
              <a:t>Faculty of XY | Department of XY </a:t>
            </a:r>
            <a:br>
              <a:rPr lang="en-US"/>
            </a:br>
            <a:r>
              <a:rPr lang="en-US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160588"/>
            <a:ext cx="9695489" cy="1851841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Conclusion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983600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1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449388"/>
            <a:ext cx="12192000" cy="5408616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of the presentation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8013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3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err="1"/>
              <a:t>Bitte</a:t>
            </a:r>
            <a:r>
              <a:rPr lang="en-US"/>
              <a:t> </a:t>
            </a:r>
            <a:r>
              <a:rPr lang="en-US" err="1"/>
              <a:t>nicht</a:t>
            </a:r>
            <a:br>
              <a:rPr lang="en-US"/>
            </a:br>
            <a:r>
              <a:rPr lang="en-US" err="1"/>
              <a:t>verschieben</a:t>
            </a:r>
            <a:endParaRPr lang="en-US"/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Logo HHN">
            <a:extLst>
              <a:ext uri="{FF2B5EF4-FFF2-40B4-BE49-F238E27FC236}">
                <a16:creationId xmlns:a16="http://schemas.microsoft.com/office/drawing/2014/main" id="{294CBFEC-8F4B-4ECF-8079-424B2999F37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43084" y="305319"/>
            <a:ext cx="1940400" cy="903600"/>
          </a:xfrm>
          <a:prstGeom prst="rect">
            <a:avLst/>
          </a:prstGeom>
        </p:spPr>
      </p:pic>
      <p:grpSp>
        <p:nvGrpSpPr>
          <p:cNvPr id="19" name="Regieanweisungen">
            <a:extLst>
              <a:ext uri="{FF2B5EF4-FFF2-40B4-BE49-F238E27FC236}">
                <a16:creationId xmlns:a16="http://schemas.microsoft.com/office/drawing/2014/main" id="{47D6AE76-64DF-4253-87B7-D55F6FD314DC}"/>
              </a:ext>
            </a:extLst>
          </p:cNvPr>
          <p:cNvGrpSpPr/>
          <p:nvPr userDrawn="1"/>
        </p:nvGrpSpPr>
        <p:grpSpPr>
          <a:xfrm>
            <a:off x="406397" y="-468000"/>
            <a:ext cx="14521603" cy="7668001"/>
            <a:chOff x="304799" y="-468001"/>
            <a:chExt cx="10891201" cy="7668001"/>
          </a:xfrm>
        </p:grpSpPr>
        <p:sp>
          <p:nvSpPr>
            <p:cNvPr id="21" name="Hilfslinien">
              <a:extLst>
                <a:ext uri="{FF2B5EF4-FFF2-40B4-BE49-F238E27FC236}">
                  <a16:creationId xmlns:a16="http://schemas.microsoft.com/office/drawing/2014/main" id="{2E537BCA-0378-47EE-BA2E-AAE85C970D72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Zurücksetzen">
              <a:extLst>
                <a:ext uri="{FF2B5EF4-FFF2-40B4-BE49-F238E27FC236}">
                  <a16:creationId xmlns:a16="http://schemas.microsoft.com/office/drawing/2014/main" id="{AD2EC562-5E00-4380-99C6-0D2297D5D9CB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23" name="Layoutwechsel">
              <a:extLst>
                <a:ext uri="{FF2B5EF4-FFF2-40B4-BE49-F238E27FC236}">
                  <a16:creationId xmlns:a16="http://schemas.microsoft.com/office/drawing/2014/main" id="{A38E1AA6-7755-41CA-B107-5CD24E5B648D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3" name="Fußzeile">
              <a:extLst>
                <a:ext uri="{FF2B5EF4-FFF2-40B4-BE49-F238E27FC236}">
                  <a16:creationId xmlns:a16="http://schemas.microsoft.com/office/drawing/2014/main" id="{13AC3CA5-8992-43C8-9BDA-957D603ABF89}"/>
                </a:ext>
              </a:extLst>
            </p:cNvPr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34" name="Kopfzeile">
              <a:extLst>
                <a:ext uri="{FF2B5EF4-FFF2-40B4-BE49-F238E27FC236}">
                  <a16:creationId xmlns:a16="http://schemas.microsoft.com/office/drawing/2014/main" id="{4F387B6C-D72C-4FEE-AACF-55636C11E75D}"/>
                </a:ext>
              </a:extLst>
            </p:cNvPr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1409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91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449388"/>
            <a:ext cx="12192000" cy="5408616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of the presentation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7484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3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err="1"/>
              <a:t>Bitte</a:t>
            </a:r>
            <a:r>
              <a:rPr lang="en-US"/>
              <a:t> </a:t>
            </a:r>
            <a:r>
              <a:rPr lang="en-US" err="1"/>
              <a:t>nicht</a:t>
            </a:r>
            <a:br>
              <a:rPr lang="en-US"/>
            </a:br>
            <a:r>
              <a:rPr lang="en-US" err="1"/>
              <a:t>verschieben</a:t>
            </a:r>
            <a:endParaRPr lang="en-US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PLACEHOLDER INSTITUTE LOGO load Logo via the button Insert Picture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PLACEHOLDER INSTITUTE LOGO load Logo via the button Insert Picture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Logo HHN">
            <a:extLst>
              <a:ext uri="{FF2B5EF4-FFF2-40B4-BE49-F238E27FC236}">
                <a16:creationId xmlns:a16="http://schemas.microsoft.com/office/drawing/2014/main" id="{540FD209-9B2E-49C5-ACDA-B6EF826BD8E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43084" y="305319"/>
            <a:ext cx="1940400" cy="903600"/>
          </a:xfrm>
          <a:prstGeom prst="rect">
            <a:avLst/>
          </a:prstGeom>
        </p:spPr>
      </p:pic>
      <p:grpSp>
        <p:nvGrpSpPr>
          <p:cNvPr id="20" name="Regieanweisungen">
            <a:extLst>
              <a:ext uri="{FF2B5EF4-FFF2-40B4-BE49-F238E27FC236}">
                <a16:creationId xmlns:a16="http://schemas.microsoft.com/office/drawing/2014/main" id="{B6F0E48E-A197-4EA9-A895-D82AA5BE5B30}"/>
              </a:ext>
            </a:extLst>
          </p:cNvPr>
          <p:cNvGrpSpPr/>
          <p:nvPr userDrawn="1"/>
        </p:nvGrpSpPr>
        <p:grpSpPr>
          <a:xfrm>
            <a:off x="406397" y="-467999"/>
            <a:ext cx="14521603" cy="7668000"/>
            <a:chOff x="304799" y="-468000"/>
            <a:chExt cx="10891201" cy="7668000"/>
          </a:xfrm>
        </p:grpSpPr>
        <p:sp>
          <p:nvSpPr>
            <p:cNvPr id="23" name="Hilfslinien">
              <a:extLst>
                <a:ext uri="{FF2B5EF4-FFF2-40B4-BE49-F238E27FC236}">
                  <a16:creationId xmlns:a16="http://schemas.microsoft.com/office/drawing/2014/main" id="{FF34F164-C8D1-4A62-BC29-AA721AA0A69A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Zurücksetzen">
              <a:extLst>
                <a:ext uri="{FF2B5EF4-FFF2-40B4-BE49-F238E27FC236}">
                  <a16:creationId xmlns:a16="http://schemas.microsoft.com/office/drawing/2014/main" id="{F7EBDEE9-DA2A-4508-8A96-E654688D2AFE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26" name="Layoutwechsel">
              <a:extLst>
                <a:ext uri="{FF2B5EF4-FFF2-40B4-BE49-F238E27FC236}">
                  <a16:creationId xmlns:a16="http://schemas.microsoft.com/office/drawing/2014/main" id="{2DE5B1FC-02BE-46AD-A4B1-F6635A03B544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7" name="Fußzeile">
              <a:extLst>
                <a:ext uri="{FF2B5EF4-FFF2-40B4-BE49-F238E27FC236}">
                  <a16:creationId xmlns:a16="http://schemas.microsoft.com/office/drawing/2014/main" id="{984A414F-FD68-4017-BCB5-429CA3073215}"/>
                </a:ext>
              </a:extLst>
            </p:cNvPr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4078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91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of the presentation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Campus Sontheim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7081" y="5399999"/>
            <a:ext cx="11056403" cy="288000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Logo HHN">
            <a:extLst>
              <a:ext uri="{FF2B5EF4-FFF2-40B4-BE49-F238E27FC236}">
                <a16:creationId xmlns:a16="http://schemas.microsoft.com/office/drawing/2014/main" id="{DC2EA3BA-E94F-491F-A263-862D23C273C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43192" y="305318"/>
            <a:ext cx="1940297" cy="901976"/>
          </a:xfrm>
          <a:prstGeom prst="rect">
            <a:avLst/>
          </a:prstGeom>
        </p:spPr>
      </p:pic>
      <p:grpSp>
        <p:nvGrpSpPr>
          <p:cNvPr id="20" name="Regieanweisungen">
            <a:extLst>
              <a:ext uri="{FF2B5EF4-FFF2-40B4-BE49-F238E27FC236}">
                <a16:creationId xmlns:a16="http://schemas.microsoft.com/office/drawing/2014/main" id="{54486513-B2F7-4A9E-9107-04DAE877CE2B}"/>
              </a:ext>
            </a:extLst>
          </p:cNvPr>
          <p:cNvGrpSpPr/>
          <p:nvPr userDrawn="1"/>
        </p:nvGrpSpPr>
        <p:grpSpPr>
          <a:xfrm>
            <a:off x="406397" y="-468000"/>
            <a:ext cx="14521603" cy="7668001"/>
            <a:chOff x="304799" y="-468001"/>
            <a:chExt cx="10891201" cy="7668001"/>
          </a:xfrm>
        </p:grpSpPr>
        <p:sp>
          <p:nvSpPr>
            <p:cNvPr id="22" name="Hilfslinien">
              <a:extLst>
                <a:ext uri="{FF2B5EF4-FFF2-40B4-BE49-F238E27FC236}">
                  <a16:creationId xmlns:a16="http://schemas.microsoft.com/office/drawing/2014/main" id="{C16E8043-DA79-40F8-8D1D-AC415567D048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Zurücksetzen">
              <a:extLst>
                <a:ext uri="{FF2B5EF4-FFF2-40B4-BE49-F238E27FC236}">
                  <a16:creationId xmlns:a16="http://schemas.microsoft.com/office/drawing/2014/main" id="{26D2A6E4-2FD7-4384-A885-2C1762191ED2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25" name="Layoutwechsel">
              <a:extLst>
                <a:ext uri="{FF2B5EF4-FFF2-40B4-BE49-F238E27FC236}">
                  <a16:creationId xmlns:a16="http://schemas.microsoft.com/office/drawing/2014/main" id="{830F58C2-E9EF-47B7-A9E8-7982E7637424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1" name="Fußzeile">
              <a:extLst>
                <a:ext uri="{FF2B5EF4-FFF2-40B4-BE49-F238E27FC236}">
                  <a16:creationId xmlns:a16="http://schemas.microsoft.com/office/drawing/2014/main" id="{210FA1D1-78FE-4DD8-AE03-CB8644302404}"/>
                </a:ext>
              </a:extLst>
            </p:cNvPr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32" name="Kopfzeile">
              <a:extLst>
                <a:ext uri="{FF2B5EF4-FFF2-40B4-BE49-F238E27FC236}">
                  <a16:creationId xmlns:a16="http://schemas.microsoft.com/office/drawing/2014/main" id="{5252AE4A-CC7F-44E4-9F94-406E44784A79}"/>
                </a:ext>
              </a:extLst>
            </p:cNvPr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391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1098550"/>
            <a:ext cx="12192000" cy="575945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Subheading</a:t>
            </a:r>
            <a:br>
              <a:rPr lang="en-US"/>
            </a:br>
            <a:r>
              <a:rPr lang="en-US"/>
              <a:t>Separator page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Additional info</a:t>
            </a:r>
          </a:p>
        </p:txBody>
      </p:sp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  <p:pic>
        <p:nvPicPr>
          <p:cNvPr id="20" name="Logo HHN">
            <a:extLst>
              <a:ext uri="{FF2B5EF4-FFF2-40B4-BE49-F238E27FC236}">
                <a16:creationId xmlns:a16="http://schemas.microsoft.com/office/drawing/2014/main" id="{1F838209-9061-4C52-A3F6-8BF3423A5D6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50183" y="307131"/>
            <a:ext cx="1333301" cy="619200"/>
          </a:xfrm>
          <a:prstGeom prst="rect">
            <a:avLst/>
          </a:prstGeom>
        </p:spPr>
      </p:pic>
      <p:grpSp>
        <p:nvGrpSpPr>
          <p:cNvPr id="22" name="Regieanweisungen">
            <a:extLst>
              <a:ext uri="{FF2B5EF4-FFF2-40B4-BE49-F238E27FC236}">
                <a16:creationId xmlns:a16="http://schemas.microsoft.com/office/drawing/2014/main" id="{7A76FA23-6904-44A1-AA67-E27CCD0DAE5C}"/>
              </a:ext>
            </a:extLst>
          </p:cNvPr>
          <p:cNvGrpSpPr/>
          <p:nvPr userDrawn="1"/>
        </p:nvGrpSpPr>
        <p:grpSpPr>
          <a:xfrm>
            <a:off x="406397" y="-468000"/>
            <a:ext cx="14521603" cy="7668001"/>
            <a:chOff x="304799" y="-468001"/>
            <a:chExt cx="10891201" cy="7668001"/>
          </a:xfrm>
        </p:grpSpPr>
        <p:sp>
          <p:nvSpPr>
            <p:cNvPr id="24" name="Hilfslinien">
              <a:extLst>
                <a:ext uri="{FF2B5EF4-FFF2-40B4-BE49-F238E27FC236}">
                  <a16:creationId xmlns:a16="http://schemas.microsoft.com/office/drawing/2014/main" id="{FD8E7FED-134D-47A9-816B-6A45070E270E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Zurücksetzen">
              <a:extLst>
                <a:ext uri="{FF2B5EF4-FFF2-40B4-BE49-F238E27FC236}">
                  <a16:creationId xmlns:a16="http://schemas.microsoft.com/office/drawing/2014/main" id="{CE65A194-BDC9-48CF-BEFE-535518FC4DA3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26" name="Layoutwechsel">
              <a:extLst>
                <a:ext uri="{FF2B5EF4-FFF2-40B4-BE49-F238E27FC236}">
                  <a16:creationId xmlns:a16="http://schemas.microsoft.com/office/drawing/2014/main" id="{90A8388C-D616-4B5A-8E8B-D8A5E21F518D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2" name="Fußzeile">
              <a:extLst>
                <a:ext uri="{FF2B5EF4-FFF2-40B4-BE49-F238E27FC236}">
                  <a16:creationId xmlns:a16="http://schemas.microsoft.com/office/drawing/2014/main" id="{6AD20FC2-A2D4-4765-938F-E3B31AB19D8F}"/>
                </a:ext>
              </a:extLst>
            </p:cNvPr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33" name="Kopfzeile">
              <a:extLst>
                <a:ext uri="{FF2B5EF4-FFF2-40B4-BE49-F238E27FC236}">
                  <a16:creationId xmlns:a16="http://schemas.microsoft.com/office/drawing/2014/main" id="{568EA491-E484-4994-AA92-839C98876B59}"/>
                </a:ext>
              </a:extLst>
            </p:cNvPr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530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Headline </a:t>
            </a:r>
            <a:br>
              <a:rPr lang="en-US"/>
            </a:br>
            <a:r>
              <a:rPr lang="en-US"/>
              <a:t>on two lines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160589"/>
            <a:ext cx="11377084" cy="40830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Text 22 pt. on first level // </a:t>
            </a:r>
            <a:r>
              <a:rPr lang="en-US" noProof="0"/>
              <a:t>for bullets 22 pt., text 20 pt., headline and bullets 20 pt. &gt;&gt; </a:t>
            </a:r>
            <a:r>
              <a:rPr lang="en-US"/>
              <a:t>Ribbon &gt; </a:t>
            </a:r>
            <a:r>
              <a:rPr lang="en-US" noProof="0"/>
              <a:t>Home &gt; Paragraph &gt; Increase List Level</a:t>
            </a:r>
            <a:r>
              <a:rPr lang="en-US"/>
              <a:t> 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5"/>
            <a:r>
              <a:rPr lang="en-US" noProof="0"/>
              <a:t>Sixth level</a:t>
            </a:r>
          </a:p>
          <a:p>
            <a:pPr lvl="6"/>
            <a:r>
              <a:rPr lang="en-US" noProof="0"/>
              <a:t>Seventh level</a:t>
            </a:r>
          </a:p>
          <a:p>
            <a:pPr lvl="7"/>
            <a:r>
              <a:rPr lang="en-US" noProof="0"/>
              <a:t>Eighth level</a:t>
            </a:r>
          </a:p>
          <a:p>
            <a:pPr lvl="8"/>
            <a:r>
              <a:rPr lang="en-US" noProof="0"/>
              <a:t>Ninth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5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Headline </a:t>
            </a:r>
            <a:br>
              <a:rPr lang="en-US"/>
            </a:br>
            <a:r>
              <a:rPr lang="en-US"/>
              <a:t>on two lines</a:t>
            </a:r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160588"/>
            <a:ext cx="11377084" cy="2105000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Text 22 pt. on first level // </a:t>
            </a:r>
            <a:r>
              <a:rPr lang="en-US" noProof="0"/>
              <a:t>for bullets 22 pt., text 20 pt., headline and bullets 20 pt. &gt;&gt; </a:t>
            </a:r>
            <a:r>
              <a:rPr lang="en-US"/>
              <a:t>Ribbon &gt; </a:t>
            </a:r>
            <a:r>
              <a:rPr lang="en-US" noProof="0"/>
              <a:t>Home &gt; Paragraph &gt; Increase List Level</a:t>
            </a:r>
            <a:r>
              <a:rPr lang="en-US"/>
              <a:t> 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  <a:endParaRPr lang="en-US"/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r>
              <a:rPr lang="en-US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50172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Headline </a:t>
            </a:r>
            <a:br>
              <a:rPr lang="en-US"/>
            </a:br>
            <a:r>
              <a:rPr lang="en-US"/>
              <a:t>on two lines</a:t>
            </a:r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160588"/>
            <a:ext cx="7128933" cy="4083050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Text 22 pt. on first level // </a:t>
            </a:r>
            <a:r>
              <a:rPr lang="en-US" noProof="0"/>
              <a:t>for bullets 22 pt., text 20 pt., headline and bullets 20 pt. &gt;&gt; </a:t>
            </a:r>
            <a:r>
              <a:rPr lang="en-US"/>
              <a:t>Ribbon &gt; </a:t>
            </a:r>
            <a:r>
              <a:rPr lang="en-US" noProof="0"/>
              <a:t>Home &gt; Paragraph &gt; Increase List Level</a:t>
            </a:r>
            <a:r>
              <a:rPr lang="en-US"/>
              <a:t> 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5"/>
            <a:r>
              <a:rPr lang="en-US" noProof="0"/>
              <a:t>Sixth level</a:t>
            </a:r>
          </a:p>
          <a:p>
            <a:pPr lvl="6"/>
            <a:r>
              <a:rPr lang="en-US" noProof="0"/>
              <a:t>Seventh level</a:t>
            </a:r>
          </a:p>
          <a:p>
            <a:pPr lvl="7"/>
            <a:r>
              <a:rPr lang="en-US" noProof="0"/>
              <a:t>Eighth level</a:t>
            </a:r>
            <a:endParaRPr lang="en-US"/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9" y="2221920"/>
            <a:ext cx="3862920" cy="3959805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123772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 userDrawn="1">
          <p15:clr>
            <a:srgbClr val="FBAE40"/>
          </p15:clr>
        </p15:guide>
        <p15:guide id="2" pos="4989" userDrawn="1">
          <p15:clr>
            <a:srgbClr val="FBAE40"/>
          </p15:clr>
        </p15:guide>
        <p15:guide id="3" orient="horz" pos="389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1098550"/>
            <a:ext cx="12191999" cy="5759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r>
              <a:rPr lang="en-US"/>
              <a:t>Insert picture &gt;&gt; Ribbon &gt; Insert &gt; Picture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1098550"/>
            <a:ext cx="12192000" cy="5759451"/>
          </a:xfrm>
          <a:blipFill>
            <a:blip r:embed="rId2"/>
            <a:stretch>
              <a:fillRect/>
            </a:stretch>
          </a:blipFill>
        </p:spPr>
        <p:txBody>
          <a:bodyPr vert="horz" lIns="1954800" tIns="12600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marR="0" indent="0" algn="l" defTabSz="914407" rtl="0" eaLnBrk="1" fontAlgn="auto" latinLnBrk="0" hangingPunct="1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Quote on first level // </a:t>
            </a:r>
            <a:r>
              <a:rPr lang="en-US" noProof="0"/>
              <a:t>for </a:t>
            </a:r>
            <a:r>
              <a:rPr lang="en-US"/>
              <a:t>Autor &gt;&gt; Ribbon </a:t>
            </a:r>
            <a:r>
              <a:rPr lang="en-US" noProof="0"/>
              <a:t>&gt; Home &gt; Paragraph &gt; Increase List</a:t>
            </a:r>
            <a:r>
              <a:rPr lang="en-US"/>
              <a:t> </a:t>
            </a:r>
          </a:p>
          <a:p>
            <a:pPr marL="0" marR="0" lvl="1" indent="0" algn="l" defTabSz="914407" rtl="0" eaLnBrk="1" fontAlgn="auto" latinLnBrk="0" hangingPunct="1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/>
            </a:pPr>
            <a:r>
              <a:rPr lang="en-US" noProof="0"/>
              <a:t>Second level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Titel 9">
            <a:extLst>
              <a:ext uri="{FF2B5EF4-FFF2-40B4-BE49-F238E27FC236}">
                <a16:creationId xmlns:a16="http://schemas.microsoft.com/office/drawing/2014/main" id="{A0B1B76A-51B5-4F03-ACCD-EF255BF5F8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368000"/>
            <a:ext cx="1386000" cy="1116000"/>
          </a:xfrm>
          <a:blipFill>
            <a:blip r:embed="rId3"/>
            <a:stretch>
              <a:fillRect/>
            </a:stretch>
          </a:blipFill>
        </p:spPr>
        <p:txBody>
          <a:bodyPr wrap="none" tIns="36000" rIns="1512000" anchor="t" anchorCtr="0"/>
          <a:lstStyle>
            <a:lvl1pPr algn="r">
              <a:defRPr sz="1000" baseline="0"/>
            </a:lvl1pPr>
          </a:lstStyle>
          <a:p>
            <a:r>
              <a:rPr lang="en-US" noProof="0"/>
              <a:t>Bitte nicht</a:t>
            </a:r>
            <a:br>
              <a:rPr lang="en-US" noProof="0"/>
            </a:br>
            <a:r>
              <a:rPr lang="en-US" noProof="0"/>
              <a:t>verschieben</a:t>
            </a:r>
          </a:p>
        </p:txBody>
      </p:sp>
      <p:pic>
        <p:nvPicPr>
          <p:cNvPr id="29" name="Logo HHN">
            <a:extLst>
              <a:ext uri="{FF2B5EF4-FFF2-40B4-BE49-F238E27FC236}">
                <a16:creationId xmlns:a16="http://schemas.microsoft.com/office/drawing/2014/main" id="{9C3514B9-049D-45E4-94CE-3CF817C1721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50183" y="307131"/>
            <a:ext cx="1333301" cy="619200"/>
          </a:xfrm>
          <a:prstGeom prst="rect">
            <a:avLst/>
          </a:prstGeom>
        </p:spPr>
      </p:pic>
      <p:grpSp>
        <p:nvGrpSpPr>
          <p:cNvPr id="30" name="Regieanweisungen">
            <a:extLst>
              <a:ext uri="{FF2B5EF4-FFF2-40B4-BE49-F238E27FC236}">
                <a16:creationId xmlns:a16="http://schemas.microsoft.com/office/drawing/2014/main" id="{02481EDB-7877-4996-820C-FFEFD45C7964}"/>
              </a:ext>
            </a:extLst>
          </p:cNvPr>
          <p:cNvGrpSpPr/>
          <p:nvPr userDrawn="1"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31" name="Hilfslinien">
              <a:extLst>
                <a:ext uri="{FF2B5EF4-FFF2-40B4-BE49-F238E27FC236}">
                  <a16:creationId xmlns:a16="http://schemas.microsoft.com/office/drawing/2014/main" id="{18336903-3AE2-493A-93B4-394C8F8E2FFF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Zurücksetzen">
              <a:extLst>
                <a:ext uri="{FF2B5EF4-FFF2-40B4-BE49-F238E27FC236}">
                  <a16:creationId xmlns:a16="http://schemas.microsoft.com/office/drawing/2014/main" id="{0403CE5E-7D8E-4445-9A11-5614701AFB1F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33" name="Layoutwechsel">
              <a:extLst>
                <a:ext uri="{FF2B5EF4-FFF2-40B4-BE49-F238E27FC236}">
                  <a16:creationId xmlns:a16="http://schemas.microsoft.com/office/drawing/2014/main" id="{37E4D678-AB51-415F-A3C2-BFCB841977A4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4" name="Text // Listenebene erhöhen">
              <a:extLst>
                <a:ext uri="{FF2B5EF4-FFF2-40B4-BE49-F238E27FC236}">
                  <a16:creationId xmlns:a16="http://schemas.microsoft.com/office/drawing/2014/main" id="{26941C7C-1EA8-4C84-AF9D-C1A29D4530B7}"/>
                </a:ext>
              </a:extLst>
            </p:cNvPr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Increase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35" name="Text // Listenebene verringern">
              <a:extLst>
                <a:ext uri="{FF2B5EF4-FFF2-40B4-BE49-F238E27FC236}">
                  <a16:creationId xmlns:a16="http://schemas.microsoft.com/office/drawing/2014/main" id="{C10DDFB6-5B61-467A-A792-54C79A078D54}"/>
                </a:ext>
              </a:extLst>
            </p:cNvPr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Decrease 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36" name="Listenebenen">
              <a:extLst>
                <a:ext uri="{FF2B5EF4-FFF2-40B4-BE49-F238E27FC236}">
                  <a16:creationId xmlns:a16="http://schemas.microsoft.com/office/drawing/2014/main" id="{C8E0693C-BA92-43AA-AF6D-AA0418317EDA}"/>
                </a:ext>
              </a:extLst>
            </p:cNvPr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text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 </a:t>
              </a:r>
              <a:br>
                <a:rPr lang="en-US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Paragraph &gt; Increase/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Decrease List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b="1" baseline="0">
                <a:solidFill>
                  <a:schemeClr val="tx1"/>
                </a:solidFill>
                <a:latin typeface="+mn-lt"/>
              </a:endParaRPr>
            </a:p>
          </p:txBody>
        </p:sp>
        <p:pic>
          <p:nvPicPr>
            <p:cNvPr id="37" name="Bild // Listenebene verringern">
              <a:extLst>
                <a:ext uri="{FF2B5EF4-FFF2-40B4-BE49-F238E27FC236}">
                  <a16:creationId xmlns:a16="http://schemas.microsoft.com/office/drawing/2014/main" id="{BFE93321-E538-4022-8A82-C17D0FE851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38" name="Bild // Listenebene erhöhen">
              <a:extLst>
                <a:ext uri="{FF2B5EF4-FFF2-40B4-BE49-F238E27FC236}">
                  <a16:creationId xmlns:a16="http://schemas.microsoft.com/office/drawing/2014/main" id="{DC047369-FB88-442D-8B63-61AB2032C2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39" name="Fußzeile">
              <a:extLst>
                <a:ext uri="{FF2B5EF4-FFF2-40B4-BE49-F238E27FC236}">
                  <a16:creationId xmlns:a16="http://schemas.microsoft.com/office/drawing/2014/main" id="{49532751-61E7-4FD4-95E4-0B64706E2094}"/>
                </a:ext>
              </a:extLst>
            </p:cNvPr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40" name="Kopfzeile">
              <a:extLst>
                <a:ext uri="{FF2B5EF4-FFF2-40B4-BE49-F238E27FC236}">
                  <a16:creationId xmlns:a16="http://schemas.microsoft.com/office/drawing/2014/main" id="{AC2C6CFC-C15C-44AF-9727-3AFD3633B39C}"/>
                </a:ext>
              </a:extLst>
            </p:cNvPr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150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Increase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Decrease 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text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 </a:t>
              </a:r>
              <a:br>
                <a:rPr lang="en-US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Paragraph &gt; Increase/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Decrease List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b="1" baseline="0">
                <a:solidFill>
                  <a:schemeClr val="tx1"/>
                </a:solidFill>
                <a:latin typeface="+mn-lt"/>
              </a:endParaRP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/>
        </p:nvCxnSpPr>
        <p:spPr>
          <a:xfrm>
            <a:off x="406400" y="194400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397" y="1031876"/>
            <a:ext cx="11377092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Insert Headline </a:t>
            </a:r>
            <a:br>
              <a:rPr lang="en-US"/>
            </a:br>
            <a:r>
              <a:rPr lang="en-US"/>
              <a:t>on two lines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0" y="2160588"/>
            <a:ext cx="11377086" cy="40814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Text 22 pt. on first level // </a:t>
            </a:r>
            <a:r>
              <a:rPr lang="en-US" noProof="0"/>
              <a:t>for bullets 22 pt., text 20 pt., headline and bullets 20 pt. &gt;&gt; </a:t>
            </a:r>
            <a:r>
              <a:rPr lang="en-US"/>
              <a:t>Ribbon &gt; </a:t>
            </a:r>
            <a:r>
              <a:rPr lang="en-US" noProof="0"/>
              <a:t>Home &gt; Paragraph &gt; Increase List Level</a:t>
            </a:r>
            <a:r>
              <a:rPr lang="en-US"/>
              <a:t> 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5"/>
            <a:r>
              <a:rPr lang="en-US" noProof="0"/>
              <a:t>Sixth level</a:t>
            </a:r>
          </a:p>
          <a:p>
            <a:pPr lvl="6"/>
            <a:r>
              <a:rPr lang="en-US" noProof="0"/>
              <a:t>Seventh level</a:t>
            </a:r>
          </a:p>
          <a:p>
            <a:pPr lvl="7"/>
            <a:r>
              <a:rPr lang="en-US" noProof="0"/>
              <a:t>Eighth level</a:t>
            </a:r>
          </a:p>
          <a:p>
            <a:pPr lvl="8"/>
            <a:r>
              <a:rPr lang="en-US" noProof="0"/>
              <a:t>Ninth level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3" name="Logo HHN">
            <a:extLst>
              <a:ext uri="{FF2B5EF4-FFF2-40B4-BE49-F238E27FC236}">
                <a16:creationId xmlns:a16="http://schemas.microsoft.com/office/drawing/2014/main" id="{6BAFAE1A-69F9-4EFD-A7CF-4FD30AD0121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450183" y="307131"/>
            <a:ext cx="1333301" cy="6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6" r:id="rId2"/>
    <p:sldLayoutId id="2147483670" r:id="rId3"/>
    <p:sldLayoutId id="2147483649" r:id="rId4"/>
    <p:sldLayoutId id="2147483667" r:id="rId5"/>
    <p:sldLayoutId id="2147483650" r:id="rId6"/>
    <p:sldLayoutId id="2147483660" r:id="rId7"/>
    <p:sldLayoutId id="2147483661" r:id="rId8"/>
    <p:sldLayoutId id="2147483662" r:id="rId9"/>
    <p:sldLayoutId id="2147483664" r:id="rId10"/>
    <p:sldLayoutId id="2147483665" r:id="rId11"/>
    <p:sldLayoutId id="2147483654" r:id="rId12"/>
    <p:sldLayoutId id="2147483668" r:id="rId13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361" userDrawn="1">
          <p15:clr>
            <a:srgbClr val="F26B43"/>
          </p15:clr>
        </p15:guide>
        <p15:guide id="4" orient="horz" pos="650" userDrawn="1">
          <p15:clr>
            <a:srgbClr val="F26B43"/>
          </p15:clr>
        </p15:guide>
        <p15:guide id="5" orient="horz" pos="1194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400" userDrawn="1">
          <p15:clr>
            <a:srgbClr val="547EBF"/>
          </p15:clr>
        </p15:guide>
        <p15:guide id="8" orient="horz" pos="692" userDrawn="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Increase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Decrease 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text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 </a:t>
              </a:r>
              <a:br>
                <a:rPr lang="en-US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Paragraph &gt; Increase/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Decrease List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b="1" baseline="0">
                <a:solidFill>
                  <a:schemeClr val="tx1"/>
                </a:solidFill>
                <a:latin typeface="+mn-lt"/>
              </a:endParaRP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3" name="Logo HHN">
            <a:extLst>
              <a:ext uri="{FF2B5EF4-FFF2-40B4-BE49-F238E27FC236}">
                <a16:creationId xmlns:a16="http://schemas.microsoft.com/office/drawing/2014/main" id="{6BAFAE1A-69F9-4EFD-A7CF-4FD30AD01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0183" y="307131"/>
            <a:ext cx="1333301" cy="6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8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361" userDrawn="1">
          <p15:clr>
            <a:srgbClr val="F26B43"/>
          </p15:clr>
        </p15:guide>
        <p15:guide id="4" orient="horz" pos="650" userDrawn="1">
          <p15:clr>
            <a:srgbClr val="F26B43"/>
          </p15:clr>
        </p15:guide>
        <p15:guide id="5" orient="horz" pos="1194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400" userDrawn="1">
          <p15:clr>
            <a:srgbClr val="547EBF"/>
          </p15:clr>
        </p15:guide>
        <p15:guide id="8" orient="horz" pos="692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el 32">
            <a:extLst>
              <a:ext uri="{FF2B5EF4-FFF2-40B4-BE49-F238E27FC236}">
                <a16:creationId xmlns:a16="http://schemas.microsoft.com/office/drawing/2014/main" id="{F629E931-35B5-4C35-9E4F-4B92E956C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ZWEI-GELENK-ROBOTER</a:t>
            </a:r>
          </a:p>
        </p:txBody>
      </p:sp>
      <p:sp>
        <p:nvSpPr>
          <p:cNvPr id="35" name="Vertikaler Textplatzhalter 34">
            <a:extLst>
              <a:ext uri="{FF2B5EF4-FFF2-40B4-BE49-F238E27FC236}">
                <a16:creationId xmlns:a16="http://schemas.microsoft.com/office/drawing/2014/main" id="{AD697CB5-A06F-4E3D-9B1D-CC9CE71BD81D}"/>
              </a:ext>
            </a:extLst>
          </p:cNvPr>
          <p:cNvSpPr>
            <a:spLocks noGrp="1"/>
          </p:cNvSpPr>
          <p:nvPr>
            <p:ph type="body" orient="vert" idx="19"/>
          </p:nvPr>
        </p:nvSpPr>
        <p:spPr/>
        <p:txBody>
          <a:bodyPr/>
          <a:lstStyle/>
          <a:p>
            <a:r>
              <a:rPr lang="de-DE" dirty="0"/>
              <a:t>Vorabgabe 09.11.2022</a:t>
            </a:r>
            <a:endParaRPr lang="en-US" dirty="0"/>
          </a:p>
        </p:txBody>
      </p:sp>
      <p:sp>
        <p:nvSpPr>
          <p:cNvPr id="36" name="Vertikaler Textplatzhalter 35">
            <a:extLst>
              <a:ext uri="{FF2B5EF4-FFF2-40B4-BE49-F238E27FC236}">
                <a16:creationId xmlns:a16="http://schemas.microsoft.com/office/drawing/2014/main" id="{5D5168B9-E752-43E9-9E15-A09B8530A521}"/>
              </a:ext>
            </a:extLst>
          </p:cNvPr>
          <p:cNvSpPr>
            <a:spLocks noGrp="1"/>
          </p:cNvSpPr>
          <p:nvPr>
            <p:ph type="body" orient="vert" idx="20"/>
          </p:nvPr>
        </p:nvSpPr>
        <p:spPr/>
        <p:txBody>
          <a:bodyPr/>
          <a:lstStyle/>
          <a:p>
            <a:r>
              <a:rPr lang="en-US" dirty="0"/>
              <a:t>Marc Grosse (210233), Moritz </a:t>
            </a:r>
            <a:r>
              <a:rPr lang="en-US" dirty="0" err="1"/>
              <a:t>Höhnel</a:t>
            </a:r>
            <a:r>
              <a:rPr lang="en-US" dirty="0"/>
              <a:t> (210258) und Mattis Ritter (210265) / T1 / ASE | WS22/23</a:t>
            </a:r>
          </a:p>
        </p:txBody>
      </p:sp>
      <p:sp>
        <p:nvSpPr>
          <p:cNvPr id="30" name="Vertikaler Textplatzhalter 29">
            <a:extLst>
              <a:ext uri="{FF2B5EF4-FFF2-40B4-BE49-F238E27FC236}">
                <a16:creationId xmlns:a16="http://schemas.microsoft.com/office/drawing/2014/main" id="{0DD00B33-77B2-40B6-BF81-CF0E41203621}"/>
              </a:ext>
            </a:extLst>
          </p:cNvPr>
          <p:cNvSpPr>
            <a:spLocks noGrp="1"/>
          </p:cNvSpPr>
          <p:nvPr>
            <p:ph type="body" orient="vert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Bildplatzhalter 1">
            <a:extLst>
              <a:ext uri="{FF2B5EF4-FFF2-40B4-BE49-F238E27FC236}">
                <a16:creationId xmlns:a16="http://schemas.microsoft.com/office/drawing/2014/main" id="{A721DABC-D47C-7CE6-CBF6-96CA0A9AB574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50113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Zwei-</a:t>
            </a:r>
            <a:r>
              <a:rPr lang="en-US" dirty="0" err="1"/>
              <a:t>Gelenk</a:t>
            </a:r>
            <a:r>
              <a:rPr lang="en-US" dirty="0"/>
              <a:t>-</a:t>
            </a:r>
            <a:r>
              <a:rPr lang="en-US" dirty="0" err="1"/>
              <a:t>Roboter</a:t>
            </a:r>
            <a:r>
              <a:rPr lang="en-US" dirty="0"/>
              <a:t> | Marc Grosse,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  <a:p>
            <a:endParaRPr lang="en-US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0" dirty="0" err="1"/>
              <a:t>Aufgabenstellung</a:t>
            </a:r>
            <a:r>
              <a:rPr lang="en-US" b="0" dirty="0"/>
              <a:t> und </a:t>
            </a:r>
            <a:r>
              <a:rPr lang="en-US" b="0" dirty="0" err="1"/>
              <a:t>Projektziele</a:t>
            </a:r>
            <a:br>
              <a:rPr lang="en-US" dirty="0"/>
            </a:b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287655" lvl="1" indent="-287655"/>
            <a:r>
              <a:rPr lang="en-US" dirty="0" err="1"/>
              <a:t>Modellbildung</a:t>
            </a:r>
            <a:r>
              <a:rPr lang="en-US" dirty="0"/>
              <a:t> und Simulation </a:t>
            </a:r>
            <a:r>
              <a:rPr lang="en-US" dirty="0" err="1"/>
              <a:t>eines</a:t>
            </a:r>
            <a:r>
              <a:rPr lang="en-US" dirty="0"/>
              <a:t> Zwei-</a:t>
            </a:r>
            <a:r>
              <a:rPr lang="en-US" dirty="0" err="1"/>
              <a:t>Gelenk</a:t>
            </a:r>
            <a:r>
              <a:rPr lang="en-US" dirty="0"/>
              <a:t>-</a:t>
            </a:r>
            <a:r>
              <a:rPr lang="en-US" dirty="0" err="1"/>
              <a:t>Roboters</a:t>
            </a:r>
            <a:endParaRPr lang="en-US" dirty="0"/>
          </a:p>
          <a:p>
            <a:pPr marL="287655" lvl="1" indent="-287655"/>
            <a:endParaRPr lang="en-US" dirty="0"/>
          </a:p>
          <a:p>
            <a:pPr marL="287655" lvl="1" indent="-287655"/>
            <a:endParaRPr lang="en-US" dirty="0">
              <a:solidFill>
                <a:srgbClr val="DC37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22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0" dirty="0" err="1"/>
              <a:t>Modellannahmen</a:t>
            </a:r>
            <a:br>
              <a:rPr lang="en-US" dirty="0"/>
            </a:b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>
          <a:xfrm>
            <a:off x="114300" y="2160589"/>
            <a:ext cx="11762851" cy="4083052"/>
          </a:xfrm>
        </p:spPr>
        <p:txBody>
          <a:bodyPr/>
          <a:lstStyle/>
          <a:p>
            <a:pPr marL="287655" lvl="1" indent="-287655"/>
            <a:r>
              <a:rPr lang="de-DE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Die Roboterarme sind masselos. </a:t>
            </a:r>
            <a:endParaRPr lang="en-US" sz="1800" u="none" strike="noStrike" dirty="0"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7655" lvl="1" indent="-287655"/>
            <a:r>
              <a:rPr lang="de-DE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Die Massen konzentrieren sich in den Antriebsmotoren und am Greifer. </a:t>
            </a:r>
            <a:endParaRPr lang="en-US" sz="1800" u="none" strike="noStrike" dirty="0"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7655" lvl="1" indent="-287655"/>
            <a:r>
              <a:rPr lang="de-DE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Die Robotergelenke sind reibungslos. </a:t>
            </a:r>
            <a:endParaRPr lang="en-US" sz="1800" u="none" strike="noStrike" dirty="0"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7655" lvl="1" indent="-287655"/>
            <a:r>
              <a:rPr lang="de-DE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Der Roboter wird angetrieben durch zwei Elektromotoren jeweils in der Schulter und im Ellenbogen, die die Drehmomente </a:t>
            </a:r>
            <a:r>
              <a:rPr lang="de-DE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𝑢</a:t>
            </a:r>
            <a:r>
              <a:rPr lang="de-DE" sz="1800" u="none" strike="noStrike" baseline="-25000" dirty="0">
                <a:effectLst/>
                <a:uFill>
                  <a:solidFill>
                    <a:srgbClr val="000000"/>
                  </a:solidFill>
                </a:u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r>
              <a:rPr lang="de-DE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de-DE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𝑢</a:t>
            </a:r>
            <a:r>
              <a:rPr lang="de-DE" sz="1800" u="none" strike="noStrike" baseline="-25000" dirty="0">
                <a:effectLst/>
                <a:uFill>
                  <a:solidFill>
                    <a:srgbClr val="000000"/>
                  </a:solidFill>
                </a:u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</a:t>
            </a:r>
            <a:r>
              <a:rPr lang="de-DE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erzeugen. </a:t>
            </a:r>
            <a:endParaRPr lang="en-US" sz="1800" u="none" strike="noStrike" dirty="0"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7655" lvl="1" indent="-287655"/>
            <a:endParaRPr lang="en-US" dirty="0"/>
          </a:p>
          <a:p>
            <a:pPr marL="287655" lvl="1" indent="-287655"/>
            <a:endParaRPr lang="en-US" dirty="0">
              <a:solidFill>
                <a:srgbClr val="DC3769"/>
              </a:solidFill>
            </a:endParaRP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Zwei-</a:t>
            </a:r>
            <a:r>
              <a:rPr lang="en-US" dirty="0" err="1"/>
              <a:t>Gelenk</a:t>
            </a:r>
            <a:r>
              <a:rPr lang="en-US" dirty="0"/>
              <a:t>-</a:t>
            </a:r>
            <a:r>
              <a:rPr lang="en-US" dirty="0" err="1"/>
              <a:t>Roboter</a:t>
            </a:r>
            <a:r>
              <a:rPr lang="en-US" dirty="0"/>
              <a:t> | Marc Grosse,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  <a:p>
            <a:endParaRPr lang="en-US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2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0" dirty="0"/>
              <a:t>EINGANGS-, </a:t>
            </a:r>
            <a:r>
              <a:rPr lang="en-US" b="0" dirty="0" err="1"/>
              <a:t>Zustands</a:t>
            </a:r>
            <a:r>
              <a:rPr lang="en-US" b="0" dirty="0"/>
              <a:t>-, </a:t>
            </a:r>
            <a:r>
              <a:rPr lang="en-US" b="0" dirty="0" err="1"/>
              <a:t>Ausgangssignale</a:t>
            </a:r>
            <a:r>
              <a:rPr lang="en-US" b="0" dirty="0"/>
              <a:t>, Parameter und </a:t>
            </a:r>
            <a:r>
              <a:rPr lang="en-US" b="0" dirty="0" err="1"/>
              <a:t>Anfangsbedingungen</a:t>
            </a:r>
            <a:br>
              <a:rPr lang="en-US" dirty="0"/>
            </a:b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>
          <a:xfrm>
            <a:off x="114300" y="2160589"/>
            <a:ext cx="11887199" cy="4083052"/>
          </a:xfrm>
        </p:spPr>
        <p:txBody>
          <a:bodyPr/>
          <a:lstStyle/>
          <a:p>
            <a:pPr marL="287655" lvl="1" indent="-287655"/>
            <a:endParaRPr lang="en-US" dirty="0">
              <a:solidFill>
                <a:srgbClr val="DC3769"/>
              </a:solidFill>
            </a:endParaRPr>
          </a:p>
          <a:p>
            <a:pPr marL="287655" lvl="1" indent="-287655"/>
            <a:endParaRPr lang="en-US" dirty="0">
              <a:solidFill>
                <a:srgbClr val="DC3769"/>
              </a:solidFill>
            </a:endParaRP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Zwei-</a:t>
            </a:r>
            <a:r>
              <a:rPr lang="en-US" dirty="0" err="1"/>
              <a:t>Gelenk</a:t>
            </a:r>
            <a:r>
              <a:rPr lang="en-US" dirty="0"/>
              <a:t>-</a:t>
            </a:r>
            <a:r>
              <a:rPr lang="en-US" dirty="0" err="1"/>
              <a:t>Roboter</a:t>
            </a:r>
            <a:r>
              <a:rPr lang="en-US" dirty="0"/>
              <a:t> | Marc Grosse,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  <a:p>
            <a:endParaRPr lang="en-US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|  </a:t>
            </a:r>
            <a:fld id="{E6B5151A-17C4-4431-8407-112C0160A8B6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3DAD816-F401-5625-A6E8-677CD5E1AD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5261855"/>
                  </p:ext>
                </p:extLst>
              </p:nvPr>
            </p:nvGraphicFramePr>
            <p:xfrm>
              <a:off x="780360" y="2204273"/>
              <a:ext cx="6665469" cy="147342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96370">
                      <a:extLst>
                        <a:ext uri="{9D8B030D-6E8A-4147-A177-3AD203B41FA5}">
                          <a16:colId xmlns:a16="http://schemas.microsoft.com/office/drawing/2014/main" val="181049694"/>
                        </a:ext>
                      </a:extLst>
                    </a:gridCol>
                    <a:gridCol w="1386672">
                      <a:extLst>
                        <a:ext uri="{9D8B030D-6E8A-4147-A177-3AD203B41FA5}">
                          <a16:colId xmlns:a16="http://schemas.microsoft.com/office/drawing/2014/main" val="2034299179"/>
                        </a:ext>
                      </a:extLst>
                    </a:gridCol>
                    <a:gridCol w="1235947">
                      <a:extLst>
                        <a:ext uri="{9D8B030D-6E8A-4147-A177-3AD203B41FA5}">
                          <a16:colId xmlns:a16="http://schemas.microsoft.com/office/drawing/2014/main" val="1225719164"/>
                        </a:ext>
                      </a:extLst>
                    </a:gridCol>
                    <a:gridCol w="1346480">
                      <a:extLst>
                        <a:ext uri="{9D8B030D-6E8A-4147-A177-3AD203B41FA5}">
                          <a16:colId xmlns:a16="http://schemas.microsoft.com/office/drawing/2014/main" val="2773996695"/>
                        </a:ext>
                      </a:extLst>
                    </a:gridCol>
                  </a:tblGrid>
                  <a:tr h="300584">
                    <a:tc>
                      <a:txBody>
                        <a:bodyPr/>
                        <a:lstStyle/>
                        <a:p>
                          <a:pPr marL="354965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Eingangssignal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49860" marR="73025" marT="26670" marB="0"/>
                    </a:tc>
                    <a:tc>
                      <a:txBody>
                        <a:bodyPr/>
                        <a:lstStyle/>
                        <a:p>
                          <a:pPr marL="35560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Symbol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49860" marR="73025" marT="26670" marB="0"/>
                    </a:tc>
                    <a:tc>
                      <a:txBody>
                        <a:bodyPr/>
                        <a:lstStyle/>
                        <a:p>
                          <a:pPr marR="74295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Simulink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49860" marR="73025" marT="26670" marB="0"/>
                    </a:tc>
                    <a:tc>
                      <a:txBody>
                        <a:bodyPr/>
                        <a:lstStyle/>
                        <a:p>
                          <a:pPr marL="161290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Einheit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49860" marR="73025" marT="26670" marB="0"/>
                    </a:tc>
                    <a:extLst>
                      <a:ext uri="{0D108BD9-81ED-4DB2-BD59-A6C34878D82A}">
                        <a16:rowId xmlns:a16="http://schemas.microsoft.com/office/drawing/2014/main" val="4104427763"/>
                      </a:ext>
                    </a:extLst>
                  </a:tr>
                  <a:tr h="5864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Drehmoment durch Schulter-Antrieb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49860" marR="73025" marT="26670" marB="0"/>
                    </a:tc>
                    <a:tc>
                      <a:txBody>
                        <a:bodyPr/>
                        <a:lstStyle/>
                        <a:p>
                          <a:pPr marL="31750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600" baseline="-25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6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860" marR="73025" marT="26670" marB="0" anchor="ctr"/>
                    </a:tc>
                    <a:tc>
                      <a:txBody>
                        <a:bodyPr/>
                        <a:lstStyle/>
                        <a:p>
                          <a:pPr marR="77470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u1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860" marR="73025" marT="26670" marB="0" anchor="ctr"/>
                    </a:tc>
                    <a:tc>
                      <a:txBody>
                        <a:bodyPr/>
                        <a:lstStyle/>
                        <a:p>
                          <a:pPr marL="31750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>
                                    <a:effectLst/>
                                    <a:latin typeface="Cambria Math" panose="02040503050406030204" pitchFamily="18" charset="0"/>
                                  </a:rPr>
                                  <m:t>𝑁𝑚</m:t>
                                </m:r>
                                <m:r>
                                  <a:rPr lang="de-DE" sz="16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860" marR="73025" marT="26670" marB="0" anchor="ctr"/>
                    </a:tc>
                    <a:extLst>
                      <a:ext uri="{0D108BD9-81ED-4DB2-BD59-A6C34878D82A}">
                        <a16:rowId xmlns:a16="http://schemas.microsoft.com/office/drawing/2014/main" val="629110628"/>
                      </a:ext>
                    </a:extLst>
                  </a:tr>
                  <a:tr h="5864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Drehmoment durch Ellbogen-Antrieb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49860" marR="73025" marT="26670" marB="0"/>
                    </a:tc>
                    <a:tc>
                      <a:txBody>
                        <a:bodyPr/>
                        <a:lstStyle/>
                        <a:p>
                          <a:pPr marL="28575" algn="ctr">
                            <a:lnSpc>
                              <a:spcPct val="1070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sz="1600" baseline="-250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sz="1600" dirty="0">
                              <a:effectLst/>
                            </a:rPr>
                            <a:t>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860" marR="73025" marT="26670" marB="0" anchor="ctr"/>
                    </a:tc>
                    <a:tc>
                      <a:txBody>
                        <a:bodyPr/>
                        <a:lstStyle/>
                        <a:p>
                          <a:pPr marR="77470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u2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860" marR="73025" marT="26670" marB="0" anchor="ctr"/>
                    </a:tc>
                    <a:tc>
                      <a:txBody>
                        <a:bodyPr/>
                        <a:lstStyle/>
                        <a:p>
                          <a:pPr marL="31750" algn="ctr">
                            <a:lnSpc>
                              <a:spcPct val="107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de-DE" sz="1600">
                                  <a:effectLst/>
                                  <a:latin typeface="Cambria Math" panose="02040503050406030204" pitchFamily="18" charset="0"/>
                                </a:rPr>
                                <m:t>𝑁𝑚</m:t>
                              </m:r>
                            </m:oMath>
                          </a14:m>
                          <a:r>
                            <a:rPr lang="de-DE" sz="1600" dirty="0">
                              <a:effectLst/>
                            </a:rPr>
                            <a:t>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860" marR="73025" marT="26670" marB="0" anchor="ctr"/>
                    </a:tc>
                    <a:extLst>
                      <a:ext uri="{0D108BD9-81ED-4DB2-BD59-A6C34878D82A}">
                        <a16:rowId xmlns:a16="http://schemas.microsoft.com/office/drawing/2014/main" val="17724184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3DAD816-F401-5625-A6E8-677CD5E1AD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5261855"/>
                  </p:ext>
                </p:extLst>
              </p:nvPr>
            </p:nvGraphicFramePr>
            <p:xfrm>
              <a:off x="780360" y="2204273"/>
              <a:ext cx="6665469" cy="147342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96370">
                      <a:extLst>
                        <a:ext uri="{9D8B030D-6E8A-4147-A177-3AD203B41FA5}">
                          <a16:colId xmlns:a16="http://schemas.microsoft.com/office/drawing/2014/main" val="181049694"/>
                        </a:ext>
                      </a:extLst>
                    </a:gridCol>
                    <a:gridCol w="1386672">
                      <a:extLst>
                        <a:ext uri="{9D8B030D-6E8A-4147-A177-3AD203B41FA5}">
                          <a16:colId xmlns:a16="http://schemas.microsoft.com/office/drawing/2014/main" val="2034299179"/>
                        </a:ext>
                      </a:extLst>
                    </a:gridCol>
                    <a:gridCol w="1235947">
                      <a:extLst>
                        <a:ext uri="{9D8B030D-6E8A-4147-A177-3AD203B41FA5}">
                          <a16:colId xmlns:a16="http://schemas.microsoft.com/office/drawing/2014/main" val="1225719164"/>
                        </a:ext>
                      </a:extLst>
                    </a:gridCol>
                    <a:gridCol w="1346480">
                      <a:extLst>
                        <a:ext uri="{9D8B030D-6E8A-4147-A177-3AD203B41FA5}">
                          <a16:colId xmlns:a16="http://schemas.microsoft.com/office/drawing/2014/main" val="2773996695"/>
                        </a:ext>
                      </a:extLst>
                    </a:gridCol>
                  </a:tblGrid>
                  <a:tr h="300584">
                    <a:tc>
                      <a:txBody>
                        <a:bodyPr/>
                        <a:lstStyle/>
                        <a:p>
                          <a:pPr marL="354965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Eingangssignal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49860" marR="73025" marT="26670" marB="0"/>
                    </a:tc>
                    <a:tc>
                      <a:txBody>
                        <a:bodyPr/>
                        <a:lstStyle/>
                        <a:p>
                          <a:pPr marL="35560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Symbol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49860" marR="73025" marT="26670" marB="0"/>
                    </a:tc>
                    <a:tc>
                      <a:txBody>
                        <a:bodyPr/>
                        <a:lstStyle/>
                        <a:p>
                          <a:pPr marR="74295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Simulink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49860" marR="73025" marT="26670" marB="0"/>
                    </a:tc>
                    <a:tc>
                      <a:txBody>
                        <a:bodyPr/>
                        <a:lstStyle/>
                        <a:p>
                          <a:pPr marL="161290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Einheit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49860" marR="73025" marT="26670" marB="0"/>
                    </a:tc>
                    <a:extLst>
                      <a:ext uri="{0D108BD9-81ED-4DB2-BD59-A6C34878D82A}">
                        <a16:rowId xmlns:a16="http://schemas.microsoft.com/office/drawing/2014/main" val="4104427763"/>
                      </a:ext>
                    </a:extLst>
                  </a:tr>
                  <a:tr h="5864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Drehmoment durch Schulter-Antrieb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49860" marR="73025" marT="2667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9860" marR="73025" marT="26670" marB="0" anchor="ctr">
                        <a:blipFill>
                          <a:blip r:embed="rId2"/>
                          <a:stretch>
                            <a:fillRect l="-196035" t="-57292" r="-188546" b="-113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77470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u1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860" marR="73025" marT="2667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9860" marR="73025" marT="26670" marB="0" anchor="ctr">
                        <a:blipFill>
                          <a:blip r:embed="rId2"/>
                          <a:stretch>
                            <a:fillRect l="-395928" t="-57292" r="-1810" b="-113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9110628"/>
                      </a:ext>
                    </a:extLst>
                  </a:tr>
                  <a:tr h="5864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Drehmoment durch Ellbogen-Antrieb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149860" marR="73025" marT="2667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9860" marR="73025" marT="26670" marB="0" anchor="ctr">
                        <a:blipFill>
                          <a:blip r:embed="rId2"/>
                          <a:stretch>
                            <a:fillRect l="-196035" t="-155670" r="-188546" b="-12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77470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u2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9860" marR="73025" marT="2667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9860" marR="73025" marT="26670" marB="0" anchor="ctr">
                        <a:blipFill>
                          <a:blip r:embed="rId2"/>
                          <a:stretch>
                            <a:fillRect l="-395928" t="-155670" r="-1810" b="-123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24184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E7E62D0-D8FB-CAC4-567C-E4F094F13F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0873806"/>
                  </p:ext>
                </p:extLst>
              </p:nvPr>
            </p:nvGraphicFramePr>
            <p:xfrm>
              <a:off x="780359" y="3820840"/>
              <a:ext cx="8032044" cy="242853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87011">
                      <a:extLst>
                        <a:ext uri="{9D8B030D-6E8A-4147-A177-3AD203B41FA5}">
                          <a16:colId xmlns:a16="http://schemas.microsoft.com/office/drawing/2014/main" val="2711541917"/>
                        </a:ext>
                      </a:extLst>
                    </a:gridCol>
                    <a:gridCol w="1401225">
                      <a:extLst>
                        <a:ext uri="{9D8B030D-6E8A-4147-A177-3AD203B41FA5}">
                          <a16:colId xmlns:a16="http://schemas.microsoft.com/office/drawing/2014/main" val="3198005469"/>
                        </a:ext>
                      </a:extLst>
                    </a:gridCol>
                    <a:gridCol w="1225406">
                      <a:extLst>
                        <a:ext uri="{9D8B030D-6E8A-4147-A177-3AD203B41FA5}">
                          <a16:colId xmlns:a16="http://schemas.microsoft.com/office/drawing/2014/main" val="2259462301"/>
                        </a:ext>
                      </a:extLst>
                    </a:gridCol>
                    <a:gridCol w="1359201">
                      <a:extLst>
                        <a:ext uri="{9D8B030D-6E8A-4147-A177-3AD203B41FA5}">
                          <a16:colId xmlns:a16="http://schemas.microsoft.com/office/drawing/2014/main" val="3579572261"/>
                        </a:ext>
                      </a:extLst>
                    </a:gridCol>
                    <a:gridCol w="1359201">
                      <a:extLst>
                        <a:ext uri="{9D8B030D-6E8A-4147-A177-3AD203B41FA5}">
                          <a16:colId xmlns:a16="http://schemas.microsoft.com/office/drawing/2014/main" val="150849855"/>
                        </a:ext>
                      </a:extLst>
                    </a:gridCol>
                  </a:tblGrid>
                  <a:tr h="287869">
                    <a:tc>
                      <a:txBody>
                        <a:bodyPr/>
                        <a:lstStyle/>
                        <a:p>
                          <a:pPr marL="347345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Zustandsvariable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79375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Symbol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R="29845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Simulink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233045">
                            <a:lnSpc>
                              <a:spcPct val="107000"/>
                            </a:lnSpc>
                          </a:pPr>
                          <a:r>
                            <a:rPr lang="de-DE" sz="16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Einheit 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Anfangswert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9375" marR="45085" marT="0" marB="0" anchor="ctr"/>
                    </a:tc>
                    <a:extLst>
                      <a:ext uri="{0D108BD9-81ED-4DB2-BD59-A6C34878D82A}">
                        <a16:rowId xmlns:a16="http://schemas.microsoft.com/office/drawing/2014/main" val="1416753681"/>
                      </a:ext>
                    </a:extLst>
                  </a:tr>
                  <a:tr h="443194">
                    <a:tc>
                      <a:txBody>
                        <a:bodyPr/>
                        <a:lstStyle/>
                        <a:p>
                          <a:pPr marL="262255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Winkel des Oberarms </a:t>
                          </a: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277495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600" baseline="-25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600" baseline="-250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600">
                                    <a:effectLst/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de-DE" sz="1600" baseline="-25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R="33020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x(1)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74295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>
                                    <a:effectLst/>
                                    <a:latin typeface="Cambria Math" panose="02040503050406030204" pitchFamily="18" charset="0"/>
                                  </a:rPr>
                                  <m:t>𝑟𝑎𝑑</m:t>
                                </m:r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78105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>
                                    <a:effectLst/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extLst>
                      <a:ext uri="{0D108BD9-81ED-4DB2-BD59-A6C34878D82A}">
                        <a16:rowId xmlns:a16="http://schemas.microsoft.com/office/drawing/2014/main" val="3382936719"/>
                      </a:ext>
                    </a:extLst>
                  </a:tr>
                  <a:tr h="515300">
                    <a:tc>
                      <a:txBody>
                        <a:bodyPr/>
                        <a:lstStyle/>
                        <a:p>
                          <a:pPr marL="237490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Winkel des Unterarms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274320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600" baseline="-25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600" baseline="-250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600">
                                    <a:effectLst/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de-DE" sz="1600" baseline="-25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R="33020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x(2)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74295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>
                                    <a:effectLst/>
                                    <a:latin typeface="Cambria Math" panose="02040503050406030204" pitchFamily="18" charset="0"/>
                                  </a:rPr>
                                  <m:t>𝑟𝑎𝑑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78740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de-DE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extLst>
                      <a:ext uri="{0D108BD9-81ED-4DB2-BD59-A6C34878D82A}">
                        <a16:rowId xmlns:a16="http://schemas.microsoft.com/office/drawing/2014/main" val="3670990872"/>
                      </a:ext>
                    </a:extLst>
                  </a:tr>
                  <a:tr h="591085">
                    <a:tc>
                      <a:txBody>
                        <a:bodyPr/>
                        <a:lstStyle/>
                        <a:p>
                          <a:pPr marL="102235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Winkelgeschwindigkeit des Oberarms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275590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600" baseline="-25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de-DE" sz="1600" baseline="-250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600">
                                    <a:effectLst/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DE" sz="1600" baseline="-25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R="33020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x(3)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74930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𝑟𝑎𝑑</m:t>
                                    </m:r>
                                  </m:num>
                                  <m:den>
                                    <m:r>
                                      <a:rPr lang="de-DE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178435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f>
                                  <m:f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𝑟𝑎𝑑</m:t>
                                    </m:r>
                                  </m:num>
                                  <m:den>
                                    <m:r>
                                      <a:rPr lang="de-DE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extLst>
                      <a:ext uri="{0D108BD9-81ED-4DB2-BD59-A6C34878D82A}">
                        <a16:rowId xmlns:a16="http://schemas.microsoft.com/office/drawing/2014/main" val="1189193625"/>
                      </a:ext>
                    </a:extLst>
                  </a:tr>
                  <a:tr h="591085">
                    <a:tc>
                      <a:txBody>
                        <a:bodyPr/>
                        <a:lstStyle/>
                        <a:p>
                          <a:pPr marL="102235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Winkelgeschwindigkeit des Unterarms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274320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600" baseline="-25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de-DE" sz="1600" baseline="-250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600">
                                    <a:effectLst/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DE" sz="1600" baseline="-25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R="33020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x(4)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74930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𝑟𝑎𝑑</m:t>
                                    </m:r>
                                  </m:num>
                                  <m:den>
                                    <m:r>
                                      <a:rPr lang="de-DE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178435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f>
                                  <m:f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𝑟𝑎𝑑</m:t>
                                    </m:r>
                                  </m:num>
                                  <m:den>
                                    <m:r>
                                      <a:rPr lang="de-DE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extLst>
                      <a:ext uri="{0D108BD9-81ED-4DB2-BD59-A6C34878D82A}">
                        <a16:rowId xmlns:a16="http://schemas.microsoft.com/office/drawing/2014/main" val="31107683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E7E62D0-D8FB-CAC4-567C-E4F094F13F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0873806"/>
                  </p:ext>
                </p:extLst>
              </p:nvPr>
            </p:nvGraphicFramePr>
            <p:xfrm>
              <a:off x="780359" y="3820840"/>
              <a:ext cx="8032044" cy="242853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87011">
                      <a:extLst>
                        <a:ext uri="{9D8B030D-6E8A-4147-A177-3AD203B41FA5}">
                          <a16:colId xmlns:a16="http://schemas.microsoft.com/office/drawing/2014/main" val="2711541917"/>
                        </a:ext>
                      </a:extLst>
                    </a:gridCol>
                    <a:gridCol w="1401225">
                      <a:extLst>
                        <a:ext uri="{9D8B030D-6E8A-4147-A177-3AD203B41FA5}">
                          <a16:colId xmlns:a16="http://schemas.microsoft.com/office/drawing/2014/main" val="3198005469"/>
                        </a:ext>
                      </a:extLst>
                    </a:gridCol>
                    <a:gridCol w="1225406">
                      <a:extLst>
                        <a:ext uri="{9D8B030D-6E8A-4147-A177-3AD203B41FA5}">
                          <a16:colId xmlns:a16="http://schemas.microsoft.com/office/drawing/2014/main" val="2259462301"/>
                        </a:ext>
                      </a:extLst>
                    </a:gridCol>
                    <a:gridCol w="1359201">
                      <a:extLst>
                        <a:ext uri="{9D8B030D-6E8A-4147-A177-3AD203B41FA5}">
                          <a16:colId xmlns:a16="http://schemas.microsoft.com/office/drawing/2014/main" val="3579572261"/>
                        </a:ext>
                      </a:extLst>
                    </a:gridCol>
                    <a:gridCol w="1359201">
                      <a:extLst>
                        <a:ext uri="{9D8B030D-6E8A-4147-A177-3AD203B41FA5}">
                          <a16:colId xmlns:a16="http://schemas.microsoft.com/office/drawing/2014/main" val="150849855"/>
                        </a:ext>
                      </a:extLst>
                    </a:gridCol>
                  </a:tblGrid>
                  <a:tr h="287869">
                    <a:tc>
                      <a:txBody>
                        <a:bodyPr/>
                        <a:lstStyle/>
                        <a:p>
                          <a:pPr marL="347345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Zustandsvariable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79375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Symbol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R="29845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Simulink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233045">
                            <a:lnSpc>
                              <a:spcPct val="107000"/>
                            </a:lnSpc>
                          </a:pPr>
                          <a:r>
                            <a:rPr lang="de-DE" sz="16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Einheit 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Anfangswert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9375" marR="45085" marT="0" marB="0" anchor="ctr"/>
                    </a:tc>
                    <a:extLst>
                      <a:ext uri="{0D108BD9-81ED-4DB2-BD59-A6C34878D82A}">
                        <a16:rowId xmlns:a16="http://schemas.microsoft.com/office/drawing/2014/main" val="1416753681"/>
                      </a:ext>
                    </a:extLst>
                  </a:tr>
                  <a:tr h="443194">
                    <a:tc>
                      <a:txBody>
                        <a:bodyPr/>
                        <a:lstStyle/>
                        <a:p>
                          <a:pPr marL="262255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Winkel des Oberarms </a:t>
                          </a: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375" marR="45085" marT="0" marB="0" anchor="ctr">
                        <a:blipFill>
                          <a:blip r:embed="rId3"/>
                          <a:stretch>
                            <a:fillRect l="-192609" t="-72603" r="-283043" b="-40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33020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x(1)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375" marR="45085" marT="0" marB="0" anchor="ctr">
                        <a:blipFill>
                          <a:blip r:embed="rId3"/>
                          <a:stretch>
                            <a:fillRect l="-391928" t="-72603" r="-101794" b="-40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375" marR="45085" marT="0" marB="0" anchor="ctr">
                        <a:blipFill>
                          <a:blip r:embed="rId3"/>
                          <a:stretch>
                            <a:fillRect l="-491928" t="-72603" r="-1794" b="-401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2936719"/>
                      </a:ext>
                    </a:extLst>
                  </a:tr>
                  <a:tr h="515300">
                    <a:tc>
                      <a:txBody>
                        <a:bodyPr/>
                        <a:lstStyle/>
                        <a:p>
                          <a:pPr marL="237490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Winkel des Unterarms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375" marR="45085" marT="0" marB="0" anchor="ctr">
                        <a:blipFill>
                          <a:blip r:embed="rId3"/>
                          <a:stretch>
                            <a:fillRect l="-192609" t="-148235" r="-283043" b="-24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33020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x(2)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375" marR="45085" marT="0" marB="0" anchor="ctr">
                        <a:blipFill>
                          <a:blip r:embed="rId3"/>
                          <a:stretch>
                            <a:fillRect l="-391928" t="-148235" r="-101794" b="-24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375" marR="45085" marT="0" marB="0" anchor="ctr">
                        <a:blipFill>
                          <a:blip r:embed="rId3"/>
                          <a:stretch>
                            <a:fillRect l="-491928" t="-148235" r="-1794" b="-244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0990872"/>
                      </a:ext>
                    </a:extLst>
                  </a:tr>
                  <a:tr h="591085">
                    <a:tc>
                      <a:txBody>
                        <a:bodyPr/>
                        <a:lstStyle/>
                        <a:p>
                          <a:pPr marL="102235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Winkelgeschwindigkeit des Oberarms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375" marR="45085" marT="0" marB="0" anchor="ctr">
                        <a:blipFill>
                          <a:blip r:embed="rId3"/>
                          <a:stretch>
                            <a:fillRect l="-192609" t="-215306" r="-283043" b="-1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33020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x(3)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375" marR="45085" marT="0" marB="0" anchor="ctr">
                        <a:blipFill>
                          <a:blip r:embed="rId3"/>
                          <a:stretch>
                            <a:fillRect l="-391928" t="-215306" r="-101794" b="-1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375" marR="45085" marT="0" marB="0" anchor="ctr">
                        <a:blipFill>
                          <a:blip r:embed="rId3"/>
                          <a:stretch>
                            <a:fillRect l="-491928" t="-215306" r="-1794" b="-1122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9193625"/>
                      </a:ext>
                    </a:extLst>
                  </a:tr>
                  <a:tr h="591085">
                    <a:tc>
                      <a:txBody>
                        <a:bodyPr/>
                        <a:lstStyle/>
                        <a:p>
                          <a:pPr marL="102235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Winkelgeschwindigkeit des Unterarms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375" marR="45085" marT="0" marB="0" anchor="ctr">
                        <a:blipFill>
                          <a:blip r:embed="rId3"/>
                          <a:stretch>
                            <a:fillRect l="-192609" t="-318557" r="-283043" b="-134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33020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x(4)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375" marR="45085" marT="0" marB="0" anchor="ctr">
                        <a:blipFill>
                          <a:blip r:embed="rId3"/>
                          <a:stretch>
                            <a:fillRect l="-391928" t="-318557" r="-101794" b="-134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375" marR="45085" marT="0" marB="0" anchor="ctr">
                        <a:blipFill>
                          <a:blip r:embed="rId3"/>
                          <a:stretch>
                            <a:fillRect l="-491928" t="-318557" r="-1794" b="-134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07683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1497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0" dirty="0"/>
              <a:t>EINGANGS-, </a:t>
            </a:r>
            <a:r>
              <a:rPr lang="en-US" b="0" dirty="0" err="1"/>
              <a:t>Zustands</a:t>
            </a:r>
            <a:r>
              <a:rPr lang="en-US" b="0" dirty="0"/>
              <a:t>-, </a:t>
            </a:r>
            <a:r>
              <a:rPr lang="en-US" b="0" dirty="0" err="1"/>
              <a:t>Ausgangssignale</a:t>
            </a:r>
            <a:r>
              <a:rPr lang="en-US" b="0" dirty="0"/>
              <a:t>, Parameter und </a:t>
            </a:r>
            <a:r>
              <a:rPr lang="en-US" b="0" dirty="0" err="1"/>
              <a:t>Anfangsbedingungen</a:t>
            </a:r>
            <a:br>
              <a:rPr lang="en-US" dirty="0"/>
            </a:b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>
          <a:xfrm>
            <a:off x="114300" y="2160589"/>
            <a:ext cx="11887199" cy="4083052"/>
          </a:xfrm>
        </p:spPr>
        <p:txBody>
          <a:bodyPr/>
          <a:lstStyle/>
          <a:p>
            <a:pPr marL="287655" lvl="1" indent="-287655"/>
            <a:endParaRPr lang="en-US" dirty="0">
              <a:solidFill>
                <a:srgbClr val="DC3769"/>
              </a:solidFill>
            </a:endParaRPr>
          </a:p>
          <a:p>
            <a:pPr marL="287655" lvl="1" indent="-287655"/>
            <a:endParaRPr lang="en-US" dirty="0">
              <a:solidFill>
                <a:srgbClr val="DC3769"/>
              </a:solidFill>
            </a:endParaRP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Zwei-</a:t>
            </a:r>
            <a:r>
              <a:rPr lang="en-US" dirty="0" err="1"/>
              <a:t>Gelenk</a:t>
            </a:r>
            <a:r>
              <a:rPr lang="en-US" dirty="0"/>
              <a:t>-</a:t>
            </a:r>
            <a:r>
              <a:rPr lang="en-US" dirty="0" err="1"/>
              <a:t>Roboter</a:t>
            </a:r>
            <a:r>
              <a:rPr lang="en-US" dirty="0"/>
              <a:t> | Marc Grosse,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  <a:p>
            <a:endParaRPr lang="en-US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E7E62D0-D8FB-CAC4-567C-E4F094F13F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9465126"/>
                  </p:ext>
                </p:extLst>
              </p:nvPr>
            </p:nvGraphicFramePr>
            <p:xfrm>
              <a:off x="609537" y="2351433"/>
              <a:ext cx="8032044" cy="308664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87011">
                      <a:extLst>
                        <a:ext uri="{9D8B030D-6E8A-4147-A177-3AD203B41FA5}">
                          <a16:colId xmlns:a16="http://schemas.microsoft.com/office/drawing/2014/main" val="2711541917"/>
                        </a:ext>
                      </a:extLst>
                    </a:gridCol>
                    <a:gridCol w="1401225">
                      <a:extLst>
                        <a:ext uri="{9D8B030D-6E8A-4147-A177-3AD203B41FA5}">
                          <a16:colId xmlns:a16="http://schemas.microsoft.com/office/drawing/2014/main" val="3198005469"/>
                        </a:ext>
                      </a:extLst>
                    </a:gridCol>
                    <a:gridCol w="1225406">
                      <a:extLst>
                        <a:ext uri="{9D8B030D-6E8A-4147-A177-3AD203B41FA5}">
                          <a16:colId xmlns:a16="http://schemas.microsoft.com/office/drawing/2014/main" val="2259462301"/>
                        </a:ext>
                      </a:extLst>
                    </a:gridCol>
                    <a:gridCol w="1359201">
                      <a:extLst>
                        <a:ext uri="{9D8B030D-6E8A-4147-A177-3AD203B41FA5}">
                          <a16:colId xmlns:a16="http://schemas.microsoft.com/office/drawing/2014/main" val="3579572261"/>
                        </a:ext>
                      </a:extLst>
                    </a:gridCol>
                    <a:gridCol w="1359201">
                      <a:extLst>
                        <a:ext uri="{9D8B030D-6E8A-4147-A177-3AD203B41FA5}">
                          <a16:colId xmlns:a16="http://schemas.microsoft.com/office/drawing/2014/main" val="150849855"/>
                        </a:ext>
                      </a:extLst>
                    </a:gridCol>
                  </a:tblGrid>
                  <a:tr h="287869">
                    <a:tc>
                      <a:txBody>
                        <a:bodyPr/>
                        <a:lstStyle/>
                        <a:p>
                          <a:pPr marL="347345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Parameter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79375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Symbol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R="29845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Simulink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233045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Einheit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Anfangswert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9375" marR="45085" marT="0" marB="0" anchor="ctr"/>
                    </a:tc>
                    <a:extLst>
                      <a:ext uri="{0D108BD9-81ED-4DB2-BD59-A6C34878D82A}">
                        <a16:rowId xmlns:a16="http://schemas.microsoft.com/office/drawing/2014/main" val="1416753681"/>
                      </a:ext>
                    </a:extLst>
                  </a:tr>
                  <a:tr h="443194">
                    <a:tc>
                      <a:txBody>
                        <a:bodyPr/>
                        <a:lstStyle/>
                        <a:p>
                          <a:pPr marL="262255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Masse des Ellenbogengelenks</a:t>
                          </a: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277495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R="33020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P_m1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74295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𝑘𝑔</m:t>
                                </m:r>
                              </m:oMath>
                            </m:oMathPara>
                          </a14:m>
                          <a:endParaRPr lang="en-US" sz="1600" i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78105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extLst>
                      <a:ext uri="{0D108BD9-81ED-4DB2-BD59-A6C34878D82A}">
                        <a16:rowId xmlns:a16="http://schemas.microsoft.com/office/drawing/2014/main" val="3382936719"/>
                      </a:ext>
                    </a:extLst>
                  </a:tr>
                  <a:tr h="515300">
                    <a:tc>
                      <a:txBody>
                        <a:bodyPr/>
                        <a:lstStyle/>
                        <a:p>
                          <a:pPr marL="237490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Masse des Greifers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277495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R="33020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P_m2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74295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𝑘𝑔</m:t>
                                </m:r>
                              </m:oMath>
                            </m:oMathPara>
                          </a14:m>
                          <a:endParaRPr lang="en-US" sz="1600" i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78105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extLst>
                      <a:ext uri="{0D108BD9-81ED-4DB2-BD59-A6C34878D82A}">
                        <a16:rowId xmlns:a16="http://schemas.microsoft.com/office/drawing/2014/main" val="3670990872"/>
                      </a:ext>
                    </a:extLst>
                  </a:tr>
                  <a:tr h="591085">
                    <a:tc>
                      <a:txBody>
                        <a:bodyPr/>
                        <a:lstStyle/>
                        <a:p>
                          <a:pPr marL="102235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Länge des Oberarms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275590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R="33020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P_l1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74930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178435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extLst>
                      <a:ext uri="{0D108BD9-81ED-4DB2-BD59-A6C34878D82A}">
                        <a16:rowId xmlns:a16="http://schemas.microsoft.com/office/drawing/2014/main" val="1189193625"/>
                      </a:ext>
                    </a:extLst>
                  </a:tr>
                  <a:tr h="591085">
                    <a:tc>
                      <a:txBody>
                        <a:bodyPr/>
                        <a:lstStyle/>
                        <a:p>
                          <a:pPr marL="102235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Länge des Unterarms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275590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R="33020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P_l2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74930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178435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extLst>
                      <a:ext uri="{0D108BD9-81ED-4DB2-BD59-A6C34878D82A}">
                        <a16:rowId xmlns:a16="http://schemas.microsoft.com/office/drawing/2014/main" val="3110768392"/>
                      </a:ext>
                    </a:extLst>
                  </a:tr>
                  <a:tr h="591085">
                    <a:tc>
                      <a:txBody>
                        <a:bodyPr/>
                        <a:lstStyle/>
                        <a:p>
                          <a:pPr marL="102235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Schwerkraft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275590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US" sz="16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R="33020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 err="1">
                              <a:effectLst/>
                            </a:rPr>
                            <a:t>P_g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74930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16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6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de-DE" sz="16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178435"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9.81</m:t>
                                </m:r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extLst>
                      <a:ext uri="{0D108BD9-81ED-4DB2-BD59-A6C34878D82A}">
                        <a16:rowId xmlns:a16="http://schemas.microsoft.com/office/drawing/2014/main" val="6361273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E7E62D0-D8FB-CAC4-567C-E4F094F13F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9465126"/>
                  </p:ext>
                </p:extLst>
              </p:nvPr>
            </p:nvGraphicFramePr>
            <p:xfrm>
              <a:off x="609537" y="2351433"/>
              <a:ext cx="8032044" cy="308664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87011">
                      <a:extLst>
                        <a:ext uri="{9D8B030D-6E8A-4147-A177-3AD203B41FA5}">
                          <a16:colId xmlns:a16="http://schemas.microsoft.com/office/drawing/2014/main" val="2711541917"/>
                        </a:ext>
                      </a:extLst>
                    </a:gridCol>
                    <a:gridCol w="1401225">
                      <a:extLst>
                        <a:ext uri="{9D8B030D-6E8A-4147-A177-3AD203B41FA5}">
                          <a16:colId xmlns:a16="http://schemas.microsoft.com/office/drawing/2014/main" val="3198005469"/>
                        </a:ext>
                      </a:extLst>
                    </a:gridCol>
                    <a:gridCol w="1225406">
                      <a:extLst>
                        <a:ext uri="{9D8B030D-6E8A-4147-A177-3AD203B41FA5}">
                          <a16:colId xmlns:a16="http://schemas.microsoft.com/office/drawing/2014/main" val="2259462301"/>
                        </a:ext>
                      </a:extLst>
                    </a:gridCol>
                    <a:gridCol w="1359201">
                      <a:extLst>
                        <a:ext uri="{9D8B030D-6E8A-4147-A177-3AD203B41FA5}">
                          <a16:colId xmlns:a16="http://schemas.microsoft.com/office/drawing/2014/main" val="3579572261"/>
                        </a:ext>
                      </a:extLst>
                    </a:gridCol>
                    <a:gridCol w="1359201">
                      <a:extLst>
                        <a:ext uri="{9D8B030D-6E8A-4147-A177-3AD203B41FA5}">
                          <a16:colId xmlns:a16="http://schemas.microsoft.com/office/drawing/2014/main" val="150849855"/>
                        </a:ext>
                      </a:extLst>
                    </a:gridCol>
                  </a:tblGrid>
                  <a:tr h="287869">
                    <a:tc>
                      <a:txBody>
                        <a:bodyPr/>
                        <a:lstStyle/>
                        <a:p>
                          <a:pPr marL="347345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Parameter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79375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Symbol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R="29845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Simulink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 marL="233045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Einheit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Anfangswert 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9375" marR="45085" marT="0" marB="0" anchor="ctr"/>
                    </a:tc>
                    <a:extLst>
                      <a:ext uri="{0D108BD9-81ED-4DB2-BD59-A6C34878D82A}">
                        <a16:rowId xmlns:a16="http://schemas.microsoft.com/office/drawing/2014/main" val="1416753681"/>
                      </a:ext>
                    </a:extLst>
                  </a:tr>
                  <a:tr h="510223">
                    <a:tc>
                      <a:txBody>
                        <a:bodyPr/>
                        <a:lstStyle/>
                        <a:p>
                          <a:pPr marL="262255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Masse des Ellenbogengelenks</a:t>
                          </a: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375" marR="45085" marT="0" marB="0" anchor="ctr">
                        <a:blipFill>
                          <a:blip r:embed="rId2"/>
                          <a:stretch>
                            <a:fillRect l="-192174" t="-63095" r="-283478" b="-45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33020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P_m1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375" marR="45085" marT="0" marB="0" anchor="ctr">
                        <a:blipFill>
                          <a:blip r:embed="rId2"/>
                          <a:stretch>
                            <a:fillRect l="-391928" t="-63095" r="-101794" b="-45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375" marR="45085" marT="0" marB="0" anchor="ctr">
                        <a:blipFill>
                          <a:blip r:embed="rId2"/>
                          <a:stretch>
                            <a:fillRect l="-491928" t="-63095" r="-1794" b="-451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2936719"/>
                      </a:ext>
                    </a:extLst>
                  </a:tr>
                  <a:tr h="515300">
                    <a:tc>
                      <a:txBody>
                        <a:bodyPr/>
                        <a:lstStyle/>
                        <a:p>
                          <a:pPr marL="237490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Masse des Greifers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375" marR="45085" marT="0" marB="0" anchor="ctr">
                        <a:blipFill>
                          <a:blip r:embed="rId2"/>
                          <a:stretch>
                            <a:fillRect l="-192174" t="-161176" r="-283478" b="-34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33020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P_m2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375" marR="45085" marT="0" marB="0" anchor="ctr">
                        <a:blipFill>
                          <a:blip r:embed="rId2"/>
                          <a:stretch>
                            <a:fillRect l="-391928" t="-161176" r="-101794" b="-34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375" marR="45085" marT="0" marB="0" anchor="ctr">
                        <a:blipFill>
                          <a:blip r:embed="rId2"/>
                          <a:stretch>
                            <a:fillRect l="-491928" t="-161176" r="-1794" b="-34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0990872"/>
                      </a:ext>
                    </a:extLst>
                  </a:tr>
                  <a:tr h="591085">
                    <a:tc>
                      <a:txBody>
                        <a:bodyPr/>
                        <a:lstStyle/>
                        <a:p>
                          <a:pPr marL="102235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Länge des Oberarms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375" marR="45085" marT="0" marB="0" anchor="ctr">
                        <a:blipFill>
                          <a:blip r:embed="rId2"/>
                          <a:stretch>
                            <a:fillRect l="-192174" t="-228866" r="-283478" b="-203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33020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P_l1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375" marR="45085" marT="0" marB="0" anchor="ctr">
                        <a:blipFill>
                          <a:blip r:embed="rId2"/>
                          <a:stretch>
                            <a:fillRect l="-391928" t="-228866" r="-101794" b="-203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375" marR="45085" marT="0" marB="0" anchor="ctr">
                        <a:blipFill>
                          <a:blip r:embed="rId2"/>
                          <a:stretch>
                            <a:fillRect l="-491928" t="-228866" r="-1794" b="-2030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9193625"/>
                      </a:ext>
                    </a:extLst>
                  </a:tr>
                  <a:tr h="591085">
                    <a:tc>
                      <a:txBody>
                        <a:bodyPr/>
                        <a:lstStyle/>
                        <a:p>
                          <a:pPr marL="102235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Länge des Unterarms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375" marR="45085" marT="0" marB="0" anchor="ctr">
                        <a:blipFill>
                          <a:blip r:embed="rId2"/>
                          <a:stretch>
                            <a:fillRect l="-192174" t="-325510" r="-283478" b="-101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33020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</a:rPr>
                            <a:t>P_l2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375" marR="45085" marT="0" marB="0" anchor="ctr">
                        <a:blipFill>
                          <a:blip r:embed="rId2"/>
                          <a:stretch>
                            <a:fillRect l="-391928" t="-325510" r="-101794" b="-101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375" marR="45085" marT="0" marB="0" anchor="ctr">
                        <a:blipFill>
                          <a:blip r:embed="rId2"/>
                          <a:stretch>
                            <a:fillRect l="-491928" t="-325510" r="-1794" b="-1010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0768392"/>
                      </a:ext>
                    </a:extLst>
                  </a:tr>
                  <a:tr h="591085">
                    <a:tc>
                      <a:txBody>
                        <a:bodyPr/>
                        <a:lstStyle/>
                        <a:p>
                          <a:pPr marL="102235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Schwerkraft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375" marR="45085" marT="0" marB="0" anchor="ctr">
                        <a:blipFill>
                          <a:blip r:embed="rId2"/>
                          <a:stretch>
                            <a:fillRect l="-192174" t="-429897" r="-283478" b="-20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33020" algn="ctr">
                            <a:lnSpc>
                              <a:spcPct val="107000"/>
                            </a:lnSpc>
                          </a:pPr>
                          <a:r>
                            <a:rPr lang="de-DE" sz="1600" dirty="0" err="1">
                              <a:effectLst/>
                            </a:rPr>
                            <a:t>P_g</a:t>
                          </a:r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375" marR="4508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375" marR="45085" marT="0" marB="0" anchor="ctr">
                        <a:blipFill>
                          <a:blip r:embed="rId2"/>
                          <a:stretch>
                            <a:fillRect l="-391928" t="-429897" r="-101794" b="-20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375" marR="45085" marT="0" marB="0" anchor="ctr">
                        <a:blipFill>
                          <a:blip r:embed="rId2"/>
                          <a:stretch>
                            <a:fillRect l="-491928" t="-429897" r="-1794" b="-20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61273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43251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0" dirty="0" err="1"/>
              <a:t>Physikalisches</a:t>
            </a:r>
            <a:r>
              <a:rPr lang="en-US" b="0" dirty="0"/>
              <a:t> </a:t>
            </a:r>
            <a:r>
              <a:rPr lang="en-US" b="0" dirty="0" err="1"/>
              <a:t>Ersatzschaltbild</a:t>
            </a:r>
            <a:br>
              <a:rPr lang="en-US" dirty="0"/>
            </a:b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>
          <a:xfrm>
            <a:off x="114300" y="2160589"/>
            <a:ext cx="11887199" cy="4083052"/>
          </a:xfrm>
        </p:spPr>
        <p:txBody>
          <a:bodyPr/>
          <a:lstStyle/>
          <a:p>
            <a:pPr lvl="2" indent="-288003"/>
            <a:endParaRPr lang="en-US" dirty="0">
              <a:solidFill>
                <a:srgbClr val="DC3769"/>
              </a:solidFill>
            </a:endParaRPr>
          </a:p>
          <a:p>
            <a:pPr marL="287655" lvl="1" indent="-287655"/>
            <a:endParaRPr lang="en-US" dirty="0">
              <a:solidFill>
                <a:srgbClr val="DC3769"/>
              </a:solidFill>
            </a:endParaRP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Zwei-</a:t>
            </a:r>
            <a:r>
              <a:rPr lang="en-US" dirty="0" err="1"/>
              <a:t>Gelenk</a:t>
            </a:r>
            <a:r>
              <a:rPr lang="en-US" dirty="0"/>
              <a:t>-</a:t>
            </a:r>
            <a:r>
              <a:rPr lang="en-US" dirty="0" err="1"/>
              <a:t>Roboter</a:t>
            </a:r>
            <a:r>
              <a:rPr lang="en-US" dirty="0"/>
              <a:t> | Marc Grosse,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  <a:p>
            <a:endParaRPr lang="en-US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FEC9E79-EB30-0916-145C-C11CEB635F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289" y="2160589"/>
            <a:ext cx="4235961" cy="408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22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0" dirty="0"/>
              <a:t>Aufgabe </a:t>
            </a:r>
            <a:r>
              <a:rPr lang="en-US" b="0" dirty="0" err="1"/>
              <a:t>zur</a:t>
            </a:r>
            <a:r>
              <a:rPr lang="en-US" b="0" dirty="0"/>
              <a:t> </a:t>
            </a:r>
            <a:r>
              <a:rPr lang="en-US" b="0" dirty="0" err="1"/>
              <a:t>Vorabgabe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5"/>
              <p:cNvSpPr>
                <a:spLocks noGrp="1"/>
              </p:cNvSpPr>
              <p:nvPr>
                <p:ph idx="13"/>
              </p:nvPr>
            </p:nvSpPr>
            <p:spPr>
              <a:xfrm>
                <a:off x="114300" y="2160589"/>
                <a:ext cx="11887199" cy="4083052"/>
              </a:xfrm>
            </p:spPr>
            <p:txBody>
              <a:bodyPr/>
              <a:lstStyle/>
              <a:p>
                <a:pPr marL="287655" lvl="1" indent="-287655"/>
                <a:r>
                  <a:rPr lang="de-DE" sz="1800" u="none" strike="noStrike" dirty="0">
                    <a:effectLst/>
                    <a:uFill>
                      <a:solidFill>
                        <a:srgbClr val="000000"/>
                      </a:solidFill>
                    </a:u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Für eine erfolgreiche Modellierung in Simulink muss die Massenmatrix invertierbar sein. Zeigen Sie, dass die Massenmatrix unabhängig von den Zustandsgrößen oder der Parameter Festlegung invertierbar ist. </a:t>
                </a:r>
                <a:endParaRPr lang="en-US" sz="1800" u="none" strike="noStrike" dirty="0">
                  <a:effectLst/>
                  <a:uFill>
                    <a:solidFill>
                      <a:srgbClr val="000000"/>
                    </a:solidFill>
                  </a:u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7655" lvl="1" indent="-287655"/>
                <a:r>
                  <a:rPr lang="de-DE" sz="1800" u="none" strike="noStrike" dirty="0">
                    <a:effectLst/>
                    <a:uFill>
                      <a:solidFill>
                        <a:srgbClr val="000000"/>
                      </a:solidFill>
                    </a:u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Bestimmen Sie allgemein die stationären Gleichungen des Systems. </a:t>
                </a:r>
                <a:endParaRPr lang="en-US" sz="1800" u="none" strike="noStrike" dirty="0">
                  <a:effectLst/>
                  <a:uFill>
                    <a:solidFill>
                      <a:srgbClr val="000000"/>
                    </a:solidFill>
                  </a:u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7655" lvl="1" indent="-287655"/>
                <a:r>
                  <a:rPr lang="de-DE" sz="1800" u="none" strike="noStrike" dirty="0">
                    <a:effectLst/>
                    <a:uFill>
                      <a:solidFill>
                        <a:srgbClr val="000000"/>
                      </a:solidFill>
                    </a:u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Zur späteren Regelung und Bahnplanung des Roboterarms wird folgende stationäre Gleichung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u="none" strike="noStrike">
                            <a:effectLst/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 u="none" strike="noStrike">
                                <a:effectLst/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800" i="1" u="none" strike="noStrike">
                                <a:effectLst/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</m:e>
                      <m:sub>
                        <m:r>
                          <a:rPr lang="de-DE" sz="1800" i="1" u="none" strike="noStrike" baseline="-25000">
                            <a:effectLst/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800" i="1" u="none" strike="noStrike" baseline="-250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de-DE" sz="1800" i="1" u="none" strike="noStrike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 u="none" strike="noStrike">
                            <a:effectLst/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 u="none" strike="noStrike">
                            <a:effectLst/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1800" i="1" u="none" strike="noStrike" baseline="-25000">
                            <a:effectLst/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de-DE" sz="1800" i="1" u="none" strike="noStrike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 u="none" strike="noStrike">
                            <a:effectLst/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 u="none" strike="noStrike">
                                <a:effectLst/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800" i="1" u="none" strike="noStrike">
                                <a:effectLst/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</m:e>
                      <m:sub>
                        <m:r>
                          <a:rPr lang="de-DE" sz="1800" i="1" u="none" strike="noStrike" baseline="-25000">
                            <a:effectLst/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1800" i="1" u="none" strike="noStrike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800" u="none" strike="noStrike" dirty="0">
                    <a:effectLst/>
                    <a:uFill>
                      <a:solidFill>
                        <a:srgbClr val="000000"/>
                      </a:solidFill>
                    </a:u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 mit der Vorgabe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u="none" strike="noStrike">
                            <a:effectLst/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 u="none" strike="noStrike">
                                <a:effectLst/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800" i="1" u="none" strike="noStrike">
                                <a:effectLst/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de-DE" sz="1800" i="1" u="none" strike="noStrike" baseline="-25000">
                            <a:effectLst/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1800" i="1" u="none" strike="noStrike" baseline="-250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de-DE" sz="1800" i="1" u="none" strike="noStrike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 </m:t>
                    </m:r>
                    <m:r>
                      <a:rPr lang="de-DE" sz="1800" i="1" u="none" strike="noStrike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1800" i="1" u="none" strike="noStrike">
                            <a:effectLst/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 u="none" strike="noStrike">
                                <a:effectLst/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800" i="1" u="none" strike="noStrike">
                                <a:effectLst/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de-DE" sz="1800" i="1" u="none" strike="noStrike" baseline="-25000">
                            <a:effectLst/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800" i="1" u="none" strike="noStrike" baseline="-250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800" u="none" strike="noStrike" dirty="0">
                    <a:effectLst/>
                    <a:uFill>
                      <a:solidFill>
                        <a:srgbClr val="000000"/>
                      </a:solidFill>
                    </a:u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benötigt. Bestimmen Sie diese aus den stationären Gleichungen. </a:t>
                </a:r>
                <a:endParaRPr lang="en-US" sz="1800" u="none" strike="noStrike" dirty="0">
                  <a:effectLst/>
                  <a:uFill>
                    <a:solidFill>
                      <a:srgbClr val="000000"/>
                    </a:solidFill>
                  </a:u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7655" lvl="1" indent="-287655"/>
                <a:endParaRPr lang="en-US" dirty="0">
                  <a:solidFill>
                    <a:srgbClr val="DC3769"/>
                  </a:solidFill>
                </a:endParaRPr>
              </a:p>
              <a:p>
                <a:pPr marL="287655" lvl="1" indent="-287655"/>
                <a:endParaRPr lang="en-US" dirty="0">
                  <a:solidFill>
                    <a:srgbClr val="DC3769"/>
                  </a:solidFill>
                </a:endParaRPr>
              </a:p>
            </p:txBody>
          </p:sp>
        </mc:Choice>
        <mc:Fallback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114300" y="2160589"/>
                <a:ext cx="11887199" cy="4083052"/>
              </a:xfrm>
              <a:blipFill>
                <a:blip r:embed="rId2"/>
                <a:stretch>
                  <a:fillRect l="-1128" t="-2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Zwei-</a:t>
            </a:r>
            <a:r>
              <a:rPr lang="en-US" dirty="0" err="1"/>
              <a:t>Gelenk</a:t>
            </a:r>
            <a:r>
              <a:rPr lang="en-US" dirty="0"/>
              <a:t>-</a:t>
            </a:r>
            <a:r>
              <a:rPr lang="en-US" dirty="0" err="1"/>
              <a:t>Roboter</a:t>
            </a:r>
            <a:r>
              <a:rPr lang="en-US" dirty="0"/>
              <a:t> | Marc Grosse,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  <a:p>
            <a:endParaRPr lang="en-US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54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52AECA44-6693-4EB7-B2B5-6A2C586F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Campus Sontheim</a:t>
            </a:r>
            <a:endParaRPr lang="en-US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90DBF1E-C4B8-4D3B-84CE-E6AD5C7E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Zwei-</a:t>
            </a:r>
            <a:r>
              <a:rPr lang="en-US" dirty="0" err="1"/>
              <a:t>Gelenk</a:t>
            </a:r>
            <a:r>
              <a:rPr lang="en-US" dirty="0"/>
              <a:t>-</a:t>
            </a:r>
            <a:r>
              <a:rPr lang="en-US" dirty="0" err="1"/>
              <a:t>Roboter</a:t>
            </a:r>
            <a:r>
              <a:rPr lang="en-US" dirty="0"/>
              <a:t> | Marc Grosse,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F034B9B7-B9EB-4395-8629-FCFEFC1B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0" name="Vertikaler Textplatzhalter 29"/>
          <p:cNvSpPr>
            <a:spLocks noGrp="1"/>
          </p:cNvSpPr>
          <p:nvPr>
            <p:ph type="body" orient="vert" idx="13"/>
          </p:nvPr>
        </p:nvSpPr>
        <p:spPr>
          <a:xfrm>
            <a:off x="1998349" y="2963016"/>
            <a:ext cx="9695489" cy="1635823"/>
          </a:xfrm>
        </p:spPr>
        <p:txBody>
          <a:bodyPr/>
          <a:lstStyle/>
          <a:p>
            <a:r>
              <a:rPr lang="en-US" dirty="0" err="1"/>
              <a:t>Rückfragen</a:t>
            </a:r>
            <a:r>
              <a:rPr lang="en-US" dirty="0"/>
              <a:t> bitte an:</a:t>
            </a:r>
          </a:p>
          <a:p>
            <a:pPr lvl="1"/>
            <a:r>
              <a:rPr lang="en-US" dirty="0"/>
              <a:t>Moritz </a:t>
            </a:r>
            <a:r>
              <a:rPr lang="en-US" dirty="0" err="1"/>
              <a:t>Höhnel</a:t>
            </a:r>
            <a:r>
              <a:rPr lang="en-US" dirty="0"/>
              <a:t>					 Marc Grosse</a:t>
            </a:r>
          </a:p>
          <a:p>
            <a:r>
              <a:rPr lang="en-US" dirty="0" err="1"/>
              <a:t>Fakultät</a:t>
            </a:r>
            <a:r>
              <a:rPr lang="en-US" dirty="0"/>
              <a:t> T1 | ASE				</a:t>
            </a:r>
            <a:r>
              <a:rPr lang="en-US" dirty="0" err="1"/>
              <a:t>Fakultät</a:t>
            </a:r>
            <a:r>
              <a:rPr lang="en-US" dirty="0"/>
              <a:t> T1 | ASE</a:t>
            </a:r>
          </a:p>
          <a:p>
            <a:r>
              <a:rPr lang="en-US" dirty="0"/>
              <a:t>mhoehnel@stud.hs-heilbronn.de		</a:t>
            </a:r>
            <a:r>
              <a:rPr lang="en-US" dirty="0" err="1"/>
              <a:t>mgrosse@stud.hs-heilbronn.de</a:t>
            </a:r>
            <a:endParaRPr lang="en-US" dirty="0"/>
          </a:p>
          <a:p>
            <a:endParaRPr lang="en-US" dirty="0"/>
          </a:p>
        </p:txBody>
      </p:sp>
      <p:sp>
        <p:nvSpPr>
          <p:cNvPr id="24" name="Vertikaler Textplatzhalter 23"/>
          <p:cNvSpPr>
            <a:spLocks noGrp="1"/>
          </p:cNvSpPr>
          <p:nvPr>
            <p:ph type="body" orient="vert" idx="14"/>
          </p:nvPr>
        </p:nvSpPr>
        <p:spPr>
          <a:xfrm>
            <a:off x="1998349" y="1146632"/>
            <a:ext cx="9695489" cy="1851841"/>
          </a:xfrm>
        </p:spPr>
        <p:txBody>
          <a:bodyPr/>
          <a:lstStyle/>
          <a:p>
            <a:r>
              <a:rPr lang="en-US" dirty="0"/>
              <a:t>DANKE!</a:t>
            </a:r>
          </a:p>
        </p:txBody>
      </p:sp>
      <p:pic>
        <p:nvPicPr>
          <p:cNvPr id="8" name="Bildplatzhalter 11" descr="Ein Bild, das Person, Wand, Anzug, Mann enthält.&#10;&#10;Automatisch generierte Beschreibung">
            <a:extLst>
              <a:ext uri="{FF2B5EF4-FFF2-40B4-BE49-F238E27FC236}">
                <a16:creationId xmlns:a16="http://schemas.microsoft.com/office/drawing/2014/main" id="{75F5D36A-1F6A-410A-8CD2-7C67897058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3" t="16460" r="19671" b="26185"/>
          <a:stretch/>
        </p:blipFill>
        <p:spPr>
          <a:xfrm>
            <a:off x="692250" y="3424857"/>
            <a:ext cx="1080000" cy="1080000"/>
          </a:xfrm>
          <a:prstGeom prst="ellipse">
            <a:avLst/>
          </a:prstGeom>
        </p:spPr>
      </p:pic>
      <p:pic>
        <p:nvPicPr>
          <p:cNvPr id="11" name="Bildplatzhalter 10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8F9750C5-69F3-4020-8A10-09070D5B089A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4"/>
          <a:srcRect l="21642" t="16400" r="32109" b="13026"/>
          <a:stretch/>
        </p:blipFill>
        <p:spPr>
          <a:xfrm rot="16200000">
            <a:off x="684367" y="4807092"/>
            <a:ext cx="1079999" cy="1095767"/>
          </a:xfr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B0ABAA0-4556-4BEB-946E-B8E32890B8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500" b="12500"/>
          <a:stretch/>
        </p:blipFill>
        <p:spPr>
          <a:xfrm>
            <a:off x="6306093" y="3424857"/>
            <a:ext cx="1080000" cy="1080000"/>
          </a:xfrm>
          <a:prstGeom prst="ellipse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CD1BD50E-A8D7-4722-91EA-EB59A9C53500}"/>
              </a:ext>
            </a:extLst>
          </p:cNvPr>
          <p:cNvSpPr txBox="1"/>
          <p:nvPr/>
        </p:nvSpPr>
        <p:spPr>
          <a:xfrm>
            <a:off x="1998349" y="4806743"/>
            <a:ext cx="382969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Mattis Ritter</a:t>
            </a:r>
          </a:p>
          <a:p>
            <a:r>
              <a:rPr lang="de-DE" sz="2000" dirty="0">
                <a:solidFill>
                  <a:schemeClr val="bg1"/>
                </a:solidFill>
              </a:rPr>
              <a:t>Fakultät T1 | ASE</a:t>
            </a:r>
          </a:p>
          <a:p>
            <a:r>
              <a:rPr lang="de-DE" sz="2000" dirty="0" err="1">
                <a:solidFill>
                  <a:schemeClr val="bg1"/>
                </a:solidFill>
              </a:rPr>
              <a:t>mritter@stud.hs-heilbronn.de</a:t>
            </a:r>
            <a:endParaRPr lang="de-DE" sz="2000" dirty="0">
              <a:solidFill>
                <a:schemeClr val="bg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564677"/>
      </p:ext>
    </p:extLst>
  </p:cSld>
  <p:clrMapOvr>
    <a:masterClrMapping/>
  </p:clrMapOvr>
</p:sld>
</file>

<file path=ppt/theme/theme1.xml><?xml version="1.0" encoding="utf-8"?>
<a:theme xmlns:a="http://schemas.openxmlformats.org/drawingml/2006/main" name="PPT_HHN_16x9_EN_01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2" id="{2EEEF417-1A1D-417B-8027-150E18881973}" vid="{D51E834E-C123-4A66-80B5-6AFB0251C3DE}"/>
    </a:ext>
  </a:extLst>
</a:theme>
</file>

<file path=ppt/theme/theme2.xml><?xml version="1.0" encoding="utf-8"?>
<a:theme xmlns:a="http://schemas.openxmlformats.org/drawingml/2006/main" name="1_PPT_HHN_16x9_EN_01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2" id="{2EEEF417-1A1D-417B-8027-150E18881973}" vid="{A826E504-A1FF-48C6-BF11-68BD7E1C7F12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a4e9d1-002c-44d1-a7df-d1d440f2d89c">
      <Terms xmlns="http://schemas.microsoft.com/office/infopath/2007/PartnerControls"/>
    </lcf76f155ced4ddcb4097134ff3c332f>
    <TaxCatchAll xmlns="396d3ce1-f135-45f1-a004-8da1c81eaf0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315C8266D65147BEEF21714B380DFC" ma:contentTypeVersion="12" ma:contentTypeDescription="Create a new document." ma:contentTypeScope="" ma:versionID="ae14c92c52cedeef1460d511b82b4719">
  <xsd:schema xmlns:xsd="http://www.w3.org/2001/XMLSchema" xmlns:xs="http://www.w3.org/2001/XMLSchema" xmlns:p="http://schemas.microsoft.com/office/2006/metadata/properties" xmlns:ns2="e1a4e9d1-002c-44d1-a7df-d1d440f2d89c" xmlns:ns3="396d3ce1-f135-45f1-a004-8da1c81eaf02" targetNamespace="http://schemas.microsoft.com/office/2006/metadata/properties" ma:root="true" ma:fieldsID="30ae492b1ebb9fd38c43b4ed6abfe70d" ns2:_="" ns3:_="">
    <xsd:import namespace="e1a4e9d1-002c-44d1-a7df-d1d440f2d89c"/>
    <xsd:import namespace="396d3ce1-f135-45f1-a004-8da1c81eaf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a4e9d1-002c-44d1-a7df-d1d440f2d8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8e10526-b566-4b41-9d0d-ac6cbbfbcbc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6d3ce1-f135-45f1-a004-8da1c81eaf0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a338289-5d0f-45f9-8918-8890acfce5c4}" ma:internalName="TaxCatchAll" ma:showField="CatchAllData" ma:web="396d3ce1-f135-45f1-a004-8da1c81eaf0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303304-D675-4AEC-B056-9DF2E7E157C6}">
  <ds:schemaRefs>
    <ds:schemaRef ds:uri="396d3ce1-f135-45f1-a004-8da1c81eaf02"/>
    <ds:schemaRef ds:uri="e1a4e9d1-002c-44d1-a7df-d1d440f2d89c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E554B1BE-D081-4D49-A9A8-02DBC419D9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061106-0B7E-4C54-909B-385CA08974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a4e9d1-002c-44d1-a7df-d1d440f2d89c"/>
    <ds:schemaRef ds:uri="396d3ce1-f135-45f1-a004-8da1c81eaf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0</TotalTime>
  <Words>498</Words>
  <Application>Microsoft Office PowerPoint</Application>
  <PresentationFormat>Widescreen</PresentationFormat>
  <Paragraphs>114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Wingdings</vt:lpstr>
      <vt:lpstr>PPT_HHN_16x9_EN_01</vt:lpstr>
      <vt:lpstr>1_PPT_HHN_16x9_EN_01</vt:lpstr>
      <vt:lpstr>ZWEI-GELENK-ROBOTER</vt:lpstr>
      <vt:lpstr>Aufgabenstellung und Projektziele </vt:lpstr>
      <vt:lpstr>Modellannahmen </vt:lpstr>
      <vt:lpstr>EINGANGS-, Zustands-, Ausgangssignale, Parameter und Anfangsbedingungen </vt:lpstr>
      <vt:lpstr>EINGANGS-, Zustands-, Ausgangssignale, Parameter und Anfangsbedingungen </vt:lpstr>
      <vt:lpstr>Physikalisches Ersatzschaltbild </vt:lpstr>
      <vt:lpstr>Aufgabe zur Vorabgabe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Truck platoon</dc:title>
  <dc:creator>Mattis Ritter</dc:creator>
  <cp:lastModifiedBy>Mattis Ritter</cp:lastModifiedBy>
  <cp:revision>8</cp:revision>
  <dcterms:created xsi:type="dcterms:W3CDTF">2022-04-09T09:06:39Z</dcterms:created>
  <dcterms:modified xsi:type="dcterms:W3CDTF">2022-10-26T10:06:34Z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0x01010071315C8266D65147BEEF21714B380DFC</vt:lpwstr>
  </property>
  <property fmtid="{D5CDD505-2E9C-101B-9397-08002B2CF9AE}" pid="3" name="MediaServiceImageTags">
    <vt:lpwstr/>
  </property>
</Properties>
</file>