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1" r:id="rId5"/>
  </p:sldMasterIdLst>
  <p:notesMasterIdLst>
    <p:notesMasterId r:id="rId16"/>
  </p:notesMasterIdLst>
  <p:sldIdLst>
    <p:sldId id="276" r:id="rId6"/>
    <p:sldId id="290" r:id="rId7"/>
    <p:sldId id="278" r:id="rId8"/>
    <p:sldId id="291" r:id="rId9"/>
    <p:sldId id="292" r:id="rId10"/>
    <p:sldId id="293" r:id="rId11"/>
    <p:sldId id="295" r:id="rId12"/>
    <p:sldId id="296" r:id="rId13"/>
    <p:sldId id="294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0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36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94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9"/>
  </p:normalViewPr>
  <p:slideViewPr>
    <p:cSldViewPr snapToGrid="0">
      <p:cViewPr varScale="1">
        <p:scale>
          <a:sx n="87" d="100"/>
          <a:sy n="87" d="100"/>
        </p:scale>
        <p:origin x="96" y="432"/>
      </p:cViewPr>
      <p:guideLst>
        <p:guide orient="horz" pos="650"/>
        <p:guide pos="7423"/>
        <p:guide orient="horz" pos="1361"/>
        <p:guide orient="horz" pos="3932"/>
        <p:guide orient="horz" pos="1194"/>
        <p:guide pos="2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03.01.2023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13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449388"/>
            <a:ext cx="12192000" cy="5408616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presentation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Lecture topic Lecture topic Lecture topic Lecture topic Lecture topic Lecture topic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Referent / </a:t>
            </a:r>
            <a:r>
              <a:rPr lang="en-US" err="1"/>
              <a:t>Fakultät</a:t>
            </a:r>
            <a:r>
              <a:rPr lang="en-US"/>
              <a:t> / </a:t>
            </a:r>
            <a:r>
              <a:rPr lang="en-US" err="1"/>
              <a:t>Studiengang</a:t>
            </a:r>
            <a:r>
              <a:rPr lang="en-US"/>
              <a:t> | </a:t>
            </a:r>
            <a:r>
              <a:rPr lang="en-US" err="1"/>
              <a:t>WiSe</a:t>
            </a:r>
            <a:r>
              <a:rPr lang="en-US"/>
              <a:t>/</a:t>
            </a:r>
            <a:r>
              <a:rPr lang="en-US" err="1"/>
              <a:t>SoSe</a:t>
            </a:r>
            <a:r>
              <a:rPr lang="en-US"/>
              <a:t> 2017/19</a:t>
            </a:r>
          </a:p>
        </p:txBody>
      </p:sp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3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err="1"/>
              <a:t>Bitte</a:t>
            </a:r>
            <a:r>
              <a:rPr lang="en-US"/>
              <a:t> </a:t>
            </a:r>
            <a:r>
              <a:rPr lang="en-US" err="1"/>
              <a:t>nicht</a:t>
            </a:r>
            <a:br>
              <a:rPr lang="en-US"/>
            </a:br>
            <a:r>
              <a:rPr lang="en-US" err="1"/>
              <a:t>verschieben</a:t>
            </a:r>
            <a:endParaRPr lang="en-US"/>
          </a:p>
        </p:txBody>
      </p:sp>
      <p:pic>
        <p:nvPicPr>
          <p:cNvPr id="19" name="Logo HHN">
            <a:extLst>
              <a:ext uri="{FF2B5EF4-FFF2-40B4-BE49-F238E27FC236}">
                <a16:creationId xmlns:a16="http://schemas.microsoft.com/office/drawing/2014/main" id="{E401AAA2-F595-411B-A3EF-57905A9882E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084" y="305319"/>
            <a:ext cx="1940400" cy="903600"/>
          </a:xfrm>
          <a:prstGeom prst="rect">
            <a:avLst/>
          </a:prstGeom>
        </p:spPr>
      </p:pic>
      <p:grpSp>
        <p:nvGrpSpPr>
          <p:cNvPr id="20" name="Regieanweisungen">
            <a:extLst>
              <a:ext uri="{FF2B5EF4-FFF2-40B4-BE49-F238E27FC236}">
                <a16:creationId xmlns:a16="http://schemas.microsoft.com/office/drawing/2014/main" id="{3D64421D-DBFE-41AB-A378-7DBF9C4CC7F8}"/>
              </a:ext>
            </a:extLst>
          </p:cNvPr>
          <p:cNvGrpSpPr/>
          <p:nvPr userDrawn="1"/>
        </p:nvGrpSpPr>
        <p:grpSpPr>
          <a:xfrm>
            <a:off x="406398" y="-468000"/>
            <a:ext cx="14521602" cy="1980001"/>
            <a:chOff x="304800" y="-468001"/>
            <a:chExt cx="10891200" cy="1980001"/>
          </a:xfrm>
        </p:grpSpPr>
        <p:sp>
          <p:nvSpPr>
            <p:cNvPr id="24" name="Hilfslinien">
              <a:extLst>
                <a:ext uri="{FF2B5EF4-FFF2-40B4-BE49-F238E27FC236}">
                  <a16:creationId xmlns:a16="http://schemas.microsoft.com/office/drawing/2014/main" id="{0B19D590-8202-424B-810A-BA64C30D72E3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Zurücksetzen">
              <a:extLst>
                <a:ext uri="{FF2B5EF4-FFF2-40B4-BE49-F238E27FC236}">
                  <a16:creationId xmlns:a16="http://schemas.microsoft.com/office/drawing/2014/main" id="{CF7251AF-5343-4756-8000-8AB0335BAA99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6" name="Layoutwechsel">
              <a:extLst>
                <a:ext uri="{FF2B5EF4-FFF2-40B4-BE49-F238E27FC236}">
                  <a16:creationId xmlns:a16="http://schemas.microsoft.com/office/drawing/2014/main" id="{A4325A29-EFA6-4867-99A1-E4058D882D4A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8" name="Kopfzeile">
              <a:extLst>
                <a:ext uri="{FF2B5EF4-FFF2-40B4-BE49-F238E27FC236}">
                  <a16:creationId xmlns:a16="http://schemas.microsoft.com/office/drawing/2014/main" id="{CD985852-8EA5-4F1F-85D6-11C67C20F991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91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160588"/>
            <a:ext cx="11377089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Short info about the content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397" y="2689225"/>
            <a:ext cx="5592527" cy="35544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spcAft>
                <a:spcPts val="599"/>
              </a:spcAft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689225"/>
            <a:ext cx="5591487" cy="35544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spcAft>
                <a:spcPts val="599"/>
              </a:spcAft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9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394" y="2160588"/>
            <a:ext cx="11377092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Short info about the content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690813"/>
            <a:ext cx="11377084" cy="35528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spcAft>
                <a:spcPts val="599"/>
              </a:spcAft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1098550"/>
            <a:ext cx="12192000" cy="5759451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Please refer any questions to:</a:t>
            </a:r>
            <a:br>
              <a:rPr lang="en-US"/>
            </a:br>
            <a:r>
              <a:rPr lang="en-US"/>
              <a:t>Prename Name (Ribbon &gt; Increase List Level)</a:t>
            </a:r>
            <a:br>
              <a:rPr lang="en-US"/>
            </a:br>
            <a:r>
              <a:rPr lang="en-US"/>
              <a:t>Faculty of XY | Department of XY </a:t>
            </a:r>
            <a:br>
              <a:rPr lang="en-US"/>
            </a:br>
            <a:r>
              <a:rPr lang="en-US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160588"/>
            <a:ext cx="9695489" cy="1851841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Conclusion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1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449388"/>
            <a:ext cx="12192000" cy="5408616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presentation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3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err="1"/>
              <a:t>Bitte</a:t>
            </a:r>
            <a:r>
              <a:rPr lang="en-US"/>
              <a:t> </a:t>
            </a:r>
            <a:r>
              <a:rPr lang="en-US" err="1"/>
              <a:t>nicht</a:t>
            </a:r>
            <a:br>
              <a:rPr lang="en-US"/>
            </a:br>
            <a:r>
              <a:rPr lang="en-US" err="1"/>
              <a:t>verschieben</a:t>
            </a:r>
            <a:endParaRPr lang="en-US"/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5" name="Logo HHN">
            <a:extLst>
              <a:ext uri="{FF2B5EF4-FFF2-40B4-BE49-F238E27FC236}">
                <a16:creationId xmlns:a16="http://schemas.microsoft.com/office/drawing/2014/main" id="{294CBFEC-8F4B-4ECF-8079-424B2999F3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084" y="305319"/>
            <a:ext cx="1940400" cy="903600"/>
          </a:xfrm>
          <a:prstGeom prst="rect">
            <a:avLst/>
          </a:prstGeom>
        </p:spPr>
      </p:pic>
      <p:grpSp>
        <p:nvGrpSpPr>
          <p:cNvPr id="19" name="Regieanweisungen">
            <a:extLst>
              <a:ext uri="{FF2B5EF4-FFF2-40B4-BE49-F238E27FC236}">
                <a16:creationId xmlns:a16="http://schemas.microsoft.com/office/drawing/2014/main" id="{47D6AE76-64DF-4253-87B7-D55F6FD314DC}"/>
              </a:ext>
            </a:extLst>
          </p:cNvPr>
          <p:cNvGrpSpPr/>
          <p:nvPr userDrawn="1"/>
        </p:nvGrpSpPr>
        <p:grpSpPr>
          <a:xfrm>
            <a:off x="406397" y="-468000"/>
            <a:ext cx="14521603" cy="7668001"/>
            <a:chOff x="304799" y="-468001"/>
            <a:chExt cx="10891201" cy="7668001"/>
          </a:xfrm>
        </p:grpSpPr>
        <p:sp>
          <p:nvSpPr>
            <p:cNvPr id="21" name="Hilfslinien">
              <a:extLst>
                <a:ext uri="{FF2B5EF4-FFF2-40B4-BE49-F238E27FC236}">
                  <a16:creationId xmlns:a16="http://schemas.microsoft.com/office/drawing/2014/main" id="{2E537BCA-0378-47EE-BA2E-AAE85C970D72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Zurücksetzen">
              <a:extLst>
                <a:ext uri="{FF2B5EF4-FFF2-40B4-BE49-F238E27FC236}">
                  <a16:creationId xmlns:a16="http://schemas.microsoft.com/office/drawing/2014/main" id="{AD2EC562-5E00-4380-99C6-0D2297D5D9CB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3" name="Layoutwechsel">
              <a:extLst>
                <a:ext uri="{FF2B5EF4-FFF2-40B4-BE49-F238E27FC236}">
                  <a16:creationId xmlns:a16="http://schemas.microsoft.com/office/drawing/2014/main" id="{A38E1AA6-7755-41CA-B107-5CD24E5B648D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3" name="Fußzeile">
              <a:extLst>
                <a:ext uri="{FF2B5EF4-FFF2-40B4-BE49-F238E27FC236}">
                  <a16:creationId xmlns:a16="http://schemas.microsoft.com/office/drawing/2014/main" id="{13AC3CA5-8992-43C8-9BDA-957D603ABF89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34" name="Kopfzeile">
              <a:extLst>
                <a:ext uri="{FF2B5EF4-FFF2-40B4-BE49-F238E27FC236}">
                  <a16:creationId xmlns:a16="http://schemas.microsoft.com/office/drawing/2014/main" id="{4F387B6C-D72C-4FEE-AACF-55636C11E75D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91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449388"/>
            <a:ext cx="12192000" cy="5408616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presentation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3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err="1"/>
              <a:t>Bitte</a:t>
            </a:r>
            <a:r>
              <a:rPr lang="en-US"/>
              <a:t> </a:t>
            </a:r>
            <a:r>
              <a:rPr lang="en-US" err="1"/>
              <a:t>nicht</a:t>
            </a:r>
            <a:br>
              <a:rPr lang="en-US"/>
            </a:br>
            <a:r>
              <a:rPr lang="en-US" err="1"/>
              <a:t>verschieben</a:t>
            </a:r>
            <a:endParaRPr lang="en-US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PLACEHOLDER INSTITUTE LOGO load Logo via the button Insert Picture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PLACEHOLDER INSTITUTE LOGO load Logo via the button Insert Picture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9" name="Logo HHN">
            <a:extLst>
              <a:ext uri="{FF2B5EF4-FFF2-40B4-BE49-F238E27FC236}">
                <a16:creationId xmlns:a16="http://schemas.microsoft.com/office/drawing/2014/main" id="{540FD209-9B2E-49C5-ACDA-B6EF826BD8E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084" y="305319"/>
            <a:ext cx="1940400" cy="903600"/>
          </a:xfrm>
          <a:prstGeom prst="rect">
            <a:avLst/>
          </a:prstGeom>
        </p:spPr>
      </p:pic>
      <p:grpSp>
        <p:nvGrpSpPr>
          <p:cNvPr id="20" name="Regieanweisungen">
            <a:extLst>
              <a:ext uri="{FF2B5EF4-FFF2-40B4-BE49-F238E27FC236}">
                <a16:creationId xmlns:a16="http://schemas.microsoft.com/office/drawing/2014/main" id="{B6F0E48E-A197-4EA9-A895-D82AA5BE5B30}"/>
              </a:ext>
            </a:extLst>
          </p:cNvPr>
          <p:cNvGrpSpPr/>
          <p:nvPr userDrawn="1"/>
        </p:nvGrpSpPr>
        <p:grpSpPr>
          <a:xfrm>
            <a:off x="406397" y="-467999"/>
            <a:ext cx="14521603" cy="7668000"/>
            <a:chOff x="304799" y="-468000"/>
            <a:chExt cx="10891201" cy="7668000"/>
          </a:xfrm>
        </p:grpSpPr>
        <p:sp>
          <p:nvSpPr>
            <p:cNvPr id="23" name="Hilfslinien">
              <a:extLst>
                <a:ext uri="{FF2B5EF4-FFF2-40B4-BE49-F238E27FC236}">
                  <a16:creationId xmlns:a16="http://schemas.microsoft.com/office/drawing/2014/main" id="{FF34F164-C8D1-4A62-BC29-AA721AA0A69A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Zurücksetzen">
              <a:extLst>
                <a:ext uri="{FF2B5EF4-FFF2-40B4-BE49-F238E27FC236}">
                  <a16:creationId xmlns:a16="http://schemas.microsoft.com/office/drawing/2014/main" id="{F7EBDEE9-DA2A-4508-8A96-E654688D2AFE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6" name="Layoutwechsel">
              <a:extLst>
                <a:ext uri="{FF2B5EF4-FFF2-40B4-BE49-F238E27FC236}">
                  <a16:creationId xmlns:a16="http://schemas.microsoft.com/office/drawing/2014/main" id="{2DE5B1FC-02BE-46AD-A4B1-F6635A03B544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7" name="Fußzeile">
              <a:extLst>
                <a:ext uri="{FF2B5EF4-FFF2-40B4-BE49-F238E27FC236}">
                  <a16:creationId xmlns:a16="http://schemas.microsoft.com/office/drawing/2014/main" id="{984A414F-FD68-4017-BCB5-429CA3073215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91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presentation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6" name="Logo HHN">
            <a:extLst>
              <a:ext uri="{FF2B5EF4-FFF2-40B4-BE49-F238E27FC236}">
                <a16:creationId xmlns:a16="http://schemas.microsoft.com/office/drawing/2014/main" id="{DC2EA3BA-E94F-491F-A263-862D23C273C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192" y="305318"/>
            <a:ext cx="1940297" cy="901976"/>
          </a:xfrm>
          <a:prstGeom prst="rect">
            <a:avLst/>
          </a:prstGeom>
        </p:spPr>
      </p:pic>
      <p:grpSp>
        <p:nvGrpSpPr>
          <p:cNvPr id="20" name="Regieanweisungen">
            <a:extLst>
              <a:ext uri="{FF2B5EF4-FFF2-40B4-BE49-F238E27FC236}">
                <a16:creationId xmlns:a16="http://schemas.microsoft.com/office/drawing/2014/main" id="{54486513-B2F7-4A9E-9107-04DAE877CE2B}"/>
              </a:ext>
            </a:extLst>
          </p:cNvPr>
          <p:cNvGrpSpPr/>
          <p:nvPr userDrawn="1"/>
        </p:nvGrpSpPr>
        <p:grpSpPr>
          <a:xfrm>
            <a:off x="406397" y="-468000"/>
            <a:ext cx="14521603" cy="7668001"/>
            <a:chOff x="304799" y="-468001"/>
            <a:chExt cx="10891201" cy="7668001"/>
          </a:xfrm>
        </p:grpSpPr>
        <p:sp>
          <p:nvSpPr>
            <p:cNvPr id="22" name="Hilfslinien">
              <a:extLst>
                <a:ext uri="{FF2B5EF4-FFF2-40B4-BE49-F238E27FC236}">
                  <a16:creationId xmlns:a16="http://schemas.microsoft.com/office/drawing/2014/main" id="{C16E8043-DA79-40F8-8D1D-AC415567D048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Zurücksetzen">
              <a:extLst>
                <a:ext uri="{FF2B5EF4-FFF2-40B4-BE49-F238E27FC236}">
                  <a16:creationId xmlns:a16="http://schemas.microsoft.com/office/drawing/2014/main" id="{26D2A6E4-2FD7-4384-A885-2C1762191ED2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5" name="Layoutwechsel">
              <a:extLst>
                <a:ext uri="{FF2B5EF4-FFF2-40B4-BE49-F238E27FC236}">
                  <a16:creationId xmlns:a16="http://schemas.microsoft.com/office/drawing/2014/main" id="{830F58C2-E9EF-47B7-A9E8-7982E7637424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1" name="Fußzeile">
              <a:extLst>
                <a:ext uri="{FF2B5EF4-FFF2-40B4-BE49-F238E27FC236}">
                  <a16:creationId xmlns:a16="http://schemas.microsoft.com/office/drawing/2014/main" id="{210FA1D1-78FE-4DD8-AE03-CB8644302404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5252AE4A-CC7F-44E4-9F94-406E44784A79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1098550"/>
            <a:ext cx="12192000" cy="57594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Subheading</a:t>
            </a:r>
            <a:br>
              <a:rPr lang="en-US"/>
            </a:br>
            <a:r>
              <a:rPr lang="en-US"/>
              <a:t>Separator page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Additional info</a:t>
            </a:r>
          </a:p>
        </p:txBody>
      </p:sp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  <p:pic>
        <p:nvPicPr>
          <p:cNvPr id="20" name="Logo HHN">
            <a:extLst>
              <a:ext uri="{FF2B5EF4-FFF2-40B4-BE49-F238E27FC236}">
                <a16:creationId xmlns:a16="http://schemas.microsoft.com/office/drawing/2014/main" id="{1F838209-9061-4C52-A3F6-8BF3423A5D6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  <p:grpSp>
        <p:nvGrpSpPr>
          <p:cNvPr id="22" name="Regieanweisungen">
            <a:extLst>
              <a:ext uri="{FF2B5EF4-FFF2-40B4-BE49-F238E27FC236}">
                <a16:creationId xmlns:a16="http://schemas.microsoft.com/office/drawing/2014/main" id="{7A76FA23-6904-44A1-AA67-E27CCD0DAE5C}"/>
              </a:ext>
            </a:extLst>
          </p:cNvPr>
          <p:cNvGrpSpPr/>
          <p:nvPr userDrawn="1"/>
        </p:nvGrpSpPr>
        <p:grpSpPr>
          <a:xfrm>
            <a:off x="406397" y="-468000"/>
            <a:ext cx="14521603" cy="7668001"/>
            <a:chOff x="304799" y="-468001"/>
            <a:chExt cx="10891201" cy="7668001"/>
          </a:xfrm>
        </p:grpSpPr>
        <p:sp>
          <p:nvSpPr>
            <p:cNvPr id="24" name="Hilfslinien">
              <a:extLst>
                <a:ext uri="{FF2B5EF4-FFF2-40B4-BE49-F238E27FC236}">
                  <a16:creationId xmlns:a16="http://schemas.microsoft.com/office/drawing/2014/main" id="{FD8E7FED-134D-47A9-816B-6A45070E270E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Zurücksetzen">
              <a:extLst>
                <a:ext uri="{FF2B5EF4-FFF2-40B4-BE49-F238E27FC236}">
                  <a16:creationId xmlns:a16="http://schemas.microsoft.com/office/drawing/2014/main" id="{CE65A194-BDC9-48CF-BEFE-535518FC4DA3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6" name="Layoutwechsel">
              <a:extLst>
                <a:ext uri="{FF2B5EF4-FFF2-40B4-BE49-F238E27FC236}">
                  <a16:creationId xmlns:a16="http://schemas.microsoft.com/office/drawing/2014/main" id="{90A8388C-D616-4B5A-8E8B-D8A5E21F518D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2" name="Fußzeile">
              <a:extLst>
                <a:ext uri="{FF2B5EF4-FFF2-40B4-BE49-F238E27FC236}">
                  <a16:creationId xmlns:a16="http://schemas.microsoft.com/office/drawing/2014/main" id="{6AD20FC2-A2D4-4765-938F-E3B31AB19D8F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33" name="Kopfzeile">
              <a:extLst>
                <a:ext uri="{FF2B5EF4-FFF2-40B4-BE49-F238E27FC236}">
                  <a16:creationId xmlns:a16="http://schemas.microsoft.com/office/drawing/2014/main" id="{568EA491-E484-4994-AA92-839C98876B59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160589"/>
            <a:ext cx="11377084" cy="40830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</a:p>
          <a:p>
            <a:pPr lvl="8"/>
            <a:r>
              <a:rPr lang="en-US" noProof="0"/>
              <a:t>Ninth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160588"/>
            <a:ext cx="11377084" cy="2105000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  <a:endParaRPr lang="en-US"/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r>
              <a:rPr lang="en-US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160588"/>
            <a:ext cx="7128933" cy="4083050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  <a:endParaRPr lang="en-US"/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9" y="2221920"/>
            <a:ext cx="3862920" cy="3959805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9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1098550"/>
            <a:ext cx="12191999" cy="5759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r>
              <a:rPr lang="en-US"/>
              <a:t>Insert picture &gt;&gt; Ribbon &gt; Insert &gt; Picture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1098550"/>
            <a:ext cx="12192000" cy="5759451"/>
          </a:xfrm>
          <a:blipFill>
            <a:blip r:embed="rId2"/>
            <a:stretch>
              <a:fillRect/>
            </a:stretch>
          </a:blipFill>
        </p:spPr>
        <p:txBody>
          <a:bodyPr vert="horz" lIns="1954800" tIns="12600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marR="0" indent="0" algn="l" defTabSz="914407" rtl="0" eaLnBrk="1" fontAlgn="auto" latinLnBrk="0" hangingPunct="1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Quote on first level // </a:t>
            </a:r>
            <a:r>
              <a:rPr lang="en-US" noProof="0"/>
              <a:t>for </a:t>
            </a:r>
            <a:r>
              <a:rPr lang="en-US"/>
              <a:t>Autor &gt;&gt; Ribbon </a:t>
            </a:r>
            <a:r>
              <a:rPr lang="en-US" noProof="0"/>
              <a:t>&gt; Home &gt; Paragraph &gt; Increase List</a:t>
            </a:r>
            <a:r>
              <a:rPr lang="en-US"/>
              <a:t> </a:t>
            </a:r>
          </a:p>
          <a:p>
            <a:pPr marL="0" marR="0" lvl="1" indent="0" algn="l" defTabSz="914407" rtl="0" eaLnBrk="1" fontAlgn="auto" latinLnBrk="0" hangingPunct="1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/>
            </a:pPr>
            <a:r>
              <a:rPr lang="en-US" noProof="0"/>
              <a:t>Second level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7" name="Titel 9">
            <a:extLst>
              <a:ext uri="{FF2B5EF4-FFF2-40B4-BE49-F238E27FC236}">
                <a16:creationId xmlns:a16="http://schemas.microsoft.com/office/drawing/2014/main" id="{A0B1B76A-51B5-4F03-ACCD-EF255BF5F8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68000"/>
            <a:ext cx="1386000" cy="1116000"/>
          </a:xfrm>
          <a:blipFill>
            <a:blip r:embed="rId3"/>
            <a:stretch>
              <a:fillRect/>
            </a:stretch>
          </a:blipFill>
        </p:spPr>
        <p:txBody>
          <a:bodyPr wrap="none" tIns="36000" rIns="1512000" anchor="t" anchorCtr="0"/>
          <a:lstStyle>
            <a:lvl1pPr algn="r">
              <a:defRPr sz="1000" baseline="0"/>
            </a:lvl1pPr>
          </a:lstStyle>
          <a:p>
            <a:r>
              <a:rPr lang="en-US" noProof="0"/>
              <a:t>Bitte nicht</a:t>
            </a:r>
            <a:br>
              <a:rPr lang="en-US" noProof="0"/>
            </a:br>
            <a:r>
              <a:rPr lang="en-US" noProof="0"/>
              <a:t>verschieben</a:t>
            </a:r>
          </a:p>
        </p:txBody>
      </p:sp>
      <p:pic>
        <p:nvPicPr>
          <p:cNvPr id="29" name="Logo HHN">
            <a:extLst>
              <a:ext uri="{FF2B5EF4-FFF2-40B4-BE49-F238E27FC236}">
                <a16:creationId xmlns:a16="http://schemas.microsoft.com/office/drawing/2014/main" id="{9C3514B9-049D-45E4-94CE-3CF817C1721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  <p:grpSp>
        <p:nvGrpSpPr>
          <p:cNvPr id="30" name="Regieanweisungen">
            <a:extLst>
              <a:ext uri="{FF2B5EF4-FFF2-40B4-BE49-F238E27FC236}">
                <a16:creationId xmlns:a16="http://schemas.microsoft.com/office/drawing/2014/main" id="{02481EDB-7877-4996-820C-FFEFD45C7964}"/>
              </a:ext>
            </a:extLst>
          </p:cNvPr>
          <p:cNvGrpSpPr/>
          <p:nvPr userDrawn="1"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31" name="Hilfslinien">
              <a:extLst>
                <a:ext uri="{FF2B5EF4-FFF2-40B4-BE49-F238E27FC236}">
                  <a16:creationId xmlns:a16="http://schemas.microsoft.com/office/drawing/2014/main" id="{18336903-3AE2-493A-93B4-394C8F8E2FFF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Zurücksetzen">
              <a:extLst>
                <a:ext uri="{FF2B5EF4-FFF2-40B4-BE49-F238E27FC236}">
                  <a16:creationId xmlns:a16="http://schemas.microsoft.com/office/drawing/2014/main" id="{0403CE5E-7D8E-4445-9A11-5614701AFB1F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33" name="Layoutwechsel">
              <a:extLst>
                <a:ext uri="{FF2B5EF4-FFF2-40B4-BE49-F238E27FC236}">
                  <a16:creationId xmlns:a16="http://schemas.microsoft.com/office/drawing/2014/main" id="{37E4D678-AB51-415F-A3C2-BFCB841977A4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4" name="Text // Listenebene erhöhen">
              <a:extLst>
                <a:ext uri="{FF2B5EF4-FFF2-40B4-BE49-F238E27FC236}">
                  <a16:creationId xmlns:a16="http://schemas.microsoft.com/office/drawing/2014/main" id="{26941C7C-1EA8-4C84-AF9D-C1A29D4530B7}"/>
                </a:ext>
              </a:extLst>
            </p:cNvPr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Increase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35" name="Text // Listenebene verringern">
              <a:extLst>
                <a:ext uri="{FF2B5EF4-FFF2-40B4-BE49-F238E27FC236}">
                  <a16:creationId xmlns:a16="http://schemas.microsoft.com/office/drawing/2014/main" id="{C10DDFB6-5B61-467A-A792-54C79A078D54}"/>
                </a:ext>
              </a:extLst>
            </p:cNvPr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36" name="Listenebenen">
              <a:extLst>
                <a:ext uri="{FF2B5EF4-FFF2-40B4-BE49-F238E27FC236}">
                  <a16:creationId xmlns:a16="http://schemas.microsoft.com/office/drawing/2014/main" id="{C8E0693C-BA92-43AA-AF6D-AA0418317EDA}"/>
                </a:ext>
              </a:extLst>
            </p:cNvPr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text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 </a:t>
              </a:r>
              <a:br>
                <a:rPr lang="en-US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Paragraph &gt; Increase/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List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baseline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37" name="Bild // Listenebene verringern">
              <a:extLst>
                <a:ext uri="{FF2B5EF4-FFF2-40B4-BE49-F238E27FC236}">
                  <a16:creationId xmlns:a16="http://schemas.microsoft.com/office/drawing/2014/main" id="{BFE93321-E538-4022-8A82-C17D0FE851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38" name="Bild // Listenebene erhöhen">
              <a:extLst>
                <a:ext uri="{FF2B5EF4-FFF2-40B4-BE49-F238E27FC236}">
                  <a16:creationId xmlns:a16="http://schemas.microsoft.com/office/drawing/2014/main" id="{DC047369-FB88-442D-8B63-61AB2032C2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39" name="Fußzeile">
              <a:extLst>
                <a:ext uri="{FF2B5EF4-FFF2-40B4-BE49-F238E27FC236}">
                  <a16:creationId xmlns:a16="http://schemas.microsoft.com/office/drawing/2014/main" id="{49532751-61E7-4FD4-95E4-0B64706E2094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40" name="Kopfzeile">
              <a:extLst>
                <a:ext uri="{FF2B5EF4-FFF2-40B4-BE49-F238E27FC236}">
                  <a16:creationId xmlns:a16="http://schemas.microsoft.com/office/drawing/2014/main" id="{AC2C6CFC-C15C-44AF-9727-3AFD3633B39C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Increase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text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 </a:t>
              </a:r>
              <a:br>
                <a:rPr lang="en-US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Paragraph &gt; Increase/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List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baseline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399" y="1512001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397" y="1031876"/>
            <a:ext cx="11377092" cy="4286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Insert Headline </a:t>
            </a:r>
            <a:br>
              <a:rPr lang="en-US" dirty="0"/>
            </a:br>
            <a:r>
              <a:rPr lang="en-US" dirty="0"/>
              <a:t>on two 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0" y="2160588"/>
            <a:ext cx="11377086" cy="40814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Text 22 pt. on first level // </a:t>
            </a:r>
            <a:r>
              <a:rPr lang="en-US" noProof="0" dirty="0"/>
              <a:t>for bullets 22 pt., text 20 pt., headline and bullets 20 pt. &gt;&gt; </a:t>
            </a:r>
            <a:r>
              <a:rPr lang="en-US" dirty="0"/>
              <a:t>Ribbon &gt; </a:t>
            </a:r>
            <a:r>
              <a:rPr lang="en-US" noProof="0" dirty="0"/>
              <a:t>Home &gt; Paragraph &gt; Increase List Level</a:t>
            </a:r>
            <a:r>
              <a:rPr lang="en-US" dirty="0"/>
              <a:t>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en-US" dirty="0"/>
              <a:t>Truck Platoon| Moritz </a:t>
            </a:r>
            <a:r>
              <a:rPr lang="en-US" dirty="0" err="1"/>
              <a:t>Höhnel</a:t>
            </a:r>
            <a:r>
              <a:rPr lang="en-US" dirty="0"/>
              <a:t>, Jakob Kurz and Mattis Ritter / T1 / ASE / HMI | Summer Semester 2022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3" name="Logo HHN">
            <a:extLst>
              <a:ext uri="{FF2B5EF4-FFF2-40B4-BE49-F238E27FC236}">
                <a16:creationId xmlns:a16="http://schemas.microsoft.com/office/drawing/2014/main" id="{6BAFAE1A-69F9-4EFD-A7CF-4FD30AD0121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361" userDrawn="1">
          <p15:clr>
            <a:srgbClr val="F26B43"/>
          </p15:clr>
        </p15:guide>
        <p15:guide id="4" orient="horz" pos="650" userDrawn="1">
          <p15:clr>
            <a:srgbClr val="F26B43"/>
          </p15:clr>
        </p15:guide>
        <p15:guide id="5" orient="horz" pos="1194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400" userDrawn="1">
          <p15:clr>
            <a:srgbClr val="547EBF"/>
          </p15:clr>
        </p15:guide>
        <p15:guide id="8" orient="horz" pos="692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Increase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text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 </a:t>
              </a:r>
              <a:br>
                <a:rPr lang="en-US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Paragraph &gt; Increase/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List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baseline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3" name="Logo HHN">
            <a:extLst>
              <a:ext uri="{FF2B5EF4-FFF2-40B4-BE49-F238E27FC236}">
                <a16:creationId xmlns:a16="http://schemas.microsoft.com/office/drawing/2014/main" id="{6BAFAE1A-69F9-4EFD-A7CF-4FD30AD01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8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361" userDrawn="1">
          <p15:clr>
            <a:srgbClr val="F26B43"/>
          </p15:clr>
        </p15:guide>
        <p15:guide id="4" orient="horz" pos="650" userDrawn="1">
          <p15:clr>
            <a:srgbClr val="F26B43"/>
          </p15:clr>
        </p15:guide>
        <p15:guide id="5" orient="horz" pos="1194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400" userDrawn="1">
          <p15:clr>
            <a:srgbClr val="547EBF"/>
          </p15:clr>
        </p15:guide>
        <p15:guide id="8" orient="horz" pos="692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el 32">
            <a:extLst>
              <a:ext uri="{FF2B5EF4-FFF2-40B4-BE49-F238E27FC236}">
                <a16:creationId xmlns:a16="http://schemas.microsoft.com/office/drawing/2014/main" id="{F629E931-35B5-4C35-9E4F-4B92E956C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</a:t>
            </a:r>
            <a:r>
              <a:rPr lang="en-US" dirty="0" err="1"/>
              <a:t>taenderbohrmaschine</a:t>
            </a:r>
            <a:endParaRPr lang="en-US" dirty="0"/>
          </a:p>
        </p:txBody>
      </p:sp>
      <p:sp>
        <p:nvSpPr>
          <p:cNvPr id="35" name="Vertikaler Textplatzhalter 34">
            <a:extLst>
              <a:ext uri="{FF2B5EF4-FFF2-40B4-BE49-F238E27FC236}">
                <a16:creationId xmlns:a16="http://schemas.microsoft.com/office/drawing/2014/main" id="{AD697CB5-A06F-4E3D-9B1D-CC9CE71BD81D}"/>
              </a:ext>
            </a:extLst>
          </p:cNvPr>
          <p:cNvSpPr>
            <a:spLocks noGrp="1"/>
          </p:cNvSpPr>
          <p:nvPr>
            <p:ph type="body" orient="vert" idx="19"/>
          </p:nvPr>
        </p:nvSpPr>
        <p:spPr/>
        <p:txBody>
          <a:bodyPr/>
          <a:lstStyle/>
          <a:p>
            <a:r>
              <a:rPr lang="de-DE" dirty="0"/>
              <a:t>Abgabe 03.01.2023</a:t>
            </a:r>
            <a:endParaRPr lang="en-US" dirty="0"/>
          </a:p>
        </p:txBody>
      </p:sp>
      <p:sp>
        <p:nvSpPr>
          <p:cNvPr id="36" name="Vertikaler Textplatzhalter 35">
            <a:extLst>
              <a:ext uri="{FF2B5EF4-FFF2-40B4-BE49-F238E27FC236}">
                <a16:creationId xmlns:a16="http://schemas.microsoft.com/office/drawing/2014/main" id="{5D5168B9-E752-43E9-9E15-A09B8530A521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/>
        <p:txBody>
          <a:bodyPr/>
          <a:lstStyle/>
          <a:p>
            <a:r>
              <a:rPr lang="en-US" dirty="0"/>
              <a:t>Marc Grosse (210233), Moritz </a:t>
            </a:r>
            <a:r>
              <a:rPr lang="en-US" dirty="0" err="1"/>
              <a:t>Höhnel</a:t>
            </a:r>
            <a:r>
              <a:rPr lang="en-US" dirty="0"/>
              <a:t> (210258) und Mattis Ritter (210265) / T1 / ASE | WS22/23</a:t>
            </a:r>
          </a:p>
        </p:txBody>
      </p:sp>
      <p:sp>
        <p:nvSpPr>
          <p:cNvPr id="30" name="Vertikaler Textplatzhalter 29">
            <a:extLst>
              <a:ext uri="{FF2B5EF4-FFF2-40B4-BE49-F238E27FC236}">
                <a16:creationId xmlns:a16="http://schemas.microsoft.com/office/drawing/2014/main" id="{0DD00B33-77B2-40B6-BF81-CF0E41203621}"/>
              </a:ext>
            </a:extLst>
          </p:cNvPr>
          <p:cNvSpPr>
            <a:spLocks noGrp="1"/>
          </p:cNvSpPr>
          <p:nvPr>
            <p:ph type="body" orient="vert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3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2AECA44-6693-4EB7-B2B5-6A2C586F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Campus Sontheim</a:t>
            </a:r>
            <a:endParaRPr lang="en-US" dirty="0">
              <a:latin typeface="+mn-lt"/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90DBF1E-C4B8-4D3B-84CE-E6AD5C7E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</a:t>
            </a:r>
            <a:r>
              <a:rPr lang="en-US" dirty="0" err="1"/>
              <a:t>taenderbohrmaschine</a:t>
            </a:r>
            <a:r>
              <a:rPr lang="en-US" dirty="0"/>
              <a:t> | Marc Grosse,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034B9B7-B9EB-4395-8629-FCFEFC1B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0" name="Vertikaler Textplatzhalter 29"/>
          <p:cNvSpPr>
            <a:spLocks noGrp="1"/>
          </p:cNvSpPr>
          <p:nvPr>
            <p:ph type="body" orient="vert" idx="13"/>
          </p:nvPr>
        </p:nvSpPr>
        <p:spPr>
          <a:xfrm>
            <a:off x="1998349" y="2963016"/>
            <a:ext cx="9695489" cy="1635823"/>
          </a:xfrm>
        </p:spPr>
        <p:txBody>
          <a:bodyPr/>
          <a:lstStyle/>
          <a:p>
            <a:r>
              <a:rPr lang="en-US" dirty="0" err="1"/>
              <a:t>Rückfragen</a:t>
            </a:r>
            <a:r>
              <a:rPr lang="en-US" dirty="0"/>
              <a:t> bitte an:</a:t>
            </a:r>
          </a:p>
          <a:p>
            <a:pPr lvl="1"/>
            <a:r>
              <a:rPr lang="en-US" dirty="0">
                <a:latin typeface="+mn-lt"/>
              </a:rPr>
              <a:t>Moritz </a:t>
            </a:r>
            <a:r>
              <a:rPr lang="en-US" dirty="0" err="1">
                <a:latin typeface="+mn-lt"/>
              </a:rPr>
              <a:t>Höhnel</a:t>
            </a:r>
            <a:r>
              <a:rPr lang="en-US" dirty="0">
                <a:latin typeface="+mn-lt"/>
              </a:rPr>
              <a:t>					Marc Grosse</a:t>
            </a:r>
          </a:p>
          <a:p>
            <a:r>
              <a:rPr lang="en-US" dirty="0" err="1"/>
              <a:t>Fakultät</a:t>
            </a:r>
            <a:r>
              <a:rPr lang="en-US" dirty="0"/>
              <a:t> T1 | ASE					</a:t>
            </a:r>
            <a:r>
              <a:rPr lang="en-US" dirty="0" err="1"/>
              <a:t>Fakultät</a:t>
            </a:r>
            <a:r>
              <a:rPr lang="en-US" dirty="0"/>
              <a:t> T1 | ASE</a:t>
            </a:r>
          </a:p>
          <a:p>
            <a:r>
              <a:rPr lang="en-US" dirty="0"/>
              <a:t>mhoehnel@stud.hs-heilbronn.de			mgrosse@stud.hs-heilbronn.de</a:t>
            </a:r>
          </a:p>
          <a:p>
            <a:endParaRPr lang="en-US" dirty="0"/>
          </a:p>
        </p:txBody>
      </p:sp>
      <p:sp>
        <p:nvSpPr>
          <p:cNvPr id="24" name="Vertikaler Textplatzhalter 23"/>
          <p:cNvSpPr>
            <a:spLocks noGrp="1"/>
          </p:cNvSpPr>
          <p:nvPr>
            <p:ph type="body" orient="vert" idx="14"/>
          </p:nvPr>
        </p:nvSpPr>
        <p:spPr>
          <a:xfrm>
            <a:off x="1998349" y="1146632"/>
            <a:ext cx="9695489" cy="1851841"/>
          </a:xfrm>
        </p:spPr>
        <p:txBody>
          <a:bodyPr/>
          <a:lstStyle/>
          <a:p>
            <a:r>
              <a:rPr lang="en-US" dirty="0">
                <a:latin typeface="+mn-lt"/>
              </a:rPr>
              <a:t>DANKE!</a:t>
            </a:r>
          </a:p>
        </p:txBody>
      </p:sp>
      <p:pic>
        <p:nvPicPr>
          <p:cNvPr id="8" name="Bildplatzhalter 11" descr="Ein Bild, das Person, Wand, Anzug, Mann enthält.&#10;&#10;Automatisch generierte Beschreibung">
            <a:extLst>
              <a:ext uri="{FF2B5EF4-FFF2-40B4-BE49-F238E27FC236}">
                <a16:creationId xmlns:a16="http://schemas.microsoft.com/office/drawing/2014/main" id="{75F5D36A-1F6A-410A-8CD2-7C67897058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3" t="16460" r="19671" b="26185"/>
          <a:stretch/>
        </p:blipFill>
        <p:spPr>
          <a:xfrm>
            <a:off x="692250" y="3424857"/>
            <a:ext cx="1080000" cy="1080000"/>
          </a:xfrm>
          <a:prstGeom prst="ellipse">
            <a:avLst/>
          </a:prstGeom>
        </p:spPr>
      </p:pic>
      <p:pic>
        <p:nvPicPr>
          <p:cNvPr id="11" name="Bildplatzhalter 10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8F9750C5-69F3-4020-8A10-09070D5B089A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4"/>
          <a:srcRect l="21642" t="16400" r="32109" b="13026"/>
          <a:stretch/>
        </p:blipFill>
        <p:spPr>
          <a:xfrm rot="16200000">
            <a:off x="684367" y="4807092"/>
            <a:ext cx="1079999" cy="1095767"/>
          </a:xfr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B0ABAA0-4556-4BEB-946E-B8E32890B8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500" b="12500"/>
          <a:stretch/>
        </p:blipFill>
        <p:spPr>
          <a:xfrm>
            <a:off x="6306093" y="3424857"/>
            <a:ext cx="1080000" cy="1080000"/>
          </a:xfrm>
          <a:prstGeom prst="ellipse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D1BD50E-A8D7-4722-91EA-EB59A9C53500}"/>
              </a:ext>
            </a:extLst>
          </p:cNvPr>
          <p:cNvSpPr txBox="1"/>
          <p:nvPr/>
        </p:nvSpPr>
        <p:spPr>
          <a:xfrm>
            <a:off x="1998349" y="4806743"/>
            <a:ext cx="38296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Mattis Ritter</a:t>
            </a:r>
          </a:p>
          <a:p>
            <a:r>
              <a:rPr lang="de-DE" sz="2000" dirty="0">
                <a:solidFill>
                  <a:schemeClr val="bg1"/>
                </a:solidFill>
              </a:rPr>
              <a:t>Fakultät T1 | ASE</a:t>
            </a:r>
          </a:p>
          <a:p>
            <a:r>
              <a:rPr lang="de-DE" sz="2000" dirty="0" err="1">
                <a:solidFill>
                  <a:schemeClr val="bg1"/>
                </a:solidFill>
              </a:rPr>
              <a:t>mritter@stud.hs-heilbronn.de</a:t>
            </a:r>
            <a:endParaRPr lang="de-DE" sz="2000" dirty="0">
              <a:solidFill>
                <a:schemeClr val="bg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56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BAB28-9299-A5B3-6AA3-7EC0902C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C6B1F-A6E6-1B6E-D89A-4C697B23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</a:t>
            </a:r>
            <a:r>
              <a:rPr lang="en-US" dirty="0" err="1"/>
              <a:t>taenderbohrmaschine</a:t>
            </a:r>
            <a:r>
              <a:rPr lang="en-US" dirty="0"/>
              <a:t> | Marc Grosse,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F1D93-7AA6-2E04-3D65-F58B6844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E8E52-2F53-914F-675D-C5B23907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7" y="1031876"/>
            <a:ext cx="11377092" cy="408997"/>
          </a:xfrm>
        </p:spPr>
        <p:txBody>
          <a:bodyPr/>
          <a:lstStyle/>
          <a:p>
            <a:r>
              <a:rPr lang="de-DE" dirty="0"/>
              <a:t>Inhaltsverzeichnis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E695A-3CAF-80E1-0CBA-23C2B044CDC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397" y="2028032"/>
            <a:ext cx="11377084" cy="4354624"/>
          </a:xfrm>
        </p:spPr>
        <p:txBody>
          <a:bodyPr/>
          <a:lstStyle/>
          <a:p>
            <a:pPr marL="745203" lvl="1" indent="-457200">
              <a:buAutoNum type="arabicPeriod"/>
            </a:pPr>
            <a:r>
              <a:rPr lang="de-DE" dirty="0"/>
              <a:t>Einleitung</a:t>
            </a:r>
          </a:p>
          <a:p>
            <a:pPr marL="745203" lvl="1" indent="-457200">
              <a:buAutoNum type="arabicPeriod"/>
            </a:pPr>
            <a:r>
              <a:rPr lang="de-DE" dirty="0"/>
              <a:t>Festlegung der Grenzen</a:t>
            </a:r>
          </a:p>
          <a:p>
            <a:pPr marL="745203" lvl="1" indent="-457200">
              <a:buAutoNum type="arabicPeriod"/>
            </a:pPr>
            <a:r>
              <a:rPr lang="de-DE" dirty="0"/>
              <a:t>Fehler Möglichkeits- und Einfluss-Analyse</a:t>
            </a:r>
          </a:p>
          <a:p>
            <a:pPr marL="745203" lvl="1" indent="-457200">
              <a:buAutoNum type="arabicPeriod"/>
            </a:pPr>
            <a:r>
              <a:rPr lang="de-DE" dirty="0"/>
              <a:t>Fault </a:t>
            </a:r>
            <a:r>
              <a:rPr lang="de-DE" dirty="0" err="1"/>
              <a:t>Tree</a:t>
            </a:r>
            <a:r>
              <a:rPr lang="de-DE" dirty="0"/>
              <a:t> Analysis</a:t>
            </a:r>
          </a:p>
          <a:p>
            <a:pPr marL="745203" lvl="1" indent="-457200">
              <a:buAutoNum type="arabicPeriod"/>
            </a:pPr>
            <a:r>
              <a:rPr lang="de-DE" dirty="0"/>
              <a:t>Fazit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8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</a:t>
            </a:r>
            <a:r>
              <a:rPr lang="en-US" dirty="0" err="1"/>
              <a:t>taenderbohrmaschine</a:t>
            </a:r>
            <a:r>
              <a:rPr lang="en-US" dirty="0"/>
              <a:t> | Marc Grosse,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  <a:p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1. </a:t>
            </a:r>
            <a:r>
              <a:rPr lang="de-DE" dirty="0"/>
              <a:t>Einleitung</a:t>
            </a:r>
            <a:br>
              <a:rPr lang="en-US" dirty="0"/>
            </a:b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>
          <a:xfrm>
            <a:off x="406397" y="2160589"/>
            <a:ext cx="11377092" cy="4083052"/>
          </a:xfrm>
        </p:spPr>
        <p:txBody>
          <a:bodyPr/>
          <a:lstStyle/>
          <a:p>
            <a:pPr marL="287655" lvl="1" indent="-287655"/>
            <a:endParaRPr lang="en-US" dirty="0"/>
          </a:p>
          <a:p>
            <a:pPr marL="287655" lvl="1" indent="-287655"/>
            <a:endParaRPr lang="en-US" dirty="0">
              <a:solidFill>
                <a:srgbClr val="DC37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2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</a:t>
            </a:r>
            <a:r>
              <a:rPr lang="en-US" dirty="0" err="1"/>
              <a:t>taenderbohrmaschine</a:t>
            </a:r>
            <a:r>
              <a:rPr lang="en-US" dirty="0"/>
              <a:t> | Marc Grosse,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  <a:p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de-DE" dirty="0"/>
              <a:t>Festlegung der Grenzen</a:t>
            </a:r>
            <a:br>
              <a:rPr lang="en-US" dirty="0"/>
            </a:b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>
          <a:xfrm>
            <a:off x="406397" y="2160589"/>
            <a:ext cx="11377092" cy="4083052"/>
          </a:xfrm>
        </p:spPr>
        <p:txBody>
          <a:bodyPr/>
          <a:lstStyle/>
          <a:p>
            <a:pPr marL="287655" lvl="1" indent="-287655"/>
            <a:endParaRPr lang="en-US" dirty="0"/>
          </a:p>
          <a:p>
            <a:pPr marL="287655" lvl="1" indent="-287655"/>
            <a:endParaRPr lang="en-US" dirty="0">
              <a:solidFill>
                <a:srgbClr val="DC37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40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</a:t>
            </a:r>
            <a:r>
              <a:rPr lang="en-US" dirty="0" err="1"/>
              <a:t>taenderbohrmaschine</a:t>
            </a:r>
            <a:r>
              <a:rPr lang="en-US" dirty="0"/>
              <a:t> | Marc Grosse,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  <a:p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de-DE" dirty="0"/>
              <a:t>Fehler Möglichkeits- und Einfluss-Analyse</a:t>
            </a:r>
            <a:br>
              <a:rPr lang="de-DE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>
          <a:xfrm>
            <a:off x="406397" y="2160589"/>
            <a:ext cx="11377092" cy="4083052"/>
          </a:xfrm>
        </p:spPr>
        <p:txBody>
          <a:bodyPr/>
          <a:lstStyle/>
          <a:p>
            <a:pPr marL="287655" lvl="1" indent="-287655"/>
            <a:endParaRPr lang="en-US" dirty="0"/>
          </a:p>
          <a:p>
            <a:pPr marL="287655" lvl="1" indent="-287655"/>
            <a:endParaRPr lang="en-US" dirty="0">
              <a:solidFill>
                <a:srgbClr val="DC37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2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</a:t>
            </a:r>
            <a:r>
              <a:rPr lang="en-US" dirty="0" err="1"/>
              <a:t>taenderbohrmaschine</a:t>
            </a:r>
            <a:r>
              <a:rPr lang="en-US" dirty="0"/>
              <a:t> | Marc Grosse,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  <a:p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Fault </a:t>
            </a:r>
            <a:r>
              <a:rPr lang="de-DE" dirty="0" err="1"/>
              <a:t>Tree</a:t>
            </a:r>
            <a:r>
              <a:rPr lang="de-DE" dirty="0"/>
              <a:t> Analysis</a:t>
            </a:r>
            <a:br>
              <a:rPr lang="de-DE" dirty="0"/>
            </a:br>
            <a:br>
              <a:rPr lang="de-DE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>
          <a:xfrm>
            <a:off x="406397" y="2160589"/>
            <a:ext cx="11377092" cy="4083052"/>
          </a:xfrm>
        </p:spPr>
        <p:txBody>
          <a:bodyPr/>
          <a:lstStyle/>
          <a:p>
            <a:pPr marL="287655" lvl="1" indent="-287655"/>
            <a:endParaRPr lang="en-US" dirty="0"/>
          </a:p>
          <a:p>
            <a:pPr marL="287655" lvl="1" indent="-287655"/>
            <a:endParaRPr lang="en-US" dirty="0">
              <a:solidFill>
                <a:srgbClr val="DC3769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93DCB33-6CDA-4549-549E-17934A8AA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019" y="1732144"/>
            <a:ext cx="3111848" cy="468999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FEA15FA-85EB-1A13-97DF-218AA9E2F1C8}"/>
              </a:ext>
            </a:extLst>
          </p:cNvPr>
          <p:cNvSpPr txBox="1"/>
          <p:nvPr/>
        </p:nvSpPr>
        <p:spPr>
          <a:xfrm>
            <a:off x="4539019" y="6243641"/>
            <a:ext cx="2278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Abb.: 4.1 Stromschlag bei Berührung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6439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</a:t>
            </a:r>
            <a:r>
              <a:rPr lang="en-US" dirty="0" err="1"/>
              <a:t>taenderbohrmaschine</a:t>
            </a:r>
            <a:r>
              <a:rPr lang="en-US" dirty="0"/>
              <a:t> | Marc Grosse,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  <a:p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Fault </a:t>
            </a:r>
            <a:r>
              <a:rPr lang="de-DE" dirty="0" err="1"/>
              <a:t>Tree</a:t>
            </a:r>
            <a:r>
              <a:rPr lang="de-DE" dirty="0"/>
              <a:t> Analysis</a:t>
            </a:r>
            <a:br>
              <a:rPr lang="de-DE" dirty="0"/>
            </a:br>
            <a:br>
              <a:rPr lang="de-DE" dirty="0"/>
            </a:br>
            <a:br>
              <a:rPr lang="en-US" dirty="0"/>
            </a:b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D7FCA32-33B4-1293-98EE-5E950F00EC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4" b="4478"/>
          <a:stretch/>
        </p:blipFill>
        <p:spPr>
          <a:xfrm>
            <a:off x="219111" y="1568639"/>
            <a:ext cx="5444451" cy="467500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921A7C0-5EF2-FE03-A3FD-350BA3A41A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" b="2569"/>
          <a:stretch/>
        </p:blipFill>
        <p:spPr>
          <a:xfrm>
            <a:off x="6929610" y="1568639"/>
            <a:ext cx="4670941" cy="4664905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0A1B070-58F2-C888-1A76-C2F38BB9B550}"/>
              </a:ext>
            </a:extLst>
          </p:cNvPr>
          <p:cNvCxnSpPr/>
          <p:nvPr/>
        </p:nvCxnSpPr>
        <p:spPr>
          <a:xfrm>
            <a:off x="5905933" y="1681252"/>
            <a:ext cx="0" cy="467614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32B0B0EF-E6AB-5E35-C8F5-E94A2DB9135C}"/>
              </a:ext>
            </a:extLst>
          </p:cNvPr>
          <p:cNvSpPr txBox="1"/>
          <p:nvPr/>
        </p:nvSpPr>
        <p:spPr>
          <a:xfrm>
            <a:off x="297525" y="6220903"/>
            <a:ext cx="30235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Abb.: 4.2 </a:t>
            </a:r>
            <a:r>
              <a:rPr lang="de-DE" sz="1100" dirty="0" err="1"/>
              <a:t>Topevent</a:t>
            </a:r>
            <a:r>
              <a:rPr lang="de-DE" sz="1100" dirty="0"/>
              <a:t> Maschine nicht funktionsfähig</a:t>
            </a:r>
            <a:endParaRPr lang="en-US" sz="11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36547BF-B870-B049-D08C-4B6E4D76B5BF}"/>
              </a:ext>
            </a:extLst>
          </p:cNvPr>
          <p:cNvSpPr txBox="1"/>
          <p:nvPr/>
        </p:nvSpPr>
        <p:spPr>
          <a:xfrm>
            <a:off x="6817207" y="6203589"/>
            <a:ext cx="24593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Abb.: 4.3 Mechanik nicht funktionsfähig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3563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</a:t>
            </a:r>
            <a:r>
              <a:rPr lang="en-US" dirty="0" err="1"/>
              <a:t>taenderbohrmaschine</a:t>
            </a:r>
            <a:r>
              <a:rPr lang="en-US" dirty="0"/>
              <a:t> | Marc Grosse,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  <a:p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Fault </a:t>
            </a:r>
            <a:r>
              <a:rPr lang="de-DE" dirty="0" err="1"/>
              <a:t>Tree</a:t>
            </a:r>
            <a:r>
              <a:rPr lang="de-DE" dirty="0"/>
              <a:t> Analysis</a:t>
            </a:r>
            <a:br>
              <a:rPr lang="de-DE" dirty="0"/>
            </a:br>
            <a:br>
              <a:rPr lang="de-DE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0A1B070-58F2-C888-1A76-C2F38BB9B550}"/>
              </a:ext>
            </a:extLst>
          </p:cNvPr>
          <p:cNvCxnSpPr/>
          <p:nvPr/>
        </p:nvCxnSpPr>
        <p:spPr>
          <a:xfrm>
            <a:off x="5905933" y="1681252"/>
            <a:ext cx="0" cy="467614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F63BD36F-46A2-1808-480D-FF92CDF10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2"/>
          <a:stretch/>
        </p:blipFill>
        <p:spPr>
          <a:xfrm>
            <a:off x="6022769" y="1618391"/>
            <a:ext cx="5644094" cy="430369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9460280-74AB-C9A8-0E37-8B88E00443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9" b="1565"/>
          <a:stretch/>
        </p:blipFill>
        <p:spPr>
          <a:xfrm>
            <a:off x="122515" y="1618392"/>
            <a:ext cx="5467517" cy="439262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AFF5DF1-39CF-CB65-DB13-3A1758309BDE}"/>
              </a:ext>
            </a:extLst>
          </p:cNvPr>
          <p:cNvSpPr txBox="1"/>
          <p:nvPr/>
        </p:nvSpPr>
        <p:spPr>
          <a:xfrm>
            <a:off x="122515" y="6095783"/>
            <a:ext cx="2239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Abb.: 4.4 Leistungselektronik defekt</a:t>
            </a:r>
            <a:endParaRPr lang="en-US" sz="11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36F57E-BE59-B2D7-B812-ED04D19BF0C8}"/>
              </a:ext>
            </a:extLst>
          </p:cNvPr>
          <p:cNvSpPr txBox="1"/>
          <p:nvPr/>
        </p:nvSpPr>
        <p:spPr>
          <a:xfrm>
            <a:off x="6022769" y="6043888"/>
            <a:ext cx="20842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Abb.: 4.5 Steuerelektronik defekt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95958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</a:t>
            </a:r>
            <a:r>
              <a:rPr lang="en-US" dirty="0" err="1"/>
              <a:t>taenderbohrmaschine</a:t>
            </a:r>
            <a:r>
              <a:rPr lang="en-US" dirty="0"/>
              <a:t> | Marc Grosse,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  <a:p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FAzit</a:t>
            </a:r>
            <a:br>
              <a:rPr lang="de-DE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>
          <a:xfrm>
            <a:off x="406397" y="2160589"/>
            <a:ext cx="11377092" cy="4083052"/>
          </a:xfrm>
        </p:spPr>
        <p:txBody>
          <a:bodyPr/>
          <a:lstStyle/>
          <a:p>
            <a:pPr marL="287655" lvl="1" indent="-287655"/>
            <a:endParaRPr lang="en-US" dirty="0"/>
          </a:p>
          <a:p>
            <a:pPr marL="287655" lvl="1" indent="-287655"/>
            <a:endParaRPr lang="en-US" dirty="0">
              <a:solidFill>
                <a:srgbClr val="DC37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62953"/>
      </p:ext>
    </p:extLst>
  </p:cSld>
  <p:clrMapOvr>
    <a:masterClrMapping/>
  </p:clrMapOvr>
</p:sld>
</file>

<file path=ppt/theme/theme1.xml><?xml version="1.0" encoding="utf-8"?>
<a:theme xmlns:a="http://schemas.openxmlformats.org/drawingml/2006/main" name="PPT_HHN_16x9_EN_01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2" id="{2EEEF417-1A1D-417B-8027-150E18881973}" vid="{D51E834E-C123-4A66-80B5-6AFB0251C3DE}"/>
    </a:ext>
  </a:extLst>
</a:theme>
</file>

<file path=ppt/theme/theme2.xml><?xml version="1.0" encoding="utf-8"?>
<a:theme xmlns:a="http://schemas.openxmlformats.org/drawingml/2006/main" name="1_PPT_HHN_16x9_EN_01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2" id="{2EEEF417-1A1D-417B-8027-150E18881973}" vid="{A826E504-A1FF-48C6-BF11-68BD7E1C7F12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a4e9d1-002c-44d1-a7df-d1d440f2d89c">
      <Terms xmlns="http://schemas.microsoft.com/office/infopath/2007/PartnerControls"/>
    </lcf76f155ced4ddcb4097134ff3c332f>
    <TaxCatchAll xmlns="396d3ce1-f135-45f1-a004-8da1c81eaf0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315C8266D65147BEEF21714B380DFC" ma:contentTypeVersion="12" ma:contentTypeDescription="Create a new document." ma:contentTypeScope="" ma:versionID="ae14c92c52cedeef1460d511b82b4719">
  <xsd:schema xmlns:xsd="http://www.w3.org/2001/XMLSchema" xmlns:xs="http://www.w3.org/2001/XMLSchema" xmlns:p="http://schemas.microsoft.com/office/2006/metadata/properties" xmlns:ns2="e1a4e9d1-002c-44d1-a7df-d1d440f2d89c" xmlns:ns3="396d3ce1-f135-45f1-a004-8da1c81eaf02" targetNamespace="http://schemas.microsoft.com/office/2006/metadata/properties" ma:root="true" ma:fieldsID="30ae492b1ebb9fd38c43b4ed6abfe70d" ns2:_="" ns3:_="">
    <xsd:import namespace="e1a4e9d1-002c-44d1-a7df-d1d440f2d89c"/>
    <xsd:import namespace="396d3ce1-f135-45f1-a004-8da1c81eaf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4e9d1-002c-44d1-a7df-d1d440f2d8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8e10526-b566-4b41-9d0d-ac6cbbfbcb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6d3ce1-f135-45f1-a004-8da1c81eaf0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a338289-5d0f-45f9-8918-8890acfce5c4}" ma:internalName="TaxCatchAll" ma:showField="CatchAllData" ma:web="396d3ce1-f135-45f1-a004-8da1c81eaf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303304-D675-4AEC-B056-9DF2E7E157C6}">
  <ds:schemaRefs>
    <ds:schemaRef ds:uri="396d3ce1-f135-45f1-a004-8da1c81eaf02"/>
    <ds:schemaRef ds:uri="e1a4e9d1-002c-44d1-a7df-d1d440f2d89c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E554B1BE-D081-4D49-A9A8-02DBC419D9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061106-0B7E-4C54-909B-385CA0897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4e9d1-002c-44d1-a7df-d1d440f2d89c"/>
    <ds:schemaRef ds:uri="396d3ce1-f135-45f1-a004-8da1c81eaf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0</TotalTime>
  <Words>363</Words>
  <Application>Microsoft Office PowerPoint</Application>
  <PresentationFormat>Breitbild</PresentationFormat>
  <Paragraphs>57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PPT_HHN_16x9_EN_01</vt:lpstr>
      <vt:lpstr>1_PPT_HHN_16x9_EN_01</vt:lpstr>
      <vt:lpstr>Staenderbohrmaschine</vt:lpstr>
      <vt:lpstr>Inhaltsverzeichnis</vt:lpstr>
      <vt:lpstr>1. Einleitung </vt:lpstr>
      <vt:lpstr>2. Festlegung der Grenzen </vt:lpstr>
      <vt:lpstr>3. Fehler Möglichkeits- und Einfluss-Analyse  </vt:lpstr>
      <vt:lpstr>4. Fault Tree Analysis   </vt:lpstr>
      <vt:lpstr>4. Fault Tree Analysis   </vt:lpstr>
      <vt:lpstr>4. Fault Tree Analysis   </vt:lpstr>
      <vt:lpstr>5. FAzit 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Truck platoon</dc:title>
  <dc:creator>Mattis Ritter</dc:creator>
  <cp:lastModifiedBy>M H</cp:lastModifiedBy>
  <cp:revision>61</cp:revision>
  <dcterms:created xsi:type="dcterms:W3CDTF">2022-04-09T09:06:39Z</dcterms:created>
  <dcterms:modified xsi:type="dcterms:W3CDTF">2023-01-03T13:55:26Z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0x01010071315C8266D65147BEEF21714B380DFC</vt:lpwstr>
  </property>
  <property fmtid="{D5CDD505-2E9C-101B-9397-08002B2CF9AE}" pid="3" name="MediaServiceImageTags">
    <vt:lpwstr/>
  </property>
</Properties>
</file>