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1" r:id="rId5"/>
  </p:sldMasterIdLst>
  <p:notesMasterIdLst>
    <p:notesMasterId r:id="rId12"/>
  </p:notesMasterIdLst>
  <p:sldIdLst>
    <p:sldId id="276" r:id="rId6"/>
    <p:sldId id="278" r:id="rId7"/>
    <p:sldId id="281" r:id="rId8"/>
    <p:sldId id="280" r:id="rId9"/>
    <p:sldId id="279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0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36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94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96" d="100"/>
          <a:sy n="96" d="100"/>
        </p:scale>
        <p:origin x="200" y="552"/>
      </p:cViewPr>
      <p:guideLst>
        <p:guide orient="horz" pos="650"/>
        <p:guide pos="7423"/>
        <p:guide orient="horz" pos="1361"/>
        <p:guide orient="horz" pos="3932"/>
        <p:guide orient="horz" pos="1194"/>
        <p:guide pos="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26.10.22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1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Lecture topic Lecture topic Lecture topic Lecture topic Lecture topic Lecture topic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Referent / </a:t>
            </a:r>
            <a:r>
              <a:rPr lang="en-US" err="1"/>
              <a:t>Fakultät</a:t>
            </a:r>
            <a:r>
              <a:rPr lang="en-US"/>
              <a:t> / </a:t>
            </a:r>
            <a:r>
              <a:rPr lang="en-US" err="1"/>
              <a:t>Studiengang</a:t>
            </a:r>
            <a:r>
              <a:rPr lang="en-US"/>
              <a:t> | </a:t>
            </a:r>
            <a:r>
              <a:rPr lang="en-US" err="1"/>
              <a:t>WiSe</a:t>
            </a:r>
            <a:r>
              <a:rPr lang="en-US"/>
              <a:t>/</a:t>
            </a:r>
            <a:r>
              <a:rPr lang="en-US" err="1"/>
              <a:t>SoSe</a:t>
            </a:r>
            <a:r>
              <a:rPr lang="en-US"/>
              <a:t> 2017/19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3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E401AAA2-F595-411B-A3EF-57905A9882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3D64421D-DBFE-41AB-A378-7DBF9C4CC7F8}"/>
              </a:ext>
            </a:extLst>
          </p:cNvPr>
          <p:cNvGrpSpPr/>
          <p:nvPr userDrawn="1"/>
        </p:nvGrpSpPr>
        <p:grpSpPr>
          <a:xfrm>
            <a:off x="406398" y="-468000"/>
            <a:ext cx="14521602" cy="1980001"/>
            <a:chOff x="304800" y="-468001"/>
            <a:chExt cx="10891200" cy="1980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0B19D590-8202-424B-810A-BA64C30D72E3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F7251AF-5343-4756-8000-8AB0335BAA9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A4325A29-EFA6-4867-99A1-E4058D882D4A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8" name="Kopfzeile">
              <a:extLst>
                <a:ext uri="{FF2B5EF4-FFF2-40B4-BE49-F238E27FC236}">
                  <a16:creationId xmlns:a16="http://schemas.microsoft.com/office/drawing/2014/main" id="{CD985852-8EA5-4F1F-85D6-11C67C20F991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11377089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397" y="2689225"/>
            <a:ext cx="559252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689225"/>
            <a:ext cx="559148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394" y="2160588"/>
            <a:ext cx="11377092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690813"/>
            <a:ext cx="11377084" cy="35528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Please refer any questions to:</a:t>
            </a:r>
            <a:br>
              <a:rPr lang="en-US"/>
            </a:br>
            <a:r>
              <a:rPr lang="en-US"/>
              <a:t>Prename Name (Ribbon &gt; Increase List Level)</a:t>
            </a:r>
            <a:br>
              <a:rPr lang="en-US"/>
            </a:br>
            <a:r>
              <a:rPr lang="en-US"/>
              <a:t>Faculty of XY | Department of XY </a:t>
            </a:r>
            <a:br>
              <a:rPr lang="en-US"/>
            </a:br>
            <a:r>
              <a:rPr lang="en-US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160588"/>
            <a:ext cx="9695489" cy="1851841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Conclusion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5" name="Logo HHN">
            <a:extLst>
              <a:ext uri="{FF2B5EF4-FFF2-40B4-BE49-F238E27FC236}">
                <a16:creationId xmlns:a16="http://schemas.microsoft.com/office/drawing/2014/main" id="{294CBFEC-8F4B-4ECF-8079-424B2999F3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19" name="Regieanweisungen">
            <a:extLst>
              <a:ext uri="{FF2B5EF4-FFF2-40B4-BE49-F238E27FC236}">
                <a16:creationId xmlns:a16="http://schemas.microsoft.com/office/drawing/2014/main" id="{47D6AE76-64DF-4253-87B7-D55F6FD314D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1" name="Hilfslinien">
              <a:extLst>
                <a:ext uri="{FF2B5EF4-FFF2-40B4-BE49-F238E27FC236}">
                  <a16:creationId xmlns:a16="http://schemas.microsoft.com/office/drawing/2014/main" id="{2E537BCA-0378-47EE-BA2E-AAE85C970D72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AD2EC562-5E00-4380-99C6-0D2297D5D9CB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3" name="Layoutwechsel">
              <a:extLst>
                <a:ext uri="{FF2B5EF4-FFF2-40B4-BE49-F238E27FC236}">
                  <a16:creationId xmlns:a16="http://schemas.microsoft.com/office/drawing/2014/main" id="{A38E1AA6-7755-41CA-B107-5CD24E5B64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3" name="Fußzeile">
              <a:extLst>
                <a:ext uri="{FF2B5EF4-FFF2-40B4-BE49-F238E27FC236}">
                  <a16:creationId xmlns:a16="http://schemas.microsoft.com/office/drawing/2014/main" id="{13AC3CA5-8992-43C8-9BDA-957D603ABF89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4" name="Kopfzeile">
              <a:extLst>
                <a:ext uri="{FF2B5EF4-FFF2-40B4-BE49-F238E27FC236}">
                  <a16:creationId xmlns:a16="http://schemas.microsoft.com/office/drawing/2014/main" id="{4F387B6C-D72C-4FEE-AACF-55636C11E75D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540FD209-9B2E-49C5-ACDA-B6EF826BD8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B6F0E48E-A197-4EA9-A895-D82AA5BE5B30}"/>
              </a:ext>
            </a:extLst>
          </p:cNvPr>
          <p:cNvGrpSpPr/>
          <p:nvPr userDrawn="1"/>
        </p:nvGrpSpPr>
        <p:grpSpPr>
          <a:xfrm>
            <a:off x="406397" y="-467999"/>
            <a:ext cx="14521603" cy="7668000"/>
            <a:chOff x="304799" y="-468000"/>
            <a:chExt cx="10891201" cy="7668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F34F164-C8D1-4A62-BC29-AA721AA0A69A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F7EBDEE9-DA2A-4508-8A96-E654688D2AF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2DE5B1FC-02BE-46AD-A4B1-F6635A03B54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7" name="Fußzeile">
              <a:extLst>
                <a:ext uri="{FF2B5EF4-FFF2-40B4-BE49-F238E27FC236}">
                  <a16:creationId xmlns:a16="http://schemas.microsoft.com/office/drawing/2014/main" id="{984A414F-FD68-4017-BCB5-429CA3073215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6" name="Logo HHN">
            <a:extLst>
              <a:ext uri="{FF2B5EF4-FFF2-40B4-BE49-F238E27FC236}">
                <a16:creationId xmlns:a16="http://schemas.microsoft.com/office/drawing/2014/main" id="{DC2EA3BA-E94F-491F-A263-862D23C273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192" y="305318"/>
            <a:ext cx="1940297" cy="901976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54486513-B2F7-4A9E-9107-04DAE877CE2B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2" name="Hilfslinien">
              <a:extLst>
                <a:ext uri="{FF2B5EF4-FFF2-40B4-BE49-F238E27FC236}">
                  <a16:creationId xmlns:a16="http://schemas.microsoft.com/office/drawing/2014/main" id="{C16E8043-DA79-40F8-8D1D-AC415567D048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26D2A6E4-2FD7-4384-A885-2C1762191ED2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830F58C2-E9EF-47B7-A9E8-7982E763742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1" name="Fußzeile">
              <a:extLst>
                <a:ext uri="{FF2B5EF4-FFF2-40B4-BE49-F238E27FC236}">
                  <a16:creationId xmlns:a16="http://schemas.microsoft.com/office/drawing/2014/main" id="{210FA1D1-78FE-4DD8-AE03-CB864430240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252AE4A-CC7F-44E4-9F94-406E44784A7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Subheading</a:t>
            </a:r>
            <a:br>
              <a:rPr lang="en-US"/>
            </a:br>
            <a:r>
              <a:rPr lang="en-US"/>
              <a:t>Separator page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Additional info</a:t>
            </a:r>
          </a:p>
        </p:txBody>
      </p:sp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20" name="Logo HHN">
            <a:extLst>
              <a:ext uri="{FF2B5EF4-FFF2-40B4-BE49-F238E27FC236}">
                <a16:creationId xmlns:a16="http://schemas.microsoft.com/office/drawing/2014/main" id="{1F838209-9061-4C52-A3F6-8BF3423A5D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7A76FA23-6904-44A1-AA67-E27CCD0DAE5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FD8E7FED-134D-47A9-816B-6A45070E270E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E65A194-BDC9-48CF-BEFE-535518FC4DA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90A8388C-D616-4B5A-8E8B-D8A5E21F51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2" name="Fußzeile">
              <a:extLst>
                <a:ext uri="{FF2B5EF4-FFF2-40B4-BE49-F238E27FC236}">
                  <a16:creationId xmlns:a16="http://schemas.microsoft.com/office/drawing/2014/main" id="{6AD20FC2-A2D4-4765-938F-E3B31AB19D8F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3" name="Kopfzeile">
              <a:extLst>
                <a:ext uri="{FF2B5EF4-FFF2-40B4-BE49-F238E27FC236}">
                  <a16:creationId xmlns:a16="http://schemas.microsoft.com/office/drawing/2014/main" id="{568EA491-E484-4994-AA92-839C98876B5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160589"/>
            <a:ext cx="11377084" cy="40830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160588"/>
            <a:ext cx="11377084" cy="210500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  <a:endParaRPr lang="en-US"/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7128933" cy="408305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9" y="2221920"/>
            <a:ext cx="3862920" cy="3959805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9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1098550"/>
            <a:ext cx="12191999" cy="5759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 &gt;&gt; Ribbon &gt; Insert &gt; Picture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1098550"/>
            <a:ext cx="12192000" cy="5759451"/>
          </a:xfrm>
          <a:blipFill>
            <a:blip r:embed="rId2"/>
            <a:stretch>
              <a:fillRect/>
            </a:stretch>
          </a:blipFill>
        </p:spPr>
        <p:txBody>
          <a:bodyPr vert="horz" lIns="1954800" tIns="12600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marR="0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Quote on first level // </a:t>
            </a:r>
            <a:r>
              <a:rPr lang="en-US" noProof="0"/>
              <a:t>for </a:t>
            </a:r>
            <a:r>
              <a:rPr lang="en-US"/>
              <a:t>Autor &gt;&gt; Ribbon </a:t>
            </a:r>
            <a:r>
              <a:rPr lang="en-US" noProof="0"/>
              <a:t>&gt; Home &gt; Paragraph &gt; Increase List</a:t>
            </a:r>
            <a:r>
              <a:rPr lang="en-US"/>
              <a:t> </a:t>
            </a:r>
          </a:p>
          <a:p>
            <a:pPr marL="0" marR="0" lvl="1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/>
            </a:pPr>
            <a:r>
              <a:rPr lang="en-US" noProof="0"/>
              <a:t>Second level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7" name="Titel 9">
            <a:extLst>
              <a:ext uri="{FF2B5EF4-FFF2-40B4-BE49-F238E27FC236}">
                <a16:creationId xmlns:a16="http://schemas.microsoft.com/office/drawing/2014/main" id="{A0B1B76A-51B5-4F03-ACCD-EF255BF5F8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8000"/>
            <a:ext cx="1386000" cy="1116000"/>
          </a:xfrm>
          <a:blipFill>
            <a:blip r:embed="rId3"/>
            <a:stretch>
              <a:fillRect/>
            </a:stretch>
          </a:blipFill>
        </p:spPr>
        <p:txBody>
          <a:bodyPr wrap="none" tIns="36000" rIns="1512000" anchor="t" anchorCtr="0"/>
          <a:lstStyle>
            <a:lvl1pPr algn="r">
              <a:defRPr sz="1000" baseline="0"/>
            </a:lvl1pPr>
          </a:lstStyle>
          <a:p>
            <a:r>
              <a:rPr lang="en-US" noProof="0"/>
              <a:t>Bitte nicht</a:t>
            </a:r>
            <a:br>
              <a:rPr lang="en-US" noProof="0"/>
            </a:br>
            <a:r>
              <a:rPr lang="en-US" noProof="0"/>
              <a:t>verschieben</a:t>
            </a:r>
          </a:p>
        </p:txBody>
      </p:sp>
      <p:pic>
        <p:nvPicPr>
          <p:cNvPr id="29" name="Logo HHN">
            <a:extLst>
              <a:ext uri="{FF2B5EF4-FFF2-40B4-BE49-F238E27FC236}">
                <a16:creationId xmlns:a16="http://schemas.microsoft.com/office/drawing/2014/main" id="{9C3514B9-049D-45E4-94CE-3CF817C172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30" name="Regieanweisungen">
            <a:extLst>
              <a:ext uri="{FF2B5EF4-FFF2-40B4-BE49-F238E27FC236}">
                <a16:creationId xmlns:a16="http://schemas.microsoft.com/office/drawing/2014/main" id="{02481EDB-7877-4996-820C-FFEFD45C7964}"/>
              </a:ext>
            </a:extLst>
          </p:cNvPr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31" name="Hilfslinien">
              <a:extLst>
                <a:ext uri="{FF2B5EF4-FFF2-40B4-BE49-F238E27FC236}">
                  <a16:creationId xmlns:a16="http://schemas.microsoft.com/office/drawing/2014/main" id="{18336903-3AE2-493A-93B4-394C8F8E2FFF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Zurücksetzen">
              <a:extLst>
                <a:ext uri="{FF2B5EF4-FFF2-40B4-BE49-F238E27FC236}">
                  <a16:creationId xmlns:a16="http://schemas.microsoft.com/office/drawing/2014/main" id="{0403CE5E-7D8E-4445-9A11-5614701AFB1F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33" name="Layoutwechsel">
              <a:extLst>
                <a:ext uri="{FF2B5EF4-FFF2-40B4-BE49-F238E27FC236}">
                  <a16:creationId xmlns:a16="http://schemas.microsoft.com/office/drawing/2014/main" id="{37E4D678-AB51-415F-A3C2-BFCB841977A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4" name="Text // Listenebene erhöhen">
              <a:extLst>
                <a:ext uri="{FF2B5EF4-FFF2-40B4-BE49-F238E27FC236}">
                  <a16:creationId xmlns:a16="http://schemas.microsoft.com/office/drawing/2014/main" id="{26941C7C-1EA8-4C84-AF9D-C1A29D4530B7}"/>
                </a:ext>
              </a:extLst>
            </p:cNvPr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5" name="Text // Listenebene verringern">
              <a:extLst>
                <a:ext uri="{FF2B5EF4-FFF2-40B4-BE49-F238E27FC236}">
                  <a16:creationId xmlns:a16="http://schemas.microsoft.com/office/drawing/2014/main" id="{C10DDFB6-5B61-467A-A792-54C79A078D54}"/>
                </a:ext>
              </a:extLst>
            </p:cNvPr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6" name="Listenebenen">
              <a:extLst>
                <a:ext uri="{FF2B5EF4-FFF2-40B4-BE49-F238E27FC236}">
                  <a16:creationId xmlns:a16="http://schemas.microsoft.com/office/drawing/2014/main" id="{C8E0693C-BA92-43AA-AF6D-AA0418317EDA}"/>
                </a:ext>
              </a:extLst>
            </p:cNvPr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37" name="Bild // Listenebene verringern">
              <a:extLst>
                <a:ext uri="{FF2B5EF4-FFF2-40B4-BE49-F238E27FC236}">
                  <a16:creationId xmlns:a16="http://schemas.microsoft.com/office/drawing/2014/main" id="{BFE93321-E538-4022-8A82-C17D0FE851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38" name="Bild // Listenebene erhöhen">
              <a:extLst>
                <a:ext uri="{FF2B5EF4-FFF2-40B4-BE49-F238E27FC236}">
                  <a16:creationId xmlns:a16="http://schemas.microsoft.com/office/drawing/2014/main" id="{DC047369-FB88-442D-8B63-61AB2032C2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39" name="Fußzeile">
              <a:extLst>
                <a:ext uri="{FF2B5EF4-FFF2-40B4-BE49-F238E27FC236}">
                  <a16:creationId xmlns:a16="http://schemas.microsoft.com/office/drawing/2014/main" id="{49532751-61E7-4FD4-95E4-0B64706E209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40" name="Kopfzeile">
              <a:extLst>
                <a:ext uri="{FF2B5EF4-FFF2-40B4-BE49-F238E27FC236}">
                  <a16:creationId xmlns:a16="http://schemas.microsoft.com/office/drawing/2014/main" id="{AC2C6CFC-C15C-44AF-9727-3AFD3633B39C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944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397" y="1031876"/>
            <a:ext cx="11377092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0" y="2160588"/>
            <a:ext cx="11377086" cy="40814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ZWEI-GELENK-ROBOTER</a:t>
            </a:r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Vorabgabe 09.11.2022</a:t>
            </a:r>
            <a:endParaRPr lang="en-US" dirty="0"/>
          </a:p>
        </p:txBody>
      </p:sp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en-US" dirty="0"/>
              <a:t>Marc Grosse (210233), Moritz </a:t>
            </a:r>
            <a:r>
              <a:rPr lang="en-US" dirty="0" err="1"/>
              <a:t>Höhnel</a:t>
            </a:r>
            <a:r>
              <a:rPr lang="en-US" dirty="0"/>
              <a:t> (210258) und Mattis Ritter (210265) / T1 / ASE | WS22/23</a:t>
            </a:r>
          </a:p>
        </p:txBody>
      </p:sp>
      <p:sp>
        <p:nvSpPr>
          <p:cNvPr id="30" name="Vertikaler Textplatzhalter 29">
            <a:extLst>
              <a:ext uri="{FF2B5EF4-FFF2-40B4-BE49-F238E27FC236}">
                <a16:creationId xmlns:a16="http://schemas.microsoft.com/office/drawing/2014/main" id="{0DD00B33-77B2-40B6-BF81-CF0E41203621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21DABC-D47C-7CE6-CBF6-96CA0A9AB57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 err="1"/>
              <a:t>Aufgabenstellung</a:t>
            </a:r>
            <a:r>
              <a:rPr lang="en-US" b="0" dirty="0"/>
              <a:t> und </a:t>
            </a:r>
            <a:r>
              <a:rPr lang="en-US" b="0" dirty="0" err="1"/>
              <a:t>Projektziele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114300" y="2160589"/>
            <a:ext cx="11887199" cy="4083052"/>
          </a:xfrm>
        </p:spPr>
        <p:txBody>
          <a:bodyPr/>
          <a:lstStyle/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2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 err="1"/>
              <a:t>Modellannahmen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114300" y="2160589"/>
            <a:ext cx="11887199" cy="4083052"/>
          </a:xfrm>
        </p:spPr>
        <p:txBody>
          <a:bodyPr/>
          <a:lstStyle/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/>
              <a:t>EINGANGS-, </a:t>
            </a:r>
            <a:r>
              <a:rPr lang="en-US" b="0" dirty="0" err="1"/>
              <a:t>Zustands</a:t>
            </a:r>
            <a:r>
              <a:rPr lang="en-US" b="0" dirty="0"/>
              <a:t>-, </a:t>
            </a:r>
            <a:r>
              <a:rPr lang="en-US" b="0" dirty="0" err="1"/>
              <a:t>Ausgangssignale</a:t>
            </a:r>
            <a:r>
              <a:rPr lang="en-US" b="0" dirty="0"/>
              <a:t>, Parameter und </a:t>
            </a:r>
            <a:r>
              <a:rPr lang="en-US" b="0" dirty="0" err="1"/>
              <a:t>Anfangsbedingungen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114300" y="2160589"/>
            <a:ext cx="11887199" cy="4083052"/>
          </a:xfrm>
        </p:spPr>
        <p:txBody>
          <a:bodyPr/>
          <a:lstStyle/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3DAD816-F401-5625-A6E8-677CD5E1AD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085589"/>
                  </p:ext>
                </p:extLst>
              </p:nvPr>
            </p:nvGraphicFramePr>
            <p:xfrm>
              <a:off x="780360" y="2204273"/>
              <a:ext cx="6132905" cy="14734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65258">
                      <a:extLst>
                        <a:ext uri="{9D8B030D-6E8A-4147-A177-3AD203B41FA5}">
                          <a16:colId xmlns:a16="http://schemas.microsoft.com/office/drawing/2014/main" val="181049694"/>
                        </a:ext>
                      </a:extLst>
                    </a:gridCol>
                    <a:gridCol w="1115367">
                      <a:extLst>
                        <a:ext uri="{9D8B030D-6E8A-4147-A177-3AD203B41FA5}">
                          <a16:colId xmlns:a16="http://schemas.microsoft.com/office/drawing/2014/main" val="2034299179"/>
                        </a:ext>
                      </a:extLst>
                    </a:gridCol>
                    <a:gridCol w="1296237">
                      <a:extLst>
                        <a:ext uri="{9D8B030D-6E8A-4147-A177-3AD203B41FA5}">
                          <a16:colId xmlns:a16="http://schemas.microsoft.com/office/drawing/2014/main" val="1225719164"/>
                        </a:ext>
                      </a:extLst>
                    </a:gridCol>
                    <a:gridCol w="1256043">
                      <a:extLst>
                        <a:ext uri="{9D8B030D-6E8A-4147-A177-3AD203B41FA5}">
                          <a16:colId xmlns:a16="http://schemas.microsoft.com/office/drawing/2014/main" val="2773996695"/>
                        </a:ext>
                      </a:extLst>
                    </a:gridCol>
                  </a:tblGrid>
                  <a:tr h="300584">
                    <a:tc>
                      <a:txBody>
                        <a:bodyPr/>
                        <a:lstStyle/>
                        <a:p>
                          <a:pPr marL="35496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Eingangssignal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3556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Symbol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R="7429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Simulink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1612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Einheit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extLst>
                      <a:ext uri="{0D108BD9-81ED-4DB2-BD59-A6C34878D82A}">
                        <a16:rowId xmlns:a16="http://schemas.microsoft.com/office/drawing/2014/main" val="4104427763"/>
                      </a:ext>
                    </a:extLst>
                  </a:tr>
                  <a:tr h="586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Drehmoment durch Schulter-Antrieb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pPr marR="7747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u1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𝑁𝑚</m:t>
                                </m:r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extLst>
                      <a:ext uri="{0D108BD9-81ED-4DB2-BD59-A6C34878D82A}">
                        <a16:rowId xmlns:a16="http://schemas.microsoft.com/office/drawing/2014/main" val="629110628"/>
                      </a:ext>
                    </a:extLst>
                  </a:tr>
                  <a:tr h="586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Drehmoment durch Ellbogen-Antrieb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28575" algn="ctr">
                            <a:lnSpc>
                              <a:spcPct val="107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aseline="-250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effectLst/>
                            </a:rPr>
                            <a:t>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pPr marR="7747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u2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7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de-DE" sz="1600">
                                  <a:effectLst/>
                                  <a:latin typeface="Cambria Math" panose="02040503050406030204" pitchFamily="18" charset="0"/>
                                </a:rPr>
                                <m:t>𝑁𝑚</m:t>
                              </m:r>
                            </m:oMath>
                          </a14:m>
                          <a:r>
                            <a:rPr lang="de-DE" sz="1600" dirty="0">
                              <a:effectLst/>
                            </a:rPr>
                            <a:t>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extLst>
                      <a:ext uri="{0D108BD9-81ED-4DB2-BD59-A6C34878D82A}">
                        <a16:rowId xmlns:a16="http://schemas.microsoft.com/office/drawing/2014/main" val="1772418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3DAD816-F401-5625-A6E8-677CD5E1AD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085589"/>
                  </p:ext>
                </p:extLst>
              </p:nvPr>
            </p:nvGraphicFramePr>
            <p:xfrm>
              <a:off x="780360" y="2204273"/>
              <a:ext cx="6132905" cy="14734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65258">
                      <a:extLst>
                        <a:ext uri="{9D8B030D-6E8A-4147-A177-3AD203B41FA5}">
                          <a16:colId xmlns:a16="http://schemas.microsoft.com/office/drawing/2014/main" val="181049694"/>
                        </a:ext>
                      </a:extLst>
                    </a:gridCol>
                    <a:gridCol w="1115367">
                      <a:extLst>
                        <a:ext uri="{9D8B030D-6E8A-4147-A177-3AD203B41FA5}">
                          <a16:colId xmlns:a16="http://schemas.microsoft.com/office/drawing/2014/main" val="2034299179"/>
                        </a:ext>
                      </a:extLst>
                    </a:gridCol>
                    <a:gridCol w="1296237">
                      <a:extLst>
                        <a:ext uri="{9D8B030D-6E8A-4147-A177-3AD203B41FA5}">
                          <a16:colId xmlns:a16="http://schemas.microsoft.com/office/drawing/2014/main" val="1225719164"/>
                        </a:ext>
                      </a:extLst>
                    </a:gridCol>
                    <a:gridCol w="1256043">
                      <a:extLst>
                        <a:ext uri="{9D8B030D-6E8A-4147-A177-3AD203B41FA5}">
                          <a16:colId xmlns:a16="http://schemas.microsoft.com/office/drawing/2014/main" val="2773996695"/>
                        </a:ext>
                      </a:extLst>
                    </a:gridCol>
                  </a:tblGrid>
                  <a:tr h="300584">
                    <a:tc>
                      <a:txBody>
                        <a:bodyPr/>
                        <a:lstStyle/>
                        <a:p>
                          <a:pPr marL="35496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Eingangssignal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3556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Symbol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R="7429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Simulink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1612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Einheit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extLst>
                      <a:ext uri="{0D108BD9-81ED-4DB2-BD59-A6C34878D82A}">
                        <a16:rowId xmlns:a16="http://schemas.microsoft.com/office/drawing/2014/main" val="4104427763"/>
                      </a:ext>
                    </a:extLst>
                  </a:tr>
                  <a:tr h="586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Drehmoment durch Schulter-Antrieb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860" marR="73025" marT="26670" marB="0" anchor="ctr">
                        <a:blipFill>
                          <a:blip r:embed="rId2"/>
                          <a:stretch>
                            <a:fillRect l="-222404" t="-58333" r="-231148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7747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u1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860" marR="73025" marT="26670" marB="0" anchor="ctr">
                        <a:blipFill>
                          <a:blip r:embed="rId2"/>
                          <a:stretch>
                            <a:fillRect l="-389806" t="-58333" r="-1942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110628"/>
                      </a:ext>
                    </a:extLst>
                  </a:tr>
                  <a:tr h="586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Drehmoment durch Ellbogen-Antrieb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860" marR="73025" marT="26670" marB="0" anchor="ctr">
                        <a:blipFill>
                          <a:blip r:embed="rId2"/>
                          <a:stretch>
                            <a:fillRect l="-222404" t="-156701" r="-231148" b="-11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7747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u2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860" marR="73025" marT="26670" marB="0" anchor="ctr">
                        <a:blipFill>
                          <a:blip r:embed="rId2"/>
                          <a:stretch>
                            <a:fillRect l="-389806" t="-156701" r="-1942" b="-11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418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7E62D0-D8FB-CAC4-567C-E4F094F13F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76569"/>
                  </p:ext>
                </p:extLst>
              </p:nvPr>
            </p:nvGraphicFramePr>
            <p:xfrm>
              <a:off x="780359" y="3820840"/>
              <a:ext cx="8032044" cy="24285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87011">
                      <a:extLst>
                        <a:ext uri="{9D8B030D-6E8A-4147-A177-3AD203B41FA5}">
                          <a16:colId xmlns:a16="http://schemas.microsoft.com/office/drawing/2014/main" val="2711541917"/>
                        </a:ext>
                      </a:extLst>
                    </a:gridCol>
                    <a:gridCol w="1401225">
                      <a:extLst>
                        <a:ext uri="{9D8B030D-6E8A-4147-A177-3AD203B41FA5}">
                          <a16:colId xmlns:a16="http://schemas.microsoft.com/office/drawing/2014/main" val="3198005469"/>
                        </a:ext>
                      </a:extLst>
                    </a:gridCol>
                    <a:gridCol w="1225406">
                      <a:extLst>
                        <a:ext uri="{9D8B030D-6E8A-4147-A177-3AD203B41FA5}">
                          <a16:colId xmlns:a16="http://schemas.microsoft.com/office/drawing/2014/main" val="225946230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357957226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150849855"/>
                        </a:ext>
                      </a:extLst>
                    </a:gridCol>
                  </a:tblGrid>
                  <a:tr h="287869">
                    <a:tc>
                      <a:txBody>
                        <a:bodyPr/>
                        <a:lstStyle/>
                        <a:p>
                          <a:pPr marL="34734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Zustandsvariable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937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Symbol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2984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Simulink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33045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Einheit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Anfangswert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1416753681"/>
                      </a:ext>
                    </a:extLst>
                  </a:tr>
                  <a:tr h="443194">
                    <a:tc>
                      <a:txBody>
                        <a:bodyPr/>
                        <a:lstStyle/>
                        <a:p>
                          <a:pPr marL="26225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Winkel des Oberarms </a:t>
                          </a: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749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x(1)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810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3382936719"/>
                      </a:ext>
                    </a:extLst>
                  </a:tr>
                  <a:tr h="515300">
                    <a:tc>
                      <a:txBody>
                        <a:bodyPr/>
                        <a:lstStyle/>
                        <a:p>
                          <a:pPr marL="2374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Winkel des Unterarms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432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874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3670990872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Winkelgeschwindigkeit des Oberarms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559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z="1600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x(3)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93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17843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1189193625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Winkelgeschwindigkeit des Unterarms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432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de-DE" sz="1600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x(4)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93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17843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31107683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7E62D0-D8FB-CAC4-567C-E4F094F13F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76569"/>
                  </p:ext>
                </p:extLst>
              </p:nvPr>
            </p:nvGraphicFramePr>
            <p:xfrm>
              <a:off x="780359" y="3820840"/>
              <a:ext cx="8032044" cy="24285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87011">
                      <a:extLst>
                        <a:ext uri="{9D8B030D-6E8A-4147-A177-3AD203B41FA5}">
                          <a16:colId xmlns:a16="http://schemas.microsoft.com/office/drawing/2014/main" val="2711541917"/>
                        </a:ext>
                      </a:extLst>
                    </a:gridCol>
                    <a:gridCol w="1401225">
                      <a:extLst>
                        <a:ext uri="{9D8B030D-6E8A-4147-A177-3AD203B41FA5}">
                          <a16:colId xmlns:a16="http://schemas.microsoft.com/office/drawing/2014/main" val="3198005469"/>
                        </a:ext>
                      </a:extLst>
                    </a:gridCol>
                    <a:gridCol w="1225406">
                      <a:extLst>
                        <a:ext uri="{9D8B030D-6E8A-4147-A177-3AD203B41FA5}">
                          <a16:colId xmlns:a16="http://schemas.microsoft.com/office/drawing/2014/main" val="225946230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357957226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150849855"/>
                        </a:ext>
                      </a:extLst>
                    </a:gridCol>
                  </a:tblGrid>
                  <a:tr h="287869">
                    <a:tc>
                      <a:txBody>
                        <a:bodyPr/>
                        <a:lstStyle/>
                        <a:p>
                          <a:pPr marL="34734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Zustandsvariable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937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Symbol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2984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Simulink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33045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Einheit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Anfangswert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1416753681"/>
                      </a:ext>
                    </a:extLst>
                  </a:tr>
                  <a:tr h="443194">
                    <a:tc>
                      <a:txBody>
                        <a:bodyPr/>
                        <a:lstStyle/>
                        <a:p>
                          <a:pPr marL="26225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Winkel des Oberarms </a:t>
                          </a: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192609" t="-72603" r="-28304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x(1)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391928" t="-72603" r="-10179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491928" t="-72603" r="-1794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936719"/>
                      </a:ext>
                    </a:extLst>
                  </a:tr>
                  <a:tr h="515300">
                    <a:tc>
                      <a:txBody>
                        <a:bodyPr/>
                        <a:lstStyle/>
                        <a:p>
                          <a:pPr marL="2374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Winkel des Unterarms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192609" t="-148235" r="-283043" b="-2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391928" t="-148235" r="-101794" b="-2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491928" t="-148235" r="-1794" b="-24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990872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Winkelgeschwindigkeit des Oberarms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192609" t="-215306" r="-283043" b="-111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x(3)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391928" t="-215306" r="-101794" b="-111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491928" t="-215306" r="-1794" b="-111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193625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</a:rPr>
                            <a:t>Winkelgeschwindigkeit des Unterarms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192609" t="-318557" r="-283043" b="-12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x(4)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391928" t="-318557" r="-101794" b="-12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491928" t="-318557" r="-1794" b="-12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7683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497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/>
              <a:t>Aufgabe </a:t>
            </a:r>
            <a:r>
              <a:rPr lang="en-US" b="0" dirty="0" err="1"/>
              <a:t>zur</a:t>
            </a:r>
            <a:r>
              <a:rPr lang="en-US" b="0" dirty="0"/>
              <a:t> </a:t>
            </a:r>
            <a:r>
              <a:rPr lang="en-US" b="0" dirty="0" err="1"/>
              <a:t>Vorabgabe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114300" y="2160589"/>
            <a:ext cx="11887199" cy="4083052"/>
          </a:xfrm>
        </p:spPr>
        <p:txBody>
          <a:bodyPr/>
          <a:lstStyle/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Campus Sontheim</a:t>
            </a:r>
            <a:endParaRPr lang="en-US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0" name="Vertikaler Textplatzhalter 29"/>
          <p:cNvSpPr>
            <a:spLocks noGrp="1"/>
          </p:cNvSpPr>
          <p:nvPr>
            <p:ph type="body" orient="vert" idx="13"/>
          </p:nvPr>
        </p:nvSpPr>
        <p:spPr>
          <a:xfrm>
            <a:off x="1998349" y="2963016"/>
            <a:ext cx="9695489" cy="1635823"/>
          </a:xfrm>
        </p:spPr>
        <p:txBody>
          <a:bodyPr/>
          <a:lstStyle/>
          <a:p>
            <a:r>
              <a:rPr lang="en-US" dirty="0" err="1"/>
              <a:t>Rückfragen</a:t>
            </a:r>
            <a:r>
              <a:rPr lang="en-US" dirty="0"/>
              <a:t> bitte an:</a:t>
            </a:r>
          </a:p>
          <a:p>
            <a:pPr lvl="1"/>
            <a:r>
              <a:rPr lang="en-US" dirty="0"/>
              <a:t>Moritz </a:t>
            </a:r>
            <a:r>
              <a:rPr lang="en-US" dirty="0" err="1"/>
              <a:t>Höhnel</a:t>
            </a:r>
            <a:r>
              <a:rPr lang="en-US" dirty="0"/>
              <a:t>					 Marc Grosse</a:t>
            </a:r>
          </a:p>
          <a:p>
            <a:r>
              <a:rPr lang="en-US" dirty="0" err="1"/>
              <a:t>Fakultät</a:t>
            </a:r>
            <a:r>
              <a:rPr lang="en-US" dirty="0"/>
              <a:t> T1 | ASE				</a:t>
            </a:r>
            <a:r>
              <a:rPr lang="en-US" dirty="0" err="1"/>
              <a:t>Fakultät</a:t>
            </a:r>
            <a:r>
              <a:rPr lang="en-US" dirty="0"/>
              <a:t> T1 | ASE</a:t>
            </a:r>
          </a:p>
          <a:p>
            <a:r>
              <a:rPr lang="en-US" dirty="0"/>
              <a:t>mhoehnel@stud.hs-heilbronn.de		</a:t>
            </a:r>
            <a:r>
              <a:rPr lang="en-US" dirty="0" err="1"/>
              <a:t>mgrosse@stud.hs-heilbronn.de</a:t>
            </a:r>
            <a:endParaRPr lang="en-US" dirty="0"/>
          </a:p>
          <a:p>
            <a:endParaRPr lang="en-US" dirty="0"/>
          </a:p>
        </p:txBody>
      </p:sp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1998349" y="1146632"/>
            <a:ext cx="9695489" cy="1851841"/>
          </a:xfrm>
        </p:spPr>
        <p:txBody>
          <a:bodyPr/>
          <a:lstStyle/>
          <a:p>
            <a:r>
              <a:rPr lang="en-US" dirty="0"/>
              <a:t>DANKE!</a:t>
            </a:r>
          </a:p>
        </p:txBody>
      </p:sp>
      <p:pic>
        <p:nvPicPr>
          <p:cNvPr id="8" name="Bildplatzhalter 11" descr="Ein Bild, das Person, Wand, Anzug, Mann enthält.&#10;&#10;Automatisch generierte Beschreibung">
            <a:extLst>
              <a:ext uri="{FF2B5EF4-FFF2-40B4-BE49-F238E27FC236}">
                <a16:creationId xmlns:a16="http://schemas.microsoft.com/office/drawing/2014/main" id="{75F5D36A-1F6A-410A-8CD2-7C67897058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16460" r="19671" b="26185"/>
          <a:stretch/>
        </p:blipFill>
        <p:spPr>
          <a:xfrm>
            <a:off x="692250" y="3424857"/>
            <a:ext cx="1080000" cy="1080000"/>
          </a:xfrm>
          <a:prstGeom prst="ellipse">
            <a:avLst/>
          </a:prstGeom>
        </p:spPr>
      </p:pic>
      <p:pic>
        <p:nvPicPr>
          <p:cNvPr id="11" name="Bildplatzhalter 10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8F9750C5-69F3-4020-8A10-09070D5B089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4"/>
          <a:srcRect l="21642" t="16400" r="32109" b="13026"/>
          <a:stretch/>
        </p:blipFill>
        <p:spPr>
          <a:xfrm rot="16200000">
            <a:off x="684367" y="4807092"/>
            <a:ext cx="1079999" cy="1095767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B0ABAA0-4556-4BEB-946E-B8E32890B8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00" b="12500"/>
          <a:stretch/>
        </p:blipFill>
        <p:spPr>
          <a:xfrm>
            <a:off x="6306093" y="3424857"/>
            <a:ext cx="1080000" cy="1080000"/>
          </a:xfrm>
          <a:prstGeom prst="ellipse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D1BD50E-A8D7-4722-91EA-EB59A9C53500}"/>
              </a:ext>
            </a:extLst>
          </p:cNvPr>
          <p:cNvSpPr txBox="1"/>
          <p:nvPr/>
        </p:nvSpPr>
        <p:spPr>
          <a:xfrm>
            <a:off x="1998349" y="4806743"/>
            <a:ext cx="3829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Mattis Ritter</a:t>
            </a:r>
          </a:p>
          <a:p>
            <a:r>
              <a:rPr lang="de-DE" sz="2000" dirty="0">
                <a:solidFill>
                  <a:schemeClr val="bg1"/>
                </a:solidFill>
              </a:rPr>
              <a:t>Fakultät T1 | ASE</a:t>
            </a:r>
          </a:p>
          <a:p>
            <a:r>
              <a:rPr lang="de-DE" sz="2000" dirty="0" err="1">
                <a:solidFill>
                  <a:schemeClr val="bg1"/>
                </a:solidFill>
              </a:rPr>
              <a:t>mritter@stud.hs-heilbronn.de</a:t>
            </a:r>
            <a:endParaRPr lang="de-DE" sz="2000" dirty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D51E834E-C123-4A66-80B5-6AFB0251C3DE}"/>
    </a:ext>
  </a:extLst>
</a:theme>
</file>

<file path=ppt/theme/theme2.xml><?xml version="1.0" encoding="utf-8"?>
<a:theme xmlns:a="http://schemas.openxmlformats.org/drawingml/2006/main" name="1_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A826E504-A1FF-48C6-BF11-68BD7E1C7F12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a4e9d1-002c-44d1-a7df-d1d440f2d89c">
      <Terms xmlns="http://schemas.microsoft.com/office/infopath/2007/PartnerControls"/>
    </lcf76f155ced4ddcb4097134ff3c332f>
    <TaxCatchAll xmlns="396d3ce1-f135-45f1-a004-8da1c81eaf0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315C8266D65147BEEF21714B380DFC" ma:contentTypeVersion="12" ma:contentTypeDescription="Create a new document." ma:contentTypeScope="" ma:versionID="ae14c92c52cedeef1460d511b82b4719">
  <xsd:schema xmlns:xsd="http://www.w3.org/2001/XMLSchema" xmlns:xs="http://www.w3.org/2001/XMLSchema" xmlns:p="http://schemas.microsoft.com/office/2006/metadata/properties" xmlns:ns2="e1a4e9d1-002c-44d1-a7df-d1d440f2d89c" xmlns:ns3="396d3ce1-f135-45f1-a004-8da1c81eaf02" targetNamespace="http://schemas.microsoft.com/office/2006/metadata/properties" ma:root="true" ma:fieldsID="30ae492b1ebb9fd38c43b4ed6abfe70d" ns2:_="" ns3:_="">
    <xsd:import namespace="e1a4e9d1-002c-44d1-a7df-d1d440f2d89c"/>
    <xsd:import namespace="396d3ce1-f135-45f1-a004-8da1c81ea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4e9d1-002c-44d1-a7df-d1d440f2d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8e10526-b566-4b41-9d0d-ac6cbbfbcb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d3ce1-f135-45f1-a004-8da1c81eaf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a338289-5d0f-45f9-8918-8890acfce5c4}" ma:internalName="TaxCatchAll" ma:showField="CatchAllData" ma:web="396d3ce1-f135-45f1-a004-8da1c81eaf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303304-D675-4AEC-B056-9DF2E7E157C6}">
  <ds:schemaRefs>
    <ds:schemaRef ds:uri="396d3ce1-f135-45f1-a004-8da1c81eaf02"/>
    <ds:schemaRef ds:uri="e1a4e9d1-002c-44d1-a7df-d1d440f2d89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33061106-0B7E-4C54-909B-385CA089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4e9d1-002c-44d1-a7df-d1d440f2d89c"/>
    <ds:schemaRef ds:uri="396d3ce1-f135-45f1-a004-8da1c81ea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54B1BE-D081-4D49-A9A8-02DBC419D9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0</TotalTime>
  <Words>274</Words>
  <Application>Microsoft Macintosh PowerPoint</Application>
  <PresentationFormat>Breitbild</PresentationFormat>
  <Paragraphs>68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Wingdings</vt:lpstr>
      <vt:lpstr>PPT_HHN_16x9_EN_01</vt:lpstr>
      <vt:lpstr>1_PPT_HHN_16x9_EN_01</vt:lpstr>
      <vt:lpstr>ZWEI-GELENK-ROBOTER</vt:lpstr>
      <vt:lpstr>Aufgabenstellung und Projektziele </vt:lpstr>
      <vt:lpstr>Modellannahmen </vt:lpstr>
      <vt:lpstr>EINGANGS-, Zustands-, Ausgangssignale, Parameter und Anfangsbedingungen </vt:lpstr>
      <vt:lpstr>Aufgabe zur Vorabgabe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platoon</dc:title>
  <dc:creator>Mattis Ritter</dc:creator>
  <cp:lastModifiedBy>Marc Grosse</cp:lastModifiedBy>
  <cp:revision>6</cp:revision>
  <dcterms:created xsi:type="dcterms:W3CDTF">2022-04-09T09:06:39Z</dcterms:created>
  <dcterms:modified xsi:type="dcterms:W3CDTF">2022-10-26T07:49:10Z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0x01010071315C8266D65147BEEF21714B380DFC</vt:lpwstr>
  </property>
  <property fmtid="{D5CDD505-2E9C-101B-9397-08002B2CF9AE}" pid="3" name="MediaServiceImageTags">
    <vt:lpwstr/>
  </property>
</Properties>
</file>