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12"/>
  </p:notesMasterIdLst>
  <p:sldIdLst>
    <p:sldId id="276" r:id="rId6"/>
    <p:sldId id="278" r:id="rId7"/>
    <p:sldId id="281" r:id="rId8"/>
    <p:sldId id="280" r:id="rId9"/>
    <p:sldId id="279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52" y="53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Referent / </a:t>
            </a:r>
            <a:r>
              <a:rPr lang="en-US" err="1"/>
              <a:t>Fakultät</a:t>
            </a:r>
            <a:r>
              <a:rPr lang="en-US"/>
              <a:t> / </a:t>
            </a:r>
            <a:r>
              <a:rPr lang="en-US" err="1"/>
              <a:t>Studiengang</a:t>
            </a:r>
            <a:r>
              <a:rPr lang="en-US"/>
              <a:t> | </a:t>
            </a:r>
            <a:r>
              <a:rPr lang="en-US" err="1"/>
              <a:t>WiSe</a:t>
            </a:r>
            <a:r>
              <a:rPr lang="en-US"/>
              <a:t>/</a:t>
            </a:r>
            <a:r>
              <a:rPr lang="en-US" err="1"/>
              <a:t>SoSe</a:t>
            </a:r>
            <a:r>
              <a:rPr lang="en-US"/>
              <a:t>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Please refer any questions to:</a:t>
            </a:r>
            <a:br>
              <a:rPr lang="en-US"/>
            </a:br>
            <a:r>
              <a:rPr lang="en-US"/>
              <a:t>Prename Name (Ribbon &gt; Increase List Level)</a:t>
            </a:r>
            <a:br>
              <a:rPr lang="en-US"/>
            </a:br>
            <a:r>
              <a:rPr lang="en-US"/>
              <a:t>Faculty of XY | Department of XY </a:t>
            </a:r>
            <a:br>
              <a:rPr lang="en-US"/>
            </a:br>
            <a:r>
              <a:rPr lang="en-US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Subheading</a:t>
            </a:r>
            <a:br>
              <a:rPr lang="en-US"/>
            </a:br>
            <a:r>
              <a:rPr lang="en-US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  <a:endParaRPr lang="en-US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Quote on first level // </a:t>
            </a:r>
            <a:r>
              <a:rPr lang="en-US" noProof="0"/>
              <a:t>for </a:t>
            </a:r>
            <a:r>
              <a:rPr lang="en-US"/>
              <a:t>Autor &gt;&gt; Ribbon </a:t>
            </a:r>
            <a:r>
              <a:rPr lang="en-US" noProof="0"/>
              <a:t>&gt; Home &gt; Paragraph &gt; Increase List</a:t>
            </a:r>
            <a:r>
              <a:rPr lang="en-US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/>
              <a:t>Second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944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1031876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2160588"/>
            <a:ext cx="11377086" cy="4081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ZWEI-GELENK-ROBOTER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Vorabgabe 09.11.2022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dirty="0"/>
              <a:t>Marc Grosse (210233), Moritz </a:t>
            </a:r>
            <a:r>
              <a:rPr lang="en-US" dirty="0" err="1"/>
              <a:t>Höhnel</a:t>
            </a:r>
            <a:r>
              <a:rPr lang="en-US" dirty="0"/>
              <a:t> (210258) und Mattis Ritter (210265) / T1 / ASE | WS22/23</a:t>
            </a:r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91FF57-965F-D755-D9E7-FAB95A12D5A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err="1"/>
              <a:t>Aufgabenstellung</a:t>
            </a:r>
            <a:r>
              <a:rPr lang="en-US" b="0" dirty="0"/>
              <a:t> und </a:t>
            </a:r>
            <a:r>
              <a:rPr lang="en-US" b="0" dirty="0" err="1"/>
              <a:t>Projektziele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err="1"/>
              <a:t>Modellannahmen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/>
              <a:t>EINGANGS-, </a:t>
            </a:r>
            <a:r>
              <a:rPr lang="en-US" b="0" dirty="0" err="1"/>
              <a:t>Zustands</a:t>
            </a:r>
            <a:r>
              <a:rPr lang="en-US" b="0" dirty="0"/>
              <a:t>-, </a:t>
            </a:r>
            <a:r>
              <a:rPr lang="en-US" b="0" dirty="0" err="1"/>
              <a:t>Ausgangssignale</a:t>
            </a:r>
            <a:r>
              <a:rPr lang="en-US" b="0" dirty="0"/>
              <a:t>, Parameter und </a:t>
            </a:r>
            <a:r>
              <a:rPr lang="en-US" b="0" dirty="0" err="1"/>
              <a:t>Anfangsbedingungen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3DAD816-F401-5625-A6E8-677CD5E1A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085589"/>
                  </p:ext>
                </p:extLst>
              </p:nvPr>
            </p:nvGraphicFramePr>
            <p:xfrm>
              <a:off x="780360" y="2204273"/>
              <a:ext cx="6132905" cy="14734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65258">
                      <a:extLst>
                        <a:ext uri="{9D8B030D-6E8A-4147-A177-3AD203B41FA5}">
                          <a16:colId xmlns:a16="http://schemas.microsoft.com/office/drawing/2014/main" val="181049694"/>
                        </a:ext>
                      </a:extLst>
                    </a:gridCol>
                    <a:gridCol w="1115367">
                      <a:extLst>
                        <a:ext uri="{9D8B030D-6E8A-4147-A177-3AD203B41FA5}">
                          <a16:colId xmlns:a16="http://schemas.microsoft.com/office/drawing/2014/main" val="2034299179"/>
                        </a:ext>
                      </a:extLst>
                    </a:gridCol>
                    <a:gridCol w="1296237">
                      <a:extLst>
                        <a:ext uri="{9D8B030D-6E8A-4147-A177-3AD203B41FA5}">
                          <a16:colId xmlns:a16="http://schemas.microsoft.com/office/drawing/2014/main" val="1225719164"/>
                        </a:ext>
                      </a:extLst>
                    </a:gridCol>
                    <a:gridCol w="1256043">
                      <a:extLst>
                        <a:ext uri="{9D8B030D-6E8A-4147-A177-3AD203B41FA5}">
                          <a16:colId xmlns:a16="http://schemas.microsoft.com/office/drawing/2014/main" val="2773996695"/>
                        </a:ext>
                      </a:extLst>
                    </a:gridCol>
                  </a:tblGrid>
                  <a:tr h="300584">
                    <a:tc>
                      <a:txBody>
                        <a:bodyPr/>
                        <a:lstStyle/>
                        <a:p>
                          <a:pPr marL="35496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Eingangssignal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556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R="7429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1612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extLst>
                      <a:ext uri="{0D108BD9-81ED-4DB2-BD59-A6C34878D82A}">
                        <a16:rowId xmlns:a16="http://schemas.microsoft.com/office/drawing/2014/main" val="4104427763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Schulter-Antrieb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u1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</a:rPr>
                                  <m:t>𝑁𝑚</m:t>
                                </m:r>
                                <m:r>
                                  <a:rPr lang="de-DE" sz="1600"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extLst>
                      <a:ext uri="{0D108BD9-81ED-4DB2-BD59-A6C34878D82A}">
                        <a16:rowId xmlns:a16="http://schemas.microsoft.com/office/drawing/2014/main" val="629110628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Ellbogen-Antrieb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28575" algn="ctr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>
                                      <a:effectLst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aseline="-250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u2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de-DE" sz="1600">
                                  <a:effectLst/>
                                </a:rPr>
                                <m:t>𝑁𝑚</m:t>
                              </m:r>
                            </m:oMath>
                          </a14:m>
                          <a:r>
                            <a:rPr lang="de-DE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extLst>
                      <a:ext uri="{0D108BD9-81ED-4DB2-BD59-A6C34878D82A}">
                        <a16:rowId xmlns:a16="http://schemas.microsoft.com/office/drawing/2014/main" val="17724184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3DAD816-F401-5625-A6E8-677CD5E1A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085589"/>
                  </p:ext>
                </p:extLst>
              </p:nvPr>
            </p:nvGraphicFramePr>
            <p:xfrm>
              <a:off x="780360" y="2204273"/>
              <a:ext cx="6132905" cy="14734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65258">
                      <a:extLst>
                        <a:ext uri="{9D8B030D-6E8A-4147-A177-3AD203B41FA5}">
                          <a16:colId xmlns:a16="http://schemas.microsoft.com/office/drawing/2014/main" val="181049694"/>
                        </a:ext>
                      </a:extLst>
                    </a:gridCol>
                    <a:gridCol w="1115367">
                      <a:extLst>
                        <a:ext uri="{9D8B030D-6E8A-4147-A177-3AD203B41FA5}">
                          <a16:colId xmlns:a16="http://schemas.microsoft.com/office/drawing/2014/main" val="2034299179"/>
                        </a:ext>
                      </a:extLst>
                    </a:gridCol>
                    <a:gridCol w="1296237">
                      <a:extLst>
                        <a:ext uri="{9D8B030D-6E8A-4147-A177-3AD203B41FA5}">
                          <a16:colId xmlns:a16="http://schemas.microsoft.com/office/drawing/2014/main" val="1225719164"/>
                        </a:ext>
                      </a:extLst>
                    </a:gridCol>
                    <a:gridCol w="1256043">
                      <a:extLst>
                        <a:ext uri="{9D8B030D-6E8A-4147-A177-3AD203B41FA5}">
                          <a16:colId xmlns:a16="http://schemas.microsoft.com/office/drawing/2014/main" val="2773996695"/>
                        </a:ext>
                      </a:extLst>
                    </a:gridCol>
                  </a:tblGrid>
                  <a:tr h="300584">
                    <a:tc>
                      <a:txBody>
                        <a:bodyPr/>
                        <a:lstStyle/>
                        <a:p>
                          <a:pPr marL="35496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Eingangssignal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556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R="7429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1612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extLst>
                      <a:ext uri="{0D108BD9-81ED-4DB2-BD59-A6C34878D82A}">
                        <a16:rowId xmlns:a16="http://schemas.microsoft.com/office/drawing/2014/main" val="4104427763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Schulter-Antrieb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222404" t="-58333" r="-23114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u1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389806" t="-58333" r="-1942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110628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Ellbogen-Antrieb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222404" t="-156701" r="-231148" b="-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u2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389806" t="-156701" r="-1942" b="-11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418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76569"/>
                  </p:ext>
                </p:extLst>
              </p:nvPr>
            </p:nvGraphicFramePr>
            <p:xfrm>
              <a:off x="780359" y="3820840"/>
              <a:ext cx="8032044" cy="24285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Zustandsvariable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Symbol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Einheit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Anfangswert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443194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Oberarms 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74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10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432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74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Oberarms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559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600">
                                            <a:effectLst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Unterarms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432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600">
                                            <a:effectLst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76569"/>
                  </p:ext>
                </p:extLst>
              </p:nvPr>
            </p:nvGraphicFramePr>
            <p:xfrm>
              <a:off x="780359" y="3820840"/>
              <a:ext cx="8032044" cy="24285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Zustandsvariable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Symbol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Einheit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Anfangswert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443194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Oberarms 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72603" r="-28304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72603" r="-10179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72603" r="-179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148235" r="-283043" b="-2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148235" r="-101794" b="-2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148235" r="-1794" b="-24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Oberarms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215306" r="-283043" b="-1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215306" r="-101794" b="-1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215306" r="-1794" b="-111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Unterarms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318557" r="-283043" b="-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318557" r="-101794" b="-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318557" r="-1794" b="-12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49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/>
              <a:t>Aufgabe </a:t>
            </a:r>
            <a:r>
              <a:rPr lang="en-US" b="0" dirty="0" err="1"/>
              <a:t>zur</a:t>
            </a:r>
            <a:r>
              <a:rPr lang="en-US" b="0" dirty="0"/>
              <a:t> </a:t>
            </a:r>
            <a:r>
              <a:rPr lang="en-US" b="0" dirty="0" err="1"/>
              <a:t>Vorabgabe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1998349" y="2963016"/>
            <a:ext cx="9695489" cy="1635823"/>
          </a:xfrm>
        </p:spPr>
        <p:txBody>
          <a:bodyPr/>
          <a:lstStyle/>
          <a:p>
            <a:r>
              <a:rPr lang="en-US" dirty="0"/>
              <a:t>Please refer any questions to:</a:t>
            </a:r>
          </a:p>
          <a:p>
            <a:pPr lvl="1"/>
            <a:r>
              <a:rPr lang="en-US" dirty="0"/>
              <a:t>Moritz </a:t>
            </a:r>
            <a:r>
              <a:rPr lang="en-US" dirty="0" err="1"/>
              <a:t>Höhnel</a:t>
            </a:r>
            <a:r>
              <a:rPr lang="en-US" dirty="0"/>
              <a:t>					Jakob Kurz</a:t>
            </a:r>
          </a:p>
          <a:p>
            <a:r>
              <a:rPr lang="en-US" dirty="0"/>
              <a:t>Faculty T1 | ASE				Faculty T1 | ASE</a:t>
            </a:r>
          </a:p>
          <a:p>
            <a:r>
              <a:rPr lang="en-US" dirty="0"/>
              <a:t>mhoehnel@stud.hs-heilbronn.de		jkurz1@stud.hs-heilbronn.de</a:t>
            </a:r>
          </a:p>
          <a:p>
            <a:endParaRPr lang="en-US" dirty="0"/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1998349" y="1146632"/>
            <a:ext cx="9695489" cy="1851841"/>
          </a:xfrm>
        </p:spPr>
        <p:txBody>
          <a:bodyPr/>
          <a:lstStyle/>
          <a:p>
            <a:r>
              <a:rPr lang="en-US" dirty="0"/>
              <a:t>DANKE!</a:t>
            </a:r>
          </a:p>
        </p:txBody>
      </p:sp>
      <p:pic>
        <p:nvPicPr>
          <p:cNvPr id="8" name="Bildplatzhalter 11" descr="Ein Bild, das Person, Wand, Anzug, Mann enthält.&#10;&#10;Automatisch generierte Beschreibung">
            <a:extLst>
              <a:ext uri="{FF2B5EF4-FFF2-40B4-BE49-F238E27FC236}">
                <a16:creationId xmlns:a16="http://schemas.microsoft.com/office/drawing/2014/main" id="{75F5D36A-1F6A-410A-8CD2-7C6789705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16460" r="19671" b="26185"/>
          <a:stretch/>
        </p:blipFill>
        <p:spPr>
          <a:xfrm>
            <a:off x="692250" y="3424857"/>
            <a:ext cx="1080000" cy="1080000"/>
          </a:xfrm>
          <a:prstGeom prst="ellipse">
            <a:avLst/>
          </a:prstGeom>
        </p:spPr>
      </p:pic>
      <p:pic>
        <p:nvPicPr>
          <p:cNvPr id="11" name="Bildplatzhalter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F9750C5-69F3-4020-8A10-09070D5B08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21642" t="16400" r="32109" b="13026"/>
          <a:stretch/>
        </p:blipFill>
        <p:spPr>
          <a:xfrm rot="16200000">
            <a:off x="684367" y="4807092"/>
            <a:ext cx="1079999" cy="1095767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B0ABAA0-4556-4BEB-946E-B8E32890B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06" y="3441433"/>
            <a:ext cx="1079999" cy="107999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D1BD50E-A8D7-4722-91EA-EB59A9C53500}"/>
              </a:ext>
            </a:extLst>
          </p:cNvPr>
          <p:cNvSpPr txBox="1"/>
          <p:nvPr/>
        </p:nvSpPr>
        <p:spPr>
          <a:xfrm>
            <a:off x="1998349" y="4806743"/>
            <a:ext cx="3829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>
                <a:solidFill>
                  <a:schemeClr val="bg1"/>
                </a:solidFill>
              </a:rPr>
              <a:t>Mattis Ritter</a:t>
            </a:r>
          </a:p>
          <a:p>
            <a:r>
              <a:rPr lang="de-DE" sz="2000">
                <a:solidFill>
                  <a:schemeClr val="bg1"/>
                </a:solidFill>
              </a:rPr>
              <a:t>Faculty T1 | ASE</a:t>
            </a:r>
          </a:p>
          <a:p>
            <a:r>
              <a:rPr lang="de-DE" sz="2000">
                <a:solidFill>
                  <a:schemeClr val="bg1"/>
                </a:solidFill>
              </a:rPr>
              <a:t>mritter@stud.hs-heilbronn.de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15C8266D65147BEEF21714B380DFC" ma:contentTypeVersion="12" ma:contentTypeDescription="Create a new document." ma:contentTypeScope="" ma:versionID="ae14c92c52cedeef1460d511b82b4719">
  <xsd:schema xmlns:xsd="http://www.w3.org/2001/XMLSchema" xmlns:xs="http://www.w3.org/2001/XMLSchema" xmlns:p="http://schemas.microsoft.com/office/2006/metadata/properties" xmlns:ns2="e1a4e9d1-002c-44d1-a7df-d1d440f2d89c" xmlns:ns3="396d3ce1-f135-45f1-a004-8da1c81eaf02" targetNamespace="http://schemas.microsoft.com/office/2006/metadata/properties" ma:root="true" ma:fieldsID="30ae492b1ebb9fd38c43b4ed6abfe70d" ns2:_="" ns3:_="">
    <xsd:import namespace="e1a4e9d1-002c-44d1-a7df-d1d440f2d89c"/>
    <xsd:import namespace="396d3ce1-f135-45f1-a004-8da1c81ea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e9d1-002c-44d1-a7df-d1d440f2d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e10526-b566-4b41-9d0d-ac6cbbfbc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d3ce1-f135-45f1-a004-8da1c81ea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a338289-5d0f-45f9-8918-8890acfce5c4}" ma:internalName="TaxCatchAll" ma:showField="CatchAllData" ma:web="396d3ce1-f135-45f1-a004-8da1c81ea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a4e9d1-002c-44d1-a7df-d1d440f2d89c">
      <Terms xmlns="http://schemas.microsoft.com/office/infopath/2007/PartnerControls"/>
    </lcf76f155ced4ddcb4097134ff3c332f>
    <TaxCatchAll xmlns="396d3ce1-f135-45f1-a004-8da1c81eaf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061106-0B7E-4C54-909B-385CA089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e9d1-002c-44d1-a7df-d1d440f2d89c"/>
    <ds:schemaRef ds:uri="396d3ce1-f135-45f1-a004-8da1c81e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303304-D675-4AEC-B056-9DF2E7E157C6}">
  <ds:schemaRefs>
    <ds:schemaRef ds:uri="396d3ce1-f135-45f1-a004-8da1c81eaf02"/>
    <ds:schemaRef ds:uri="e1a4e9d1-002c-44d1-a7df-d1d440f2d89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E554B1BE-D081-4D49-A9A8-02DBC419D9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0</TotalTime>
  <Words>275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PPT_HHN_16x9_EN_01</vt:lpstr>
      <vt:lpstr>1_PPT_HHN_16x9_EN_01</vt:lpstr>
      <vt:lpstr>ZWEI-GELENK-ROBOTER</vt:lpstr>
      <vt:lpstr>Aufgabenstellung und Projektziele </vt:lpstr>
      <vt:lpstr>Modellannahmen </vt:lpstr>
      <vt:lpstr>EINGANGS-, Zustands-, Ausgangssignale, Parameter und Anfangsbedingungen </vt:lpstr>
      <vt:lpstr>Aufgabe zur Vorabgabe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</dc:title>
  <dc:creator>Mattis Ritter</dc:creator>
  <cp:lastModifiedBy>Mattis Ritter</cp:lastModifiedBy>
  <cp:revision>4</cp:revision>
  <dcterms:created xsi:type="dcterms:W3CDTF">2022-04-09T09:06:39Z</dcterms:created>
  <dcterms:modified xsi:type="dcterms:W3CDTF">2022-10-25T10:45:11Z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0x01010071315C8266D65147BEEF21714B380DFC</vt:lpwstr>
  </property>
  <property fmtid="{D5CDD505-2E9C-101B-9397-08002B2CF9AE}" pid="3" name="MediaServiceImageTags">
    <vt:lpwstr/>
  </property>
</Properties>
</file>