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Lato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LatoLight-bold.fntdata"/><Relationship Id="rId23" Type="http://schemas.openxmlformats.org/officeDocument/2006/relationships/font" Target="fonts/Lato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Light-boldItalic.fntdata"/><Relationship Id="rId25" Type="http://schemas.openxmlformats.org/officeDocument/2006/relationships/font" Target="fonts/Lato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adc3f5ca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adc3f5ca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Better video clip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adc3f5ca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adc3f5ca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ethereum blockchain, like Bitcoin and other blockchains, is simply a database holding...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d8b195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d8b195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adc3f5ca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adc3f5ca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9d8b1950f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9d8b1950f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adc3f5ca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adc3f5ca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adc3f5ca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adc3f5ca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scenario I was looking at, users are transferring eth to and from their wallets to the bitfinex wallet where bitfinex then</a:t>
            </a:r>
            <a:r>
              <a:rPr lang="en"/>
              <a:t>...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using the power of a graph database, I was able engineer features which relied heavily upon transaction paths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adc3f5ca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adc3f5ca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features one would expect in any sort of financial modeling, the pathing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Model Features: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The usual features: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Number of transactions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Value of transactions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Fee amount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Pathing Features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Number of hops until coming to a rest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Dispersion and Reconsolidation factors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Nth degree association with other wallets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adc3f5ca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adc3f5ca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Sjyc33LL2ek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47850"/>
            <a:ext cx="80715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Traversing the Ethereum Blockchain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726000"/>
            <a:ext cx="17472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Ahlborg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December, 2018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2551400"/>
            <a:ext cx="73350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Using</a:t>
            </a: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Graph Database Infrastructure to Analyze the World’s Largest Cryptocurrency Exchange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00" y="1473200"/>
            <a:ext cx="2049149" cy="322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6706" y="1473200"/>
            <a:ext cx="4027694" cy="3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3613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blockchain?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3182100" cy="13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blockchain is a database holding a history of transactions,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transactions are denominated in a particular digital currency token.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4813300" y="1318650"/>
            <a:ext cx="39624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What is Ethereum?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384800" y="26670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4572000" y="2172150"/>
            <a:ext cx="3492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 Light"/>
              <a:buChar char="●"/>
            </a:pP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Ethereum is one instance of a blockchain,</a:t>
            </a:r>
            <a:endParaRPr sz="1300">
              <a:latin typeface="Lato Light"/>
              <a:ea typeface="Lato Light"/>
              <a:cs typeface="Lato Light"/>
              <a:sym typeface="Lat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 Light"/>
              <a:buChar char="●"/>
            </a:pP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350M transactions in its history,</a:t>
            </a:r>
            <a:endParaRPr sz="1300">
              <a:latin typeface="Lato Light"/>
              <a:ea typeface="Lato Light"/>
              <a:cs typeface="Lato Light"/>
              <a:sym typeface="Lat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 Light"/>
              <a:buChar char="●"/>
            </a:pP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Transactions are denominated in the ETH token</a:t>
            </a: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,</a:t>
            </a:r>
            <a:endParaRPr sz="1300">
              <a:latin typeface="Lato Light"/>
              <a:ea typeface="Lato Light"/>
              <a:cs typeface="Lato Light"/>
              <a:sym typeface="Lat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 Light"/>
              <a:buChar char="●"/>
            </a:pP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50M wallets hold ETH,</a:t>
            </a:r>
            <a:endParaRPr sz="1300">
              <a:latin typeface="Lato Light"/>
              <a:ea typeface="Lato Light"/>
              <a:cs typeface="Lato Light"/>
              <a:sym typeface="Lat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 Light"/>
              <a:buChar char="●"/>
            </a:pP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600GB in size.</a:t>
            </a:r>
            <a:endParaRPr sz="13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Process: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325" y="2380738"/>
            <a:ext cx="2063335" cy="12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80750"/>
            <a:ext cx="1785529" cy="129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5"/>
          <p:cNvCxnSpPr/>
          <p:nvPr/>
        </p:nvCxnSpPr>
        <p:spPr>
          <a:xfrm>
            <a:off x="1467775" y="2921300"/>
            <a:ext cx="102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1675" y="2380750"/>
            <a:ext cx="2168779" cy="129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5"/>
          <p:cNvCxnSpPr/>
          <p:nvPr/>
        </p:nvCxnSpPr>
        <p:spPr>
          <a:xfrm>
            <a:off x="3730000" y="2921300"/>
            <a:ext cx="102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8" name="Google Shape;10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625" y="2487988"/>
            <a:ext cx="1895275" cy="107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5"/>
          <p:cNvCxnSpPr/>
          <p:nvPr/>
        </p:nvCxnSpPr>
        <p:spPr>
          <a:xfrm>
            <a:off x="5755025" y="2921300"/>
            <a:ext cx="102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Comparison: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1448850" y="2578000"/>
            <a:ext cx="22425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SQL Database</a:t>
            </a:r>
            <a:endParaRPr b="1" i="1" sz="1800"/>
          </a:p>
        </p:txBody>
      </p:sp>
      <p:sp>
        <p:nvSpPr>
          <p:cNvPr id="116" name="Google Shape;116;p16"/>
          <p:cNvSpPr txBox="1"/>
          <p:nvPr/>
        </p:nvSpPr>
        <p:spPr>
          <a:xfrm>
            <a:off x="5767400" y="2578000"/>
            <a:ext cx="2650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Neo4j Graph Database</a:t>
            </a:r>
            <a:endParaRPr b="1" i="1" sz="1800"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00" y="3509850"/>
            <a:ext cx="4087825" cy="8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575" y="3443800"/>
            <a:ext cx="381614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Comparison: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1448850" y="2578000"/>
            <a:ext cx="20637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SQL Database</a:t>
            </a:r>
            <a:endParaRPr b="1" i="1" sz="1800"/>
          </a:p>
        </p:txBody>
      </p:sp>
      <p:sp>
        <p:nvSpPr>
          <p:cNvPr id="125" name="Google Shape;125;p17"/>
          <p:cNvSpPr txBox="1"/>
          <p:nvPr/>
        </p:nvSpPr>
        <p:spPr>
          <a:xfrm>
            <a:off x="5767400" y="2578000"/>
            <a:ext cx="2763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Neo4j Graph Database</a:t>
            </a:r>
            <a:endParaRPr b="1" i="1" sz="1800"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042" y="3113200"/>
            <a:ext cx="3813207" cy="20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25" y="3238450"/>
            <a:ext cx="4273783" cy="17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 title="Transaction expansion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7982"/>
            <a:ext cx="9144000" cy="5179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400" y="2859225"/>
            <a:ext cx="5246199" cy="222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7600" y="1089612"/>
            <a:ext cx="937500" cy="93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6286400" y="730125"/>
            <a:ext cx="13590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Account</a:t>
            </a:r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2177950" y="1816100"/>
            <a:ext cx="4064100" cy="1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6959600" y="2044950"/>
            <a:ext cx="12600" cy="79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9"/>
          <p:cNvCxnSpPr/>
          <p:nvPr/>
        </p:nvCxnSpPr>
        <p:spPr>
          <a:xfrm rot="10800000">
            <a:off x="7188200" y="2005800"/>
            <a:ext cx="0" cy="87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" name="Google Shape;14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84637"/>
            <a:ext cx="2012400" cy="2097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9"/>
          <p:cNvCxnSpPr/>
          <p:nvPr/>
        </p:nvCxnSpPr>
        <p:spPr>
          <a:xfrm rot="10800000">
            <a:off x="2012400" y="1552988"/>
            <a:ext cx="4083600" cy="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9"/>
          <p:cNvCxnSpPr/>
          <p:nvPr/>
        </p:nvCxnSpPr>
        <p:spPr>
          <a:xfrm flipH="1" rot="10800000">
            <a:off x="863600" y="4102000"/>
            <a:ext cx="1384200" cy="5970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9"/>
          <p:cNvCxnSpPr/>
          <p:nvPr/>
        </p:nvCxnSpPr>
        <p:spPr>
          <a:xfrm flipH="1" rot="10800000">
            <a:off x="901700" y="4076700"/>
            <a:ext cx="1993800" cy="6477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9"/>
          <p:cNvSpPr txBox="1"/>
          <p:nvPr/>
        </p:nvSpPr>
        <p:spPr>
          <a:xfrm>
            <a:off x="0" y="4434375"/>
            <a:ext cx="1003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Buy/Sell Execution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3425500" y="2541175"/>
            <a:ext cx="23496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Bitfinex Trading Platform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18600" y="443450"/>
            <a:ext cx="19938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 Blockchain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Model Features: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1123150" y="2018950"/>
            <a:ext cx="2864700" cy="1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Generic: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Transaction events per address,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ETH Volume per address,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Fee paid per transaction.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4191050" y="2018950"/>
            <a:ext cx="4470300" cy="24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Pathing: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N-nodes of separation between known wallets,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Number of temporary wallets traversed until coming to a rest,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Dispersion to many wallets and reconsolidation back to few wallets.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138" y="495300"/>
            <a:ext cx="6596875" cy="464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165100" y="1238250"/>
            <a:ext cx="2184300" cy="3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aleway"/>
                <a:ea typeface="Raleway"/>
                <a:cs typeface="Raleway"/>
                <a:sym typeface="Raleway"/>
              </a:rPr>
              <a:t>Topics</a:t>
            </a:r>
            <a:endParaRPr sz="2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Orange:</a:t>
            </a:r>
            <a:r>
              <a:rPr lang="en"/>
              <a:t> Altcoins and Sub-Tokens.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Blue: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Multi-Exchange arbitrage, higher frequency traders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Red:</a:t>
            </a:r>
            <a:r>
              <a:rPr lang="en"/>
              <a:t> Ethereum whales, medium-low frequency traders.</a:t>
            </a:r>
            <a:endParaRPr/>
          </a:p>
        </p:txBody>
      </p:sp>
      <p:cxnSp>
        <p:nvCxnSpPr>
          <p:cNvPr id="163" name="Google Shape;163;p21"/>
          <p:cNvCxnSpPr/>
          <p:nvPr/>
        </p:nvCxnSpPr>
        <p:spPr>
          <a:xfrm>
            <a:off x="4826000" y="1600200"/>
            <a:ext cx="622200" cy="24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1"/>
          <p:cNvSpPr txBox="1"/>
          <p:nvPr/>
        </p:nvSpPr>
        <p:spPr>
          <a:xfrm>
            <a:off x="4000500" y="1238250"/>
            <a:ext cx="1003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 Altcoin</a:t>
            </a:r>
            <a:endParaRPr/>
          </a:p>
        </p:txBody>
      </p:sp>
      <p:cxnSp>
        <p:nvCxnSpPr>
          <p:cNvPr id="165" name="Google Shape;165;p21"/>
          <p:cNvCxnSpPr/>
          <p:nvPr/>
        </p:nvCxnSpPr>
        <p:spPr>
          <a:xfrm>
            <a:off x="6007100" y="1092200"/>
            <a:ext cx="62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1"/>
          <p:cNvSpPr txBox="1"/>
          <p:nvPr/>
        </p:nvSpPr>
        <p:spPr>
          <a:xfrm>
            <a:off x="4711700" y="927100"/>
            <a:ext cx="13971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Augur Altcoin</a:t>
            </a:r>
            <a:endParaRPr/>
          </a:p>
        </p:txBody>
      </p:sp>
      <p:cxnSp>
        <p:nvCxnSpPr>
          <p:cNvPr id="167" name="Google Shape;167;p21"/>
          <p:cNvCxnSpPr/>
          <p:nvPr/>
        </p:nvCxnSpPr>
        <p:spPr>
          <a:xfrm flipH="1">
            <a:off x="6096100" y="3441700"/>
            <a:ext cx="393600" cy="29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1"/>
          <p:cNvSpPr txBox="1"/>
          <p:nvPr/>
        </p:nvSpPr>
        <p:spPr>
          <a:xfrm>
            <a:off x="6489700" y="3079600"/>
            <a:ext cx="21843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balance of 17,000 ETH ($4.25M USD)</a:t>
            </a:r>
            <a:endParaRPr/>
          </a:p>
        </p:txBody>
      </p:sp>
      <p:cxnSp>
        <p:nvCxnSpPr>
          <p:cNvPr id="169" name="Google Shape;169;p21"/>
          <p:cNvCxnSpPr/>
          <p:nvPr/>
        </p:nvCxnSpPr>
        <p:spPr>
          <a:xfrm flipH="1">
            <a:off x="4140100" y="2413000"/>
            <a:ext cx="2159100" cy="69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1"/>
          <p:cNvSpPr txBox="1"/>
          <p:nvPr/>
        </p:nvSpPr>
        <p:spPr>
          <a:xfrm>
            <a:off x="6426100" y="2162600"/>
            <a:ext cx="2247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Touches four other major exchanges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