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258" r:id="rId4"/>
    <p:sldId id="263" r:id="rId5"/>
    <p:sldId id="280" r:id="rId6"/>
    <p:sldId id="297" r:id="rId7"/>
    <p:sldId id="298" r:id="rId8"/>
    <p:sldId id="299" r:id="rId9"/>
    <p:sldId id="300" r:id="rId10"/>
    <p:sldId id="266" r:id="rId11"/>
    <p:sldId id="301" r:id="rId12"/>
    <p:sldId id="302" r:id="rId13"/>
    <p:sldId id="303" r:id="rId14"/>
    <p:sldId id="304" r:id="rId15"/>
    <p:sldId id="274" r:id="rId16"/>
    <p:sldId id="291" r:id="rId17"/>
    <p:sldId id="286" r:id="rId18"/>
    <p:sldId id="306" r:id="rId19"/>
    <p:sldId id="307" r:id="rId20"/>
    <p:sldId id="308" r:id="rId21"/>
    <p:sldId id="305" r:id="rId22"/>
    <p:sldId id="293" r:id="rId23"/>
    <p:sldId id="309" r:id="rId24"/>
    <p:sldId id="310" r:id="rId25"/>
    <p:sldId id="311" r:id="rId26"/>
    <p:sldId id="313" r:id="rId27"/>
    <p:sldId id="312" r:id="rId28"/>
    <p:sldId id="295" r:id="rId29"/>
    <p:sldId id="29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48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0B87D-B840-4EF5-ABFC-BF2096DB4AE2}" type="datetimeFigureOut">
              <a:rPr lang="en-GB" smtClean="0"/>
              <a:t>30/11/16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B46EE-8ADC-49B7-A541-96025887B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034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B46EE-8ADC-49B7-A541-96025887B47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93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59AD7-C37E-42B7-9D28-B20921C7D1AF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036DBE9-322A-48CC-9C0C-7C5CECA205CF}" type="slidenum">
              <a:rPr lang="en-GB" smtClean="0"/>
              <a:pPr/>
              <a:t>‹#›</a:t>
            </a:fld>
            <a:r>
              <a:rPr lang="en-GB" dirty="0"/>
              <a:t> OF 30</a:t>
            </a:r>
          </a:p>
        </p:txBody>
      </p:sp>
    </p:spTree>
    <p:extLst>
      <p:ext uri="{BB962C8B-B14F-4D97-AF65-F5344CB8AC3E}">
        <p14:creationId xmlns:p14="http://schemas.microsoft.com/office/powerpoint/2010/main" val="102311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43C02-C3EF-4CB5-94D2-C6EAB22076B2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4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71C3-C161-421F-AA06-0651A9C0687E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2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A2F94-FFBA-482F-9F61-875BF99537CE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54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24F46-6870-4F47-96D4-1CC63AAFD106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9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65967-6CE9-45EF-BF99-9403C093C6A8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B3538-BB13-49DB-AF1A-711C93906169}" type="datetime1">
              <a:rPr lang="en-GB" smtClean="0"/>
              <a:t>30/11/16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76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9D348-FFF4-49E9-9F3F-B5C3965F594A}" type="datetime1">
              <a:rPr lang="en-GB" smtClean="0"/>
              <a:t>30/11/16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28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4ED8-1884-4047-B200-B5E313C8A970}" type="datetime1">
              <a:rPr lang="en-GB" smtClean="0"/>
              <a:t>30/11/16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67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70D3-3A79-4DF9-AB75-7DAEFE7DFC94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41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6069-B1EB-47A7-A924-C6D869136B29}" type="datetime1">
              <a:rPr lang="en-GB" smtClean="0"/>
              <a:t>30/11/16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63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2A2C1-67B5-41AA-B73C-9B86EB373504}" type="datetime1">
              <a:rPr lang="en-GB" smtClean="0"/>
              <a:t>30/11/16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6DBE9-322A-48CC-9C0C-7C5CECA205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325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ategy_pattern" TargetMode="External"/><Relationship Id="rId2" Type="http://schemas.openxmlformats.org/officeDocument/2006/relationships/hyperlink" Target="https://sourcemaking.com/design_patterns/strateg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mplate_pattern" TargetMode="External"/><Relationship Id="rId2" Type="http://schemas.openxmlformats.org/officeDocument/2006/relationships/hyperlink" Target="https://sourcemaking.com/design_patterns/template_metho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ategy_pattern" TargetMode="External"/><Relationship Id="rId2" Type="http://schemas.openxmlformats.org/officeDocument/2006/relationships/hyperlink" Target="https://sourcemaking.com/design_patterns/visito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286" y="1122363"/>
            <a:ext cx="11103428" cy="2387600"/>
          </a:xfrm>
        </p:spPr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How to be a Good Developer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SESSION 10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0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Strategy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10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promotes the idea of encapsulating code as a package which can be freely interchanged at runtime.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Each package contains an implementation which can be selected. Separating implementations from their use helps reduce coupling.</a:t>
            </a:r>
          </a:p>
        </p:txBody>
      </p:sp>
      <p:sp>
        <p:nvSpPr>
          <p:cNvPr id="5" name="Rectangle: Rounded Corners 4"/>
          <p:cNvSpPr/>
          <p:nvPr/>
        </p:nvSpPr>
        <p:spPr>
          <a:xfrm>
            <a:off x="838200" y="4800315"/>
            <a:ext cx="2015412" cy="11943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Context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088294" y="4800315"/>
            <a:ext cx="2015412" cy="1194318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Strategy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9338388" y="4800315"/>
            <a:ext cx="2015412" cy="119431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Implemented Strategy</a:t>
            </a:r>
          </a:p>
        </p:txBody>
      </p:sp>
    </p:spTree>
    <p:extLst>
      <p:ext uri="{BB962C8B-B14F-4D97-AF65-F5344CB8AC3E}">
        <p14:creationId xmlns:p14="http://schemas.microsoft.com/office/powerpoint/2010/main" val="287946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Strategy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11</a:t>
            </a:fld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894" y="1933575"/>
            <a:ext cx="6076213" cy="3974856"/>
          </a:xfrm>
          <a:prstGeom prst="rect">
            <a:avLst/>
          </a:prstGeom>
        </p:spPr>
      </p:pic>
      <p:sp>
        <p:nvSpPr>
          <p:cNvPr id="9" name="Rectangle: Rounded Corners 8"/>
          <p:cNvSpPr/>
          <p:nvPr/>
        </p:nvSpPr>
        <p:spPr>
          <a:xfrm>
            <a:off x="1697893" y="2213423"/>
            <a:ext cx="990600" cy="49851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Context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7846507" y="2213423"/>
            <a:ext cx="990600" cy="49851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Strategy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348155" y="5986756"/>
            <a:ext cx="1131277" cy="49851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Implemented Strategy</a:t>
            </a:r>
          </a:p>
        </p:txBody>
      </p:sp>
    </p:spTree>
    <p:extLst>
      <p:ext uri="{BB962C8B-B14F-4D97-AF65-F5344CB8AC3E}">
        <p14:creationId xmlns:p14="http://schemas.microsoft.com/office/powerpoint/2010/main" val="971066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12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5815" y="386163"/>
            <a:ext cx="39780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public interface </a:t>
            </a:r>
            <a:r>
              <a:rPr lang="en-GB" sz="1200" dirty="0" err="1">
                <a:latin typeface="Consolas" panose="020B0609020204030204" pitchFamily="49" charset="0"/>
              </a:rPr>
              <a:t>IMovieRepository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</a:rPr>
              <a:t>IEnumerable</a:t>
            </a:r>
            <a:r>
              <a:rPr lang="en-GB" sz="1200" dirty="0">
                <a:latin typeface="Consolas" panose="020B0609020204030204" pitchFamily="49" charset="0"/>
              </a:rPr>
              <a:t>&lt;string&gt; </a:t>
            </a:r>
            <a:r>
              <a:rPr lang="en-GB" sz="1200" dirty="0" err="1">
                <a:latin typeface="Consolas" panose="020B0609020204030204" pitchFamily="49" charset="0"/>
              </a:rPr>
              <a:t>ListGenres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latin typeface="Consolas" panose="020B0609020204030204" pitchFamily="49" charset="0"/>
              </a:rPr>
              <a:t>IEnumerable</a:t>
            </a:r>
            <a:r>
              <a:rPr lang="en-GB" sz="1200" dirty="0">
                <a:latin typeface="Consolas" panose="020B0609020204030204" pitchFamily="49" charset="0"/>
              </a:rPr>
              <a:t>&lt;Movie&gt; </a:t>
            </a:r>
            <a:r>
              <a:rPr lang="en-GB" sz="1200" dirty="0" err="1">
                <a:latin typeface="Consolas" panose="020B0609020204030204" pitchFamily="49" charset="0"/>
              </a:rPr>
              <a:t>ListMovies</a:t>
            </a:r>
            <a:r>
              <a:rPr lang="en-GB" sz="1200" dirty="0">
                <a:latin typeface="Consolas" panose="020B0609020204030204" pitchFamily="49" charset="0"/>
              </a:rPr>
              <a:t>(string </a:t>
            </a:r>
            <a:r>
              <a:rPr lang="en-GB" sz="1200" dirty="0" err="1">
                <a:latin typeface="Consolas" panose="020B0609020204030204" pitchFamily="49" charset="0"/>
              </a:rPr>
              <a:t>movieGenre</a:t>
            </a:r>
            <a:r>
              <a:rPr lang="en-GB" sz="1200" dirty="0">
                <a:latin typeface="Consolas" panose="020B0609020204030204" pitchFamily="49" charset="0"/>
              </a:rPr>
              <a:t>, string </a:t>
            </a:r>
            <a:r>
              <a:rPr lang="en-GB" sz="1200" dirty="0" err="1">
                <a:latin typeface="Consolas" panose="020B0609020204030204" pitchFamily="49" charset="0"/>
              </a:rPr>
              <a:t>searchString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4892430" y="386163"/>
            <a:ext cx="72136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public class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EfMovieRepository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: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IMovieRepository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private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readonly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MovieDbContext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db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= new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MovieDbContext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public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IEnumerable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&lt;string&gt;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ListGenres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var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genreLst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= new List&lt;string&gt;();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var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genreQry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= from d in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db.Movies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orderby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d.Genre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select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d.Genre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;</a:t>
            </a:r>
          </a:p>
          <a:p>
            <a:pPr lvl="0"/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genreLst.AddRange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genreQry.Distinct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());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return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genreLst.AsEnumerable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public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IEnumerable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&lt;Movie&gt;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ListMovies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(string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movieGenre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, string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searchString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{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var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movies = from m in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db.Movies</a:t>
            </a:r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             select m;</a:t>
            </a:r>
          </a:p>
          <a:p>
            <a:pPr lvl="0"/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if (!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String.IsNullOrEmpty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searchString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))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 movies =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movies.Where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(s =&gt;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s.Title.Contains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searchString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));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lvl="0"/>
            <a:endParaRPr lang="en-GB" sz="12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if (!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string.IsNullOrEmpty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movieGenre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))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{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   movies =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movies.Where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(x =&gt;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x.Genre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==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movieGenre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}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return </a:t>
            </a:r>
            <a:r>
              <a:rPr lang="en-GB" sz="1200" dirty="0" err="1">
                <a:solidFill>
                  <a:prstClr val="black"/>
                </a:solidFill>
                <a:latin typeface="Consolas" panose="020B0609020204030204" pitchFamily="49" charset="0"/>
              </a:rPr>
              <a:t>movies.AsEnumerable</a:t>
            </a:r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();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lvl="0"/>
            <a:r>
              <a:rPr lang="en-GB" sz="12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64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13</a:t>
            </a:fld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5815" y="386163"/>
            <a:ext cx="75887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public class </a:t>
            </a:r>
            <a:r>
              <a:rPr lang="en-GB" sz="1200" dirty="0" err="1">
                <a:latin typeface="Consolas" panose="020B0609020204030204" pitchFamily="49" charset="0"/>
              </a:rPr>
              <a:t>MoviesController</a:t>
            </a:r>
            <a:r>
              <a:rPr lang="en-GB" sz="1200" dirty="0">
                <a:latin typeface="Consolas" panose="020B0609020204030204" pitchFamily="49" charset="0"/>
              </a:rPr>
              <a:t> : Controller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private </a:t>
            </a:r>
            <a:r>
              <a:rPr lang="en-GB" sz="1200" dirty="0" err="1">
                <a:latin typeface="Consolas" panose="020B0609020204030204" pitchFamily="49" charset="0"/>
              </a:rPr>
              <a:t>readonly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IMovieRepository</a:t>
            </a:r>
            <a:r>
              <a:rPr lang="en-GB" sz="1200" dirty="0">
                <a:latin typeface="Consolas" panose="020B0609020204030204" pitchFamily="49" charset="0"/>
              </a:rPr>
              <a:t> _</a:t>
            </a:r>
            <a:r>
              <a:rPr lang="en-GB" sz="1200" dirty="0" err="1">
                <a:latin typeface="Consolas" panose="020B0609020204030204" pitchFamily="49" charset="0"/>
              </a:rPr>
              <a:t>movieRepository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</a:rPr>
              <a:t>MoviesController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IMovieRepository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movieRepository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_</a:t>
            </a:r>
            <a:r>
              <a:rPr lang="en-GB" sz="1200" dirty="0" err="1">
                <a:latin typeface="Consolas" panose="020B0609020204030204" pitchFamily="49" charset="0"/>
              </a:rPr>
              <a:t>movieRepository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</a:rPr>
              <a:t>movieRepository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</a:rPr>
              <a:t>MoviesController</a:t>
            </a:r>
            <a:r>
              <a:rPr lang="en-GB" sz="1200" dirty="0">
                <a:latin typeface="Consolas" panose="020B0609020204030204" pitchFamily="49" charset="0"/>
              </a:rPr>
              <a:t>() : this(new </a:t>
            </a:r>
            <a:r>
              <a:rPr lang="en-GB" sz="1200" dirty="0" err="1">
                <a:latin typeface="Consolas" panose="020B0609020204030204" pitchFamily="49" charset="0"/>
              </a:rPr>
              <a:t>EfMovieRepository</a:t>
            </a:r>
            <a:r>
              <a:rPr lang="en-GB" sz="1200" dirty="0">
                <a:latin typeface="Consolas" panose="020B0609020204030204" pitchFamily="49" charset="0"/>
              </a:rPr>
              <a:t>())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{}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    // GET: /Movies/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public </a:t>
            </a:r>
            <a:r>
              <a:rPr lang="en-GB" sz="1200" dirty="0" err="1">
                <a:latin typeface="Consolas" panose="020B0609020204030204" pitchFamily="49" charset="0"/>
              </a:rPr>
              <a:t>ActionResult</a:t>
            </a:r>
            <a:r>
              <a:rPr lang="en-GB" sz="1200" dirty="0">
                <a:latin typeface="Consolas" panose="020B0609020204030204" pitchFamily="49" charset="0"/>
              </a:rPr>
              <a:t> Index(string </a:t>
            </a:r>
            <a:r>
              <a:rPr lang="en-GB" sz="1200" dirty="0" err="1">
                <a:latin typeface="Consolas" panose="020B0609020204030204" pitchFamily="49" charset="0"/>
              </a:rPr>
              <a:t>movieGenre</a:t>
            </a:r>
            <a:r>
              <a:rPr lang="en-GB" sz="1200" dirty="0">
                <a:latin typeface="Consolas" panose="020B0609020204030204" pitchFamily="49" charset="0"/>
              </a:rPr>
              <a:t>, string </a:t>
            </a:r>
            <a:r>
              <a:rPr lang="en-GB" sz="1200" dirty="0" err="1">
                <a:latin typeface="Consolas" panose="020B0609020204030204" pitchFamily="49" charset="0"/>
              </a:rPr>
              <a:t>searchString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</a:t>
            </a:r>
            <a:r>
              <a:rPr lang="en-GB" sz="1200" dirty="0" err="1">
                <a:latin typeface="Consolas" panose="020B0609020204030204" pitchFamily="49" charset="0"/>
              </a:rPr>
              <a:t>ViewBag.movieGenre</a:t>
            </a:r>
            <a:r>
              <a:rPr lang="en-GB" sz="1200" dirty="0">
                <a:latin typeface="Consolas" panose="020B0609020204030204" pitchFamily="49" charset="0"/>
              </a:rPr>
              <a:t> = new </a:t>
            </a:r>
            <a:r>
              <a:rPr lang="en-GB" sz="1200" dirty="0" err="1">
                <a:latin typeface="Consolas" panose="020B0609020204030204" pitchFamily="49" charset="0"/>
              </a:rPr>
              <a:t>SelectList</a:t>
            </a:r>
            <a:r>
              <a:rPr lang="en-GB" sz="1200" dirty="0">
                <a:latin typeface="Consolas" panose="020B0609020204030204" pitchFamily="49" charset="0"/>
              </a:rPr>
              <a:t>(_</a:t>
            </a:r>
            <a:r>
              <a:rPr lang="en-GB" sz="1200" dirty="0" err="1">
                <a:latin typeface="Consolas" panose="020B0609020204030204" pitchFamily="49" charset="0"/>
              </a:rPr>
              <a:t>movieRepository.ListGenres</a:t>
            </a:r>
            <a:r>
              <a:rPr lang="en-GB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    return View(_</a:t>
            </a:r>
            <a:r>
              <a:rPr lang="en-GB" sz="1200" dirty="0" err="1">
                <a:latin typeface="Consolas" panose="020B0609020204030204" pitchFamily="49" charset="0"/>
              </a:rPr>
              <a:t>movieRepository.ListMovies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movieGenre,searchString</a:t>
            </a:r>
            <a:r>
              <a:rPr lang="en-GB" sz="1200" dirty="0">
                <a:latin typeface="Consolas" panose="020B0609020204030204" pitchFamily="49" charset="0"/>
              </a:rPr>
              <a:t>));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898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Strategy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It’s heavily used in </a:t>
            </a:r>
            <a:r>
              <a:rPr lang="en-GB" altLang="zh-CN" b="1" dirty="0">
                <a:latin typeface="Segoe UI" panose="020B0502040204020203" pitchFamily="34" charset="0"/>
                <a:cs typeface="Segoe UI" panose="020B0502040204020203" pitchFamily="34" charset="0"/>
              </a:rPr>
              <a:t>Dependency Injection </a:t>
            </a:r>
            <a:r>
              <a:rPr lang="en-GB" altLang="zh-CN" dirty="0">
                <a:latin typeface="Segoe UI" panose="020B0502040204020203" pitchFamily="34" charset="0"/>
                <a:cs typeface="Segoe UI" panose="020B0502040204020203" pitchFamily="34" charset="0"/>
              </a:rPr>
              <a:t>containers so recognisable to most developers.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Strategy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Strategy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https://sourcemaking.com/design_patterns/strategy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Wikipedia: Strategy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https://en.wikipedia.org/wiki/strategy_pattern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706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Template Method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is simple to understand.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Create a template class which does most of the work, but can be sub-classed and have sub-classes do additional work.</a:t>
            </a:r>
          </a:p>
        </p:txBody>
      </p:sp>
    </p:spTree>
    <p:extLst>
      <p:ext uri="{BB962C8B-B14F-4D97-AF65-F5344CB8AC3E}">
        <p14:creationId xmlns:p14="http://schemas.microsoft.com/office/powerpoint/2010/main" val="2792614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70523" y="500864"/>
            <a:ext cx="601003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>
                <a:latin typeface="Consolas" panose="020B0609020204030204" pitchFamily="49" charset="0"/>
              </a:rPr>
              <a:t>public abstract class HouseTemplate {</a:t>
            </a:r>
          </a:p>
          <a:p>
            <a:endParaRPr lang="en-GB" sz="1200">
              <a:latin typeface="Consolas" panose="020B0609020204030204" pitchFamily="49" charset="0"/>
            </a:endParaRPr>
          </a:p>
          <a:p>
            <a:r>
              <a:rPr lang="en-GB" sz="1200">
                <a:latin typeface="Consolas" panose="020B0609020204030204" pitchFamily="49" charset="0"/>
              </a:rPr>
              <a:t>	//template method, final so subclasses can't override</a:t>
            </a:r>
          </a:p>
          <a:p>
            <a:r>
              <a:rPr lang="en-GB" sz="1200">
                <a:latin typeface="Consolas" panose="020B0609020204030204" pitchFamily="49" charset="0"/>
              </a:rPr>
              <a:t>	public final void buildHouse(){</a:t>
            </a:r>
          </a:p>
          <a:p>
            <a:r>
              <a:rPr lang="en-GB" sz="1200">
                <a:latin typeface="Consolas" panose="020B0609020204030204" pitchFamily="49" charset="0"/>
              </a:rPr>
              <a:t>		buildFoundation();</a:t>
            </a:r>
          </a:p>
          <a:p>
            <a:r>
              <a:rPr lang="en-GB" sz="1200">
                <a:latin typeface="Consolas" panose="020B0609020204030204" pitchFamily="49" charset="0"/>
              </a:rPr>
              <a:t>		buildPillars();</a:t>
            </a:r>
          </a:p>
          <a:p>
            <a:r>
              <a:rPr lang="en-GB" sz="1200">
                <a:latin typeface="Consolas" panose="020B0609020204030204" pitchFamily="49" charset="0"/>
              </a:rPr>
              <a:t>		buildWalls();</a:t>
            </a:r>
          </a:p>
          <a:p>
            <a:r>
              <a:rPr lang="en-GB" sz="1200">
                <a:latin typeface="Consolas" panose="020B0609020204030204" pitchFamily="49" charset="0"/>
              </a:rPr>
              <a:t>		buildWindows();</a:t>
            </a:r>
          </a:p>
          <a:p>
            <a:r>
              <a:rPr lang="en-GB" sz="1200">
                <a:latin typeface="Consolas" panose="020B0609020204030204" pitchFamily="49" charset="0"/>
              </a:rPr>
              <a:t>		System.out.println("House is built.");</a:t>
            </a:r>
          </a:p>
          <a:p>
            <a:r>
              <a:rPr lang="en-GB" sz="1200">
                <a:latin typeface="Consolas" panose="020B0609020204030204" pitchFamily="49" charset="0"/>
              </a:rPr>
              <a:t>	}</a:t>
            </a:r>
          </a:p>
          <a:p>
            <a:endParaRPr lang="en-GB" sz="1200">
              <a:latin typeface="Consolas" panose="020B0609020204030204" pitchFamily="49" charset="0"/>
            </a:endParaRPr>
          </a:p>
          <a:p>
            <a:r>
              <a:rPr lang="en-GB" sz="1200">
                <a:latin typeface="Consolas" panose="020B0609020204030204" pitchFamily="49" charset="0"/>
              </a:rPr>
              <a:t>	//default implementation</a:t>
            </a:r>
          </a:p>
          <a:p>
            <a:r>
              <a:rPr lang="en-GB" sz="1200">
                <a:latin typeface="Consolas" panose="020B0609020204030204" pitchFamily="49" charset="0"/>
              </a:rPr>
              <a:t>	private void buildWindows() {</a:t>
            </a:r>
          </a:p>
          <a:p>
            <a:r>
              <a:rPr lang="en-GB" sz="1200">
                <a:latin typeface="Consolas" panose="020B0609020204030204" pitchFamily="49" charset="0"/>
              </a:rPr>
              <a:t>		System.out.println("Building Glass Windows");</a:t>
            </a:r>
          </a:p>
          <a:p>
            <a:r>
              <a:rPr lang="en-GB" sz="1200">
                <a:latin typeface="Consolas" panose="020B0609020204030204" pitchFamily="49" charset="0"/>
              </a:rPr>
              <a:t>	}</a:t>
            </a:r>
          </a:p>
          <a:p>
            <a:endParaRPr lang="en-GB" sz="1200">
              <a:latin typeface="Consolas" panose="020B0609020204030204" pitchFamily="49" charset="0"/>
            </a:endParaRPr>
          </a:p>
          <a:p>
            <a:r>
              <a:rPr lang="en-GB" sz="1200">
                <a:latin typeface="Consolas" panose="020B0609020204030204" pitchFamily="49" charset="0"/>
              </a:rPr>
              <a:t>	//methods to be implemented by subclasses</a:t>
            </a:r>
          </a:p>
          <a:p>
            <a:r>
              <a:rPr lang="en-GB" sz="1200">
                <a:latin typeface="Consolas" panose="020B0609020204030204" pitchFamily="49" charset="0"/>
              </a:rPr>
              <a:t>	public abstract void buildWalls();</a:t>
            </a:r>
          </a:p>
          <a:p>
            <a:r>
              <a:rPr lang="en-GB" sz="1200">
                <a:latin typeface="Consolas" panose="020B0609020204030204" pitchFamily="49" charset="0"/>
              </a:rPr>
              <a:t>	public abstract void buildPillars();</a:t>
            </a:r>
          </a:p>
          <a:p>
            <a:endParaRPr lang="en-GB" sz="1200">
              <a:latin typeface="Consolas" panose="020B0609020204030204" pitchFamily="49" charset="0"/>
            </a:endParaRPr>
          </a:p>
          <a:p>
            <a:r>
              <a:rPr lang="en-GB" sz="1200">
                <a:latin typeface="Consolas" panose="020B0609020204030204" pitchFamily="49" charset="0"/>
              </a:rPr>
              <a:t>	private void buildFoundation() {</a:t>
            </a:r>
          </a:p>
          <a:p>
            <a:r>
              <a:rPr lang="en-GB" sz="1200">
                <a:latin typeface="Consolas" panose="020B0609020204030204" pitchFamily="49" charset="0"/>
              </a:rPr>
              <a:t>		System.out.println("Building foundation with cement,iron rods and sand");</a:t>
            </a:r>
          </a:p>
          <a:p>
            <a:r>
              <a:rPr lang="en-GB" sz="1200">
                <a:latin typeface="Consolas" panose="020B0609020204030204" pitchFamily="49" charset="0"/>
              </a:rPr>
              <a:t>	}</a:t>
            </a:r>
          </a:p>
          <a:p>
            <a:r>
              <a:rPr lang="en-GB" sz="1200">
                <a:latin typeface="Consolas" panose="020B0609020204030204" pitchFamily="49" charset="0"/>
              </a:rPr>
              <a:t>}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14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62707" y="500357"/>
            <a:ext cx="694787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public class </a:t>
            </a:r>
            <a:r>
              <a:rPr lang="en-GB" sz="1200" dirty="0" err="1">
                <a:latin typeface="Consolas" panose="020B0609020204030204" pitchFamily="49" charset="0"/>
              </a:rPr>
              <a:t>WoodenHouse</a:t>
            </a:r>
            <a:r>
              <a:rPr lang="en-GB" sz="1200" dirty="0">
                <a:latin typeface="Consolas" panose="020B0609020204030204" pitchFamily="49" charset="0"/>
              </a:rPr>
              <a:t> extends </a:t>
            </a:r>
            <a:r>
              <a:rPr lang="en-GB" sz="1200" dirty="0" err="1">
                <a:latin typeface="Consolas" panose="020B0609020204030204" pitchFamily="49" charset="0"/>
              </a:rPr>
              <a:t>HouseTemplate</a:t>
            </a:r>
            <a:r>
              <a:rPr lang="en-GB" sz="1200" dirty="0">
                <a:latin typeface="Consolas" panose="020B0609020204030204" pitchFamily="49" charset="0"/>
              </a:rPr>
              <a:t> {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@Override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public void </a:t>
            </a:r>
            <a:r>
              <a:rPr lang="en-GB" sz="1200" dirty="0" err="1">
                <a:latin typeface="Consolas" panose="020B0609020204030204" pitchFamily="49" charset="0"/>
              </a:rPr>
              <a:t>buildWalls</a:t>
            </a:r>
            <a:r>
              <a:rPr lang="en-GB" sz="1200" dirty="0">
                <a:latin typeface="Consolas" panose="020B0609020204030204" pitchFamily="49" charset="0"/>
              </a:rPr>
              <a:t>()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("Building Wooden Walls");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@Override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public void </a:t>
            </a:r>
            <a:r>
              <a:rPr lang="en-GB" sz="1200" dirty="0" err="1">
                <a:latin typeface="Consolas" panose="020B0609020204030204" pitchFamily="49" charset="0"/>
              </a:rPr>
              <a:t>buildPillars</a:t>
            </a:r>
            <a:r>
              <a:rPr lang="en-GB" sz="1200" dirty="0">
                <a:latin typeface="Consolas" panose="020B0609020204030204" pitchFamily="49" charset="0"/>
              </a:rPr>
              <a:t>()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("Building Pillars with Wood coating");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562707" y="3460211"/>
            <a:ext cx="7291754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public class </a:t>
            </a:r>
            <a:r>
              <a:rPr lang="en-GB" sz="1200" dirty="0" err="1">
                <a:latin typeface="Consolas" panose="020B0609020204030204" pitchFamily="49" charset="0"/>
              </a:rPr>
              <a:t>GlassHouse</a:t>
            </a:r>
            <a:r>
              <a:rPr lang="en-GB" sz="1200" dirty="0">
                <a:latin typeface="Consolas" panose="020B0609020204030204" pitchFamily="49" charset="0"/>
              </a:rPr>
              <a:t> extends </a:t>
            </a:r>
            <a:r>
              <a:rPr lang="en-GB" sz="1200" dirty="0" err="1">
                <a:latin typeface="Consolas" panose="020B0609020204030204" pitchFamily="49" charset="0"/>
              </a:rPr>
              <a:t>HouseTemplate</a:t>
            </a:r>
            <a:r>
              <a:rPr lang="en-GB" sz="1200" dirty="0">
                <a:latin typeface="Consolas" panose="020B0609020204030204" pitchFamily="49" charset="0"/>
              </a:rPr>
              <a:t> {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@Override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public void </a:t>
            </a:r>
            <a:r>
              <a:rPr lang="en-GB" sz="1200" dirty="0" err="1">
                <a:latin typeface="Consolas" panose="020B0609020204030204" pitchFamily="49" charset="0"/>
              </a:rPr>
              <a:t>buildWalls</a:t>
            </a:r>
            <a:r>
              <a:rPr lang="en-GB" sz="1200" dirty="0">
                <a:latin typeface="Consolas" panose="020B0609020204030204" pitchFamily="49" charset="0"/>
              </a:rPr>
              <a:t>()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("Building Glass Walls");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	@Override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public void </a:t>
            </a:r>
            <a:r>
              <a:rPr lang="en-GB" sz="1200" dirty="0" err="1">
                <a:latin typeface="Consolas" panose="020B0609020204030204" pitchFamily="49" charset="0"/>
              </a:rPr>
              <a:t>buildPillars</a:t>
            </a:r>
            <a:r>
              <a:rPr lang="en-GB" sz="1200" dirty="0">
                <a:latin typeface="Consolas" panose="020B0609020204030204" pitchFamily="49" charset="0"/>
              </a:rPr>
              <a:t>()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("Building Pillars with glass coating");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913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19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70524" y="496896"/>
            <a:ext cx="8305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public class </a:t>
            </a:r>
            <a:r>
              <a:rPr lang="en-GB" sz="1200" dirty="0" err="1">
                <a:latin typeface="Consolas" panose="020B0609020204030204" pitchFamily="49" charset="0"/>
              </a:rPr>
              <a:t>HousingClient</a:t>
            </a:r>
            <a:r>
              <a:rPr lang="en-GB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public static void main(String[] </a:t>
            </a:r>
            <a:r>
              <a:rPr lang="en-GB" sz="1200" dirty="0" err="1">
                <a:latin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</a:rPr>
              <a:t>) {		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HouseTemplate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houseType</a:t>
            </a:r>
            <a:r>
              <a:rPr lang="en-GB" sz="1200" dirty="0">
                <a:latin typeface="Consolas" panose="020B0609020204030204" pitchFamily="49" charset="0"/>
              </a:rPr>
              <a:t> = new </a:t>
            </a:r>
            <a:r>
              <a:rPr lang="en-GB" sz="1200" dirty="0" err="1">
                <a:latin typeface="Consolas" panose="020B0609020204030204" pitchFamily="49" charset="0"/>
              </a:rPr>
              <a:t>WoodenHouse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//using template method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houseType.buildHouse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("************");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houseType</a:t>
            </a:r>
            <a:r>
              <a:rPr lang="en-GB" sz="1200" dirty="0">
                <a:latin typeface="Consolas" panose="020B0609020204030204" pitchFamily="49" charset="0"/>
              </a:rPr>
              <a:t> = new </a:t>
            </a:r>
            <a:r>
              <a:rPr lang="en-GB" sz="1200" dirty="0" err="1">
                <a:latin typeface="Consolas" panose="020B0609020204030204" pitchFamily="49" charset="0"/>
              </a:rPr>
              <a:t>GlassHouse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houseType.buildHouse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297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134293" y="1825625"/>
            <a:ext cx="379050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Simplicity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Communication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Feedback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Courage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Respect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32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20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70524" y="496896"/>
            <a:ext cx="83058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public class </a:t>
            </a:r>
            <a:r>
              <a:rPr lang="en-GB" sz="1200" dirty="0" err="1">
                <a:latin typeface="Consolas" panose="020B0609020204030204" pitchFamily="49" charset="0"/>
              </a:rPr>
              <a:t>HousingClient</a:t>
            </a:r>
            <a:r>
              <a:rPr lang="en-GB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public static void main(String[] </a:t>
            </a:r>
            <a:r>
              <a:rPr lang="en-GB" sz="1200" dirty="0" err="1">
                <a:latin typeface="Consolas" panose="020B0609020204030204" pitchFamily="49" charset="0"/>
              </a:rPr>
              <a:t>args</a:t>
            </a:r>
            <a:r>
              <a:rPr lang="en-GB" sz="1200" dirty="0">
                <a:latin typeface="Consolas" panose="020B0609020204030204" pitchFamily="49" charset="0"/>
              </a:rPr>
              <a:t>) {		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HouseTemplate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houseType</a:t>
            </a:r>
            <a:r>
              <a:rPr lang="en-GB" sz="1200" dirty="0">
                <a:latin typeface="Consolas" panose="020B0609020204030204" pitchFamily="49" charset="0"/>
              </a:rPr>
              <a:t> = new </a:t>
            </a:r>
            <a:r>
              <a:rPr lang="en-GB" sz="1200" dirty="0" err="1">
                <a:latin typeface="Consolas" panose="020B0609020204030204" pitchFamily="49" charset="0"/>
              </a:rPr>
              <a:t>WoodenHouse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//using template method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houseType.buildHouse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System.out.println</a:t>
            </a:r>
            <a:r>
              <a:rPr lang="en-GB" sz="1200" dirty="0">
                <a:latin typeface="Consolas" panose="020B0609020204030204" pitchFamily="49" charset="0"/>
              </a:rPr>
              <a:t>("************");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houseType</a:t>
            </a:r>
            <a:r>
              <a:rPr lang="en-GB" sz="1200" dirty="0">
                <a:latin typeface="Consolas" panose="020B0609020204030204" pitchFamily="49" charset="0"/>
              </a:rPr>
              <a:t> = new </a:t>
            </a:r>
            <a:r>
              <a:rPr lang="en-GB" sz="1200" dirty="0" err="1">
                <a:latin typeface="Consolas" panose="020B0609020204030204" pitchFamily="49" charset="0"/>
              </a:rPr>
              <a:t>GlassHouse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	</a:t>
            </a:r>
            <a:r>
              <a:rPr lang="en-GB" sz="1200" dirty="0" err="1">
                <a:latin typeface="Consolas" panose="020B0609020204030204" pitchFamily="49" charset="0"/>
              </a:rPr>
              <a:t>houseType.buildHouse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	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199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Template Method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21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is commonly and extensively used in frameworks where classes are extended to add functionality to framework-required boilerplate code.</a:t>
            </a:r>
          </a:p>
        </p:txBody>
      </p:sp>
    </p:spTree>
    <p:extLst>
      <p:ext uri="{BB962C8B-B14F-4D97-AF65-F5344CB8AC3E}">
        <p14:creationId xmlns:p14="http://schemas.microsoft.com/office/powerpoint/2010/main" val="85888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Template Method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Template Method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https://sourcemaking.com/design_patterns/template_method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Wikipedia: Template Method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https://en.wikipedia.org/wiki/template_method_pattern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179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Visitor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 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23</a:t>
            </a:fld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pattern isn’t as commonly used as others.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 provides a way of iterating over classes with different interfaces, and separating some functionality into a reusable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visitor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class.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It’s best explained with an example.</a:t>
            </a:r>
          </a:p>
        </p:txBody>
      </p:sp>
    </p:spTree>
    <p:extLst>
      <p:ext uri="{BB962C8B-B14F-4D97-AF65-F5344CB8AC3E}">
        <p14:creationId xmlns:p14="http://schemas.microsoft.com/office/powerpoint/2010/main" val="129389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24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9754" y="283433"/>
            <a:ext cx="634609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The 'Visitor' interface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Visit(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Element</a:t>
            </a:r>
            <a:r>
              <a:rPr lang="en-GB" sz="1200" dirty="0">
                <a:latin typeface="Consolas" panose="020B0609020204030204" pitchFamily="49" charset="0"/>
              </a:rPr>
              <a:t> element);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A '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ConcreteVisitor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'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IncomeVisitor</a:t>
            </a:r>
            <a:r>
              <a:rPr lang="en-GB" sz="1200" dirty="0">
                <a:latin typeface="Consolas" panose="020B0609020204030204" pitchFamily="49" charset="0"/>
              </a:rPr>
              <a:t> :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Visit(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Element</a:t>
            </a:r>
            <a:r>
              <a:rPr lang="en-GB" sz="1200" dirty="0">
                <a:latin typeface="Consolas" panose="020B0609020204030204" pitchFamily="49" charset="0"/>
              </a:rPr>
              <a:t> element)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employee</a:t>
            </a:r>
            <a:r>
              <a:rPr lang="en-GB" sz="1200" dirty="0">
                <a:latin typeface="Consolas" panose="020B0609020204030204" pitchFamily="49" charset="0"/>
              </a:rPr>
              <a:t> = element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Provide 10% pay raise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employee.Income</a:t>
            </a:r>
            <a:r>
              <a:rPr lang="en-GB" sz="1200" dirty="0">
                <a:latin typeface="Consolas" panose="020B0609020204030204" pitchFamily="49" charset="0"/>
              </a:rPr>
              <a:t> *= 1.10;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200" dirty="0" err="1">
                <a:latin typeface="Consolas" panose="020B0609020204030204" pitchFamily="49" charset="0"/>
              </a:rPr>
              <a:t>.WriteLine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"{0} {1}'s new income: {2:C}"</a:t>
            </a:r>
            <a:r>
              <a:rPr lang="en-GB" sz="1200" dirty="0">
                <a:latin typeface="Consolas" panose="020B0609020204030204" pitchFamily="49" charset="0"/>
              </a:rPr>
              <a:t>,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</a:t>
            </a:r>
            <a:r>
              <a:rPr lang="en-GB" sz="1200" dirty="0" err="1">
                <a:latin typeface="Consolas" panose="020B0609020204030204" pitchFamily="49" charset="0"/>
              </a:rPr>
              <a:t>employee.GetType</a:t>
            </a:r>
            <a:r>
              <a:rPr lang="en-GB" sz="1200" dirty="0">
                <a:latin typeface="Consolas" panose="020B0609020204030204" pitchFamily="49" charset="0"/>
              </a:rPr>
              <a:t>().Name, </a:t>
            </a:r>
            <a:r>
              <a:rPr lang="en-GB" sz="1200" dirty="0" err="1">
                <a:latin typeface="Consolas" panose="020B0609020204030204" pitchFamily="49" charset="0"/>
              </a:rPr>
              <a:t>employee.Name</a:t>
            </a:r>
            <a:r>
              <a:rPr lang="en-GB" sz="1200" dirty="0">
                <a:latin typeface="Consolas" panose="020B0609020204030204" pitchFamily="49" charset="0"/>
              </a:rPr>
              <a:t>,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</a:t>
            </a:r>
            <a:r>
              <a:rPr lang="en-GB" sz="1200" dirty="0" err="1">
                <a:latin typeface="Consolas" panose="020B0609020204030204" pitchFamily="49" charset="0"/>
              </a:rPr>
              <a:t>employee.Income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3046" y="283433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A '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ConcreteVisitor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'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VacationVisitor</a:t>
            </a:r>
            <a:r>
              <a:rPr lang="en-GB" sz="1200" dirty="0">
                <a:latin typeface="Consolas" panose="020B0609020204030204" pitchFamily="49" charset="0"/>
              </a:rPr>
              <a:t> :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Visit(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Element</a:t>
            </a:r>
            <a:r>
              <a:rPr lang="en-GB" sz="1200" dirty="0">
                <a:latin typeface="Consolas" panose="020B0609020204030204" pitchFamily="49" charset="0"/>
              </a:rPr>
              <a:t> element)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employee</a:t>
            </a:r>
            <a:r>
              <a:rPr lang="en-GB" sz="1200" dirty="0">
                <a:latin typeface="Consolas" panose="020B0609020204030204" pitchFamily="49" charset="0"/>
              </a:rPr>
              <a:t> = element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Provide 3 extra vacation days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employee.VacationDays</a:t>
            </a:r>
            <a:r>
              <a:rPr lang="en-GB" sz="1200" dirty="0">
                <a:latin typeface="Consolas" panose="020B0609020204030204" pitchFamily="49" charset="0"/>
              </a:rPr>
              <a:t> += 3;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200" dirty="0" err="1">
                <a:latin typeface="Consolas" panose="020B0609020204030204" pitchFamily="49" charset="0"/>
              </a:rPr>
              <a:t>.WriteLine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"{0} {1}'s new vacation days: {2}"</a:t>
            </a:r>
            <a:r>
              <a:rPr lang="en-GB" sz="1200" dirty="0">
                <a:latin typeface="Consolas" panose="020B0609020204030204" pitchFamily="49" charset="0"/>
              </a:rPr>
              <a:t>,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</a:t>
            </a:r>
            <a:r>
              <a:rPr lang="en-GB" sz="1200" dirty="0" err="1">
                <a:latin typeface="Consolas" panose="020B0609020204030204" pitchFamily="49" charset="0"/>
              </a:rPr>
              <a:t>employee.GetType</a:t>
            </a:r>
            <a:r>
              <a:rPr lang="en-GB" sz="1200" dirty="0">
                <a:latin typeface="Consolas" panose="020B0609020204030204" pitchFamily="49" charset="0"/>
              </a:rPr>
              <a:t>().Name, </a:t>
            </a:r>
            <a:r>
              <a:rPr lang="en-GB" sz="1200" dirty="0" err="1">
                <a:latin typeface="Consolas" panose="020B0609020204030204" pitchFamily="49" charset="0"/>
              </a:rPr>
              <a:t>employee.Name</a:t>
            </a:r>
            <a:r>
              <a:rPr lang="en-GB" sz="1200" dirty="0">
                <a:latin typeface="Consolas" panose="020B0609020204030204" pitchFamily="49" charset="0"/>
              </a:rPr>
              <a:t>,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</a:t>
            </a:r>
            <a:r>
              <a:rPr lang="en-GB" sz="1200" dirty="0" err="1">
                <a:latin typeface="Consolas" panose="020B0609020204030204" pitchFamily="49" charset="0"/>
              </a:rPr>
              <a:t>employee.VacationDays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424897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25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9754" y="283433"/>
            <a:ext cx="634609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  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The 'Element' abstract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Element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Accept(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GB" sz="1200" dirty="0">
                <a:latin typeface="Consolas" panose="020B0609020204030204" pitchFamily="49" charset="0"/>
              </a:rPr>
              <a:t> visitor);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The '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ConcreteElement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'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GB" sz="1200" dirty="0">
                <a:latin typeface="Consolas" panose="020B0609020204030204" pitchFamily="49" charset="0"/>
              </a:rPr>
              <a:t> :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Element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_name;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1200" dirty="0">
                <a:latin typeface="Consolas" panose="020B0609020204030204" pitchFamily="49" charset="0"/>
              </a:rPr>
              <a:t> _income;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_</a:t>
            </a:r>
            <a:r>
              <a:rPr lang="en-GB" sz="1200" dirty="0" err="1">
                <a:latin typeface="Consolas" panose="020B0609020204030204" pitchFamily="49" charset="0"/>
              </a:rPr>
              <a:t>vacationDays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Employee(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name,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1200" dirty="0">
                <a:latin typeface="Consolas" panose="020B0609020204030204" pitchFamily="49" charset="0"/>
              </a:rPr>
              <a:t> income,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vacationDays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200" dirty="0" err="1">
                <a:latin typeface="Consolas" panose="020B0609020204030204" pitchFamily="49" charset="0"/>
              </a:rPr>
              <a:t>._name</a:t>
            </a:r>
            <a:r>
              <a:rPr lang="en-GB" sz="1200" dirty="0">
                <a:latin typeface="Consolas" panose="020B0609020204030204" pitchFamily="49" charset="0"/>
              </a:rPr>
              <a:t> = name;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200" dirty="0" err="1">
                <a:latin typeface="Consolas" panose="020B0609020204030204" pitchFamily="49" charset="0"/>
              </a:rPr>
              <a:t>._income</a:t>
            </a:r>
            <a:r>
              <a:rPr lang="en-GB" sz="1200" dirty="0">
                <a:latin typeface="Consolas" panose="020B0609020204030204" pitchFamily="49" charset="0"/>
              </a:rPr>
              <a:t> = income;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200" dirty="0">
                <a:latin typeface="Consolas" panose="020B0609020204030204" pitchFamily="49" charset="0"/>
              </a:rPr>
              <a:t>._</a:t>
            </a:r>
            <a:r>
              <a:rPr lang="en-GB" sz="1200" dirty="0" err="1">
                <a:latin typeface="Consolas" panose="020B0609020204030204" pitchFamily="49" charset="0"/>
              </a:rPr>
              <a:t>vacationDays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</a:rPr>
              <a:t>vacationDays</a:t>
            </a:r>
            <a:r>
              <a:rPr lang="en-GB" sz="1200" dirty="0">
                <a:latin typeface="Consolas" panose="020B0609020204030204" pitchFamily="49" charset="0"/>
              </a:rPr>
              <a:t>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Gets or sets the name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200" dirty="0">
                <a:latin typeface="Consolas" panose="020B0609020204030204" pitchFamily="49" charset="0"/>
              </a:rPr>
              <a:t> Name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1200" dirty="0">
                <a:latin typeface="Consolas" panose="020B0609020204030204" pitchFamily="49" charset="0"/>
              </a:rPr>
              <a:t> {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latin typeface="Consolas" panose="020B0609020204030204" pitchFamily="49" charset="0"/>
              </a:rPr>
              <a:t> _name;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200" dirty="0">
                <a:latin typeface="Consolas" panose="020B0609020204030204" pitchFamily="49" charset="0"/>
              </a:rPr>
              <a:t> { _name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200" dirty="0">
                <a:latin typeface="Consolas" panose="020B0609020204030204" pitchFamily="49" charset="0"/>
              </a:rPr>
              <a:t>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3046" y="283433"/>
            <a:ext cx="6096000" cy="36009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Gets or sets income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GB" sz="1200" dirty="0">
                <a:latin typeface="Consolas" panose="020B0609020204030204" pitchFamily="49" charset="0"/>
              </a:rPr>
              <a:t> Income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1200" dirty="0">
                <a:latin typeface="Consolas" panose="020B0609020204030204" pitchFamily="49" charset="0"/>
              </a:rPr>
              <a:t> {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latin typeface="Consolas" panose="020B0609020204030204" pitchFamily="49" charset="0"/>
              </a:rPr>
              <a:t> _income;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200" dirty="0">
                <a:latin typeface="Consolas" panose="020B0609020204030204" pitchFamily="49" charset="0"/>
              </a:rPr>
              <a:t> { _income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200" dirty="0">
                <a:latin typeface="Consolas" panose="020B0609020204030204" pitchFamily="49" charset="0"/>
              </a:rPr>
              <a:t>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Gets or sets number of vacation days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VacationDays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GB" sz="1200" dirty="0">
                <a:latin typeface="Consolas" panose="020B0609020204030204" pitchFamily="49" charset="0"/>
              </a:rPr>
              <a:t> {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200" dirty="0">
                <a:latin typeface="Consolas" panose="020B0609020204030204" pitchFamily="49" charset="0"/>
              </a:rPr>
              <a:t> _</a:t>
            </a:r>
            <a:r>
              <a:rPr lang="en-GB" sz="1200" dirty="0" err="1">
                <a:latin typeface="Consolas" panose="020B0609020204030204" pitchFamily="49" charset="0"/>
              </a:rPr>
              <a:t>vacationDays</a:t>
            </a:r>
            <a:r>
              <a:rPr lang="en-GB" sz="1200" dirty="0">
                <a:latin typeface="Consolas" panose="020B0609020204030204" pitchFamily="49" charset="0"/>
              </a:rPr>
              <a:t>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GB" sz="1200" dirty="0">
                <a:latin typeface="Consolas" panose="020B0609020204030204" pitchFamily="49" charset="0"/>
              </a:rPr>
              <a:t> { _</a:t>
            </a:r>
            <a:r>
              <a:rPr lang="en-GB" sz="1200" dirty="0" err="1">
                <a:latin typeface="Consolas" panose="020B0609020204030204" pitchFamily="49" charset="0"/>
              </a:rPr>
              <a:t>vacationDays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value</a:t>
            </a:r>
            <a:r>
              <a:rPr lang="en-GB" sz="1200" dirty="0">
                <a:latin typeface="Consolas" panose="020B0609020204030204" pitchFamily="49" charset="0"/>
              </a:rPr>
              <a:t>; 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Accept(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GB" sz="1200" dirty="0">
                <a:latin typeface="Consolas" panose="020B0609020204030204" pitchFamily="49" charset="0"/>
              </a:rPr>
              <a:t> visitor)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visitor.Visit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</a:p>
        </p:txBody>
      </p:sp>
    </p:spTree>
    <p:extLst>
      <p:ext uri="{BB962C8B-B14F-4D97-AF65-F5344CB8AC3E}">
        <p14:creationId xmlns:p14="http://schemas.microsoft.com/office/powerpoint/2010/main" val="588963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26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9754" y="283433"/>
            <a:ext cx="63460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The '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ObjectStructure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' class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Employees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GB" sz="1200" dirty="0"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GB" sz="1200" dirty="0">
                <a:latin typeface="Consolas" panose="020B0609020204030204" pitchFamily="49" charset="0"/>
              </a:rPr>
              <a:t>&gt; _employees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List</a:t>
            </a:r>
            <a:r>
              <a:rPr lang="en-GB" sz="1200" dirty="0">
                <a:latin typeface="Consolas" panose="020B06090202040302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GB" sz="1200" dirty="0">
                <a:latin typeface="Consolas" panose="020B0609020204030204" pitchFamily="49" charset="0"/>
              </a:rPr>
              <a:t>&gt;();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Attach(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GB" sz="1200" dirty="0">
                <a:latin typeface="Consolas" panose="020B0609020204030204" pitchFamily="49" charset="0"/>
              </a:rPr>
              <a:t> employee)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_</a:t>
            </a:r>
            <a:r>
              <a:rPr lang="en-GB" sz="1200" dirty="0" err="1">
                <a:latin typeface="Consolas" panose="020B0609020204030204" pitchFamily="49" charset="0"/>
              </a:rPr>
              <a:t>employees.Add</a:t>
            </a:r>
            <a:r>
              <a:rPr lang="en-GB" sz="1200" dirty="0">
                <a:latin typeface="Consolas" panose="020B0609020204030204" pitchFamily="49" charset="0"/>
              </a:rPr>
              <a:t>(employee);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Detach(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GB" sz="1200" dirty="0">
                <a:latin typeface="Consolas" panose="020B0609020204030204" pitchFamily="49" charset="0"/>
              </a:rPr>
              <a:t> employee)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_</a:t>
            </a:r>
            <a:r>
              <a:rPr lang="en-GB" sz="1200" dirty="0" err="1">
                <a:latin typeface="Consolas" panose="020B0609020204030204" pitchFamily="49" charset="0"/>
              </a:rPr>
              <a:t>employees.Remove</a:t>
            </a:r>
            <a:r>
              <a:rPr lang="en-GB" sz="1200" dirty="0">
                <a:latin typeface="Consolas" panose="020B0609020204030204" pitchFamily="49" charset="0"/>
              </a:rPr>
              <a:t>(employee);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Accept(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IVisitor</a:t>
            </a:r>
            <a:r>
              <a:rPr lang="en-GB" sz="1200" dirty="0">
                <a:latin typeface="Consolas" panose="020B0609020204030204" pitchFamily="49" charset="0"/>
              </a:rPr>
              <a:t> visitor)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GB" sz="1200" dirty="0">
                <a:latin typeface="Consolas" panose="020B0609020204030204" pitchFamily="49" charset="0"/>
              </a:rPr>
              <a:t> (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r>
              <a:rPr lang="en-GB" sz="1200" dirty="0">
                <a:latin typeface="Consolas" panose="020B0609020204030204" pitchFamily="49" charset="0"/>
              </a:rPr>
              <a:t> e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GB" sz="1200" dirty="0">
                <a:latin typeface="Consolas" panose="020B0609020204030204" pitchFamily="49" charset="0"/>
              </a:rPr>
              <a:t> _employees)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  </a:t>
            </a:r>
            <a:r>
              <a:rPr lang="en-GB" sz="1200" dirty="0" err="1">
                <a:latin typeface="Consolas" panose="020B0609020204030204" pitchFamily="49" charset="0"/>
              </a:rPr>
              <a:t>e.Accept</a:t>
            </a:r>
            <a:r>
              <a:rPr lang="en-GB" sz="1200" dirty="0">
                <a:latin typeface="Consolas" panose="020B0609020204030204" pitchFamily="49" charset="0"/>
              </a:rPr>
              <a:t>(visitor);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200" dirty="0" err="1">
                <a:latin typeface="Consolas" panose="020B0609020204030204" pitchFamily="49" charset="0"/>
              </a:rPr>
              <a:t>.WriteLine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13046" y="283433"/>
            <a:ext cx="6096000" cy="54476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Three employee types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Clerk</a:t>
            </a:r>
            <a:r>
              <a:rPr lang="en-GB" sz="1200" dirty="0">
                <a:latin typeface="Consolas" panose="020B0609020204030204" pitchFamily="49" charset="0"/>
              </a:rPr>
              <a:t> :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Clerk()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: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"Hank"</a:t>
            </a:r>
            <a:r>
              <a:rPr lang="en-GB" sz="1200" dirty="0">
                <a:latin typeface="Consolas" panose="020B0609020204030204" pitchFamily="49" charset="0"/>
              </a:rPr>
              <a:t>, 25000.0, 14)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Director</a:t>
            </a:r>
            <a:r>
              <a:rPr lang="en-GB" sz="1200" dirty="0">
                <a:latin typeface="Consolas" panose="020B0609020204030204" pitchFamily="49" charset="0"/>
              </a:rPr>
              <a:t> :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Director()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: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"Elly"</a:t>
            </a:r>
            <a:r>
              <a:rPr lang="en-GB" sz="1200" dirty="0">
                <a:latin typeface="Consolas" panose="020B0609020204030204" pitchFamily="49" charset="0"/>
              </a:rPr>
              <a:t>, 35000.0, 16)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President</a:t>
            </a:r>
            <a:r>
              <a:rPr lang="en-GB" sz="1200" dirty="0">
                <a:latin typeface="Consolas" panose="020B0609020204030204" pitchFamily="49" charset="0"/>
              </a:rPr>
              <a:t> :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Employee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Constructor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200" dirty="0">
                <a:latin typeface="Consolas" panose="020B0609020204030204" pitchFamily="49" charset="0"/>
              </a:rPr>
              <a:t> President()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: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latin typeface="Consolas" panose="020B0609020204030204" pitchFamily="49" charset="0"/>
              </a:rPr>
              <a:t>"Dick"</a:t>
            </a:r>
            <a:r>
              <a:rPr lang="en-GB" sz="1200" dirty="0">
                <a:latin typeface="Consolas" panose="020B0609020204030204" pitchFamily="49" charset="0"/>
              </a:rPr>
              <a:t>, 45000.0, 21)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330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27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79754" y="283433"/>
            <a:ext cx="634609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MainApp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startup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class for Real-World 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Visitor Design Pattern.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MainApp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Entry point into console application.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sz="1200" dirty="0">
                <a:latin typeface="Consolas" panose="020B0609020204030204" pitchFamily="49" charset="0"/>
              </a:rPr>
              <a:t> Main()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{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Setup employee collection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Employees</a:t>
            </a:r>
            <a:r>
              <a:rPr lang="en-GB" sz="1200" dirty="0">
                <a:latin typeface="Consolas" panose="020B0609020204030204" pitchFamily="49" charset="0"/>
              </a:rPr>
              <a:t> e = 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Employees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e.Attach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Clerk</a:t>
            </a:r>
            <a:r>
              <a:rPr lang="en-GB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e.Attach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Director</a:t>
            </a:r>
            <a:r>
              <a:rPr lang="en-GB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e.Attach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latin typeface="Consolas" panose="020B0609020204030204" pitchFamily="49" charset="0"/>
              </a:rPr>
              <a:t>President</a:t>
            </a:r>
            <a:r>
              <a:rPr lang="en-GB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Employees are 'visited'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e.Accept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IncomeVisitor</a:t>
            </a:r>
            <a:r>
              <a:rPr lang="en-GB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latin typeface="Consolas" panose="020B0609020204030204" pitchFamily="49" charset="0"/>
              </a:rPr>
              <a:t>e.Accept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VacationVisitor</a:t>
            </a:r>
            <a:r>
              <a:rPr lang="en-GB" sz="1200" dirty="0">
                <a:latin typeface="Consolas" panose="020B0609020204030204" pitchFamily="49" charset="0"/>
              </a:rPr>
              <a:t>());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>
                <a:solidFill>
                  <a:srgbClr val="008000"/>
                </a:solidFill>
                <a:latin typeface="Consolas" panose="020B0609020204030204" pitchFamily="49" charset="0"/>
              </a:rPr>
              <a:t>// Wait for user</a:t>
            </a: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200" dirty="0">
                <a:latin typeface="Consolas" panose="020B0609020204030204" pitchFamily="49" charset="0"/>
              </a:rPr>
              <a:t>      </a:t>
            </a:r>
            <a:r>
              <a:rPr lang="en-GB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en-GB" sz="1200" dirty="0" err="1">
                <a:latin typeface="Consolas" panose="020B0609020204030204" pitchFamily="49" charset="0"/>
              </a:rPr>
              <a:t>.ReadKey</a:t>
            </a:r>
            <a:r>
              <a:rPr lang="en-GB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  }</a:t>
            </a:r>
          </a:p>
          <a:p>
            <a:r>
              <a:rPr lang="en-GB" sz="1200" dirty="0">
                <a:latin typeface="Consolas" panose="020B0609020204030204" pitchFamily="49" charset="0"/>
              </a:rPr>
              <a:t>  }</a:t>
            </a:r>
            <a:endParaRPr lang="en-GB" sz="1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86585" y="37657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b="1" dirty="0"/>
              <a:t>Output</a:t>
            </a:r>
          </a:p>
          <a:p>
            <a:r>
              <a:rPr lang="en-GB" dirty="0"/>
              <a:t>Clerk Hank's new income: $27,500.00</a:t>
            </a:r>
            <a:br>
              <a:rPr lang="en-GB" dirty="0"/>
            </a:br>
            <a:r>
              <a:rPr lang="en-GB" dirty="0"/>
              <a:t>Director Elly's new income: $38,500.00</a:t>
            </a:r>
            <a:br>
              <a:rPr lang="en-GB" dirty="0"/>
            </a:br>
            <a:r>
              <a:rPr lang="en-GB" dirty="0"/>
              <a:t>President Dick's new income: $49,500.00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Clerk Hank's new vacation days: 17</a:t>
            </a:r>
            <a:br>
              <a:rPr lang="en-GB" dirty="0"/>
            </a:br>
            <a:r>
              <a:rPr lang="en-GB" dirty="0"/>
              <a:t>Director Elly's new vacation days: 19</a:t>
            </a:r>
            <a:br>
              <a:rPr lang="en-GB" dirty="0"/>
            </a:br>
            <a:r>
              <a:rPr lang="en-GB" dirty="0"/>
              <a:t>President Dick's new vacation days: 24</a:t>
            </a:r>
          </a:p>
        </p:txBody>
      </p:sp>
    </p:spTree>
    <p:extLst>
      <p:ext uri="{BB962C8B-B14F-4D97-AF65-F5344CB8AC3E}">
        <p14:creationId xmlns:p14="http://schemas.microsoft.com/office/powerpoint/2010/main" val="86624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112963" algn="l"/>
              </a:tabLst>
            </a:pP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Pattern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Visitor</a:t>
            </a:r>
            <a:b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GB" sz="20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	</a:t>
            </a:r>
            <a:r>
              <a:rPr lang="en-GB" sz="2000" dirty="0">
                <a:latin typeface="Segoe UI Light" panose="020B0502040204020203" pitchFamily="34" charset="0"/>
                <a:cs typeface="Segoe UI Light" panose="020B0502040204020203" pitchFamily="34" charset="0"/>
              </a:rPr>
              <a:t>Behavioural</a:t>
            </a:r>
            <a:endParaRPr lang="en-US" sz="2000" b="1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Source Making : Visitor Design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https://sourcemaking.com/design_patterns/visitor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Wikipedia: Visitor Pattern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https://en.wikipedia.org/wiki/visitor_pattern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99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29</a:t>
            </a:fld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5510744" y="3013502"/>
            <a:ext cx="117051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409498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Boy Scout Rule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Persistence Ignorance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You Aren’t </a:t>
            </a: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Gonna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Need It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Keep It Simple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Stable Dependencies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Hollywood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Single Responsibility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Open-Closed</a:t>
            </a:r>
          </a:p>
          <a:p>
            <a:pPr marL="182563" indent="0">
              <a:buNone/>
            </a:pPr>
            <a:r>
              <a:rPr lang="en-GB" dirty="0" err="1">
                <a:latin typeface="Segoe UI" panose="020B0502040204020203" pitchFamily="34" charset="0"/>
                <a:cs typeface="Segoe UI" panose="020B0502040204020203" pitchFamily="34" charset="0"/>
              </a:rPr>
              <a:t>Liskov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Substitution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Interface Segregation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Don’t Repeat Yourself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Inversion of Control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Dependency Inversion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Explicit Dependencies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Once and Only Once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Concerns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Tell, Don’t Ask</a:t>
            </a:r>
          </a:p>
          <a:p>
            <a:pPr marL="182563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Encapsulation</a:t>
            </a:r>
          </a:p>
          <a:p>
            <a:pPr marL="182563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Principle of Least Surprise</a:t>
            </a:r>
          </a:p>
          <a:p>
            <a:pPr marL="182563" indent="0"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233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 txBox="1">
            <a:spLocks/>
          </p:cNvSpPr>
          <p:nvPr/>
        </p:nvSpPr>
        <p:spPr>
          <a:xfrm>
            <a:off x="838200" y="365125"/>
            <a:ext cx="112160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Patterns</a:t>
            </a:r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| </a:t>
            </a:r>
            <a:r>
              <a:rPr lang="en-GB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Creational, Structural, </a:t>
            </a:r>
            <a:r>
              <a:rPr lang="en-GB" sz="4000">
                <a:latin typeface="Segoe UI Semibold" panose="020B0702040204020203" pitchFamily="34" charset="0"/>
                <a:cs typeface="Segoe UI Semibold" panose="020B0702040204020203" pitchFamily="34" charset="0"/>
              </a:rPr>
              <a:t>Behavioural</a:t>
            </a:r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3038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3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Factory method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Abstract factory 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Builder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Prototype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Singleton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Adaptor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Bridge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Composite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Decorator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Facade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Flyweight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Proxy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Chain of responsiblity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Command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Interpreter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Iterator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Mediator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Memento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Observer</a:t>
            </a:r>
          </a:p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State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Template Method</a:t>
            </a:r>
          </a:p>
          <a:p>
            <a:pPr marL="0" indent="0">
              <a:buNone/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Visitor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762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Principle of Least Surprise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principle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simply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states that the result of performing some operation should be obvious, consistent, and predictable, based upon the name of the operation and other clues.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7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224338" y="2828836"/>
            <a:ext cx="3743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 multiply(</a:t>
            </a:r>
            <a:r>
              <a:rPr lang="en-GB" dirty="0" err="1"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 a, </a:t>
            </a:r>
            <a:r>
              <a:rPr lang="en-GB" dirty="0" err="1"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 b)</a:t>
            </a:r>
          </a:p>
          <a:p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  return a + b;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437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7</a:t>
            </a:fld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276" y="501650"/>
            <a:ext cx="8075448" cy="58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9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8</a:t>
            </a:fld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4224338" y="2828836"/>
            <a:ext cx="37433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 multiply(</a:t>
            </a:r>
            <a:r>
              <a:rPr lang="en-GB" dirty="0" err="1"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 a, </a:t>
            </a:r>
            <a:r>
              <a:rPr lang="en-GB" dirty="0" err="1">
                <a:latin typeface="Consolas" panose="020B0609020204030204" pitchFamily="49" charset="0"/>
              </a:rPr>
              <a:t>int</a:t>
            </a:r>
            <a:r>
              <a:rPr lang="en-GB" dirty="0">
                <a:latin typeface="Consolas" panose="020B0609020204030204" pitchFamily="49" charset="0"/>
              </a:rPr>
              <a:t> b)</a:t>
            </a:r>
          </a:p>
          <a:p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dirty="0">
                <a:latin typeface="Consolas" panose="020B0609020204030204" pitchFamily="49" charset="0"/>
              </a:rPr>
              <a:t>    return a </a:t>
            </a:r>
            <a:r>
              <a:rPr lang="en-GB" b="1" dirty="0">
                <a:latin typeface="Consolas" panose="020B0609020204030204" pitchFamily="49" charset="0"/>
              </a:rPr>
              <a:t>*</a:t>
            </a:r>
            <a:r>
              <a:rPr lang="en-GB" dirty="0">
                <a:latin typeface="Consolas" panose="020B0609020204030204" pitchFamily="49" charset="0"/>
              </a:rPr>
              <a:t> b;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139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Light" panose="020B0502040204020203" pitchFamily="34" charset="0"/>
                <a:cs typeface="Segoe UI Light" panose="020B0502040204020203" pitchFamily="34" charset="0"/>
              </a:rPr>
              <a:t>Principles | </a:t>
            </a:r>
            <a:r>
              <a:rPr lang="en-GB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Principle of Least Surprise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But of course it’s rarely that easy.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Always consider context and user expectations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6DBE9-322A-48CC-9C0C-7C5CECA205C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41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842</Words>
  <Application>Microsoft Office PowerPoint</Application>
  <PresentationFormat>Widescreen</PresentationFormat>
  <Paragraphs>445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等线</vt:lpstr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Office Theme</vt:lpstr>
      <vt:lpstr>How to be a Good Developer</vt:lpstr>
      <vt:lpstr>PowerPoint Presentation</vt:lpstr>
      <vt:lpstr>Principles</vt:lpstr>
      <vt:lpstr>PowerPoint Presentation</vt:lpstr>
      <vt:lpstr>Principles | Principle of Least Surprise</vt:lpstr>
      <vt:lpstr>PowerPoint Presentation</vt:lpstr>
      <vt:lpstr>PowerPoint Presentation</vt:lpstr>
      <vt:lpstr>PowerPoint Presentation</vt:lpstr>
      <vt:lpstr>Principles | Principle of Least Surprise</vt:lpstr>
      <vt:lpstr>Pattern | Strategy  Behavioural </vt:lpstr>
      <vt:lpstr>Pattern | Strategy  Behavioural </vt:lpstr>
      <vt:lpstr>PowerPoint Presentation</vt:lpstr>
      <vt:lpstr>PowerPoint Presentation</vt:lpstr>
      <vt:lpstr>Pattern | Strategy  Behavioural </vt:lpstr>
      <vt:lpstr>Pattern | Strategy  Behavioural</vt:lpstr>
      <vt:lpstr>Pattern | Template Method  Behavioural </vt:lpstr>
      <vt:lpstr>PowerPoint Presentation</vt:lpstr>
      <vt:lpstr>PowerPoint Presentation</vt:lpstr>
      <vt:lpstr>PowerPoint Presentation</vt:lpstr>
      <vt:lpstr>PowerPoint Presentation</vt:lpstr>
      <vt:lpstr>Pattern | Template Method  Behavioural </vt:lpstr>
      <vt:lpstr>Pattern | Template Method  Behavioural</vt:lpstr>
      <vt:lpstr>Pattern | Visitor  Behavioural </vt:lpstr>
      <vt:lpstr>PowerPoint Presentation</vt:lpstr>
      <vt:lpstr>PowerPoint Presentation</vt:lpstr>
      <vt:lpstr>PowerPoint Presentation</vt:lpstr>
      <vt:lpstr>PowerPoint Presentation</vt:lpstr>
      <vt:lpstr>Pattern | Visitor  Behavioural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Matthias</dc:creator>
  <cp:lastModifiedBy>Matt Matthias</cp:lastModifiedBy>
  <cp:revision>73</cp:revision>
  <dcterms:created xsi:type="dcterms:W3CDTF">2016-05-13T07:51:51Z</dcterms:created>
  <dcterms:modified xsi:type="dcterms:W3CDTF">2016-11-30T21:54:53Z</dcterms:modified>
</cp:coreProperties>
</file>