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3" r:id="rId5"/>
    <p:sldId id="260" r:id="rId6"/>
    <p:sldId id="287" r:id="rId7"/>
    <p:sldId id="293" r:id="rId8"/>
    <p:sldId id="294" r:id="rId9"/>
    <p:sldId id="266" r:id="rId10"/>
    <p:sldId id="290" r:id="rId11"/>
    <p:sldId id="291" r:id="rId12"/>
    <p:sldId id="274" r:id="rId13"/>
    <p:sldId id="264" r:id="rId14"/>
    <p:sldId id="292" r:id="rId15"/>
    <p:sldId id="275"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968" autoAdjust="0"/>
    <p:restoredTop sz="83487" autoAdjust="0"/>
  </p:normalViewPr>
  <p:slideViewPr>
    <p:cSldViewPr snapToGrid="0">
      <p:cViewPr varScale="1">
        <p:scale>
          <a:sx n="52" d="100"/>
          <a:sy n="52" d="100"/>
        </p:scale>
        <p:origin x="108"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0B87D-B840-4EF5-ABFC-BF2096DB4AE2}" type="datetimeFigureOut">
              <a:rPr lang="en-GB" smtClean="0"/>
              <a:t>30/11/16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B46EE-8ADC-49B7-A541-96025887B477}" type="slidenum">
              <a:rPr lang="en-GB" smtClean="0"/>
              <a:t>‹#›</a:t>
            </a:fld>
            <a:endParaRPr lang="en-GB"/>
          </a:p>
        </p:txBody>
      </p:sp>
    </p:spTree>
    <p:extLst>
      <p:ext uri="{BB962C8B-B14F-4D97-AF65-F5344CB8AC3E}">
        <p14:creationId xmlns:p14="http://schemas.microsoft.com/office/powerpoint/2010/main" val="2945034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0B46EE-8ADC-49B7-A541-96025887B477}" type="slidenum">
              <a:rPr lang="en-GB" smtClean="0"/>
              <a:t>2</a:t>
            </a:fld>
            <a:endParaRPr lang="en-GB"/>
          </a:p>
        </p:txBody>
      </p:sp>
    </p:spTree>
    <p:extLst>
      <p:ext uri="{BB962C8B-B14F-4D97-AF65-F5344CB8AC3E}">
        <p14:creationId xmlns:p14="http://schemas.microsoft.com/office/powerpoint/2010/main" val="3156938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759AD7-C37E-42B7-9D28-B20921C7D1AF}" type="datetime1">
              <a:rPr lang="en-GB" smtClean="0"/>
              <a:t>30/11/16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lvl1pPr>
              <a:defRPr sz="1100">
                <a:latin typeface="Segoe UI" panose="020B0502040204020203" pitchFamily="34" charset="0"/>
                <a:cs typeface="Segoe UI" panose="020B0502040204020203" pitchFamily="34" charset="0"/>
              </a:defRPr>
            </a:lvl1pPr>
          </a:lstStyle>
          <a:p>
            <a:fld id="{D036DBE9-322A-48CC-9C0C-7C5CECA205CF}" type="slidenum">
              <a:rPr lang="en-GB" smtClean="0"/>
              <a:pPr/>
              <a:t>‹#›</a:t>
            </a:fld>
            <a:r>
              <a:rPr lang="en-GB" dirty="0"/>
              <a:t> OF 30</a:t>
            </a:r>
          </a:p>
        </p:txBody>
      </p:sp>
    </p:spTree>
    <p:extLst>
      <p:ext uri="{BB962C8B-B14F-4D97-AF65-F5344CB8AC3E}">
        <p14:creationId xmlns:p14="http://schemas.microsoft.com/office/powerpoint/2010/main" val="1023117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043C02-C3EF-4CB5-94D2-C6EAB22076B2}" type="datetime1">
              <a:rPr lang="en-GB" smtClean="0"/>
              <a:t>30/11/16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427344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E7671C3-C161-421F-AA06-0651A9C0687E}" type="datetime1">
              <a:rPr lang="en-GB" smtClean="0"/>
              <a:t>30/11/16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827722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0A2F94-FFBA-482F-9F61-875BF99537CE}" type="datetime1">
              <a:rPr lang="en-GB" smtClean="0"/>
              <a:t>30/11/16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36DBE9-322A-48CC-9C0C-7C5CECA205CF}" type="slidenum">
              <a:rPr lang="en-GB" smtClean="0"/>
              <a:t>‹#›</a:t>
            </a:fld>
            <a:endParaRPr lang="en-GB" dirty="0"/>
          </a:p>
        </p:txBody>
      </p:sp>
    </p:spTree>
    <p:extLst>
      <p:ext uri="{BB962C8B-B14F-4D97-AF65-F5344CB8AC3E}">
        <p14:creationId xmlns:p14="http://schemas.microsoft.com/office/powerpoint/2010/main" val="371154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124F46-6870-4F47-96D4-1CC63AAFD106}" type="datetime1">
              <a:rPr lang="en-GB" smtClean="0"/>
              <a:t>30/11/16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294695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7165967-6CE9-45EF-BF99-9403C093C6A8}" type="datetime1">
              <a:rPr lang="en-GB" smtClean="0"/>
              <a:t>30/11/16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39158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15B3538-BB13-49DB-AF1A-711C93906169}" type="datetime1">
              <a:rPr lang="en-GB" smtClean="0"/>
              <a:t>30/11/16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171076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619D348-FFF4-49E9-9F3F-B5C3965F594A}" type="datetime1">
              <a:rPr lang="en-GB" smtClean="0"/>
              <a:t>30/11/16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261928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34ED8-1884-4047-B200-B5E313C8A970}" type="datetime1">
              <a:rPr lang="en-GB" smtClean="0"/>
              <a:t>30/11/16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2850673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0270D3-3A79-4DF9-AB75-7DAEFE7DFC94}" type="datetime1">
              <a:rPr lang="en-GB" smtClean="0"/>
              <a:t>30/11/16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56041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9E6069-B1EB-47A7-A924-C6D869136B29}" type="datetime1">
              <a:rPr lang="en-GB" smtClean="0"/>
              <a:t>30/11/16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36DBE9-322A-48CC-9C0C-7C5CECA205CF}" type="slidenum">
              <a:rPr lang="en-GB" smtClean="0"/>
              <a:t>‹#›</a:t>
            </a:fld>
            <a:endParaRPr lang="en-GB"/>
          </a:p>
        </p:txBody>
      </p:sp>
    </p:spTree>
    <p:extLst>
      <p:ext uri="{BB962C8B-B14F-4D97-AF65-F5344CB8AC3E}">
        <p14:creationId xmlns:p14="http://schemas.microsoft.com/office/powerpoint/2010/main" val="167363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2A2C1-67B5-41AA-B73C-9B86EB373504}" type="datetime1">
              <a:rPr lang="en-GB" smtClean="0"/>
              <a:t>30/11/16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6DBE9-322A-48CC-9C0C-7C5CECA205CF}" type="slidenum">
              <a:rPr lang="en-GB" smtClean="0"/>
              <a:t>‹#›</a:t>
            </a:fld>
            <a:endParaRPr lang="en-GB"/>
          </a:p>
        </p:txBody>
      </p:sp>
    </p:spTree>
    <p:extLst>
      <p:ext uri="{BB962C8B-B14F-4D97-AF65-F5344CB8AC3E}">
        <p14:creationId xmlns:p14="http://schemas.microsoft.com/office/powerpoint/2010/main" val="163132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Singleton_pattern" TargetMode="External"/><Relationship Id="rId2" Type="http://schemas.openxmlformats.org/officeDocument/2006/relationships/hyperlink" Target="https://sourcemaking.com/design_patterns/singlet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Prototype_pattern" TargetMode="External"/><Relationship Id="rId2" Type="http://schemas.openxmlformats.org/officeDocument/2006/relationships/hyperlink" Target="https://sourcemaking.com/design_patterns/adapt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286" y="1122363"/>
            <a:ext cx="11103428" cy="2387600"/>
          </a:xfrm>
        </p:spPr>
        <p:txBody>
          <a:bodyPr/>
          <a:lstStyle/>
          <a:p>
            <a:r>
              <a:rPr lang="en-GB" dirty="0">
                <a:latin typeface="Segoe UI Light" panose="020B0502040204020203" pitchFamily="34" charset="0"/>
                <a:cs typeface="Segoe UI Light" panose="020B0502040204020203" pitchFamily="34" charset="0"/>
              </a:rPr>
              <a:t>How to be a Good Developer</a:t>
            </a:r>
          </a:p>
        </p:txBody>
      </p:sp>
      <p:sp>
        <p:nvSpPr>
          <p:cNvPr id="3" name="Subtitle 2"/>
          <p:cNvSpPr>
            <a:spLocks noGrp="1"/>
          </p:cNvSpPr>
          <p:nvPr>
            <p:ph type="subTitle" idx="1"/>
          </p:nvPr>
        </p:nvSpPr>
        <p:spPr/>
        <p:txBody>
          <a:bodyPr/>
          <a:lstStyle/>
          <a:p>
            <a:r>
              <a:rPr lang="en-GB" altLang="zh-CN" dirty="0">
                <a:latin typeface="Segoe UI" panose="020B0502040204020203" pitchFamily="34" charset="0"/>
                <a:cs typeface="Segoe UI" panose="020B0502040204020203" pitchFamily="34" charset="0"/>
              </a:rPr>
              <a:t>SESSION 3</a:t>
            </a:r>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5440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112963"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Singleton</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Creational </a:t>
            </a:r>
            <a:endParaRPr lang="en-US" sz="2000" b="1"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10</a:t>
            </a:fld>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5604" y="3328637"/>
            <a:ext cx="2742806" cy="118760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087" y="2657939"/>
            <a:ext cx="4808896" cy="1858305"/>
          </a:xfrm>
          <a:prstGeom prst="rect">
            <a:avLst/>
          </a:prstGeom>
        </p:spPr>
      </p:pic>
    </p:spTree>
    <p:extLst>
      <p:ext uri="{BB962C8B-B14F-4D97-AF65-F5344CB8AC3E}">
        <p14:creationId xmlns:p14="http://schemas.microsoft.com/office/powerpoint/2010/main" val="217495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112963"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Singleton</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Creational </a:t>
            </a:r>
            <a:endParaRPr lang="en-US" sz="2000" b="1"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11</a:t>
            </a:fld>
            <a:endParaRPr lang="en-GB" dirty="0"/>
          </a:p>
        </p:txBody>
      </p:sp>
      <p:sp>
        <p:nvSpPr>
          <p:cNvPr id="6" name="Content Placeholder 5"/>
          <p:cNvSpPr>
            <a:spLocks noGrp="1"/>
          </p:cNvSpPr>
          <p:nvPr>
            <p:ph idx="1"/>
          </p:nvPr>
        </p:nvSpPr>
        <p:spPr>
          <a:xfrm>
            <a:off x="838200" y="1825625"/>
            <a:ext cx="10515600" cy="4351338"/>
          </a:xfrm>
        </p:spPr>
        <p:txBody>
          <a:bodyPr/>
          <a:lstStyle/>
          <a:p>
            <a:pPr marL="0" indent="0">
              <a:lnSpc>
                <a:spcPct val="100000"/>
              </a:lnSpc>
              <a:spcAft>
                <a:spcPts val="1200"/>
              </a:spcAft>
              <a:buNone/>
            </a:pPr>
            <a:r>
              <a:rPr lang="en-GB" sz="3200" dirty="0">
                <a:latin typeface="Segoe UI" panose="020B0502040204020203" pitchFamily="34" charset="0"/>
                <a:ea typeface="Segoe UI Black" panose="020B0A02040204020203" pitchFamily="34" charset="0"/>
                <a:cs typeface="Segoe UI" panose="020B0502040204020203" pitchFamily="34" charset="0"/>
              </a:rPr>
              <a:t>This is one the most widely incorrectly used patterns, typically because it provides global access.</a:t>
            </a:r>
          </a:p>
          <a:p>
            <a:pPr marL="0" indent="0">
              <a:lnSpc>
                <a:spcPct val="100000"/>
              </a:lnSpc>
              <a:spcAft>
                <a:spcPts val="1200"/>
              </a:spcAft>
              <a:buNone/>
            </a:pPr>
            <a:r>
              <a:rPr lang="en-GB" altLang="ja-JP" sz="3200" dirty="0">
                <a:latin typeface="Segoe UI" panose="020B0502040204020203" pitchFamily="34" charset="0"/>
                <a:ea typeface="Segoe UI Black" panose="020B0A02040204020203" pitchFamily="34" charset="0"/>
                <a:cs typeface="Segoe UI" panose="020B0502040204020203" pitchFamily="34" charset="0"/>
              </a:rPr>
              <a:t>It can </a:t>
            </a:r>
            <a:r>
              <a:rPr lang="en-GB" altLang="ja-JP" sz="3200" b="1" dirty="0">
                <a:latin typeface="Segoe UI" panose="020B0502040204020203" pitchFamily="34" charset="0"/>
                <a:ea typeface="Segoe UI Black" panose="020B0A02040204020203" pitchFamily="34" charset="0"/>
                <a:cs typeface="Segoe UI" panose="020B0502040204020203" pitchFamily="34" charset="0"/>
              </a:rPr>
              <a:t>hide dependencies </a:t>
            </a:r>
            <a:r>
              <a:rPr lang="en-GB" altLang="ja-JP" sz="3200" dirty="0">
                <a:latin typeface="Segoe UI" panose="020B0502040204020203" pitchFamily="34" charset="0"/>
                <a:ea typeface="Segoe UI Black" panose="020B0A02040204020203" pitchFamily="34" charset="0"/>
                <a:cs typeface="Segoe UI" panose="020B0502040204020203" pitchFamily="34" charset="0"/>
              </a:rPr>
              <a:t>within code</a:t>
            </a:r>
          </a:p>
          <a:p>
            <a:pPr marL="0" indent="0">
              <a:lnSpc>
                <a:spcPct val="100000"/>
              </a:lnSpc>
              <a:spcAft>
                <a:spcPts val="1200"/>
              </a:spcAft>
              <a:buNone/>
            </a:pPr>
            <a:r>
              <a:rPr lang="en-GB" sz="3200" dirty="0">
                <a:latin typeface="Segoe UI" panose="020B0502040204020203" pitchFamily="34" charset="0"/>
                <a:ea typeface="Segoe UI Black" panose="020B0A02040204020203" pitchFamily="34" charset="0"/>
                <a:cs typeface="Segoe UI" panose="020B0502040204020203" pitchFamily="34" charset="0"/>
              </a:rPr>
              <a:t>It can </a:t>
            </a:r>
            <a:r>
              <a:rPr lang="en-GB" sz="3200" b="1" dirty="0">
                <a:latin typeface="Segoe UI" panose="020B0502040204020203" pitchFamily="34" charset="0"/>
                <a:ea typeface="Segoe UI Black" panose="020B0A02040204020203" pitchFamily="34" charset="0"/>
                <a:cs typeface="Segoe UI" panose="020B0502040204020203" pitchFamily="34" charset="0"/>
              </a:rPr>
              <a:t>make unit testing difficult</a:t>
            </a:r>
            <a:endParaRPr lang="en-GB" sz="3200" dirty="0">
              <a:latin typeface="Segoe UI" panose="020B0502040204020203" pitchFamily="34" charset="0"/>
              <a:ea typeface="Segoe UI Black" panose="020B0A02040204020203" pitchFamily="34" charset="0"/>
              <a:cs typeface="Segoe UI" panose="020B0502040204020203" pitchFamily="34" charset="0"/>
            </a:endParaRPr>
          </a:p>
          <a:p>
            <a:pPr marL="0" indent="0">
              <a:lnSpc>
                <a:spcPct val="100000"/>
              </a:lnSpc>
              <a:spcAft>
                <a:spcPts val="1200"/>
              </a:spcAft>
              <a:buNone/>
            </a:pPr>
            <a:r>
              <a:rPr lang="en-GB" sz="3200" dirty="0">
                <a:latin typeface="Segoe UI" panose="020B0502040204020203" pitchFamily="34" charset="0"/>
                <a:ea typeface="Segoe UI Black" panose="020B0A02040204020203" pitchFamily="34" charset="0"/>
                <a:cs typeface="Segoe UI" panose="020B0502040204020203" pitchFamily="34" charset="0"/>
              </a:rPr>
              <a:t>It </a:t>
            </a:r>
            <a:r>
              <a:rPr lang="en-GB" sz="3200" b="1" dirty="0">
                <a:latin typeface="Segoe UI" panose="020B0502040204020203" pitchFamily="34" charset="0"/>
                <a:ea typeface="Segoe UI Black" panose="020B0A02040204020203" pitchFamily="34" charset="0"/>
                <a:cs typeface="Segoe UI" panose="020B0502040204020203" pitchFamily="34" charset="0"/>
              </a:rPr>
              <a:t>increases coupling </a:t>
            </a:r>
            <a:r>
              <a:rPr lang="en-GB" sz="3200" dirty="0">
                <a:latin typeface="Segoe UI" panose="020B0502040204020203" pitchFamily="34" charset="0"/>
                <a:ea typeface="Segoe UI Black" panose="020B0A02040204020203" pitchFamily="34" charset="0"/>
                <a:cs typeface="Segoe UI" panose="020B0502040204020203" pitchFamily="34" charset="0"/>
              </a:rPr>
              <a:t>of classes</a:t>
            </a:r>
          </a:p>
          <a:p>
            <a:pPr marL="0" indent="0">
              <a:lnSpc>
                <a:spcPct val="100000"/>
              </a:lnSpc>
              <a:spcAft>
                <a:spcPts val="1200"/>
              </a:spcAft>
              <a:buNone/>
            </a:pPr>
            <a:endParaRPr lang="en-GB" sz="3200" dirty="0">
              <a:latin typeface="Segoe UI" panose="020B0502040204020203" pitchFamily="34" charset="0"/>
              <a:ea typeface="Segoe UI Black" panose="020B0A02040204020203" pitchFamily="34" charset="0"/>
              <a:cs typeface="Segoe UI" panose="020B0502040204020203" pitchFamily="34" charset="0"/>
            </a:endParaRPr>
          </a:p>
        </p:txBody>
      </p:sp>
      <p:sp>
        <p:nvSpPr>
          <p:cNvPr id="3" name="TextBox 2"/>
          <p:cNvSpPr txBox="1"/>
          <p:nvPr/>
        </p:nvSpPr>
        <p:spPr>
          <a:xfrm rot="1300935">
            <a:off x="8873331" y="789338"/>
            <a:ext cx="3113502" cy="738664"/>
          </a:xfrm>
          <a:prstGeom prst="rect">
            <a:avLst/>
          </a:prstGeom>
          <a:noFill/>
          <a:ln w="57150">
            <a:solidFill>
              <a:srgbClr val="C00000"/>
            </a:solidFill>
          </a:ln>
        </p:spPr>
        <p:txBody>
          <a:bodyPr wrap="square" lIns="0" tIns="0" rIns="0" bIns="0" rtlCol="0">
            <a:spAutoFit/>
          </a:bodyPr>
          <a:lstStyle/>
          <a:p>
            <a:pPr algn="ctr"/>
            <a:r>
              <a:rPr lang="en-GB" sz="4800" dirty="0">
                <a:solidFill>
                  <a:srgbClr val="D60000"/>
                </a:solidFill>
                <a:latin typeface="Stencil" panose="040409050D0802020404" pitchFamily="82" charset="0"/>
              </a:rPr>
              <a:t>WARNING</a:t>
            </a:r>
            <a:endParaRPr lang="en-GB" dirty="0">
              <a:solidFill>
                <a:srgbClr val="D60000"/>
              </a:solidFill>
              <a:latin typeface="Stencil" panose="040409050D0802020404" pitchFamily="82" charset="0"/>
            </a:endParaRPr>
          </a:p>
        </p:txBody>
      </p:sp>
    </p:spTree>
    <p:extLst>
      <p:ext uri="{BB962C8B-B14F-4D97-AF65-F5344CB8AC3E}">
        <p14:creationId xmlns:p14="http://schemas.microsoft.com/office/powerpoint/2010/main" val="1395901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112963"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Singleton</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Creational </a:t>
            </a:r>
            <a:endParaRPr lang="en-US" sz="2000" b="1" dirty="0">
              <a:latin typeface="Segoe UI Semibold" panose="020B0702040204020203" pitchFamily="34" charset="0"/>
              <a:cs typeface="Segoe UI Semibold" panose="020B0702040204020203" pitchFamily="34" charset="0"/>
            </a:endParaRPr>
          </a:p>
        </p:txBody>
      </p:sp>
      <p:sp>
        <p:nvSpPr>
          <p:cNvPr id="3" name="Content Placeholder 2"/>
          <p:cNvSpPr>
            <a:spLocks noGrp="1"/>
          </p:cNvSpPr>
          <p:nvPr>
            <p:ph idx="1"/>
          </p:nvPr>
        </p:nvSpPr>
        <p:spPr>
          <a:xfrm>
            <a:off x="838200" y="1825625"/>
            <a:ext cx="10515600" cy="4351338"/>
          </a:xfrm>
        </p:spPr>
        <p:txBody>
          <a:bodyPr>
            <a:noAutofit/>
          </a:bodyPr>
          <a:lstStyle/>
          <a:p>
            <a:pPr marL="0" indent="0">
              <a:lnSpc>
                <a:spcPct val="120000"/>
              </a:lnSpc>
              <a:spcBef>
                <a:spcPts val="0"/>
              </a:spcBef>
              <a:buNone/>
            </a:pPr>
            <a:r>
              <a:rPr lang="en-GB" sz="2400" dirty="0">
                <a:latin typeface="Segoe UI" panose="020B0502040204020203" pitchFamily="34" charset="0"/>
                <a:cs typeface="Segoe UI" panose="020B0502040204020203" pitchFamily="34" charset="0"/>
              </a:rPr>
              <a:t>Source Making : Builder Design Pattern</a:t>
            </a:r>
          </a:p>
          <a:p>
            <a:pPr marL="0" indent="0">
              <a:lnSpc>
                <a:spcPct val="120000"/>
              </a:lnSpc>
              <a:spcBef>
                <a:spcPts val="0"/>
              </a:spcBef>
              <a:buNone/>
            </a:pPr>
            <a:r>
              <a:rPr lang="en-GB" sz="2400" dirty="0">
                <a:latin typeface="Segoe UI" panose="020B0502040204020203" pitchFamily="34" charset="0"/>
                <a:cs typeface="Segoe UI" panose="020B0502040204020203" pitchFamily="34" charset="0"/>
                <a:hlinkClick r:id="rId2"/>
              </a:rPr>
              <a:t>https://sourcemaking.com/design_patterns/singleton</a:t>
            </a:r>
            <a:endParaRPr lang="en-GB" sz="2400" dirty="0">
              <a:latin typeface="Segoe UI" panose="020B0502040204020203" pitchFamily="34" charset="0"/>
              <a:cs typeface="Segoe UI" panose="020B0502040204020203" pitchFamily="34" charset="0"/>
            </a:endParaRPr>
          </a:p>
          <a:p>
            <a:pPr marL="0" indent="0">
              <a:lnSpc>
                <a:spcPct val="120000"/>
              </a:lnSpc>
              <a:spcBef>
                <a:spcPts val="0"/>
              </a:spcBef>
              <a:buNone/>
            </a:pPr>
            <a:endParaRPr lang="en-GB" sz="2400" dirty="0">
              <a:latin typeface="Segoe UI" panose="020B0502040204020203" pitchFamily="34" charset="0"/>
              <a:cs typeface="Segoe UI" panose="020B0502040204020203" pitchFamily="34" charset="0"/>
            </a:endParaRPr>
          </a:p>
          <a:p>
            <a:pPr marL="0" indent="0">
              <a:lnSpc>
                <a:spcPct val="120000"/>
              </a:lnSpc>
              <a:spcBef>
                <a:spcPts val="0"/>
              </a:spcBef>
              <a:buNone/>
            </a:pPr>
            <a:r>
              <a:rPr lang="en-GB" sz="2400" dirty="0">
                <a:latin typeface="Segoe UI" panose="020B0502040204020203" pitchFamily="34" charset="0"/>
                <a:cs typeface="Segoe UI" panose="020B0502040204020203" pitchFamily="34" charset="0"/>
              </a:rPr>
              <a:t>Wikipedia: Builder Pattern</a:t>
            </a:r>
          </a:p>
          <a:p>
            <a:pPr marL="0" indent="0">
              <a:lnSpc>
                <a:spcPct val="120000"/>
              </a:lnSpc>
              <a:spcBef>
                <a:spcPts val="0"/>
              </a:spcBef>
              <a:buNone/>
            </a:pPr>
            <a:r>
              <a:rPr lang="en-US" sz="2400" dirty="0">
                <a:latin typeface="Segoe UI" panose="020B0502040204020203" pitchFamily="34" charset="0"/>
                <a:cs typeface="Segoe UI" panose="020B0502040204020203" pitchFamily="34" charset="0"/>
                <a:hlinkClick r:id="rId3"/>
              </a:rPr>
              <a:t>https://en.wikipedia.org/wiki/Singleton_pattern</a:t>
            </a:r>
            <a:endParaRPr lang="en-US" sz="24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12</a:t>
            </a:fld>
            <a:endParaRPr lang="en-GB" dirty="0"/>
          </a:p>
        </p:txBody>
      </p:sp>
    </p:spTree>
    <p:extLst>
      <p:ext uri="{BB962C8B-B14F-4D97-AF65-F5344CB8AC3E}">
        <p14:creationId xmlns:p14="http://schemas.microsoft.com/office/powerpoint/2010/main" val="1407064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066925"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Adaptor</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Structural </a:t>
            </a:r>
            <a:endParaRPr lang="en-GB" sz="2000" dirty="0"/>
          </a:p>
        </p:txBody>
      </p:sp>
      <p:sp>
        <p:nvSpPr>
          <p:cNvPr id="3" name="Content Placeholder 2"/>
          <p:cNvSpPr>
            <a:spLocks noGrp="1"/>
          </p:cNvSpPr>
          <p:nvPr>
            <p:ph idx="1"/>
          </p:nvPr>
        </p:nvSpPr>
        <p:spPr>
          <a:xfrm>
            <a:off x="838200" y="1825625"/>
            <a:ext cx="10515600" cy="1893673"/>
          </a:xfrm>
        </p:spPr>
        <p:txBody>
          <a:bodyPr/>
          <a:lstStyle/>
          <a:p>
            <a:pPr marL="0" indent="0">
              <a:lnSpc>
                <a:spcPct val="100000"/>
              </a:lnSpc>
              <a:spcAft>
                <a:spcPts val="1200"/>
              </a:spcAft>
              <a:buFont typeface="Arial" panose="020B0604020202020204" pitchFamily="34" charset="0"/>
              <a:buNone/>
            </a:pPr>
            <a:r>
              <a:rPr lang="en-GB" dirty="0">
                <a:latin typeface="Segoe UI" panose="020B0502040204020203" pitchFamily="34" charset="0"/>
                <a:cs typeface="Segoe UI" panose="020B0502040204020203" pitchFamily="34" charset="0"/>
              </a:rPr>
              <a:t>This pattern is used to adapt an existing class for use. The class may be legacy and unable to be changed, so the adapter provides a new interface to suit the needs of a consumer.</a:t>
            </a:r>
          </a:p>
          <a:p>
            <a:pPr marL="0" indent="0">
              <a:lnSpc>
                <a:spcPct val="100000"/>
              </a:lnSpc>
              <a:spcAft>
                <a:spcPts val="1200"/>
              </a:spcAft>
              <a:buFont typeface="Arial" panose="020B0604020202020204" pitchFamily="34" charset="0"/>
              <a:buNone/>
            </a:pPr>
            <a:endParaRPr lang="en-GB" dirty="0">
              <a:latin typeface="Segoe UI" panose="020B0502040204020203" pitchFamily="34" charset="0"/>
              <a:cs typeface="Segoe UI" panose="020B0502040204020203" pitchFamily="34" charset="0"/>
            </a:endParaRPr>
          </a:p>
        </p:txBody>
      </p:sp>
      <p:grpSp>
        <p:nvGrpSpPr>
          <p:cNvPr id="67" name="Group 66"/>
          <p:cNvGrpSpPr/>
          <p:nvPr/>
        </p:nvGrpSpPr>
        <p:grpSpPr>
          <a:xfrm>
            <a:off x="4709947" y="3600121"/>
            <a:ext cx="2105025" cy="2756229"/>
            <a:chOff x="4709947" y="3600121"/>
            <a:chExt cx="2105025" cy="2756229"/>
          </a:xfrm>
        </p:grpSpPr>
        <p:sp>
          <p:nvSpPr>
            <p:cNvPr id="34" name="Rectangle 33"/>
            <p:cNvSpPr/>
            <p:nvPr/>
          </p:nvSpPr>
          <p:spPr>
            <a:xfrm>
              <a:off x="4709947" y="3600121"/>
              <a:ext cx="2105025" cy="2756229"/>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a:p>
          </p:txBody>
        </p:sp>
        <p:sp>
          <p:nvSpPr>
            <p:cNvPr id="35" name="TextBox 34"/>
            <p:cNvSpPr txBox="1"/>
            <p:nvPr/>
          </p:nvSpPr>
          <p:spPr>
            <a:xfrm>
              <a:off x="5017118" y="3746449"/>
              <a:ext cx="1490685" cy="369332"/>
            </a:xfrm>
            <a:prstGeom prst="rect">
              <a:avLst/>
            </a:prstGeom>
            <a:noFill/>
          </p:spPr>
          <p:txBody>
            <a:bodyPr wrap="square" rtlCol="0">
              <a:spAutoFit/>
            </a:bodyPr>
            <a:lstStyle/>
            <a:p>
              <a:pPr algn="ctr"/>
              <a:r>
                <a:rPr lang="en-GB" dirty="0">
                  <a:latin typeface="Segoe UI" panose="020B0502040204020203" pitchFamily="34" charset="0"/>
                  <a:cs typeface="Segoe UI" panose="020B0502040204020203" pitchFamily="34" charset="0"/>
                </a:rPr>
                <a:t>Adapter</a:t>
              </a:r>
            </a:p>
          </p:txBody>
        </p:sp>
        <p:grpSp>
          <p:nvGrpSpPr>
            <p:cNvPr id="40" name="Group 39"/>
            <p:cNvGrpSpPr/>
            <p:nvPr/>
          </p:nvGrpSpPr>
          <p:grpSpPr>
            <a:xfrm>
              <a:off x="4989967" y="4631440"/>
              <a:ext cx="1544987" cy="926992"/>
              <a:chOff x="5955872" y="846416"/>
              <a:chExt cx="2137474" cy="1282484"/>
            </a:xfrm>
          </p:grpSpPr>
          <p:sp>
            <p:nvSpPr>
              <p:cNvPr id="41" name="Rounded Rectangle 9"/>
              <p:cNvSpPr/>
              <p:nvPr/>
            </p:nvSpPr>
            <p:spPr>
              <a:xfrm>
                <a:off x="5955872" y="846416"/>
                <a:ext cx="2137474" cy="1282484"/>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42" name="Rounded Rectangle 4"/>
              <p:cNvSpPr txBox="1"/>
              <p:nvPr/>
            </p:nvSpPr>
            <p:spPr>
              <a:xfrm>
                <a:off x="5993435" y="883979"/>
                <a:ext cx="2062348" cy="1207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New Interface</a:t>
                </a:r>
              </a:p>
            </p:txBody>
          </p:sp>
        </p:grpSp>
      </p:grpSp>
      <p:grpSp>
        <p:nvGrpSpPr>
          <p:cNvPr id="68" name="Group 67"/>
          <p:cNvGrpSpPr/>
          <p:nvPr/>
        </p:nvGrpSpPr>
        <p:grpSpPr>
          <a:xfrm>
            <a:off x="730796" y="3600121"/>
            <a:ext cx="2105025" cy="2756229"/>
            <a:chOff x="730796" y="3600121"/>
            <a:chExt cx="2105025" cy="2756229"/>
          </a:xfrm>
        </p:grpSpPr>
        <p:sp>
          <p:nvSpPr>
            <p:cNvPr id="36" name="Rectangle 35"/>
            <p:cNvSpPr/>
            <p:nvPr/>
          </p:nvSpPr>
          <p:spPr>
            <a:xfrm>
              <a:off x="730796" y="3600121"/>
              <a:ext cx="2105025" cy="2756229"/>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a:p>
          </p:txBody>
        </p:sp>
        <p:grpSp>
          <p:nvGrpSpPr>
            <p:cNvPr id="37" name="Group 36"/>
            <p:cNvGrpSpPr/>
            <p:nvPr/>
          </p:nvGrpSpPr>
          <p:grpSpPr>
            <a:xfrm>
              <a:off x="1010815" y="4631440"/>
              <a:ext cx="1544987" cy="926992"/>
              <a:chOff x="76367" y="2139"/>
              <a:chExt cx="2137474" cy="1282484"/>
            </a:xfrm>
          </p:grpSpPr>
          <p:sp>
            <p:nvSpPr>
              <p:cNvPr id="38" name="Rounded Rectangle 6"/>
              <p:cNvSpPr/>
              <p:nvPr/>
            </p:nvSpPr>
            <p:spPr>
              <a:xfrm>
                <a:off x="76367" y="2139"/>
                <a:ext cx="2137474" cy="128248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9" name="Rounded Rectangle 4"/>
              <p:cNvSpPr txBox="1"/>
              <p:nvPr/>
            </p:nvSpPr>
            <p:spPr>
              <a:xfrm>
                <a:off x="113930" y="39702"/>
                <a:ext cx="2062348" cy="12073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algn="ctr" defTabSz="1466850">
                  <a:lnSpc>
                    <a:spcPct val="90000"/>
                  </a:lnSpc>
                  <a:spcBef>
                    <a:spcPct val="0"/>
                  </a:spcBef>
                  <a:spcAft>
                    <a:spcPct val="35000"/>
                  </a:spcAft>
                </a:pPr>
                <a:r>
                  <a:rPr lang="en-US" sz="2400" dirty="0">
                    <a:latin typeface="Segoe UI" panose="020B0502040204020203" pitchFamily="34" charset="0"/>
                    <a:cs typeface="Segoe UI" panose="020B0502040204020203" pitchFamily="34" charset="0"/>
                  </a:rPr>
                  <a:t>Object A</a:t>
                </a:r>
              </a:p>
            </p:txBody>
          </p:sp>
        </p:grpSp>
        <p:sp>
          <p:nvSpPr>
            <p:cNvPr id="43" name="TextBox 42"/>
            <p:cNvSpPr txBox="1"/>
            <p:nvPr/>
          </p:nvSpPr>
          <p:spPr>
            <a:xfrm>
              <a:off x="1010815" y="3699774"/>
              <a:ext cx="1517837" cy="646331"/>
            </a:xfrm>
            <a:prstGeom prst="rect">
              <a:avLst/>
            </a:prstGeom>
            <a:noFill/>
          </p:spPr>
          <p:txBody>
            <a:bodyPr wrap="square" rtlCol="0">
              <a:spAutoFit/>
            </a:bodyPr>
            <a:lstStyle/>
            <a:p>
              <a:pPr algn="ctr"/>
              <a:r>
                <a:rPr lang="en-GB" dirty="0">
                  <a:latin typeface="Segoe UI" panose="020B0502040204020203" pitchFamily="34" charset="0"/>
                  <a:cs typeface="Segoe UI" panose="020B0502040204020203" pitchFamily="34" charset="0"/>
                </a:rPr>
                <a:t>Legacy Package</a:t>
              </a:r>
            </a:p>
          </p:txBody>
        </p:sp>
      </p:grpSp>
      <p:cxnSp>
        <p:nvCxnSpPr>
          <p:cNvPr id="44" name="Straight Arrow Connector 43"/>
          <p:cNvCxnSpPr>
            <a:stCxn id="38" idx="3"/>
            <a:endCxn id="41" idx="1"/>
          </p:cNvCxnSpPr>
          <p:nvPr/>
        </p:nvCxnSpPr>
        <p:spPr>
          <a:xfrm>
            <a:off x="2555802" y="5094936"/>
            <a:ext cx="2434165"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3243965" y="4788354"/>
            <a:ext cx="1057838" cy="307777"/>
          </a:xfrm>
          <a:prstGeom prst="rect">
            <a:avLst/>
          </a:prstGeom>
          <a:noFill/>
        </p:spPr>
        <p:txBody>
          <a:bodyPr wrap="square" rtlCol="0">
            <a:spAutoFit/>
          </a:bodyPr>
          <a:lstStyle/>
          <a:p>
            <a:pPr algn="ctr"/>
            <a:r>
              <a:rPr lang="en-GB" sz="1400" dirty="0">
                <a:solidFill>
                  <a:srgbClr val="ED7D31"/>
                </a:solidFill>
                <a:latin typeface="Segoe UI" panose="020B0502040204020203" pitchFamily="34" charset="0"/>
                <a:cs typeface="Segoe UI" panose="020B0502040204020203" pitchFamily="34" charset="0"/>
              </a:rPr>
              <a:t>accesses</a:t>
            </a:r>
          </a:p>
        </p:txBody>
      </p:sp>
      <p:sp>
        <p:nvSpPr>
          <p:cNvPr id="63" name="Rectangle 62"/>
          <p:cNvSpPr/>
          <p:nvPr/>
        </p:nvSpPr>
        <p:spPr>
          <a:xfrm>
            <a:off x="8689098" y="3600121"/>
            <a:ext cx="2105025" cy="2756229"/>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400"/>
          </a:p>
        </p:txBody>
      </p:sp>
      <p:grpSp>
        <p:nvGrpSpPr>
          <p:cNvPr id="64" name="Group 63"/>
          <p:cNvGrpSpPr/>
          <p:nvPr/>
        </p:nvGrpSpPr>
        <p:grpSpPr>
          <a:xfrm>
            <a:off x="8969118" y="4631440"/>
            <a:ext cx="1544987" cy="926992"/>
            <a:chOff x="5955872" y="846416"/>
            <a:chExt cx="2137474" cy="1282484"/>
          </a:xfrm>
          <a:solidFill>
            <a:schemeClr val="accent6"/>
          </a:solidFill>
        </p:grpSpPr>
        <p:sp>
          <p:nvSpPr>
            <p:cNvPr id="65" name="Rounded Rectangle 9"/>
            <p:cNvSpPr/>
            <p:nvPr/>
          </p:nvSpPr>
          <p:spPr>
            <a:xfrm>
              <a:off x="5955872" y="846416"/>
              <a:ext cx="2137474" cy="1282484"/>
            </a:xfrm>
            <a:prstGeom prst="roundRect">
              <a:avLst>
                <a:gd name="adj" fmla="val 10000"/>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66" name="Rounded Rectangle 4"/>
            <p:cNvSpPr txBox="1"/>
            <p:nvPr/>
          </p:nvSpPr>
          <p:spPr>
            <a:xfrm>
              <a:off x="5993435" y="883979"/>
              <a:ext cx="2062348" cy="120735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2400" kern="1200" dirty="0">
                  <a:latin typeface="Segoe UI" panose="020B0502040204020203" pitchFamily="34" charset="0"/>
                  <a:cs typeface="Segoe UI" panose="020B0502040204020203" pitchFamily="34" charset="0"/>
                </a:rPr>
                <a:t>New Interface</a:t>
              </a:r>
            </a:p>
          </p:txBody>
        </p:sp>
      </p:grpSp>
      <p:sp>
        <p:nvSpPr>
          <p:cNvPr id="69" name="TextBox 68"/>
          <p:cNvSpPr txBox="1"/>
          <p:nvPr/>
        </p:nvSpPr>
        <p:spPr>
          <a:xfrm>
            <a:off x="8969118" y="3746449"/>
            <a:ext cx="1544986" cy="369332"/>
          </a:xfrm>
          <a:prstGeom prst="rect">
            <a:avLst/>
          </a:prstGeom>
          <a:noFill/>
        </p:spPr>
        <p:txBody>
          <a:bodyPr wrap="square" rtlCol="0">
            <a:spAutoFit/>
          </a:bodyPr>
          <a:lstStyle/>
          <a:p>
            <a:pPr algn="ctr"/>
            <a:r>
              <a:rPr lang="en-GB" dirty="0">
                <a:latin typeface="Segoe UI" panose="020B0502040204020203" pitchFamily="34" charset="0"/>
                <a:cs typeface="Segoe UI" panose="020B0502040204020203" pitchFamily="34" charset="0"/>
              </a:rPr>
              <a:t>Consumer</a:t>
            </a:r>
          </a:p>
        </p:txBody>
      </p:sp>
      <p:cxnSp>
        <p:nvCxnSpPr>
          <p:cNvPr id="71" name="Straight Arrow Connector 70"/>
          <p:cNvCxnSpPr>
            <a:stCxn id="41" idx="3"/>
            <a:endCxn id="65" idx="1"/>
          </p:cNvCxnSpPr>
          <p:nvPr/>
        </p:nvCxnSpPr>
        <p:spPr>
          <a:xfrm>
            <a:off x="6534954" y="5094936"/>
            <a:ext cx="2434164"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72" name="TextBox 71"/>
          <p:cNvSpPr txBox="1"/>
          <p:nvPr/>
        </p:nvSpPr>
        <p:spPr>
          <a:xfrm>
            <a:off x="7223116" y="4788354"/>
            <a:ext cx="1053781" cy="307777"/>
          </a:xfrm>
          <a:prstGeom prst="rect">
            <a:avLst/>
          </a:prstGeom>
          <a:noFill/>
        </p:spPr>
        <p:txBody>
          <a:bodyPr wrap="square" rtlCol="0">
            <a:spAutoFit/>
          </a:bodyPr>
          <a:lstStyle/>
          <a:p>
            <a:pPr algn="ctr"/>
            <a:r>
              <a:rPr lang="en-GB" sz="1400" dirty="0">
                <a:solidFill>
                  <a:srgbClr val="ED7D31"/>
                </a:solidFill>
                <a:latin typeface="Segoe UI" panose="020B0502040204020203" pitchFamily="34" charset="0"/>
                <a:cs typeface="Segoe UI" panose="020B0502040204020203" pitchFamily="34" charset="0"/>
              </a:rPr>
              <a:t>consumes</a:t>
            </a:r>
          </a:p>
        </p:txBody>
      </p:sp>
    </p:spTree>
    <p:extLst>
      <p:ext uri="{BB962C8B-B14F-4D97-AF65-F5344CB8AC3E}">
        <p14:creationId xmlns:p14="http://schemas.microsoft.com/office/powerpoint/2010/main" val="81031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066925"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Adaptor</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Structural </a:t>
            </a:r>
            <a:endParaRPr lang="en-GB" sz="2000" dirty="0"/>
          </a:p>
        </p:txBody>
      </p:sp>
      <p:sp>
        <p:nvSpPr>
          <p:cNvPr id="3" name="Content Placeholder 2"/>
          <p:cNvSpPr>
            <a:spLocks noGrp="1"/>
          </p:cNvSpPr>
          <p:nvPr>
            <p:ph idx="1"/>
          </p:nvPr>
        </p:nvSpPr>
        <p:spPr/>
        <p:txBody>
          <a:bodyPr>
            <a:normAutofit/>
          </a:bodyPr>
          <a:lstStyle/>
          <a:p>
            <a:pPr marL="0" indent="0">
              <a:lnSpc>
                <a:spcPct val="100000"/>
              </a:lnSpc>
              <a:spcAft>
                <a:spcPts val="1200"/>
              </a:spcAft>
              <a:buNone/>
            </a:pPr>
            <a:r>
              <a:rPr lang="en-US" dirty="0">
                <a:latin typeface="Segoe UI" panose="020B0502040204020203" pitchFamily="34" charset="0"/>
                <a:cs typeface="Segoe UI" panose="020B0502040204020203" pitchFamily="34" charset="0"/>
              </a:rPr>
              <a:t>There’s similarities to </a:t>
            </a:r>
            <a:r>
              <a:rPr lang="en-US" b="1" dirty="0">
                <a:latin typeface="Segoe UI" panose="020B0502040204020203" pitchFamily="34" charset="0"/>
                <a:cs typeface="Segoe UI" panose="020B0502040204020203" pitchFamily="34" charset="0"/>
              </a:rPr>
              <a:t>Façade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Decorator</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Proxy</a:t>
            </a:r>
            <a:r>
              <a:rPr lang="en-US" dirty="0">
                <a:latin typeface="Segoe UI" panose="020B0502040204020203" pitchFamily="34" charset="0"/>
                <a:cs typeface="Segoe UI" panose="020B0502040204020203" pitchFamily="34" charset="0"/>
              </a:rPr>
              <a:t>, and </a:t>
            </a:r>
            <a:r>
              <a:rPr lang="en-US" b="1" dirty="0">
                <a:latin typeface="Segoe UI" panose="020B0502040204020203" pitchFamily="34" charset="0"/>
                <a:cs typeface="Segoe UI" panose="020B0502040204020203" pitchFamily="34" charset="0"/>
              </a:rPr>
              <a:t>Bridge</a:t>
            </a:r>
            <a:r>
              <a:rPr lang="en-US" dirty="0">
                <a:latin typeface="Segoe UI" panose="020B0502040204020203" pitchFamily="34" charset="0"/>
                <a:cs typeface="Segoe UI" panose="020B0502040204020203" pitchFamily="34" charset="0"/>
              </a:rPr>
              <a:t>, in that they all can be used as wrappers.</a:t>
            </a:r>
          </a:p>
          <a:p>
            <a:pPr>
              <a:lnSpc>
                <a:spcPct val="100000"/>
              </a:lnSpc>
              <a:spcAft>
                <a:spcPts val="1200"/>
              </a:spcAft>
            </a:pPr>
            <a:r>
              <a:rPr lang="en-US" dirty="0">
                <a:latin typeface="Segoe UI" panose="020B0502040204020203" pitchFamily="34" charset="0"/>
                <a:cs typeface="Segoe UI" panose="020B0502040204020203" pitchFamily="34" charset="0"/>
              </a:rPr>
              <a:t>An </a:t>
            </a:r>
            <a:r>
              <a:rPr lang="en-US" b="1" dirty="0">
                <a:latin typeface="Segoe UI" panose="020B0502040204020203" pitchFamily="34" charset="0"/>
                <a:cs typeface="Segoe UI" panose="020B0502040204020203" pitchFamily="34" charset="0"/>
              </a:rPr>
              <a:t>adapter</a:t>
            </a:r>
            <a:r>
              <a:rPr lang="en-US" dirty="0">
                <a:latin typeface="Segoe UI" panose="020B0502040204020203" pitchFamily="34" charset="0"/>
                <a:cs typeface="Segoe UI" panose="020B0502040204020203" pitchFamily="34" charset="0"/>
              </a:rPr>
              <a:t> retro fits unrelated classes, a </a:t>
            </a:r>
            <a:r>
              <a:rPr lang="en-US" b="1" dirty="0">
                <a:latin typeface="Segoe UI" panose="020B0502040204020203" pitchFamily="34" charset="0"/>
                <a:cs typeface="Segoe UI" panose="020B0502040204020203" pitchFamily="34" charset="0"/>
              </a:rPr>
              <a:t>bridge</a:t>
            </a:r>
            <a:r>
              <a:rPr lang="en-US" dirty="0">
                <a:latin typeface="Segoe UI" panose="020B0502040204020203" pitchFamily="34" charset="0"/>
                <a:cs typeface="Segoe UI" panose="020B0502040204020203" pitchFamily="34" charset="0"/>
              </a:rPr>
              <a:t> separates an abstraction from varying implementations</a:t>
            </a:r>
          </a:p>
          <a:p>
            <a:pPr>
              <a:lnSpc>
                <a:spcPct val="100000"/>
              </a:lnSpc>
              <a:spcAft>
                <a:spcPts val="1200"/>
              </a:spcAft>
            </a:pPr>
            <a:r>
              <a:rPr lang="en-US" dirty="0">
                <a:latin typeface="Segoe UI" panose="020B0502040204020203" pitchFamily="34" charset="0"/>
                <a:cs typeface="Segoe UI" panose="020B0502040204020203" pitchFamily="34" charset="0"/>
              </a:rPr>
              <a:t>An </a:t>
            </a:r>
            <a:r>
              <a:rPr lang="en-US" b="1" dirty="0">
                <a:latin typeface="Segoe UI" panose="020B0502040204020203" pitchFamily="34" charset="0"/>
                <a:cs typeface="Segoe UI" panose="020B0502040204020203" pitchFamily="34" charset="0"/>
              </a:rPr>
              <a:t>adapter </a:t>
            </a:r>
            <a:r>
              <a:rPr lang="en-US" dirty="0">
                <a:latin typeface="Segoe UI" panose="020B0502040204020203" pitchFamily="34" charset="0"/>
                <a:cs typeface="Segoe UI" panose="020B0502040204020203" pitchFamily="34" charset="0"/>
              </a:rPr>
              <a:t>provides a new interface to an existing interface, a </a:t>
            </a:r>
            <a:r>
              <a:rPr lang="en-US" b="1" dirty="0">
                <a:latin typeface="Segoe UI" panose="020B0502040204020203" pitchFamily="34" charset="0"/>
                <a:cs typeface="Segoe UI" panose="020B0502040204020203" pitchFamily="34" charset="0"/>
              </a:rPr>
              <a:t>decorator</a:t>
            </a:r>
            <a:r>
              <a:rPr lang="en-US" dirty="0">
                <a:latin typeface="Segoe UI" panose="020B0502040204020203" pitchFamily="34" charset="0"/>
                <a:cs typeface="Segoe UI" panose="020B0502040204020203" pitchFamily="34" charset="0"/>
              </a:rPr>
              <a:t> enhances another instance, a </a:t>
            </a:r>
            <a:r>
              <a:rPr lang="en-US" b="1" dirty="0">
                <a:latin typeface="Segoe UI" panose="020B0502040204020203" pitchFamily="34" charset="0"/>
                <a:cs typeface="Segoe UI" panose="020B0502040204020203" pitchFamily="34" charset="0"/>
              </a:rPr>
              <a:t>proxy </a:t>
            </a:r>
            <a:r>
              <a:rPr lang="en-US" dirty="0">
                <a:latin typeface="Segoe UI" panose="020B0502040204020203" pitchFamily="34" charset="0"/>
                <a:cs typeface="Segoe UI" panose="020B0502040204020203" pitchFamily="34" charset="0"/>
              </a:rPr>
              <a:t>provides the same interface, and a </a:t>
            </a:r>
            <a:r>
              <a:rPr lang="en-US" b="1" dirty="0">
                <a:latin typeface="Segoe UI" panose="020B0502040204020203" pitchFamily="34" charset="0"/>
                <a:cs typeface="Segoe UI" panose="020B0502040204020203" pitchFamily="34" charset="0"/>
              </a:rPr>
              <a:t>façade </a:t>
            </a:r>
            <a:r>
              <a:rPr lang="en-US" dirty="0">
                <a:latin typeface="Segoe UI" panose="020B0502040204020203" pitchFamily="34" charset="0"/>
                <a:cs typeface="Segoe UI" panose="020B0502040204020203" pitchFamily="34" charset="0"/>
              </a:rPr>
              <a:t>provides an altogether new interface</a:t>
            </a:r>
            <a:endParaRPr lang="en-US" b="1" dirty="0">
              <a:latin typeface="Segoe UI" panose="020B0502040204020203" pitchFamily="34" charset="0"/>
              <a:cs typeface="Segoe UI" panose="020B0502040204020203" pitchFamily="34" charset="0"/>
            </a:endParaRPr>
          </a:p>
          <a:p>
            <a:pPr>
              <a:lnSpc>
                <a:spcPct val="120000"/>
              </a:lnSpc>
              <a:spcBef>
                <a:spcPts val="0"/>
              </a:spcBef>
            </a:pP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14</a:t>
            </a:fld>
            <a:endParaRPr lang="en-GB" dirty="0"/>
          </a:p>
        </p:txBody>
      </p:sp>
    </p:spTree>
    <p:extLst>
      <p:ext uri="{BB962C8B-B14F-4D97-AF65-F5344CB8AC3E}">
        <p14:creationId xmlns:p14="http://schemas.microsoft.com/office/powerpoint/2010/main" val="161925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066925"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Adaptor</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Structural </a:t>
            </a:r>
            <a:endParaRPr lang="en-GB" sz="2000" dirty="0"/>
          </a:p>
        </p:txBody>
      </p:sp>
      <p:sp>
        <p:nvSpPr>
          <p:cNvPr id="3" name="Content Placeholder 2"/>
          <p:cNvSpPr>
            <a:spLocks noGrp="1"/>
          </p:cNvSpPr>
          <p:nvPr>
            <p:ph idx="1"/>
          </p:nvPr>
        </p:nvSpPr>
        <p:spPr/>
        <p:txBody>
          <a:bodyPr>
            <a:normAutofit/>
          </a:bodyPr>
          <a:lstStyle/>
          <a:p>
            <a:pPr marL="0" indent="0">
              <a:lnSpc>
                <a:spcPct val="120000"/>
              </a:lnSpc>
              <a:spcBef>
                <a:spcPts val="0"/>
              </a:spcBef>
              <a:buNone/>
            </a:pPr>
            <a:r>
              <a:rPr lang="en-GB" dirty="0">
                <a:latin typeface="Segoe UI" panose="020B0502040204020203" pitchFamily="34" charset="0"/>
                <a:cs typeface="Segoe UI" panose="020B0502040204020203" pitchFamily="34" charset="0"/>
              </a:rPr>
              <a:t>Source Making : Adapter Design Pattern</a:t>
            </a:r>
          </a:p>
          <a:p>
            <a:pPr marL="0" indent="0">
              <a:lnSpc>
                <a:spcPct val="120000"/>
              </a:lnSpc>
              <a:spcBef>
                <a:spcPts val="0"/>
              </a:spcBef>
              <a:buNone/>
            </a:pPr>
            <a:r>
              <a:rPr lang="en-GB" dirty="0">
                <a:latin typeface="Segoe UI" panose="020B0502040204020203" pitchFamily="34" charset="0"/>
                <a:cs typeface="Segoe UI" panose="020B0502040204020203" pitchFamily="34" charset="0"/>
                <a:hlinkClick r:id="rId2"/>
              </a:rPr>
              <a:t>https://sourcemaking.com/design_patterns/adapter</a:t>
            </a:r>
            <a:r>
              <a:rPr lang="en-GB" dirty="0">
                <a:latin typeface="Segoe UI" panose="020B0502040204020203" pitchFamily="34" charset="0"/>
                <a:cs typeface="Segoe UI" panose="020B0502040204020203" pitchFamily="34" charset="0"/>
              </a:rPr>
              <a:t>  </a:t>
            </a:r>
          </a:p>
          <a:p>
            <a:pPr marL="0" indent="0">
              <a:lnSpc>
                <a:spcPct val="120000"/>
              </a:lnSpc>
              <a:spcBef>
                <a:spcPts val="0"/>
              </a:spcBef>
              <a:buNone/>
            </a:pPr>
            <a:endParaRPr lang="en-GB" dirty="0">
              <a:latin typeface="Segoe UI" panose="020B0502040204020203" pitchFamily="34" charset="0"/>
              <a:cs typeface="Segoe UI" panose="020B0502040204020203" pitchFamily="34" charset="0"/>
            </a:endParaRPr>
          </a:p>
          <a:p>
            <a:pPr marL="0" indent="0">
              <a:lnSpc>
                <a:spcPct val="120000"/>
              </a:lnSpc>
              <a:spcBef>
                <a:spcPts val="0"/>
              </a:spcBef>
              <a:buNone/>
            </a:pPr>
            <a:r>
              <a:rPr lang="en-GB" dirty="0">
                <a:latin typeface="Segoe UI" panose="020B0502040204020203" pitchFamily="34" charset="0"/>
                <a:cs typeface="Segoe UI" panose="020B0502040204020203" pitchFamily="34" charset="0"/>
              </a:rPr>
              <a:t>Wikipedia: Adapter Pattern</a:t>
            </a:r>
          </a:p>
          <a:p>
            <a:pPr marL="0" indent="0">
              <a:lnSpc>
                <a:spcPct val="120000"/>
              </a:lnSpc>
              <a:spcBef>
                <a:spcPts val="0"/>
              </a:spcBef>
              <a:buNone/>
            </a:pPr>
            <a:r>
              <a:rPr lang="en-US" dirty="0">
                <a:latin typeface="Segoe UI" panose="020B0502040204020203" pitchFamily="34" charset="0"/>
                <a:cs typeface="Segoe UI" panose="020B0502040204020203" pitchFamily="34" charset="0"/>
                <a:hlinkClick r:id="rId3"/>
              </a:rPr>
              <a:t>https://en.wikipedia.org/wiki/adapter_pattern</a:t>
            </a: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15</a:t>
            </a:fld>
            <a:endParaRPr lang="en-GB" dirty="0"/>
          </a:p>
        </p:txBody>
      </p:sp>
    </p:spTree>
    <p:extLst>
      <p:ext uri="{BB962C8B-B14F-4D97-AF65-F5344CB8AC3E}">
        <p14:creationId xmlns:p14="http://schemas.microsoft.com/office/powerpoint/2010/main" val="403582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036DBE9-322A-48CC-9C0C-7C5CECA205CF}" type="slidenum">
              <a:rPr lang="en-GB" smtClean="0"/>
              <a:t>16</a:t>
            </a:fld>
            <a:endParaRPr lang="en-GB" dirty="0"/>
          </a:p>
        </p:txBody>
      </p:sp>
      <p:sp>
        <p:nvSpPr>
          <p:cNvPr id="6" name="Title 1"/>
          <p:cNvSpPr>
            <a:spLocks noGrp="1"/>
          </p:cNvSpPr>
          <p:nvPr>
            <p:ph type="title"/>
          </p:nvPr>
        </p:nvSpPr>
        <p:spPr>
          <a:xfrm>
            <a:off x="838200" y="365125"/>
            <a:ext cx="10515600" cy="1325563"/>
          </a:xfrm>
        </p:spPr>
        <p:txBody>
          <a:bodyPr/>
          <a:lstStyle/>
          <a:p>
            <a:pPr>
              <a:tabLst>
                <a:tab pos="2066925" algn="l"/>
              </a:tabLst>
            </a:pPr>
            <a:r>
              <a:rPr lang="en-GB" dirty="0">
                <a:latin typeface="Segoe UI Light" panose="020B0502040204020203" pitchFamily="34" charset="0"/>
                <a:cs typeface="Segoe UI Light" panose="020B0502040204020203" pitchFamily="34" charset="0"/>
              </a:rPr>
              <a:t>Next session</a:t>
            </a:r>
            <a:endParaRPr lang="en-GB" sz="2000" dirty="0"/>
          </a:p>
        </p:txBody>
      </p:sp>
      <p:sp>
        <p:nvSpPr>
          <p:cNvPr id="9" name="Title 1"/>
          <p:cNvSpPr txBox="1">
            <a:spLocks/>
          </p:cNvSpPr>
          <p:nvPr/>
        </p:nvSpPr>
        <p:spPr>
          <a:xfrm>
            <a:off x="838200" y="1687047"/>
            <a:ext cx="10515600" cy="440112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200"/>
              </a:spcBef>
              <a:spcAft>
                <a:spcPts val="1200"/>
              </a:spcAft>
            </a:pPr>
            <a:r>
              <a:rPr lang="en-GB" dirty="0">
                <a:latin typeface="Segoe UI Light" panose="020B0502040204020203" pitchFamily="34" charset="0"/>
                <a:cs typeface="Segoe UI Light" panose="020B0502040204020203" pitchFamily="34" charset="0"/>
              </a:rPr>
              <a:t>Value | </a:t>
            </a:r>
            <a:r>
              <a:rPr lang="en-GB" b="1" dirty="0">
                <a:latin typeface="Segoe UI Semibold" panose="020B0702040204020203" pitchFamily="34" charset="0"/>
                <a:cs typeface="Segoe UI Semibold" panose="020B0702040204020203" pitchFamily="34" charset="0"/>
              </a:rPr>
              <a:t>Courage</a:t>
            </a:r>
          </a:p>
          <a:p>
            <a:pPr>
              <a:spcBef>
                <a:spcPts val="1200"/>
              </a:spcBef>
              <a:spcAft>
                <a:spcPts val="1200"/>
              </a:spcAft>
            </a:pPr>
            <a:r>
              <a:rPr lang="en-GB" dirty="0">
                <a:latin typeface="Segoe UI Light" panose="020B0502040204020203" pitchFamily="34" charset="0"/>
                <a:cs typeface="Segoe UI Light" panose="020B0502040204020203" pitchFamily="34" charset="0"/>
              </a:rPr>
              <a:t>Principles | </a:t>
            </a:r>
            <a:r>
              <a:rPr lang="en-GB" b="1" dirty="0">
                <a:latin typeface="Segoe UI Semibold" panose="020B0702040204020203" pitchFamily="34" charset="0"/>
                <a:cs typeface="Segoe UI Semibold" panose="020B0702040204020203" pitchFamily="34" charset="0"/>
              </a:rPr>
              <a:t>Single Responsibility</a:t>
            </a:r>
          </a:p>
          <a:p>
            <a:pPr>
              <a:spcBef>
                <a:spcPts val="1200"/>
              </a:spcBef>
              <a:spcAft>
                <a:spcPts val="1200"/>
              </a:spcAft>
            </a:pPr>
            <a:r>
              <a:rPr lang="en-GB" dirty="0">
                <a:latin typeface="Segoe UI Light" panose="020B0502040204020203" pitchFamily="34" charset="0"/>
                <a:cs typeface="Segoe UI Light" panose="020B0502040204020203" pitchFamily="34" charset="0"/>
              </a:rPr>
              <a:t>Principles | </a:t>
            </a:r>
            <a:r>
              <a:rPr lang="en-GB" b="1" dirty="0">
                <a:latin typeface="Segoe UI Semibold" panose="020B0702040204020203" pitchFamily="34" charset="0"/>
                <a:cs typeface="Segoe UI Semibold" panose="020B0702040204020203" pitchFamily="34" charset="0"/>
              </a:rPr>
              <a:t>Open-Closed</a:t>
            </a:r>
          </a:p>
          <a:p>
            <a:pPr>
              <a:spcBef>
                <a:spcPts val="1200"/>
              </a:spcBef>
              <a:spcAft>
                <a:spcPts val="1200"/>
              </a:spcAft>
            </a:pPr>
            <a:r>
              <a:rPr lang="en-GB" dirty="0">
                <a:latin typeface="Segoe UI Light" panose="020B0502040204020203" pitchFamily="34" charset="0"/>
                <a:cs typeface="Segoe UI Light" panose="020B0502040204020203" pitchFamily="34" charset="0"/>
              </a:rPr>
              <a:t>Patterns | </a:t>
            </a:r>
            <a:r>
              <a:rPr lang="en-GB" b="1" dirty="0">
                <a:latin typeface="Segoe UI Semibold" panose="020B0702040204020203" pitchFamily="34" charset="0"/>
                <a:cs typeface="Segoe UI Semibold" panose="020B0702040204020203" pitchFamily="34" charset="0"/>
              </a:rPr>
              <a:t>Bridge</a:t>
            </a:r>
          </a:p>
          <a:p>
            <a:pPr>
              <a:spcBef>
                <a:spcPts val="1200"/>
              </a:spcBef>
              <a:spcAft>
                <a:spcPts val="1200"/>
              </a:spcAft>
            </a:pPr>
            <a:r>
              <a:rPr lang="en-GB" dirty="0">
                <a:latin typeface="Segoe UI Light" panose="020B0502040204020203" pitchFamily="34" charset="0"/>
                <a:cs typeface="Segoe UI Light" panose="020B0502040204020203" pitchFamily="34" charset="0"/>
              </a:rPr>
              <a:t>Patterns | </a:t>
            </a:r>
            <a:r>
              <a:rPr lang="en-GB" b="1" dirty="0">
                <a:latin typeface="Segoe UI Semibold" panose="020B0702040204020203" pitchFamily="34" charset="0"/>
                <a:cs typeface="Segoe UI Semibold" panose="020B0702040204020203" pitchFamily="34" charset="0"/>
              </a:rPr>
              <a:t>Composite</a:t>
            </a:r>
            <a:endParaRPr lang="en-GB" dirty="0"/>
          </a:p>
          <a:p>
            <a:pPr>
              <a:spcBef>
                <a:spcPts val="1200"/>
              </a:spcBef>
              <a:spcAft>
                <a:spcPts val="1200"/>
              </a:spcAft>
            </a:pPr>
            <a:r>
              <a:rPr lang="en-GB" dirty="0">
                <a:latin typeface="Segoe UI Light" panose="020B0502040204020203" pitchFamily="34" charset="0"/>
                <a:cs typeface="Segoe UI Light" panose="020B0502040204020203" pitchFamily="34" charset="0"/>
              </a:rPr>
              <a:t>Patterns | </a:t>
            </a:r>
            <a:r>
              <a:rPr lang="en-GB" b="1" dirty="0">
                <a:latin typeface="Segoe UI Semibold" panose="020B0702040204020203" pitchFamily="34" charset="0"/>
                <a:cs typeface="Segoe UI Semibold" panose="020B0702040204020203" pitchFamily="34" charset="0"/>
              </a:rPr>
              <a:t>Decorator</a:t>
            </a:r>
            <a:endParaRPr lang="en-GB" dirty="0"/>
          </a:p>
        </p:txBody>
      </p:sp>
    </p:spTree>
    <p:extLst>
      <p:ext uri="{BB962C8B-B14F-4D97-AF65-F5344CB8AC3E}">
        <p14:creationId xmlns:p14="http://schemas.microsoft.com/office/powerpoint/2010/main" val="182873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4134293" y="1825625"/>
            <a:ext cx="37905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4"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Segoe UI Light" panose="020B0502040204020203" pitchFamily="34" charset="0"/>
                <a:cs typeface="Segoe UI Light" panose="020B0502040204020203" pitchFamily="34" charset="0"/>
              </a:rPr>
              <a:t>Values</a:t>
            </a:r>
          </a:p>
        </p:txBody>
      </p:sp>
      <p:sp>
        <p:nvSpPr>
          <p:cNvPr id="5" name="Content Placeholder 2"/>
          <p:cNvSpPr txBox="1">
            <a:spLocks/>
          </p:cNvSpPr>
          <p:nvPr/>
        </p:nvSpPr>
        <p:spPr>
          <a:xfrm>
            <a:off x="838200" y="1825625"/>
            <a:ext cx="10515600" cy="435133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Segoe UI" panose="020B0502040204020203" pitchFamily="34" charset="0"/>
                <a:cs typeface="Segoe UI" panose="020B0502040204020203" pitchFamily="34" charset="0"/>
              </a:rPr>
              <a:t>Simplicity</a:t>
            </a:r>
          </a:p>
          <a:p>
            <a:pPr marL="0" indent="0">
              <a:buNone/>
            </a:pPr>
            <a:r>
              <a:rPr lang="en-GB" dirty="0">
                <a:latin typeface="Segoe UI" panose="020B0502040204020203" pitchFamily="34" charset="0"/>
                <a:cs typeface="Segoe UI" panose="020B0502040204020203" pitchFamily="34" charset="0"/>
              </a:rPr>
              <a:t>Communication</a:t>
            </a:r>
          </a:p>
          <a:p>
            <a:pPr marL="0" indent="0">
              <a:buNone/>
            </a:pPr>
            <a:r>
              <a:rPr lang="en-GB" b="1" dirty="0">
                <a:latin typeface="Segoe UI" panose="020B0502040204020203" pitchFamily="34" charset="0"/>
                <a:cs typeface="Segoe UI" panose="020B0502040204020203" pitchFamily="34" charset="0"/>
              </a:rPr>
              <a:t>Feedback</a:t>
            </a:r>
          </a:p>
          <a:p>
            <a:pPr marL="0" indent="0">
              <a:buNone/>
            </a:pPr>
            <a:r>
              <a:rPr lang="en-GB" dirty="0">
                <a:latin typeface="Segoe UI" panose="020B0502040204020203" pitchFamily="34" charset="0"/>
                <a:cs typeface="Segoe UI" panose="020B0502040204020203" pitchFamily="34" charset="0"/>
              </a:rPr>
              <a:t>Courage</a:t>
            </a:r>
          </a:p>
          <a:p>
            <a:pPr marL="0" indent="0">
              <a:buNone/>
            </a:pPr>
            <a:r>
              <a:rPr lang="en-GB" dirty="0">
                <a:latin typeface="Segoe UI" panose="020B0502040204020203" pitchFamily="34" charset="0"/>
                <a:cs typeface="Segoe UI" panose="020B0502040204020203" pitchFamily="34" charset="0"/>
              </a:rPr>
              <a:t>Respect</a:t>
            </a:r>
          </a:p>
        </p:txBody>
      </p:sp>
      <p:sp>
        <p:nvSpPr>
          <p:cNvPr id="2" name="Slide Number Placeholder 1"/>
          <p:cNvSpPr>
            <a:spLocks noGrp="1"/>
          </p:cNvSpPr>
          <p:nvPr>
            <p:ph type="sldNum" sz="quarter" idx="12"/>
          </p:nvPr>
        </p:nvSpPr>
        <p:spPr/>
        <p:txBody>
          <a:bodyPr/>
          <a:lstStyle/>
          <a:p>
            <a:fld id="{D036DBE9-322A-48CC-9C0C-7C5CECA205CF}" type="slidenum">
              <a:rPr lang="en-GB" smtClean="0"/>
              <a:t>2</a:t>
            </a:fld>
            <a:endParaRPr lang="en-GB" dirty="0"/>
          </a:p>
        </p:txBody>
      </p:sp>
    </p:spTree>
    <p:extLst>
      <p:ext uri="{BB962C8B-B14F-4D97-AF65-F5344CB8AC3E}">
        <p14:creationId xmlns:p14="http://schemas.microsoft.com/office/powerpoint/2010/main" val="33143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Principles</a:t>
            </a:r>
          </a:p>
        </p:txBody>
      </p:sp>
      <p:sp>
        <p:nvSpPr>
          <p:cNvPr id="3" name="Content Placeholder 2"/>
          <p:cNvSpPr>
            <a:spLocks noGrp="1"/>
          </p:cNvSpPr>
          <p:nvPr>
            <p:ph idx="1"/>
          </p:nvPr>
        </p:nvSpPr>
        <p:spPr/>
        <p:txBody>
          <a:bodyPr numCol="3">
            <a:normAutofit lnSpcReduction="10000"/>
          </a:bodyPr>
          <a:lstStyle/>
          <a:p>
            <a:pPr marL="182563" indent="0">
              <a:buNone/>
            </a:pPr>
            <a:r>
              <a:rPr lang="en-GB" dirty="0">
                <a:latin typeface="Segoe UI" panose="020B0502040204020203" pitchFamily="34" charset="0"/>
                <a:cs typeface="Segoe UI" panose="020B0502040204020203" pitchFamily="34" charset="0"/>
              </a:rPr>
              <a:t>Boy Scout Rule</a:t>
            </a:r>
          </a:p>
          <a:p>
            <a:pPr marL="182563" indent="0">
              <a:buNone/>
            </a:pPr>
            <a:r>
              <a:rPr lang="en-GB" dirty="0">
                <a:latin typeface="Segoe UI" panose="020B0502040204020203" pitchFamily="34" charset="0"/>
                <a:cs typeface="Segoe UI" panose="020B0502040204020203" pitchFamily="34" charset="0"/>
              </a:rPr>
              <a:t>Persistence Ignorance</a:t>
            </a:r>
          </a:p>
          <a:p>
            <a:pPr marL="182563" indent="0">
              <a:buNone/>
            </a:pPr>
            <a:r>
              <a:rPr lang="en-GB" dirty="0">
                <a:latin typeface="Segoe UI" panose="020B0502040204020203" pitchFamily="34" charset="0"/>
                <a:cs typeface="Segoe UI" panose="020B0502040204020203" pitchFamily="34" charset="0"/>
              </a:rPr>
              <a:t>You Aren’t </a:t>
            </a:r>
            <a:r>
              <a:rPr lang="en-GB" dirty="0" err="1">
                <a:latin typeface="Segoe UI" panose="020B0502040204020203" pitchFamily="34" charset="0"/>
                <a:cs typeface="Segoe UI" panose="020B0502040204020203" pitchFamily="34" charset="0"/>
              </a:rPr>
              <a:t>Gonna</a:t>
            </a:r>
            <a:r>
              <a:rPr lang="en-GB" dirty="0">
                <a:latin typeface="Segoe UI" panose="020B0502040204020203" pitchFamily="34" charset="0"/>
                <a:cs typeface="Segoe UI" panose="020B0502040204020203" pitchFamily="34" charset="0"/>
              </a:rPr>
              <a:t> </a:t>
            </a:r>
          </a:p>
          <a:p>
            <a:pPr marL="182563" indent="0">
              <a:buNone/>
            </a:pPr>
            <a:r>
              <a:rPr lang="en-GB" dirty="0">
                <a:latin typeface="Segoe UI" panose="020B0502040204020203" pitchFamily="34" charset="0"/>
                <a:cs typeface="Segoe UI" panose="020B0502040204020203" pitchFamily="34" charset="0"/>
              </a:rPr>
              <a:t>Need It</a:t>
            </a:r>
          </a:p>
          <a:p>
            <a:pPr marL="182563" indent="0">
              <a:buNone/>
            </a:pPr>
            <a:r>
              <a:rPr lang="en-GB" dirty="0">
                <a:latin typeface="Segoe UI" panose="020B0502040204020203" pitchFamily="34" charset="0"/>
                <a:cs typeface="Segoe UI" panose="020B0502040204020203" pitchFamily="34" charset="0"/>
              </a:rPr>
              <a:t>Keep It Simple</a:t>
            </a:r>
          </a:p>
          <a:p>
            <a:pPr marL="182563" indent="0">
              <a:buNone/>
            </a:pPr>
            <a:r>
              <a:rPr lang="en-GB" b="1" dirty="0">
                <a:latin typeface="Segoe UI" panose="020B0502040204020203" pitchFamily="34" charset="0"/>
                <a:cs typeface="Segoe UI" panose="020B0502040204020203" pitchFamily="34" charset="0"/>
              </a:rPr>
              <a:t>Stable Dependencies</a:t>
            </a:r>
          </a:p>
          <a:p>
            <a:pPr marL="182563" indent="0">
              <a:buNone/>
            </a:pPr>
            <a:r>
              <a:rPr lang="en-GB" b="1" dirty="0">
                <a:latin typeface="Segoe UI" panose="020B0502040204020203" pitchFamily="34" charset="0"/>
                <a:cs typeface="Segoe UI" panose="020B0502040204020203" pitchFamily="34" charset="0"/>
              </a:rPr>
              <a:t>Hollywood</a:t>
            </a:r>
          </a:p>
          <a:p>
            <a:pPr marL="182563" indent="0">
              <a:buNone/>
            </a:pPr>
            <a:r>
              <a:rPr lang="en-GB" dirty="0">
                <a:latin typeface="Segoe UI" panose="020B0502040204020203" pitchFamily="34" charset="0"/>
                <a:cs typeface="Segoe UI" panose="020B0502040204020203" pitchFamily="34" charset="0"/>
              </a:rPr>
              <a:t>Single Responsibility</a:t>
            </a:r>
          </a:p>
          <a:p>
            <a:pPr marL="182563" indent="0">
              <a:buNone/>
            </a:pPr>
            <a:r>
              <a:rPr lang="en-GB" dirty="0">
                <a:latin typeface="Segoe UI" panose="020B0502040204020203" pitchFamily="34" charset="0"/>
                <a:cs typeface="Segoe UI" panose="020B0502040204020203" pitchFamily="34" charset="0"/>
              </a:rPr>
              <a:t>Open-Closed</a:t>
            </a:r>
          </a:p>
          <a:p>
            <a:pPr marL="182563" indent="0">
              <a:buNone/>
            </a:pPr>
            <a:r>
              <a:rPr lang="en-GB" dirty="0" err="1">
                <a:latin typeface="Segoe UI" panose="020B0502040204020203" pitchFamily="34" charset="0"/>
                <a:cs typeface="Segoe UI" panose="020B0502040204020203" pitchFamily="34" charset="0"/>
              </a:rPr>
              <a:t>Liskov</a:t>
            </a:r>
            <a:r>
              <a:rPr lang="en-GB" dirty="0">
                <a:latin typeface="Segoe UI" panose="020B0502040204020203" pitchFamily="34" charset="0"/>
                <a:cs typeface="Segoe UI" panose="020B0502040204020203" pitchFamily="34" charset="0"/>
              </a:rPr>
              <a:t> Substitution</a:t>
            </a:r>
          </a:p>
          <a:p>
            <a:pPr marL="182563" indent="0">
              <a:buNone/>
            </a:pPr>
            <a:r>
              <a:rPr lang="en-GB" dirty="0">
                <a:latin typeface="Segoe UI" panose="020B0502040204020203" pitchFamily="34" charset="0"/>
                <a:cs typeface="Segoe UI" panose="020B0502040204020203" pitchFamily="34" charset="0"/>
              </a:rPr>
              <a:t>Interface Segregation</a:t>
            </a:r>
          </a:p>
          <a:p>
            <a:pPr marL="182563" indent="0">
              <a:buNone/>
            </a:pPr>
            <a:r>
              <a:rPr lang="en-GB" dirty="0">
                <a:latin typeface="Segoe UI" panose="020B0502040204020203" pitchFamily="34" charset="0"/>
                <a:cs typeface="Segoe UI" panose="020B0502040204020203" pitchFamily="34" charset="0"/>
              </a:rPr>
              <a:t>Don’t Repeat Yourself</a:t>
            </a:r>
          </a:p>
          <a:p>
            <a:pPr marL="182563" indent="0">
              <a:buNone/>
            </a:pPr>
            <a:r>
              <a:rPr lang="en-GB" dirty="0">
                <a:latin typeface="Segoe UI" panose="020B0502040204020203" pitchFamily="34" charset="0"/>
                <a:cs typeface="Segoe UI" panose="020B0502040204020203" pitchFamily="34" charset="0"/>
              </a:rPr>
              <a:t>Inversion of Control</a:t>
            </a:r>
          </a:p>
          <a:p>
            <a:pPr marL="182563" indent="0">
              <a:buNone/>
            </a:pPr>
            <a:r>
              <a:rPr lang="en-GB" dirty="0">
                <a:latin typeface="Segoe UI" panose="020B0502040204020203" pitchFamily="34" charset="0"/>
                <a:cs typeface="Segoe UI" panose="020B0502040204020203" pitchFamily="34" charset="0"/>
              </a:rPr>
              <a:t>Dependency Inversion</a:t>
            </a:r>
          </a:p>
          <a:p>
            <a:pPr marL="182563" indent="0">
              <a:buNone/>
            </a:pPr>
            <a:r>
              <a:rPr lang="en-GB">
                <a:latin typeface="Segoe UI" panose="020B0502040204020203" pitchFamily="34" charset="0"/>
                <a:cs typeface="Segoe UI" panose="020B0502040204020203" pitchFamily="34" charset="0"/>
              </a:rPr>
              <a:t>Explicit Dependencies</a:t>
            </a:r>
            <a:endParaRPr lang="en-GB" dirty="0">
              <a:latin typeface="Segoe UI" panose="020B0502040204020203" pitchFamily="34" charset="0"/>
              <a:cs typeface="Segoe UI" panose="020B0502040204020203" pitchFamily="34" charset="0"/>
            </a:endParaRPr>
          </a:p>
          <a:p>
            <a:pPr marL="182563" indent="0">
              <a:buNone/>
            </a:pPr>
            <a:r>
              <a:rPr lang="en-GB" dirty="0">
                <a:latin typeface="Segoe UI" panose="020B0502040204020203" pitchFamily="34" charset="0"/>
                <a:cs typeface="Segoe UI" panose="020B0502040204020203" pitchFamily="34" charset="0"/>
              </a:rPr>
              <a:t>Once and Only Once</a:t>
            </a:r>
          </a:p>
          <a:p>
            <a:pPr marL="182563" indent="0">
              <a:buNone/>
            </a:pPr>
            <a:r>
              <a:rPr lang="en-GB" dirty="0">
                <a:latin typeface="Segoe UI" panose="020B0502040204020203" pitchFamily="34" charset="0"/>
                <a:cs typeface="Segoe UI" panose="020B0502040204020203" pitchFamily="34" charset="0"/>
              </a:rPr>
              <a:t>Separation of Concerns</a:t>
            </a:r>
          </a:p>
          <a:p>
            <a:pPr marL="182563" indent="0">
              <a:buNone/>
            </a:pPr>
            <a:r>
              <a:rPr lang="en-GB" dirty="0">
                <a:latin typeface="Segoe UI" panose="020B0502040204020203" pitchFamily="34" charset="0"/>
                <a:cs typeface="Segoe UI" panose="020B0502040204020203" pitchFamily="34" charset="0"/>
              </a:rPr>
              <a:t>Tell, Don’t Ask</a:t>
            </a:r>
          </a:p>
          <a:p>
            <a:pPr marL="182563" indent="0">
              <a:buNone/>
            </a:pPr>
            <a:r>
              <a:rPr lang="en-GB" dirty="0">
                <a:latin typeface="Segoe UI" panose="020B0502040204020203" pitchFamily="34" charset="0"/>
                <a:cs typeface="Segoe UI" panose="020B0502040204020203" pitchFamily="34" charset="0"/>
              </a:rPr>
              <a:t>Encapsulation</a:t>
            </a:r>
          </a:p>
          <a:p>
            <a:pPr marL="182563" indent="0">
              <a:buNone/>
            </a:pPr>
            <a:r>
              <a:rPr lang="en-GB" dirty="0">
                <a:latin typeface="Segoe UI" panose="020B0502040204020203" pitchFamily="34" charset="0"/>
                <a:cs typeface="Segoe UI" panose="020B0502040204020203" pitchFamily="34" charset="0"/>
              </a:rPr>
              <a:t>Principle of Least Surprise</a:t>
            </a:r>
          </a:p>
          <a:p>
            <a:pPr marL="182563" indent="0">
              <a:buNone/>
            </a:pPr>
            <a:endParaRPr lang="en-GB"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3</a:t>
            </a:fld>
            <a:endParaRPr lang="en-GB" dirty="0"/>
          </a:p>
        </p:txBody>
      </p:sp>
    </p:spTree>
    <p:extLst>
      <p:ext uri="{BB962C8B-B14F-4D97-AF65-F5344CB8AC3E}">
        <p14:creationId xmlns:p14="http://schemas.microsoft.com/office/powerpoint/2010/main" val="124233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p:cNvSpPr txBox="1">
            <a:spLocks/>
          </p:cNvSpPr>
          <p:nvPr/>
        </p:nvSpPr>
        <p:spPr>
          <a:xfrm>
            <a:off x="838200" y="365125"/>
            <a:ext cx="1121605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a:latin typeface="Segoe UI Light" panose="020B0502040204020203" pitchFamily="34" charset="0"/>
                <a:cs typeface="Segoe UI Light" panose="020B0502040204020203" pitchFamily="34" charset="0"/>
              </a:rPr>
              <a:t>Patterns</a:t>
            </a:r>
            <a:r>
              <a:rPr lang="en-GB" dirty="0">
                <a:latin typeface="Segoe UI Light" panose="020B0502040204020203" pitchFamily="34" charset="0"/>
                <a:cs typeface="Segoe UI Light" panose="020B0502040204020203" pitchFamily="34" charset="0"/>
              </a:rPr>
              <a:t> </a:t>
            </a:r>
            <a:r>
              <a:rPr lang="en-GB">
                <a:latin typeface="Segoe UI Light" panose="020B0502040204020203" pitchFamily="34" charset="0"/>
                <a:cs typeface="Segoe UI Light" panose="020B0502040204020203" pitchFamily="34" charset="0"/>
              </a:rPr>
              <a:t>| </a:t>
            </a:r>
            <a:r>
              <a:rPr lang="en-GB" sz="4000" dirty="0">
                <a:latin typeface="Segoe UI Semibold" panose="020B0702040204020203" pitchFamily="34" charset="0"/>
                <a:cs typeface="Segoe UI Semibold" panose="020B0702040204020203" pitchFamily="34" charset="0"/>
              </a:rPr>
              <a:t>Creational, Structural, </a:t>
            </a:r>
            <a:r>
              <a:rPr lang="en-GB" sz="4000">
                <a:latin typeface="Segoe UI Semibold" panose="020B0702040204020203" pitchFamily="34" charset="0"/>
                <a:cs typeface="Segoe UI Semibold" panose="020B0702040204020203" pitchFamily="34" charset="0"/>
              </a:rPr>
              <a:t>Behavioural</a:t>
            </a:r>
            <a:endParaRPr lang="en-GB" dirty="0">
              <a:latin typeface="Segoe UI Semibold" panose="020B0702040204020203" pitchFamily="34" charset="0"/>
              <a:cs typeface="Segoe UI Semibold" panose="020B0702040204020203" pitchFamily="34" charset="0"/>
            </a:endParaRPr>
          </a:p>
        </p:txBody>
      </p:sp>
      <p:sp>
        <p:nvSpPr>
          <p:cNvPr id="23" name="Content Placeholder 2"/>
          <p:cNvSpPr txBox="1">
            <a:spLocks/>
          </p:cNvSpPr>
          <p:nvPr/>
        </p:nvSpPr>
        <p:spPr>
          <a:xfrm>
            <a:off x="838200" y="1825625"/>
            <a:ext cx="10515600" cy="4351338"/>
          </a:xfrm>
          <a:prstGeom prst="rect">
            <a:avLst/>
          </a:prstGeom>
        </p:spPr>
        <p:txBody>
          <a:bodyPr vert="horz" lIns="91440" tIns="45720" rIns="91440" bIns="45720" numCol="3"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latin typeface="Segoe UI" panose="020B0502040204020203" pitchFamily="34" charset="0"/>
                <a:cs typeface="Segoe UI" panose="020B0502040204020203" pitchFamily="34" charset="0"/>
              </a:rPr>
              <a:t>Factory method</a:t>
            </a:r>
          </a:p>
          <a:p>
            <a:pPr marL="0" indent="0">
              <a:buNone/>
            </a:pPr>
            <a:r>
              <a:rPr lang="en-GB" dirty="0">
                <a:latin typeface="Segoe UI" panose="020B0502040204020203" pitchFamily="34" charset="0"/>
                <a:cs typeface="Segoe UI" panose="020B0502040204020203" pitchFamily="34" charset="0"/>
              </a:rPr>
              <a:t>Abstract factory </a:t>
            </a:r>
          </a:p>
          <a:p>
            <a:pPr marL="0" indent="0">
              <a:buNone/>
            </a:pPr>
            <a:r>
              <a:rPr lang="en-GB" dirty="0">
                <a:latin typeface="Segoe UI" panose="020B0502040204020203" pitchFamily="34" charset="0"/>
                <a:cs typeface="Segoe UI" panose="020B0502040204020203" pitchFamily="34" charset="0"/>
              </a:rPr>
              <a:t>Builder</a:t>
            </a:r>
          </a:p>
          <a:p>
            <a:pPr marL="0" indent="0">
              <a:buNone/>
            </a:pPr>
            <a:r>
              <a:rPr lang="en-GB" dirty="0">
                <a:latin typeface="Segoe UI" panose="020B0502040204020203" pitchFamily="34" charset="0"/>
                <a:cs typeface="Segoe UI" panose="020B0502040204020203" pitchFamily="34" charset="0"/>
              </a:rPr>
              <a:t>Prototype</a:t>
            </a:r>
          </a:p>
          <a:p>
            <a:pPr marL="0" indent="0">
              <a:buNone/>
            </a:pPr>
            <a:r>
              <a:rPr lang="en-GB" b="1" dirty="0">
                <a:latin typeface="Segoe UI" panose="020B0502040204020203" pitchFamily="34" charset="0"/>
                <a:cs typeface="Segoe UI" panose="020B0502040204020203" pitchFamily="34" charset="0"/>
              </a:rPr>
              <a:t>Singleton</a:t>
            </a:r>
          </a:p>
          <a:p>
            <a:pPr marL="0" indent="0">
              <a:buNone/>
            </a:pPr>
            <a:r>
              <a:rPr lang="en-GB" b="1" dirty="0">
                <a:latin typeface="Segoe UI" panose="020B0502040204020203" pitchFamily="34" charset="0"/>
                <a:cs typeface="Segoe UI" panose="020B0502040204020203" pitchFamily="34" charset="0"/>
              </a:rPr>
              <a:t>Adaptor</a:t>
            </a:r>
          </a:p>
          <a:p>
            <a:pPr marL="0" indent="0">
              <a:buNone/>
            </a:pPr>
            <a:r>
              <a:rPr lang="en-GB" dirty="0">
                <a:latin typeface="Segoe UI" panose="020B0502040204020203" pitchFamily="34" charset="0"/>
                <a:cs typeface="Segoe UI" panose="020B0502040204020203" pitchFamily="34" charset="0"/>
              </a:rPr>
              <a:t>Bridge</a:t>
            </a:r>
          </a:p>
          <a:p>
            <a:pPr marL="0" indent="0">
              <a:buNone/>
            </a:pPr>
            <a:r>
              <a:rPr lang="en-GB" dirty="0">
                <a:latin typeface="Segoe UI" panose="020B0502040204020203" pitchFamily="34" charset="0"/>
                <a:cs typeface="Segoe UI" panose="020B0502040204020203" pitchFamily="34" charset="0"/>
              </a:rPr>
              <a:t>Composite</a:t>
            </a:r>
          </a:p>
          <a:p>
            <a:pPr marL="0" indent="0">
              <a:buNone/>
            </a:pPr>
            <a:r>
              <a:rPr lang="en-GB" dirty="0">
                <a:latin typeface="Segoe UI" panose="020B0502040204020203" pitchFamily="34" charset="0"/>
                <a:cs typeface="Segoe UI" panose="020B0502040204020203" pitchFamily="34" charset="0"/>
              </a:rPr>
              <a:t>Decorator</a:t>
            </a:r>
          </a:p>
          <a:p>
            <a:pPr marL="0" indent="0">
              <a:buNone/>
            </a:pPr>
            <a:r>
              <a:rPr lang="en-GB" dirty="0">
                <a:latin typeface="Segoe UI" panose="020B0502040204020203" pitchFamily="34" charset="0"/>
                <a:cs typeface="Segoe UI" panose="020B0502040204020203" pitchFamily="34" charset="0"/>
              </a:rPr>
              <a:t>Facade</a:t>
            </a:r>
          </a:p>
          <a:p>
            <a:pPr marL="0" indent="0">
              <a:buNone/>
            </a:pPr>
            <a:r>
              <a:rPr lang="en-GB" dirty="0">
                <a:latin typeface="Segoe UI" panose="020B0502040204020203" pitchFamily="34" charset="0"/>
                <a:cs typeface="Segoe UI" panose="020B0502040204020203" pitchFamily="34" charset="0"/>
              </a:rPr>
              <a:t>Flyweight</a:t>
            </a:r>
          </a:p>
          <a:p>
            <a:pPr marL="0" indent="0">
              <a:buNone/>
            </a:pPr>
            <a:r>
              <a:rPr lang="en-GB" dirty="0">
                <a:latin typeface="Segoe UI" panose="020B0502040204020203" pitchFamily="34" charset="0"/>
                <a:cs typeface="Segoe UI" panose="020B0502040204020203" pitchFamily="34" charset="0"/>
              </a:rPr>
              <a:t>Proxy</a:t>
            </a:r>
          </a:p>
          <a:p>
            <a:pPr marL="0" indent="0">
              <a:buNone/>
            </a:pPr>
            <a:r>
              <a:rPr lang="en-GB" dirty="0">
                <a:latin typeface="Segoe UI" panose="020B0502040204020203" pitchFamily="34" charset="0"/>
                <a:cs typeface="Segoe UI" panose="020B0502040204020203" pitchFamily="34" charset="0"/>
              </a:rPr>
              <a:t>Chain of responsiblity</a:t>
            </a:r>
          </a:p>
          <a:p>
            <a:pPr marL="0" indent="0">
              <a:buNone/>
            </a:pPr>
            <a:r>
              <a:rPr lang="en-GB" dirty="0">
                <a:latin typeface="Segoe UI" panose="020B0502040204020203" pitchFamily="34" charset="0"/>
                <a:cs typeface="Segoe UI" panose="020B0502040204020203" pitchFamily="34" charset="0"/>
              </a:rPr>
              <a:t>Command</a:t>
            </a:r>
          </a:p>
          <a:p>
            <a:pPr marL="0" indent="0">
              <a:buNone/>
            </a:pPr>
            <a:r>
              <a:rPr lang="en-GB" dirty="0">
                <a:latin typeface="Segoe UI" panose="020B0502040204020203" pitchFamily="34" charset="0"/>
                <a:cs typeface="Segoe UI" panose="020B0502040204020203" pitchFamily="34" charset="0"/>
              </a:rPr>
              <a:t>Interpreter</a:t>
            </a:r>
          </a:p>
          <a:p>
            <a:pPr marL="0" indent="0">
              <a:buNone/>
            </a:pPr>
            <a:r>
              <a:rPr lang="en-GB" dirty="0">
                <a:latin typeface="Segoe UI" panose="020B0502040204020203" pitchFamily="34" charset="0"/>
                <a:cs typeface="Segoe UI" panose="020B0502040204020203" pitchFamily="34" charset="0"/>
              </a:rPr>
              <a:t>Iterator</a:t>
            </a:r>
          </a:p>
          <a:p>
            <a:pPr marL="0" indent="0">
              <a:buNone/>
            </a:pPr>
            <a:r>
              <a:rPr lang="en-GB" dirty="0">
                <a:latin typeface="Segoe UI" panose="020B0502040204020203" pitchFamily="34" charset="0"/>
                <a:cs typeface="Segoe UI" panose="020B0502040204020203" pitchFamily="34" charset="0"/>
              </a:rPr>
              <a:t>Mediator</a:t>
            </a:r>
          </a:p>
          <a:p>
            <a:pPr marL="0" indent="0">
              <a:buNone/>
            </a:pPr>
            <a:r>
              <a:rPr lang="en-GB" dirty="0">
                <a:latin typeface="Segoe UI" panose="020B0502040204020203" pitchFamily="34" charset="0"/>
                <a:cs typeface="Segoe UI" panose="020B0502040204020203" pitchFamily="34" charset="0"/>
              </a:rPr>
              <a:t>Memento</a:t>
            </a:r>
          </a:p>
          <a:p>
            <a:pPr marL="0" indent="0">
              <a:buNone/>
            </a:pPr>
            <a:r>
              <a:rPr lang="en-GB" dirty="0">
                <a:latin typeface="Segoe UI" panose="020B0502040204020203" pitchFamily="34" charset="0"/>
                <a:cs typeface="Segoe UI" panose="020B0502040204020203" pitchFamily="34" charset="0"/>
              </a:rPr>
              <a:t>Observer</a:t>
            </a:r>
          </a:p>
          <a:p>
            <a:pPr marL="0" indent="0">
              <a:buNone/>
            </a:pPr>
            <a:r>
              <a:rPr lang="en-GB" dirty="0">
                <a:latin typeface="Segoe UI" panose="020B0502040204020203" pitchFamily="34" charset="0"/>
                <a:cs typeface="Segoe UI" panose="020B0502040204020203" pitchFamily="34" charset="0"/>
              </a:rPr>
              <a:t>State</a:t>
            </a:r>
          </a:p>
          <a:p>
            <a:pPr marL="0" indent="0">
              <a:buNone/>
            </a:pPr>
            <a:r>
              <a:rPr lang="en-GB" dirty="0">
                <a:latin typeface="Segoe UI" panose="020B0502040204020203" pitchFamily="34" charset="0"/>
                <a:cs typeface="Segoe UI" panose="020B0502040204020203" pitchFamily="34" charset="0"/>
              </a:rPr>
              <a:t>Stategy</a:t>
            </a:r>
          </a:p>
          <a:p>
            <a:pPr marL="0" indent="0">
              <a:buNone/>
            </a:pPr>
            <a:r>
              <a:rPr lang="en-GB" dirty="0">
                <a:latin typeface="Segoe UI" panose="020B0502040204020203" pitchFamily="34" charset="0"/>
                <a:cs typeface="Segoe UI" panose="020B0502040204020203" pitchFamily="34" charset="0"/>
              </a:rPr>
              <a:t>Template</a:t>
            </a:r>
          </a:p>
          <a:p>
            <a:pPr marL="0" indent="0">
              <a:buNone/>
            </a:pPr>
            <a:r>
              <a:rPr lang="en-GB" dirty="0">
                <a:latin typeface="Segoe UI" panose="020B0502040204020203" pitchFamily="34" charset="0"/>
                <a:cs typeface="Segoe UI" panose="020B0502040204020203" pitchFamily="34" charset="0"/>
              </a:rPr>
              <a:t>Visitor</a:t>
            </a:r>
          </a:p>
          <a:p>
            <a:pPr marL="0" indent="0">
              <a:buFont typeface="Arial" panose="020B0604020202020204" pitchFamily="34" charset="0"/>
              <a:buNone/>
            </a:pPr>
            <a:endParaRPr lang="en-GB" dirty="0">
              <a:latin typeface="Segoe UI" panose="020B0502040204020203" pitchFamily="34" charset="0"/>
              <a:cs typeface="Segoe UI" panose="020B0502040204020203" pitchFamily="34" charset="0"/>
            </a:endParaRPr>
          </a:p>
        </p:txBody>
      </p:sp>
      <p:sp>
        <p:nvSpPr>
          <p:cNvPr id="2" name="Slide Number Placeholder 1"/>
          <p:cNvSpPr>
            <a:spLocks noGrp="1"/>
          </p:cNvSpPr>
          <p:nvPr>
            <p:ph type="sldNum" sz="quarter" idx="12"/>
          </p:nvPr>
        </p:nvSpPr>
        <p:spPr/>
        <p:txBody>
          <a:bodyPr/>
          <a:lstStyle/>
          <a:p>
            <a:fld id="{D036DBE9-322A-48CC-9C0C-7C5CECA205CF}" type="slidenum">
              <a:rPr lang="en-GB" smtClean="0"/>
              <a:t>4</a:t>
            </a:fld>
            <a:endParaRPr lang="en-GB" dirty="0"/>
          </a:p>
        </p:txBody>
      </p:sp>
    </p:spTree>
    <p:extLst>
      <p:ext uri="{BB962C8B-B14F-4D97-AF65-F5344CB8AC3E}">
        <p14:creationId xmlns:p14="http://schemas.microsoft.com/office/powerpoint/2010/main" val="2757627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Value | </a:t>
            </a:r>
            <a:r>
              <a:rPr lang="en-GB" b="1" dirty="0">
                <a:latin typeface="Segoe UI Semibold" panose="020B0702040204020203" pitchFamily="34" charset="0"/>
                <a:cs typeface="Segoe UI Semibold" panose="020B0702040204020203" pitchFamily="34" charset="0"/>
              </a:rPr>
              <a:t>Feedback</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spcAft>
                <a:spcPts val="1200"/>
              </a:spcAft>
              <a:buNone/>
            </a:pPr>
            <a:r>
              <a:rPr lang="en-US" dirty="0">
                <a:latin typeface="Segoe UI" panose="020B0502040204020203" pitchFamily="34" charset="0"/>
                <a:cs typeface="Segoe UI" panose="020B0502040204020203" pitchFamily="34" charset="0"/>
              </a:rPr>
              <a:t>We constantly look for feedback on the work we do</a:t>
            </a:r>
          </a:p>
          <a:p>
            <a:pPr marL="0" indent="0">
              <a:spcAft>
                <a:spcPts val="1200"/>
              </a:spcAft>
              <a:buNone/>
            </a:pPr>
            <a:r>
              <a:rPr lang="en-US" dirty="0">
                <a:latin typeface="Segoe UI" panose="020B0502040204020203" pitchFamily="34" charset="0"/>
                <a:cs typeface="Segoe UI" panose="020B0502040204020203" pitchFamily="34" charset="0"/>
              </a:rPr>
              <a:t>We seek and appreciate feedback in order to learn and develop</a:t>
            </a:r>
          </a:p>
          <a:p>
            <a:pPr marL="0" indent="0">
              <a:spcAft>
                <a:spcPts val="1200"/>
              </a:spcAft>
              <a:buNone/>
            </a:pPr>
            <a:r>
              <a:rPr lang="en-US" dirty="0">
                <a:latin typeface="Segoe UI" panose="020B0502040204020203" pitchFamily="34" charset="0"/>
                <a:cs typeface="Segoe UI" panose="020B0502040204020203" pitchFamily="34" charset="0"/>
              </a:rPr>
              <a:t>We try to get feedback as soon as possible in the development process (because it gets exponentially more expensive to correct something the later in a project it’s found)</a:t>
            </a:r>
          </a:p>
          <a:p>
            <a:pPr marL="0" indent="0">
              <a:spcAft>
                <a:spcPts val="1200"/>
              </a:spcAft>
              <a:buNone/>
            </a:pPr>
            <a:r>
              <a:rPr lang="en-US" dirty="0">
                <a:latin typeface="Segoe UI" panose="020B0502040204020203" pitchFamily="34" charset="0"/>
                <a:cs typeface="Segoe UI" panose="020B0502040204020203" pitchFamily="34" charset="0"/>
              </a:rPr>
              <a:t>We take feedback from anywhere: our systems, each other, stakeholders and customers</a:t>
            </a:r>
          </a:p>
          <a:p>
            <a:pPr marL="0" indent="0">
              <a:buNone/>
            </a:pP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5</a:t>
            </a:fld>
            <a:endParaRPr lang="en-GB" dirty="0"/>
          </a:p>
        </p:txBody>
      </p:sp>
    </p:spTree>
    <p:extLst>
      <p:ext uri="{BB962C8B-B14F-4D97-AF65-F5344CB8AC3E}">
        <p14:creationId xmlns:p14="http://schemas.microsoft.com/office/powerpoint/2010/main" val="95986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Value | </a:t>
            </a:r>
            <a:r>
              <a:rPr lang="en-GB" b="1" dirty="0">
                <a:latin typeface="Segoe UI Semibold" panose="020B0702040204020203" pitchFamily="34" charset="0"/>
                <a:cs typeface="Segoe UI Semibold" panose="020B0702040204020203" pitchFamily="34" charset="0"/>
              </a:rPr>
              <a:t>Feedback</a:t>
            </a:r>
            <a:endParaRPr lang="en-US" dirty="0">
              <a:latin typeface="Segoe UI Light" panose="020B0502040204020203" pitchFamily="34" charset="0"/>
              <a:cs typeface="Segoe UI Light" panose="020B0502040204020203" pitchFamily="34" charset="0"/>
            </a:endParaRPr>
          </a:p>
        </p:txBody>
      </p:sp>
      <p:sp>
        <p:nvSpPr>
          <p:cNvPr id="3" name="Content Placeholder 2"/>
          <p:cNvSpPr>
            <a:spLocks noGrp="1"/>
          </p:cNvSpPr>
          <p:nvPr>
            <p:ph idx="1"/>
          </p:nvPr>
        </p:nvSpPr>
        <p:spPr/>
        <p:txBody>
          <a:bodyPr/>
          <a:lstStyle/>
          <a:p>
            <a:pPr marL="0" indent="0">
              <a:spcAft>
                <a:spcPts val="1200"/>
              </a:spcAft>
              <a:buNone/>
            </a:pPr>
            <a:r>
              <a:rPr lang="en-US" b="1" dirty="0">
                <a:latin typeface="Segoe UI" panose="020B0502040204020203" pitchFamily="34" charset="0"/>
                <a:cs typeface="Segoe UI" panose="020B0502040204020203" pitchFamily="34" charset="0"/>
              </a:rPr>
              <a:t>IDEs</a:t>
            </a:r>
            <a:r>
              <a:rPr lang="en-US" dirty="0">
                <a:latin typeface="Segoe UI" panose="020B0502040204020203" pitchFamily="34" charset="0"/>
                <a:cs typeface="Segoe UI" panose="020B0502040204020203" pitchFamily="34" charset="0"/>
              </a:rPr>
              <a:t> provide feedback on compilation errors</a:t>
            </a:r>
          </a:p>
          <a:p>
            <a:pPr marL="0" indent="0">
              <a:spcAft>
                <a:spcPts val="1200"/>
              </a:spcAft>
              <a:buNone/>
            </a:pPr>
            <a:r>
              <a:rPr lang="en-US" b="1" dirty="0">
                <a:latin typeface="Segoe UI" panose="020B0502040204020203" pitchFamily="34" charset="0"/>
                <a:cs typeface="Segoe UI" panose="020B0502040204020203" pitchFamily="34" charset="0"/>
              </a:rPr>
              <a:t>Unit tests </a:t>
            </a:r>
            <a:r>
              <a:rPr lang="en-US" dirty="0">
                <a:latin typeface="Segoe UI" panose="020B0502040204020203" pitchFamily="34" charset="0"/>
                <a:cs typeface="Segoe UI" panose="020B0502040204020203" pitchFamily="34" charset="0"/>
              </a:rPr>
              <a:t>provide feedback on program errors</a:t>
            </a:r>
          </a:p>
          <a:p>
            <a:pPr marL="0" indent="0">
              <a:spcAft>
                <a:spcPts val="1200"/>
              </a:spcAft>
              <a:buNone/>
            </a:pPr>
            <a:r>
              <a:rPr lang="en-US" b="1" dirty="0">
                <a:latin typeface="Segoe UI" panose="020B0502040204020203" pitchFamily="34" charset="0"/>
                <a:cs typeface="Segoe UI" panose="020B0502040204020203" pitchFamily="34" charset="0"/>
              </a:rPr>
              <a:t>Continuous integration</a:t>
            </a:r>
            <a:r>
              <a:rPr lang="en-US" dirty="0">
                <a:latin typeface="Segoe UI" panose="020B0502040204020203" pitchFamily="34" charset="0"/>
                <a:cs typeface="Segoe UI" panose="020B0502040204020203" pitchFamily="34" charset="0"/>
              </a:rPr>
              <a:t> provides feedback on integration errors</a:t>
            </a:r>
          </a:p>
          <a:p>
            <a:pPr marL="0" indent="0">
              <a:spcAft>
                <a:spcPts val="1200"/>
              </a:spcAft>
              <a:buNone/>
            </a:pPr>
            <a:r>
              <a:rPr lang="en-US" b="1" dirty="0">
                <a:latin typeface="Segoe UI" panose="020B0502040204020203" pitchFamily="34" charset="0"/>
                <a:cs typeface="Segoe UI" panose="020B0502040204020203" pitchFamily="34" charset="0"/>
              </a:rPr>
              <a:t>Code</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reviews </a:t>
            </a:r>
            <a:r>
              <a:rPr lang="en-US" dirty="0">
                <a:latin typeface="Segoe UI" panose="020B0502040204020203" pitchFamily="34" charset="0"/>
                <a:cs typeface="Segoe UI" panose="020B0502040204020203" pitchFamily="34" charset="0"/>
              </a:rPr>
              <a:t>provide feedback on structural errors</a:t>
            </a:r>
            <a:endParaRPr lang="en-US" b="1" dirty="0">
              <a:latin typeface="Segoe UI" panose="020B0502040204020203" pitchFamily="34" charset="0"/>
              <a:cs typeface="Segoe UI" panose="020B0502040204020203" pitchFamily="34" charset="0"/>
            </a:endParaRPr>
          </a:p>
          <a:p>
            <a:pPr marL="0" indent="0">
              <a:spcAft>
                <a:spcPts val="1200"/>
              </a:spcAft>
              <a:buNone/>
            </a:pPr>
            <a:r>
              <a:rPr lang="en-US" b="1" dirty="0">
                <a:latin typeface="Segoe UI" panose="020B0502040204020203" pitchFamily="34" charset="0"/>
                <a:cs typeface="Segoe UI" panose="020B0502040204020203" pitchFamily="34" charset="0"/>
              </a:rPr>
              <a:t>Project plans </a:t>
            </a:r>
            <a:r>
              <a:rPr lang="en-US" dirty="0">
                <a:latin typeface="Segoe UI" panose="020B0502040204020203" pitchFamily="34" charset="0"/>
                <a:cs typeface="Segoe UI" panose="020B0502040204020203" pitchFamily="34" charset="0"/>
              </a:rPr>
              <a:t>provide feedback on progress to an agreed target</a:t>
            </a:r>
            <a:endParaRPr lang="en-US" b="1"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6</a:t>
            </a:fld>
            <a:endParaRPr lang="en-GB" dirty="0"/>
          </a:p>
        </p:txBody>
      </p:sp>
    </p:spTree>
    <p:extLst>
      <p:ext uri="{BB962C8B-B14F-4D97-AF65-F5344CB8AC3E}">
        <p14:creationId xmlns:p14="http://schemas.microsoft.com/office/powerpoint/2010/main" val="406581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Principles | </a:t>
            </a:r>
            <a:r>
              <a:rPr lang="en-GB" b="1" dirty="0">
                <a:latin typeface="Segoe UI Semibold" panose="020B0702040204020203" pitchFamily="34" charset="0"/>
                <a:cs typeface="Segoe UI Semibold" panose="020B0702040204020203" pitchFamily="34" charset="0"/>
              </a:rPr>
              <a:t>Stable Dependencies</a:t>
            </a:r>
            <a:endParaRPr lang="en-GB" dirty="0"/>
          </a:p>
        </p:txBody>
      </p:sp>
      <p:sp>
        <p:nvSpPr>
          <p:cNvPr id="3" name="Content Placeholder 2"/>
          <p:cNvSpPr>
            <a:spLocks noGrp="1"/>
          </p:cNvSpPr>
          <p:nvPr>
            <p:ph idx="1"/>
          </p:nvPr>
        </p:nvSpPr>
        <p:spPr/>
        <p:txBody>
          <a:bodyPr/>
          <a:lstStyle/>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This principle talks about the direction of package dependency.</a:t>
            </a:r>
          </a:p>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Packages which may change a lot should depend on packages which are probably won’t change a lot.</a:t>
            </a:r>
          </a:p>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The principle is to avoid a situation where you have to make frequent changes to packages with lots of users.</a:t>
            </a:r>
          </a:p>
        </p:txBody>
      </p:sp>
      <p:sp>
        <p:nvSpPr>
          <p:cNvPr id="4" name="Slide Number Placeholder 3"/>
          <p:cNvSpPr>
            <a:spLocks noGrp="1"/>
          </p:cNvSpPr>
          <p:nvPr>
            <p:ph type="sldNum" sz="quarter" idx="12"/>
          </p:nvPr>
        </p:nvSpPr>
        <p:spPr/>
        <p:txBody>
          <a:bodyPr/>
          <a:lstStyle/>
          <a:p>
            <a:fld id="{D036DBE9-322A-48CC-9C0C-7C5CECA205CF}" type="slidenum">
              <a:rPr lang="en-GB" smtClean="0"/>
              <a:t>7</a:t>
            </a:fld>
            <a:endParaRPr lang="en-GB" dirty="0"/>
          </a:p>
        </p:txBody>
      </p:sp>
    </p:spTree>
    <p:extLst>
      <p:ext uri="{BB962C8B-B14F-4D97-AF65-F5344CB8AC3E}">
        <p14:creationId xmlns:p14="http://schemas.microsoft.com/office/powerpoint/2010/main" val="396871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Segoe UI Light" panose="020B0502040204020203" pitchFamily="34" charset="0"/>
                <a:cs typeface="Segoe UI Light" panose="020B0502040204020203" pitchFamily="34" charset="0"/>
              </a:rPr>
              <a:t>Principles | </a:t>
            </a:r>
            <a:r>
              <a:rPr lang="en-GB" b="1" dirty="0">
                <a:latin typeface="Segoe UI Semibold" panose="020B0702040204020203" pitchFamily="34" charset="0"/>
                <a:cs typeface="Segoe UI Semibold" panose="020B0702040204020203" pitchFamily="34" charset="0"/>
              </a:rPr>
              <a:t>Hollywood Principle</a:t>
            </a:r>
            <a:endParaRPr lang="en-GB" dirty="0"/>
          </a:p>
        </p:txBody>
      </p:sp>
      <p:sp>
        <p:nvSpPr>
          <p:cNvPr id="3" name="Content Placeholder 2"/>
          <p:cNvSpPr>
            <a:spLocks noGrp="1"/>
          </p:cNvSpPr>
          <p:nvPr>
            <p:ph idx="1"/>
          </p:nvPr>
        </p:nvSpPr>
        <p:spPr/>
        <p:txBody>
          <a:bodyPr>
            <a:normAutofit/>
          </a:bodyPr>
          <a:lstStyle/>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This principle relates heavily to </a:t>
            </a:r>
            <a:r>
              <a:rPr lang="en-GB" b="1" dirty="0">
                <a:latin typeface="Segoe UI" panose="020B0502040204020203" pitchFamily="34" charset="0"/>
                <a:cs typeface="Segoe UI" panose="020B0502040204020203" pitchFamily="34" charset="0"/>
              </a:rPr>
              <a:t>Inversion of Control</a:t>
            </a:r>
            <a:r>
              <a:rPr lang="en-GB" dirty="0">
                <a:latin typeface="Segoe UI" panose="020B0502040204020203" pitchFamily="34" charset="0"/>
                <a:cs typeface="Segoe UI" panose="020B0502040204020203" pitchFamily="34" charset="0"/>
              </a:rPr>
              <a:t>. </a:t>
            </a:r>
          </a:p>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It states </a:t>
            </a:r>
            <a:r>
              <a:rPr lang="en-GB" i="1" dirty="0">
                <a:latin typeface="Segoe UI" panose="020B0502040204020203" pitchFamily="34" charset="0"/>
                <a:cs typeface="Segoe UI" panose="020B0502040204020203" pitchFamily="34" charset="0"/>
              </a:rPr>
              <a:t>Don’t call us, we’ll call you</a:t>
            </a:r>
            <a:r>
              <a:rPr lang="en-GB" dirty="0">
                <a:latin typeface="Segoe UI" panose="020B0502040204020203" pitchFamily="34" charset="0"/>
                <a:cs typeface="Segoe UI" panose="020B0502040204020203" pitchFamily="34" charset="0"/>
              </a:rPr>
              <a:t> and recommends that the developer write code which can be called by a framework or external control.</a:t>
            </a:r>
          </a:p>
          <a:p>
            <a:pPr marL="0" indent="0">
              <a:lnSpc>
                <a:spcPct val="100000"/>
              </a:lnSpc>
              <a:spcBef>
                <a:spcPts val="1200"/>
              </a:spcBef>
              <a:spcAft>
                <a:spcPts val="1200"/>
              </a:spcAft>
              <a:buNone/>
            </a:pPr>
            <a:r>
              <a:rPr lang="en-GB" dirty="0">
                <a:latin typeface="Segoe UI" panose="020B0502040204020203" pitchFamily="34" charset="0"/>
                <a:cs typeface="Segoe UI" panose="020B0502040204020203" pitchFamily="34" charset="0"/>
              </a:rPr>
              <a:t>It originates from the time when object orientation was new and developers needed to be encouraged to leave traditional procedural control, and move to thinking of objects which are called by frameworks.</a:t>
            </a:r>
          </a:p>
        </p:txBody>
      </p:sp>
      <p:sp>
        <p:nvSpPr>
          <p:cNvPr id="4" name="Slide Number Placeholder 3"/>
          <p:cNvSpPr>
            <a:spLocks noGrp="1"/>
          </p:cNvSpPr>
          <p:nvPr>
            <p:ph type="sldNum" sz="quarter" idx="12"/>
          </p:nvPr>
        </p:nvSpPr>
        <p:spPr/>
        <p:txBody>
          <a:bodyPr/>
          <a:lstStyle/>
          <a:p>
            <a:fld id="{D036DBE9-322A-48CC-9C0C-7C5CECA205CF}" type="slidenum">
              <a:rPr lang="en-GB" smtClean="0"/>
              <a:t>8</a:t>
            </a:fld>
            <a:endParaRPr lang="en-GB" dirty="0"/>
          </a:p>
        </p:txBody>
      </p:sp>
    </p:spTree>
    <p:extLst>
      <p:ext uri="{BB962C8B-B14F-4D97-AF65-F5344CB8AC3E}">
        <p14:creationId xmlns:p14="http://schemas.microsoft.com/office/powerpoint/2010/main" val="1957503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2112963" algn="l"/>
              </a:tabLst>
            </a:pPr>
            <a:r>
              <a:rPr lang="en-GB" dirty="0">
                <a:latin typeface="Segoe UI Light" panose="020B0502040204020203" pitchFamily="34" charset="0"/>
                <a:cs typeface="Segoe UI Light" panose="020B0502040204020203" pitchFamily="34" charset="0"/>
              </a:rPr>
              <a:t>Pattern | </a:t>
            </a:r>
            <a:r>
              <a:rPr lang="en-GB" b="1" dirty="0">
                <a:latin typeface="Segoe UI Semibold" panose="020B0702040204020203" pitchFamily="34" charset="0"/>
                <a:cs typeface="Segoe UI Semibold" panose="020B0702040204020203" pitchFamily="34" charset="0"/>
              </a:rPr>
              <a:t>Singleton</a:t>
            </a:r>
            <a:br>
              <a:rPr lang="en-GB" b="1" dirty="0">
                <a:latin typeface="Segoe UI Semibold" panose="020B0702040204020203" pitchFamily="34" charset="0"/>
                <a:cs typeface="Segoe UI Semibold" panose="020B0702040204020203" pitchFamily="34" charset="0"/>
              </a:rPr>
            </a:br>
            <a:r>
              <a:rPr lang="en-GB" sz="2000" b="1" dirty="0">
                <a:latin typeface="Segoe UI Semibold" panose="020B0702040204020203" pitchFamily="34" charset="0"/>
                <a:cs typeface="Segoe UI Semibold" panose="020B0702040204020203" pitchFamily="34" charset="0"/>
              </a:rPr>
              <a:t>	</a:t>
            </a:r>
            <a:r>
              <a:rPr lang="en-GB" sz="2000" dirty="0">
                <a:latin typeface="Segoe UI Light" panose="020B0502040204020203" pitchFamily="34" charset="0"/>
                <a:cs typeface="Segoe UI Light" panose="020B0502040204020203" pitchFamily="34" charset="0"/>
              </a:rPr>
              <a:t>Creational </a:t>
            </a:r>
            <a:endParaRPr lang="en-US" sz="2000" b="1"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D036DBE9-322A-48CC-9C0C-7C5CECA205CF}" type="slidenum">
              <a:rPr lang="en-GB" smtClean="0"/>
              <a:t>9</a:t>
            </a:fld>
            <a:endParaRPr lang="en-GB" dirty="0"/>
          </a:p>
        </p:txBody>
      </p:sp>
      <p:sp>
        <p:nvSpPr>
          <p:cNvPr id="6" name="Content Placeholder 5"/>
          <p:cNvSpPr>
            <a:spLocks noGrp="1"/>
          </p:cNvSpPr>
          <p:nvPr>
            <p:ph idx="1"/>
          </p:nvPr>
        </p:nvSpPr>
        <p:spPr/>
        <p:txBody>
          <a:bodyPr/>
          <a:lstStyle/>
          <a:p>
            <a:pPr marL="0" indent="0">
              <a:lnSpc>
                <a:spcPct val="100000"/>
              </a:lnSpc>
              <a:spcAft>
                <a:spcPts val="1200"/>
              </a:spcAft>
              <a:buNone/>
            </a:pPr>
            <a:r>
              <a:rPr lang="en-GB" dirty="0">
                <a:latin typeface="Segoe UI" panose="020B0502040204020203" pitchFamily="34" charset="0"/>
                <a:cs typeface="Segoe UI" panose="020B0502040204020203" pitchFamily="34" charset="0"/>
              </a:rPr>
              <a:t>This pattern is used when three things are necessary:</a:t>
            </a:r>
          </a:p>
          <a:p>
            <a:pPr marL="514350" indent="-514350">
              <a:lnSpc>
                <a:spcPct val="100000"/>
              </a:lnSpc>
              <a:spcAft>
                <a:spcPts val="1200"/>
              </a:spcAft>
              <a:buAutoNum type="arabicPeriod"/>
            </a:pPr>
            <a:r>
              <a:rPr lang="en-GB" dirty="0">
                <a:latin typeface="Segoe UI" panose="020B0502040204020203" pitchFamily="34" charset="0"/>
                <a:cs typeface="Segoe UI" panose="020B0502040204020203" pitchFamily="34" charset="0"/>
              </a:rPr>
              <a:t>Only one instance of a class should ever be created</a:t>
            </a:r>
          </a:p>
          <a:p>
            <a:pPr marL="514350" indent="-514350">
              <a:lnSpc>
                <a:spcPct val="100000"/>
              </a:lnSpc>
              <a:spcAft>
                <a:spcPts val="1200"/>
              </a:spcAft>
              <a:buAutoNum type="arabicPeriod"/>
            </a:pPr>
            <a:r>
              <a:rPr lang="en-GB" dirty="0">
                <a:latin typeface="Segoe UI" panose="020B0502040204020203" pitchFamily="34" charset="0"/>
                <a:cs typeface="Segoe UI" panose="020B0502040204020203" pitchFamily="34" charset="0"/>
              </a:rPr>
              <a:t>Lazy initialisation is needed, an instance is created on first-use</a:t>
            </a:r>
          </a:p>
          <a:p>
            <a:pPr marL="514350" indent="-514350">
              <a:lnSpc>
                <a:spcPct val="100000"/>
              </a:lnSpc>
              <a:spcAft>
                <a:spcPts val="1200"/>
              </a:spcAft>
              <a:buAutoNum type="arabicPeriod"/>
            </a:pPr>
            <a:r>
              <a:rPr lang="en-GB" dirty="0">
                <a:latin typeface="Segoe UI" panose="020B0502040204020203" pitchFamily="34" charset="0"/>
                <a:cs typeface="Segoe UI" panose="020B0502040204020203" pitchFamily="34" charset="0"/>
              </a:rPr>
              <a:t>You need a single global point of access</a:t>
            </a:r>
            <a:endParaRPr lang="en-GB" sz="3200"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 name="TextBox 2"/>
          <p:cNvSpPr txBox="1"/>
          <p:nvPr/>
        </p:nvSpPr>
        <p:spPr>
          <a:xfrm>
            <a:off x="2632953" y="5376154"/>
            <a:ext cx="9400551" cy="523220"/>
          </a:xfrm>
          <a:prstGeom prst="rect">
            <a:avLst/>
          </a:prstGeom>
          <a:noFill/>
        </p:spPr>
        <p:txBody>
          <a:bodyPr wrap="square" rtlCol="0">
            <a:spAutoFit/>
          </a:bodyPr>
          <a:lstStyle/>
          <a:p>
            <a:r>
              <a:rPr lang="en-GB" sz="2800" dirty="0">
                <a:solidFill>
                  <a:schemeClr val="bg1">
                    <a:lumMod val="65000"/>
                  </a:schemeClr>
                </a:solidFill>
                <a:latin typeface="Segoe UI" panose="020B0502040204020203" pitchFamily="34" charset="0"/>
                <a:cs typeface="Segoe UI" panose="020B0502040204020203" pitchFamily="34" charset="0"/>
              </a:rPr>
              <a:t>Why the hell are you using a single global point of access?</a:t>
            </a:r>
            <a:endParaRPr lang="en-GB"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946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3336</TotalTime>
  <Words>666</Words>
  <Application>Microsoft Office PowerPoint</Application>
  <PresentationFormat>Widescreen</PresentationFormat>
  <Paragraphs>133</Paragraphs>
  <Slides>16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等线</vt:lpstr>
      <vt:lpstr>Arial</vt:lpstr>
      <vt:lpstr>Calibri</vt:lpstr>
      <vt:lpstr>Calibri Light</vt:lpstr>
      <vt:lpstr>Segoe UI</vt:lpstr>
      <vt:lpstr>Segoe UI Black</vt:lpstr>
      <vt:lpstr>Segoe UI Light</vt:lpstr>
      <vt:lpstr>Segoe UI Semibold</vt:lpstr>
      <vt:lpstr>Stencil</vt:lpstr>
      <vt:lpstr>Office Theme</vt:lpstr>
      <vt:lpstr>How to be a Good Developer</vt:lpstr>
      <vt:lpstr>PowerPoint Presentation</vt:lpstr>
      <vt:lpstr>Principles</vt:lpstr>
      <vt:lpstr>PowerPoint Presentation</vt:lpstr>
      <vt:lpstr>Value | Feedback</vt:lpstr>
      <vt:lpstr>Value | Feedback</vt:lpstr>
      <vt:lpstr>Principles | Stable Dependencies</vt:lpstr>
      <vt:lpstr>Principles | Hollywood Principle</vt:lpstr>
      <vt:lpstr>Pattern | Singleton  Creational </vt:lpstr>
      <vt:lpstr>Pattern | Singleton  Creational </vt:lpstr>
      <vt:lpstr>Pattern | Singleton  Creational </vt:lpstr>
      <vt:lpstr>Pattern | Singleton  Creational </vt:lpstr>
      <vt:lpstr>Pattern | Adaptor  Structural </vt:lpstr>
      <vt:lpstr>Pattern | Adaptor  Structural </vt:lpstr>
      <vt:lpstr>Pattern | Adaptor  Structural </vt:lpstr>
      <vt:lpstr>Next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Matthias</dc:creator>
  <cp:lastModifiedBy>Matt Matthias</cp:lastModifiedBy>
  <cp:revision>81</cp:revision>
  <dcterms:created xsi:type="dcterms:W3CDTF">2016-05-13T07:51:51Z</dcterms:created>
  <dcterms:modified xsi:type="dcterms:W3CDTF">2016-11-30T21:55:23Z</dcterms:modified>
</cp:coreProperties>
</file>