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266" r:id="rId13"/>
    <p:sldId id="300" r:id="rId14"/>
    <p:sldId id="301" r:id="rId15"/>
    <p:sldId id="302" r:id="rId16"/>
    <p:sldId id="303" r:id="rId17"/>
    <p:sldId id="304" r:id="rId18"/>
    <p:sldId id="274" r:id="rId19"/>
    <p:sldId id="264" r:id="rId20"/>
    <p:sldId id="305" r:id="rId21"/>
    <p:sldId id="306" r:id="rId22"/>
    <p:sldId id="307" r:id="rId23"/>
    <p:sldId id="308" r:id="rId24"/>
    <p:sldId id="310" r:id="rId25"/>
    <p:sldId id="275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FAF"/>
    <a:srgbClr val="70AD47"/>
    <a:srgbClr val="4472C4"/>
    <a:srgbClr val="43B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86106" autoAdjust="0"/>
  </p:normalViewPr>
  <p:slideViewPr>
    <p:cSldViewPr snapToGrid="0">
      <p:cViewPr varScale="1">
        <p:scale>
          <a:sx n="57" d="100"/>
          <a:sy n="57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F5261-561E-4A20-BA7A-013A34D61D7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0EEFA485-A9A3-4BF8-9C5E-CD8A84A09F08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2400" dirty="0"/>
            <a:t>Domain Language</a:t>
          </a:r>
        </a:p>
      </dgm:t>
    </dgm:pt>
    <dgm:pt modelId="{34847A41-DD40-442C-AF23-00183D3FA77D}" type="parTrans" cxnId="{6C9ED9D8-073D-475B-9911-0EBF6152B739}">
      <dgm:prSet/>
      <dgm:spPr/>
      <dgm:t>
        <a:bodyPr/>
        <a:lstStyle/>
        <a:p>
          <a:endParaRPr lang="en-US"/>
        </a:p>
      </dgm:t>
    </dgm:pt>
    <dgm:pt modelId="{1CEA9EE3-0DBB-46CB-BD73-12F055E51344}" type="sibTrans" cxnId="{6C9ED9D8-073D-475B-9911-0EBF6152B739}">
      <dgm:prSet/>
      <dgm:spPr/>
      <dgm:t>
        <a:bodyPr/>
        <a:lstStyle/>
        <a:p>
          <a:endParaRPr lang="en-US"/>
        </a:p>
      </dgm:t>
    </dgm:pt>
    <dgm:pt modelId="{76359473-DB10-46F0-83EC-F52EE36DCE9E}">
      <dgm:prSet phldrT="[Text]" custT="1"/>
      <dgm:spPr>
        <a:solidFill>
          <a:srgbClr val="43BB8D"/>
        </a:solidFill>
      </dgm:spPr>
      <dgm:t>
        <a:bodyPr/>
        <a:lstStyle/>
        <a:p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Grammar</a:t>
          </a:r>
        </a:p>
      </dgm:t>
    </dgm:pt>
    <dgm:pt modelId="{B861FEAA-1E82-482A-AAC4-7EEB154EA31E}" type="parTrans" cxnId="{9CD51E82-467D-4684-A578-AB2C5F561FDC}">
      <dgm:prSet/>
      <dgm:spPr/>
      <dgm:t>
        <a:bodyPr/>
        <a:lstStyle/>
        <a:p>
          <a:endParaRPr lang="en-US"/>
        </a:p>
      </dgm:t>
    </dgm:pt>
    <dgm:pt modelId="{95C3DC63-8D00-44A6-9EF9-12BE50EDBD66}" type="sibTrans" cxnId="{9CD51E82-467D-4684-A578-AB2C5F561FDC}">
      <dgm:prSet/>
      <dgm:spPr/>
      <dgm:t>
        <a:bodyPr/>
        <a:lstStyle/>
        <a:p>
          <a:endParaRPr lang="en-US"/>
        </a:p>
      </dgm:t>
    </dgm:pt>
    <dgm:pt modelId="{27474260-E739-495A-B7B9-CFFE7A927E54}">
      <dgm:prSet phldrT="[Text]" custT="1"/>
      <dgm:spPr>
        <a:solidFill>
          <a:srgbClr val="70AD47"/>
        </a:solidFill>
      </dgm:spPr>
      <dgm:t>
        <a:bodyPr/>
        <a:lstStyle/>
        <a:p>
          <a:r>
            <a:rPr lang="en-US" sz="2400" dirty="0"/>
            <a:t>Classes</a:t>
          </a:r>
          <a:endParaRPr lang="en-US" sz="4600" dirty="0"/>
        </a:p>
      </dgm:t>
    </dgm:pt>
    <dgm:pt modelId="{A85F284F-081E-4B81-BB07-139F91BD55FA}" type="parTrans" cxnId="{B6615234-B7EE-47BA-AC2A-55BE8D33EB0E}">
      <dgm:prSet/>
      <dgm:spPr/>
      <dgm:t>
        <a:bodyPr/>
        <a:lstStyle/>
        <a:p>
          <a:endParaRPr lang="en-US"/>
        </a:p>
      </dgm:t>
    </dgm:pt>
    <dgm:pt modelId="{D168FECC-C7AD-4EB2-85BD-F30ABE5A8A2B}" type="sibTrans" cxnId="{B6615234-B7EE-47BA-AC2A-55BE8D33EB0E}">
      <dgm:prSet/>
      <dgm:spPr/>
      <dgm:t>
        <a:bodyPr/>
        <a:lstStyle/>
        <a:p>
          <a:endParaRPr lang="en-US"/>
        </a:p>
      </dgm:t>
    </dgm:pt>
    <dgm:pt modelId="{987225FA-5692-4FC4-A74D-D436C7CB2D05}" type="pres">
      <dgm:prSet presAssocID="{102F5261-561E-4A20-BA7A-013A34D61D73}" presName="Name0" presStyleCnt="0">
        <dgm:presLayoutVars>
          <dgm:dir/>
          <dgm:resizeHandles val="exact"/>
        </dgm:presLayoutVars>
      </dgm:prSet>
      <dgm:spPr/>
    </dgm:pt>
    <dgm:pt modelId="{CF02D8F2-2072-448C-A890-F041C5FB8180}" type="pres">
      <dgm:prSet presAssocID="{0EEFA485-A9A3-4BF8-9C5E-CD8A84A09F08}" presName="node" presStyleLbl="node1" presStyleIdx="0" presStyleCnt="3">
        <dgm:presLayoutVars>
          <dgm:bulletEnabled val="1"/>
        </dgm:presLayoutVars>
      </dgm:prSet>
      <dgm:spPr/>
    </dgm:pt>
    <dgm:pt modelId="{D7A823CE-E706-4839-81B2-E832305A24DC}" type="pres">
      <dgm:prSet presAssocID="{1CEA9EE3-0DBB-46CB-BD73-12F055E51344}" presName="sibTrans" presStyleLbl="sibTrans2D1" presStyleIdx="0" presStyleCnt="2"/>
      <dgm:spPr/>
    </dgm:pt>
    <dgm:pt modelId="{8B3F9FFF-50C9-4F1F-88E7-67F67A5017AE}" type="pres">
      <dgm:prSet presAssocID="{1CEA9EE3-0DBB-46CB-BD73-12F055E51344}" presName="connectorText" presStyleLbl="sibTrans2D1" presStyleIdx="0" presStyleCnt="2"/>
      <dgm:spPr/>
    </dgm:pt>
    <dgm:pt modelId="{59231042-418A-480E-8FE3-31314C2F876F}" type="pres">
      <dgm:prSet presAssocID="{76359473-DB10-46F0-83EC-F52EE36DCE9E}" presName="node" presStyleLbl="node1" presStyleIdx="1" presStyleCnt="3">
        <dgm:presLayoutVars>
          <dgm:bulletEnabled val="1"/>
        </dgm:presLayoutVars>
      </dgm:prSet>
      <dgm:spPr/>
    </dgm:pt>
    <dgm:pt modelId="{CAC65A35-B7CE-4728-8B51-802E504FFED4}" type="pres">
      <dgm:prSet presAssocID="{95C3DC63-8D00-44A6-9EF9-12BE50EDBD66}" presName="sibTrans" presStyleLbl="sibTrans2D1" presStyleIdx="1" presStyleCnt="2"/>
      <dgm:spPr/>
    </dgm:pt>
    <dgm:pt modelId="{84E99873-901A-4583-BED2-A9959D9309C3}" type="pres">
      <dgm:prSet presAssocID="{95C3DC63-8D00-44A6-9EF9-12BE50EDBD66}" presName="connectorText" presStyleLbl="sibTrans2D1" presStyleIdx="1" presStyleCnt="2"/>
      <dgm:spPr/>
    </dgm:pt>
    <dgm:pt modelId="{706C6ADA-A5F4-481C-A07E-441EE38D8E45}" type="pres">
      <dgm:prSet presAssocID="{27474260-E739-495A-B7B9-CFFE7A927E54}" presName="node" presStyleLbl="node1" presStyleIdx="2" presStyleCnt="3">
        <dgm:presLayoutVars>
          <dgm:bulletEnabled val="1"/>
        </dgm:presLayoutVars>
      </dgm:prSet>
      <dgm:spPr/>
    </dgm:pt>
  </dgm:ptLst>
  <dgm:cxnLst>
    <dgm:cxn modelId="{3FE7DB5D-38F9-44CC-A20B-F8DC90FF4F20}" type="presOf" srcId="{95C3DC63-8D00-44A6-9EF9-12BE50EDBD66}" destId="{CAC65A35-B7CE-4728-8B51-802E504FFED4}" srcOrd="0" destOrd="0" presId="urn:microsoft.com/office/officeart/2005/8/layout/process1"/>
    <dgm:cxn modelId="{690C72B2-5891-42AF-B2E4-E93CC877B7B2}" type="presOf" srcId="{102F5261-561E-4A20-BA7A-013A34D61D73}" destId="{987225FA-5692-4FC4-A74D-D436C7CB2D05}" srcOrd="0" destOrd="0" presId="urn:microsoft.com/office/officeart/2005/8/layout/process1"/>
    <dgm:cxn modelId="{1C770543-F811-4211-B495-BF60FDF036A8}" type="presOf" srcId="{1CEA9EE3-0DBB-46CB-BD73-12F055E51344}" destId="{8B3F9FFF-50C9-4F1F-88E7-67F67A5017AE}" srcOrd="1" destOrd="0" presId="urn:microsoft.com/office/officeart/2005/8/layout/process1"/>
    <dgm:cxn modelId="{4C36CCDE-2F0C-4432-B17D-F28669A249E1}" type="presOf" srcId="{76359473-DB10-46F0-83EC-F52EE36DCE9E}" destId="{59231042-418A-480E-8FE3-31314C2F876F}" srcOrd="0" destOrd="0" presId="urn:microsoft.com/office/officeart/2005/8/layout/process1"/>
    <dgm:cxn modelId="{1AB1B72D-F199-4748-8EDD-AAD23975DF60}" type="presOf" srcId="{1CEA9EE3-0DBB-46CB-BD73-12F055E51344}" destId="{D7A823CE-E706-4839-81B2-E832305A24DC}" srcOrd="0" destOrd="0" presId="urn:microsoft.com/office/officeart/2005/8/layout/process1"/>
    <dgm:cxn modelId="{9CD51E82-467D-4684-A578-AB2C5F561FDC}" srcId="{102F5261-561E-4A20-BA7A-013A34D61D73}" destId="{76359473-DB10-46F0-83EC-F52EE36DCE9E}" srcOrd="1" destOrd="0" parTransId="{B861FEAA-1E82-482A-AAC4-7EEB154EA31E}" sibTransId="{95C3DC63-8D00-44A6-9EF9-12BE50EDBD66}"/>
    <dgm:cxn modelId="{6C9ED9D8-073D-475B-9911-0EBF6152B739}" srcId="{102F5261-561E-4A20-BA7A-013A34D61D73}" destId="{0EEFA485-A9A3-4BF8-9C5E-CD8A84A09F08}" srcOrd="0" destOrd="0" parTransId="{34847A41-DD40-442C-AF23-00183D3FA77D}" sibTransId="{1CEA9EE3-0DBB-46CB-BD73-12F055E51344}"/>
    <dgm:cxn modelId="{B6615234-B7EE-47BA-AC2A-55BE8D33EB0E}" srcId="{102F5261-561E-4A20-BA7A-013A34D61D73}" destId="{27474260-E739-495A-B7B9-CFFE7A927E54}" srcOrd="2" destOrd="0" parTransId="{A85F284F-081E-4B81-BB07-139F91BD55FA}" sibTransId="{D168FECC-C7AD-4EB2-85BD-F30ABE5A8A2B}"/>
    <dgm:cxn modelId="{B0E1519D-76B6-49BB-8F3E-1E5986B53558}" type="presOf" srcId="{95C3DC63-8D00-44A6-9EF9-12BE50EDBD66}" destId="{84E99873-901A-4583-BED2-A9959D9309C3}" srcOrd="1" destOrd="0" presId="urn:microsoft.com/office/officeart/2005/8/layout/process1"/>
    <dgm:cxn modelId="{4F698ED6-A609-44E0-8C7E-3CC4180504F9}" type="presOf" srcId="{0EEFA485-A9A3-4BF8-9C5E-CD8A84A09F08}" destId="{CF02D8F2-2072-448C-A890-F041C5FB8180}" srcOrd="0" destOrd="0" presId="urn:microsoft.com/office/officeart/2005/8/layout/process1"/>
    <dgm:cxn modelId="{7256C6F0-1CA9-42C4-9E75-1007FE7CB15A}" type="presOf" srcId="{27474260-E739-495A-B7B9-CFFE7A927E54}" destId="{706C6ADA-A5F4-481C-A07E-441EE38D8E45}" srcOrd="0" destOrd="0" presId="urn:microsoft.com/office/officeart/2005/8/layout/process1"/>
    <dgm:cxn modelId="{5CD2D8B1-D79A-49B0-9710-6C211B0763EC}" type="presParOf" srcId="{987225FA-5692-4FC4-A74D-D436C7CB2D05}" destId="{CF02D8F2-2072-448C-A890-F041C5FB8180}" srcOrd="0" destOrd="0" presId="urn:microsoft.com/office/officeart/2005/8/layout/process1"/>
    <dgm:cxn modelId="{9A715B06-464A-46CE-914E-FEFCD89E4121}" type="presParOf" srcId="{987225FA-5692-4FC4-A74D-D436C7CB2D05}" destId="{D7A823CE-E706-4839-81B2-E832305A24DC}" srcOrd="1" destOrd="0" presId="urn:microsoft.com/office/officeart/2005/8/layout/process1"/>
    <dgm:cxn modelId="{C3D8847E-E909-4245-8BD5-EB0CBFAC84DD}" type="presParOf" srcId="{D7A823CE-E706-4839-81B2-E832305A24DC}" destId="{8B3F9FFF-50C9-4F1F-88E7-67F67A5017AE}" srcOrd="0" destOrd="0" presId="urn:microsoft.com/office/officeart/2005/8/layout/process1"/>
    <dgm:cxn modelId="{B300C1ED-5DAA-438A-B558-9EF088DAF73E}" type="presParOf" srcId="{987225FA-5692-4FC4-A74D-D436C7CB2D05}" destId="{59231042-418A-480E-8FE3-31314C2F876F}" srcOrd="2" destOrd="0" presId="urn:microsoft.com/office/officeart/2005/8/layout/process1"/>
    <dgm:cxn modelId="{35CD09F4-6692-4E42-A22D-433FC05642F0}" type="presParOf" srcId="{987225FA-5692-4FC4-A74D-D436C7CB2D05}" destId="{CAC65A35-B7CE-4728-8B51-802E504FFED4}" srcOrd="3" destOrd="0" presId="urn:microsoft.com/office/officeart/2005/8/layout/process1"/>
    <dgm:cxn modelId="{6F20905E-4887-469B-B303-3BD3AAA92FBF}" type="presParOf" srcId="{CAC65A35-B7CE-4728-8B51-802E504FFED4}" destId="{84E99873-901A-4583-BED2-A9959D9309C3}" srcOrd="0" destOrd="0" presId="urn:microsoft.com/office/officeart/2005/8/layout/process1"/>
    <dgm:cxn modelId="{799FAACE-3AE3-495B-AA12-2AC1ACCF1E2C}" type="presParOf" srcId="{987225FA-5692-4FC4-A74D-D436C7CB2D05}" destId="{706C6ADA-A5F4-481C-A07E-441EE38D8E4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2D8F2-2072-448C-A890-F041C5FB8180}">
      <dsp:nvSpPr>
        <dsp:cNvPr id="0" name=""/>
        <dsp:cNvSpPr/>
      </dsp:nvSpPr>
      <dsp:spPr>
        <a:xfrm>
          <a:off x="7143" y="678732"/>
          <a:ext cx="2135187" cy="1281112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Domain Language</a:t>
          </a:r>
        </a:p>
      </dsp:txBody>
      <dsp:txXfrm>
        <a:off x="44665" y="716254"/>
        <a:ext cx="2060143" cy="1206068"/>
      </dsp:txXfrm>
    </dsp:sp>
    <dsp:sp modelId="{D7A823CE-E706-4839-81B2-E832305A24DC}">
      <dsp:nvSpPr>
        <dsp:cNvPr id="0" name=""/>
        <dsp:cNvSpPr/>
      </dsp:nvSpPr>
      <dsp:spPr>
        <a:xfrm>
          <a:off x="2355850" y="105452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1160430"/>
        <a:ext cx="316861" cy="317716"/>
      </dsp:txXfrm>
    </dsp:sp>
    <dsp:sp modelId="{59231042-418A-480E-8FE3-31314C2F876F}">
      <dsp:nvSpPr>
        <dsp:cNvPr id="0" name=""/>
        <dsp:cNvSpPr/>
      </dsp:nvSpPr>
      <dsp:spPr>
        <a:xfrm>
          <a:off x="2996406" y="678732"/>
          <a:ext cx="2135187" cy="1281112"/>
        </a:xfrm>
        <a:prstGeom prst="roundRect">
          <a:avLst>
            <a:gd name="adj" fmla="val 10000"/>
          </a:avLst>
        </a:prstGeom>
        <a:solidFill>
          <a:srgbClr val="43BB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Grammar</a:t>
          </a:r>
        </a:p>
      </dsp:txBody>
      <dsp:txXfrm>
        <a:off x="3033928" y="716254"/>
        <a:ext cx="2060143" cy="1206068"/>
      </dsp:txXfrm>
    </dsp:sp>
    <dsp:sp modelId="{CAC65A35-B7CE-4728-8B51-802E504FFED4}">
      <dsp:nvSpPr>
        <dsp:cNvPr id="0" name=""/>
        <dsp:cNvSpPr/>
      </dsp:nvSpPr>
      <dsp:spPr>
        <a:xfrm>
          <a:off x="5345112" y="105452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1160430"/>
        <a:ext cx="316861" cy="317716"/>
      </dsp:txXfrm>
    </dsp:sp>
    <dsp:sp modelId="{706C6ADA-A5F4-481C-A07E-441EE38D8E45}">
      <dsp:nvSpPr>
        <dsp:cNvPr id="0" name=""/>
        <dsp:cNvSpPr/>
      </dsp:nvSpPr>
      <dsp:spPr>
        <a:xfrm>
          <a:off x="5985668" y="678732"/>
          <a:ext cx="2135187" cy="1281112"/>
        </a:xfrm>
        <a:prstGeom prst="roundRect">
          <a:avLst>
            <a:gd name="adj" fmla="val 10000"/>
          </a:avLst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Classes</a:t>
          </a:r>
          <a:endParaRPr lang="en-US" sz="4600" kern="1200" dirty="0"/>
        </a:p>
      </dsp:txBody>
      <dsp:txXfrm>
        <a:off x="6023190" y="71625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B87D-B840-4EF5-ABFC-BF2096DB4AE2}" type="datetimeFigureOut">
              <a:rPr lang="en-GB" smtClean="0"/>
              <a:t>30/11/16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B46EE-8ADC-49B7-A541-96025887B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03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46EE-8ADC-49B7-A541-96025887B4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3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Property injection can result in an invalid state of an object if not all required information is provided</a:t>
            </a:r>
            <a:endParaRPr lang="en-GB" dirty="0"/>
          </a:p>
          <a:p>
            <a:r>
              <a:rPr lang="en-GB" dirty="0"/>
              <a:t>Method injection suggests</a:t>
            </a:r>
            <a:r>
              <a:rPr lang="en-GB" baseline="0" dirty="0"/>
              <a:t> a mixed set of concerns, if a method requires injecting a different set of services, it might be a different concern.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46EE-8ADC-49B7-A541-96025887B4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4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AD7-C37E-42B7-9D28-B20921C7D1AF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036DBE9-322A-48CC-9C0C-7C5CECA205CF}" type="slidenum">
              <a:rPr lang="en-GB" smtClean="0"/>
              <a:pPr/>
              <a:t>‹#›</a:t>
            </a:fld>
            <a:r>
              <a:rPr lang="en-GB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023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3C02-C3EF-4CB5-94D2-C6EAB22076B2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71C3-C161-421F-AA06-0651A9C0687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2F94-FFBA-482F-9F61-875BF99537C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4F46-6870-4F47-96D4-1CC63AAFD106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967-6CE9-45EF-BF99-9403C093C6A8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538-BB13-49DB-AF1A-711C93906169}" type="datetime1">
              <a:rPr lang="en-GB" smtClean="0"/>
              <a:t>30/11/16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D348-FFF4-49E9-9F3F-B5C3965F594A}" type="datetime1">
              <a:rPr lang="en-GB" smtClean="0"/>
              <a:t>30/11/16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ED8-1884-4047-B200-B5E313C8A970}" type="datetime1">
              <a:rPr lang="en-GB" smtClean="0"/>
              <a:t>30/11/16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7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0D3-3A79-4DF9-AB75-7DAEFE7DFC94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069-B1EB-47A7-A924-C6D869136B29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A2C1-67B5-41AA-B73C-9B86EB373504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3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ilder_pattern" TargetMode="External"/><Relationship Id="rId2" Type="http://schemas.openxmlformats.org/officeDocument/2006/relationships/hyperlink" Target="https://sourcemaking.com/design_patterns/comman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totype_pattern" TargetMode="External"/><Relationship Id="rId2" Type="http://schemas.openxmlformats.org/officeDocument/2006/relationships/hyperlink" Target="https://sourcemaking.com/design_patterns/interpret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286" y="1122363"/>
            <a:ext cx="11103428" cy="2387600"/>
          </a:xfrm>
        </p:spPr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be a Good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SESSION 7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Explicit Dependencies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10957" y="2183916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7" name="TextBox 6"/>
          <p:cNvSpPr txBox="1"/>
          <p:nvPr/>
        </p:nvSpPr>
        <p:spPr>
          <a:xfrm>
            <a:off x="4317674" y="228087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Class B</a:t>
            </a:r>
          </a:p>
        </p:txBody>
      </p:sp>
      <p:sp>
        <p:nvSpPr>
          <p:cNvPr id="8" name="Rectangle 7"/>
          <p:cNvSpPr/>
          <p:nvPr/>
        </p:nvSpPr>
        <p:spPr>
          <a:xfrm>
            <a:off x="962025" y="2181225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9" name="Group 8"/>
          <p:cNvGrpSpPr/>
          <p:nvPr/>
        </p:nvGrpSpPr>
        <p:grpSpPr>
          <a:xfrm>
            <a:off x="1242043" y="3212544"/>
            <a:ext cx="1544987" cy="926992"/>
            <a:chOff x="76367" y="2139"/>
            <a:chExt cx="2137474" cy="1282484"/>
          </a:xfrm>
        </p:grpSpPr>
        <p:sp>
          <p:nvSpPr>
            <p:cNvPr id="10" name="Rounded Rectangle 6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Method 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30125" y="3212543"/>
            <a:ext cx="1544987" cy="2584345"/>
            <a:chOff x="5955872" y="846416"/>
            <a:chExt cx="2137474" cy="1282484"/>
          </a:xfrm>
        </p:grpSpPr>
        <p:sp>
          <p:nvSpPr>
            <p:cNvPr id="13" name="Rounded Rectangle 9"/>
            <p:cNvSpPr/>
            <p:nvPr/>
          </p:nvSpPr>
          <p:spPr>
            <a:xfrm>
              <a:off x="5955872" y="846416"/>
              <a:ext cx="2137474" cy="12824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 txBox="1"/>
            <p:nvPr/>
          </p:nvSpPr>
          <p:spPr>
            <a:xfrm>
              <a:off x="5993435" y="883979"/>
              <a:ext cx="2062348" cy="4003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Method B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60727" y="228087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Class A</a:t>
            </a:r>
          </a:p>
        </p:txBody>
      </p: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2759879" y="3676040"/>
            <a:ext cx="1270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3550" y="336945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164368" y="4474747"/>
            <a:ext cx="1291619" cy="535181"/>
            <a:chOff x="5955873" y="846416"/>
            <a:chExt cx="2137475" cy="1282484"/>
          </a:xfrm>
          <a:solidFill>
            <a:schemeClr val="accent1"/>
          </a:solidFill>
        </p:grpSpPr>
        <p:sp>
          <p:nvSpPr>
            <p:cNvPr id="36" name="Rounded Rectangle 9"/>
            <p:cNvSpPr/>
            <p:nvPr/>
          </p:nvSpPr>
          <p:spPr>
            <a:xfrm>
              <a:off x="5955873" y="846416"/>
              <a:ext cx="2137475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 txBox="1"/>
            <p:nvPr/>
          </p:nvSpPr>
          <p:spPr>
            <a:xfrm>
              <a:off x="5993435" y="883978"/>
              <a:ext cx="2062348" cy="11999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Dependency A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164368" y="5135447"/>
            <a:ext cx="1291619" cy="535181"/>
            <a:chOff x="5955873" y="846416"/>
            <a:chExt cx="2137475" cy="1282484"/>
          </a:xfrm>
          <a:solidFill>
            <a:schemeClr val="accent6"/>
          </a:solidFill>
        </p:grpSpPr>
        <p:sp>
          <p:nvSpPr>
            <p:cNvPr id="39" name="Rounded Rectangle 9"/>
            <p:cNvSpPr/>
            <p:nvPr/>
          </p:nvSpPr>
          <p:spPr>
            <a:xfrm>
              <a:off x="5955873" y="846416"/>
              <a:ext cx="2137475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 txBox="1"/>
            <p:nvPr/>
          </p:nvSpPr>
          <p:spPr>
            <a:xfrm>
              <a:off x="5993435" y="883978"/>
              <a:ext cx="2062348" cy="11999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Dependency B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9248775" y="2181225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7" name="TextBox 46"/>
          <p:cNvSpPr txBox="1"/>
          <p:nvPr/>
        </p:nvSpPr>
        <p:spPr>
          <a:xfrm>
            <a:off x="9855492" y="228087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Class 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14727" y="2181225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52" name="Group 51"/>
          <p:cNvGrpSpPr/>
          <p:nvPr/>
        </p:nvGrpSpPr>
        <p:grpSpPr>
          <a:xfrm>
            <a:off x="9528795" y="3212543"/>
            <a:ext cx="1544987" cy="2584345"/>
            <a:chOff x="5955872" y="846416"/>
            <a:chExt cx="2137474" cy="1282484"/>
          </a:xfrm>
        </p:grpSpPr>
        <p:sp>
          <p:nvSpPr>
            <p:cNvPr id="53" name="Rounded Rectangle 9"/>
            <p:cNvSpPr/>
            <p:nvPr/>
          </p:nvSpPr>
          <p:spPr>
            <a:xfrm>
              <a:off x="5955872" y="846416"/>
              <a:ext cx="2137474" cy="12824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 txBox="1"/>
            <p:nvPr/>
          </p:nvSpPr>
          <p:spPr>
            <a:xfrm>
              <a:off x="5993435" y="883979"/>
              <a:ext cx="2062348" cy="4003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Method B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013429" y="228087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Class A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2582" y="3676040"/>
            <a:ext cx="13162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18252" y="3369458"/>
            <a:ext cx="704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passes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659368" y="3745147"/>
            <a:ext cx="449790" cy="163757"/>
            <a:chOff x="5955873" y="846416"/>
            <a:chExt cx="2137475" cy="1282484"/>
          </a:xfrm>
          <a:solidFill>
            <a:schemeClr val="accent1"/>
          </a:solidFill>
        </p:grpSpPr>
        <p:sp>
          <p:nvSpPr>
            <p:cNvPr id="59" name="Rounded Rectangle 9"/>
            <p:cNvSpPr/>
            <p:nvPr/>
          </p:nvSpPr>
          <p:spPr>
            <a:xfrm>
              <a:off x="5955873" y="846416"/>
              <a:ext cx="2137475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/>
            <p:cNvSpPr txBox="1"/>
            <p:nvPr/>
          </p:nvSpPr>
          <p:spPr>
            <a:xfrm>
              <a:off x="5993435" y="883978"/>
              <a:ext cx="2062348" cy="11999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659368" y="3970669"/>
            <a:ext cx="449790" cy="163757"/>
            <a:chOff x="5955873" y="846416"/>
            <a:chExt cx="2137475" cy="1282484"/>
          </a:xfrm>
          <a:solidFill>
            <a:schemeClr val="accent6"/>
          </a:solidFill>
        </p:grpSpPr>
        <p:sp>
          <p:nvSpPr>
            <p:cNvPr id="62" name="Rounded Rectangle 9"/>
            <p:cNvSpPr/>
            <p:nvPr/>
          </p:nvSpPr>
          <p:spPr>
            <a:xfrm>
              <a:off x="5955873" y="846416"/>
              <a:ext cx="2137475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 txBox="1"/>
            <p:nvPr/>
          </p:nvSpPr>
          <p:spPr>
            <a:xfrm>
              <a:off x="5993435" y="883978"/>
              <a:ext cx="2062348" cy="11999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694746" y="3239695"/>
            <a:ext cx="1544987" cy="2584345"/>
            <a:chOff x="5955872" y="846416"/>
            <a:chExt cx="2137474" cy="1282484"/>
          </a:xfrm>
          <a:solidFill>
            <a:srgbClr val="ED7D31"/>
          </a:solidFill>
        </p:grpSpPr>
        <p:sp>
          <p:nvSpPr>
            <p:cNvPr id="66" name="Rounded Rectangle 9"/>
            <p:cNvSpPr/>
            <p:nvPr/>
          </p:nvSpPr>
          <p:spPr>
            <a:xfrm>
              <a:off x="5955872" y="846416"/>
              <a:ext cx="2137474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 txBox="1"/>
            <p:nvPr/>
          </p:nvSpPr>
          <p:spPr>
            <a:xfrm>
              <a:off x="5993435" y="883979"/>
              <a:ext cx="2062348" cy="4003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Method A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21430" y="4501899"/>
            <a:ext cx="1291619" cy="535181"/>
            <a:chOff x="5955873" y="846416"/>
            <a:chExt cx="2137475" cy="1282484"/>
          </a:xfrm>
          <a:solidFill>
            <a:schemeClr val="accent1"/>
          </a:solidFill>
        </p:grpSpPr>
        <p:sp>
          <p:nvSpPr>
            <p:cNvPr id="69" name="Rounded Rectangle 9"/>
            <p:cNvSpPr/>
            <p:nvPr/>
          </p:nvSpPr>
          <p:spPr>
            <a:xfrm>
              <a:off x="5955873" y="846416"/>
              <a:ext cx="2137475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ounded Rectangle 4"/>
            <p:cNvSpPr txBox="1"/>
            <p:nvPr/>
          </p:nvSpPr>
          <p:spPr>
            <a:xfrm>
              <a:off x="5993435" y="883978"/>
              <a:ext cx="2062348" cy="11999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Dependency A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21430" y="5162599"/>
            <a:ext cx="1291619" cy="535181"/>
            <a:chOff x="5955873" y="846416"/>
            <a:chExt cx="2137475" cy="1282484"/>
          </a:xfrm>
          <a:solidFill>
            <a:schemeClr val="accent6"/>
          </a:solidFill>
        </p:grpSpPr>
        <p:sp>
          <p:nvSpPr>
            <p:cNvPr id="72" name="Rounded Rectangle 9"/>
            <p:cNvSpPr/>
            <p:nvPr/>
          </p:nvSpPr>
          <p:spPr>
            <a:xfrm>
              <a:off x="5955873" y="846416"/>
              <a:ext cx="2137475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4"/>
            <p:cNvSpPr txBox="1"/>
            <p:nvPr/>
          </p:nvSpPr>
          <p:spPr>
            <a:xfrm>
              <a:off x="5993435" y="883978"/>
              <a:ext cx="2062348" cy="11999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Dependency B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353225" y="4474747"/>
            <a:ext cx="1291619" cy="535181"/>
            <a:chOff x="5955873" y="846416"/>
            <a:chExt cx="2137475" cy="1282484"/>
          </a:xfrm>
          <a:solidFill>
            <a:schemeClr val="accent1"/>
          </a:solidFill>
        </p:grpSpPr>
        <p:sp>
          <p:nvSpPr>
            <p:cNvPr id="75" name="Rounded Rectangle 9"/>
            <p:cNvSpPr/>
            <p:nvPr/>
          </p:nvSpPr>
          <p:spPr>
            <a:xfrm>
              <a:off x="5955873" y="846416"/>
              <a:ext cx="2137475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ounded Rectangle 4"/>
            <p:cNvSpPr txBox="1"/>
            <p:nvPr/>
          </p:nvSpPr>
          <p:spPr>
            <a:xfrm>
              <a:off x="5993434" y="883979"/>
              <a:ext cx="2062348" cy="11999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Dependency A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353225" y="5135447"/>
            <a:ext cx="1291619" cy="535181"/>
            <a:chOff x="5955873" y="846416"/>
            <a:chExt cx="2137475" cy="1282484"/>
          </a:xfrm>
          <a:solidFill>
            <a:schemeClr val="accent6"/>
          </a:solidFill>
        </p:grpSpPr>
        <p:sp>
          <p:nvSpPr>
            <p:cNvPr id="78" name="Rounded Rectangle 9"/>
            <p:cNvSpPr/>
            <p:nvPr/>
          </p:nvSpPr>
          <p:spPr>
            <a:xfrm>
              <a:off x="5955873" y="846416"/>
              <a:ext cx="2137475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 txBox="1"/>
            <p:nvPr/>
          </p:nvSpPr>
          <p:spPr>
            <a:xfrm>
              <a:off x="5993435" y="883978"/>
              <a:ext cx="2062348" cy="11999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Dependency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6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Explicit Dependencies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Exposing dependencies goes against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information hiding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Interfaces with explicit dependencies can take more time to deal with and require instances passed around.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But we increase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flexibility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testability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and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 clarity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0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Command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embodies the idea of creating objects which have all the information needed to perform an action or trigger at a later time.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uses the 4 terms: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838200" y="4559155"/>
            <a:ext cx="2015412" cy="11943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Command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671596" y="4559155"/>
            <a:ext cx="2015412" cy="11943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Receiver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504992" y="4559155"/>
            <a:ext cx="2015412" cy="11943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Invoker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9338388" y="4559155"/>
            <a:ext cx="2015412" cy="11943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8794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Command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object knows about a </a:t>
            </a:r>
            <a:r>
              <a:rPr lang="en-GB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and invokes a method of it.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receiver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does the work.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GB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invoker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does not know anything about the command, only the command interface.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GB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invoker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object and several </a:t>
            </a:r>
            <a:r>
              <a:rPr lang="en-GB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objects are held by a </a:t>
            </a:r>
            <a:r>
              <a:rPr lang="en-GB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which decides when to execute commands.</a:t>
            </a:r>
          </a:p>
        </p:txBody>
      </p:sp>
    </p:spTree>
    <p:extLst>
      <p:ext uri="{BB962C8B-B14F-4D97-AF65-F5344CB8AC3E}">
        <p14:creationId xmlns:p14="http://schemas.microsoft.com/office/powerpoint/2010/main" val="154369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Command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14</a:t>
            </a:fld>
            <a:endParaRPr lang="en-GB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880946" y="2399279"/>
            <a:ext cx="1337441" cy="606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Receiver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77713" y="1991710"/>
            <a:ext cx="2015412" cy="43646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Client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841670" y="5162031"/>
            <a:ext cx="2015412" cy="11943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Invoker</a:t>
            </a:r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3594538" y="2702619"/>
            <a:ext cx="286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/>
          <p:cNvSpPr/>
          <p:nvPr/>
        </p:nvSpPr>
        <p:spPr>
          <a:xfrm>
            <a:off x="2257097" y="2399279"/>
            <a:ext cx="1337441" cy="6066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Command</a:t>
            </a:r>
            <a:endParaRPr lang="en-GB" sz="2800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3880946" y="3173975"/>
            <a:ext cx="1337441" cy="606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Receiver</a:t>
            </a:r>
          </a:p>
        </p:txBody>
      </p:sp>
      <p:cxnSp>
        <p:nvCxnSpPr>
          <p:cNvPr id="16" name="Straight Arrow Connector 15"/>
          <p:cNvCxnSpPr>
            <a:stCxn id="17" idx="3"/>
            <a:endCxn id="15" idx="1"/>
          </p:cNvCxnSpPr>
          <p:nvPr/>
        </p:nvCxnSpPr>
        <p:spPr>
          <a:xfrm>
            <a:off x="3594538" y="3477315"/>
            <a:ext cx="286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2257097" y="3173975"/>
            <a:ext cx="1337441" cy="6066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Command</a:t>
            </a:r>
            <a:endParaRPr lang="en-GB" sz="2800" dirty="0"/>
          </a:p>
        </p:txBody>
      </p: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2793125" y="5759190"/>
            <a:ext cx="1048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/>
          <p:cNvSpPr/>
          <p:nvPr/>
        </p:nvSpPr>
        <p:spPr>
          <a:xfrm>
            <a:off x="8750539" y="5455203"/>
            <a:ext cx="1337441" cy="606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Receiver</a:t>
            </a:r>
          </a:p>
        </p:txBody>
      </p:sp>
      <p:cxnSp>
        <p:nvCxnSpPr>
          <p:cNvPr id="23" name="Straight Arrow Connector 22"/>
          <p:cNvCxnSpPr>
            <a:stCxn id="24" idx="3"/>
            <a:endCxn id="22" idx="1"/>
          </p:cNvCxnSpPr>
          <p:nvPr/>
        </p:nvCxnSpPr>
        <p:spPr>
          <a:xfrm>
            <a:off x="8464131" y="5758543"/>
            <a:ext cx="286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7126690" y="5455203"/>
            <a:ext cx="1337441" cy="6066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Command</a:t>
            </a:r>
            <a:endParaRPr lang="en-GB" sz="2800" dirty="0"/>
          </a:p>
        </p:txBody>
      </p:sp>
      <p:cxnSp>
        <p:nvCxnSpPr>
          <p:cNvPr id="25" name="Straight Arrow Connector 24"/>
          <p:cNvCxnSpPr>
            <a:stCxn id="9" idx="3"/>
            <a:endCxn id="24" idx="1"/>
          </p:cNvCxnSpPr>
          <p:nvPr/>
        </p:nvCxnSpPr>
        <p:spPr>
          <a:xfrm flipV="1">
            <a:off x="5857082" y="5758543"/>
            <a:ext cx="1269608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9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Command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Commonly used for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Multi-level undo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Networking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Parallel Processing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Thread pools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Transactional behaviour</a:t>
            </a:r>
          </a:p>
        </p:txBody>
      </p:sp>
    </p:spTree>
    <p:extLst>
      <p:ext uri="{BB962C8B-B14F-4D97-AF65-F5344CB8AC3E}">
        <p14:creationId xmlns:p14="http://schemas.microsoft.com/office/powerpoint/2010/main" val="12044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16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148551" y="902557"/>
            <a:ext cx="2732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interface Order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void execute();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434" y="902557"/>
            <a:ext cx="45982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class Stock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private String name = "ABC";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private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quantity = 10;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public void buy(){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("Stock [ Name: "+name+",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Quantity: " + quantity +" ] bought");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public void sell(){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("Stock [ Name: "+name+",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Quantity: " + quantity +" ] sold");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17636" y="436177"/>
            <a:ext cx="915228" cy="4151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Receiver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8551" y="1548888"/>
            <a:ext cx="37653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latin typeface="Consolas" panose="020B0609020204030204" pitchFamily="49" charset="0"/>
              </a:rPr>
              <a:t>BuyStock</a:t>
            </a:r>
            <a:r>
              <a:rPr lang="en-GB" sz="1200" dirty="0">
                <a:latin typeface="Consolas" panose="020B0609020204030204" pitchFamily="49" charset="0"/>
              </a:rPr>
              <a:t> implements Order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private Stock </a:t>
            </a:r>
            <a:r>
              <a:rPr lang="en-GB" sz="1200" dirty="0" err="1">
                <a:latin typeface="Consolas" panose="020B0609020204030204" pitchFamily="49" charset="0"/>
              </a:rPr>
              <a:t>abcStock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public </a:t>
            </a:r>
            <a:r>
              <a:rPr lang="en-GB" sz="1200" dirty="0" err="1">
                <a:latin typeface="Consolas" panose="020B0609020204030204" pitchFamily="49" charset="0"/>
              </a:rPr>
              <a:t>BuyStock</a:t>
            </a:r>
            <a:r>
              <a:rPr lang="en-GB" sz="1200" dirty="0">
                <a:latin typeface="Consolas" panose="020B0609020204030204" pitchFamily="49" charset="0"/>
              </a:rPr>
              <a:t>(Stock </a:t>
            </a:r>
            <a:r>
              <a:rPr lang="en-GB" sz="1200" dirty="0" err="1">
                <a:latin typeface="Consolas" panose="020B0609020204030204" pitchFamily="49" charset="0"/>
              </a:rPr>
              <a:t>abcStock</a:t>
            </a:r>
            <a:r>
              <a:rPr lang="en-GB" sz="1200" dirty="0">
                <a:latin typeface="Consolas" panose="020B0609020204030204" pitchFamily="49" charset="0"/>
              </a:rPr>
              <a:t>){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</a:rPr>
              <a:t>this.abcStock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abcStock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public void execute()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</a:rPr>
              <a:t>abcStock.buy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48551" y="3784705"/>
            <a:ext cx="37653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latin typeface="Consolas" panose="020B0609020204030204" pitchFamily="49" charset="0"/>
              </a:rPr>
              <a:t>BuyStock</a:t>
            </a:r>
            <a:r>
              <a:rPr lang="en-GB" sz="1200" dirty="0">
                <a:latin typeface="Consolas" panose="020B0609020204030204" pitchFamily="49" charset="0"/>
              </a:rPr>
              <a:t> implements Order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private Stock </a:t>
            </a:r>
            <a:r>
              <a:rPr lang="en-GB" sz="1200" dirty="0" err="1">
                <a:latin typeface="Consolas" panose="020B0609020204030204" pitchFamily="49" charset="0"/>
              </a:rPr>
              <a:t>abcStock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public </a:t>
            </a:r>
            <a:r>
              <a:rPr lang="en-GB" sz="1200" dirty="0" err="1">
                <a:latin typeface="Consolas" panose="020B0609020204030204" pitchFamily="49" charset="0"/>
              </a:rPr>
              <a:t>BuyStock</a:t>
            </a:r>
            <a:r>
              <a:rPr lang="en-GB" sz="1200" dirty="0">
                <a:latin typeface="Consolas" panose="020B0609020204030204" pitchFamily="49" charset="0"/>
              </a:rPr>
              <a:t>(Stock </a:t>
            </a:r>
            <a:r>
              <a:rPr lang="en-GB" sz="1200" dirty="0" err="1">
                <a:latin typeface="Consolas" panose="020B0609020204030204" pitchFamily="49" charset="0"/>
              </a:rPr>
              <a:t>abcStock</a:t>
            </a:r>
            <a:r>
              <a:rPr lang="en-GB" sz="1200" dirty="0">
                <a:latin typeface="Consolas" panose="020B0609020204030204" pitchFamily="49" charset="0"/>
              </a:rPr>
              <a:t>){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</a:rPr>
              <a:t>this.abcStock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abcStock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public void execute()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</a:rPr>
              <a:t>abcStock.buy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6219499" y="436177"/>
            <a:ext cx="915228" cy="4151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18640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17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148550" y="902557"/>
            <a:ext cx="50922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latin typeface="Consolas" panose="020B0609020204030204" pitchFamily="49" charset="0"/>
              </a:rPr>
              <a:t>CommandPatternDemo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Stock </a:t>
            </a:r>
            <a:r>
              <a:rPr lang="en-GB" sz="1200" dirty="0" err="1">
                <a:latin typeface="Consolas" panose="020B0609020204030204" pitchFamily="49" charset="0"/>
              </a:rPr>
              <a:t>abcStock</a:t>
            </a:r>
            <a:r>
              <a:rPr lang="en-GB" sz="1200" dirty="0">
                <a:latin typeface="Consolas" panose="020B0609020204030204" pitchFamily="49" charset="0"/>
              </a:rPr>
              <a:t> = new Stock();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</a:rPr>
              <a:t>BuyStock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buyStockOrder</a:t>
            </a:r>
            <a:r>
              <a:rPr lang="en-GB" sz="1200" dirty="0">
                <a:latin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</a:rPr>
              <a:t>BuyStock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abcStock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</a:rPr>
              <a:t>SellStock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sellStockOrder</a:t>
            </a:r>
            <a:r>
              <a:rPr lang="en-GB" sz="1200" dirty="0">
                <a:latin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</a:rPr>
              <a:t>SellStock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abcStock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  Broker </a:t>
            </a:r>
            <a:r>
              <a:rPr lang="en-GB" sz="1200" dirty="0" err="1">
                <a:latin typeface="Consolas" panose="020B0609020204030204" pitchFamily="49" charset="0"/>
              </a:rPr>
              <a:t>broker</a:t>
            </a:r>
            <a:r>
              <a:rPr lang="en-GB" sz="1200" dirty="0">
                <a:latin typeface="Consolas" panose="020B0609020204030204" pitchFamily="49" charset="0"/>
              </a:rPr>
              <a:t> = new Broker();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</a:rPr>
              <a:t>broker.takeOrder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buyStockOrder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</a:rPr>
              <a:t>broker.takeOrder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sellStockOrder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</a:rPr>
              <a:t>broker.placeOrders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433" y="902557"/>
            <a:ext cx="52814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import </a:t>
            </a:r>
            <a:r>
              <a:rPr lang="en-GB" sz="1200" dirty="0" err="1">
                <a:latin typeface="Consolas" panose="020B0609020204030204" pitchFamily="49" charset="0"/>
              </a:rPr>
              <a:t>java.util.ArrayList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import </a:t>
            </a:r>
            <a:r>
              <a:rPr lang="en-GB" sz="1200" dirty="0" err="1">
                <a:latin typeface="Consolas" panose="020B0609020204030204" pitchFamily="49" charset="0"/>
              </a:rPr>
              <a:t>java.util.List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public class Broker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private List&lt;Order&gt; </a:t>
            </a:r>
            <a:r>
              <a:rPr lang="en-GB" sz="1200" dirty="0" err="1">
                <a:latin typeface="Consolas" panose="020B0609020204030204" pitchFamily="49" charset="0"/>
              </a:rPr>
              <a:t>orderList</a:t>
            </a:r>
            <a:r>
              <a:rPr lang="en-GB" sz="1200" dirty="0">
                <a:latin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</a:rPr>
              <a:t>ArrayList</a:t>
            </a:r>
            <a:r>
              <a:rPr lang="en-GB" sz="1200" dirty="0">
                <a:latin typeface="Consolas" panose="020B0609020204030204" pitchFamily="49" charset="0"/>
              </a:rPr>
              <a:t>&lt;Order&gt;(); 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public void </a:t>
            </a:r>
            <a:r>
              <a:rPr lang="en-GB" sz="1200" dirty="0" err="1">
                <a:latin typeface="Consolas" panose="020B0609020204030204" pitchFamily="49" charset="0"/>
              </a:rPr>
              <a:t>takeOrder</a:t>
            </a:r>
            <a:r>
              <a:rPr lang="en-GB" sz="1200" dirty="0">
                <a:latin typeface="Consolas" panose="020B0609020204030204" pitchFamily="49" charset="0"/>
              </a:rPr>
              <a:t>(Order order){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</a:rPr>
              <a:t>orderList.add</a:t>
            </a:r>
            <a:r>
              <a:rPr lang="en-GB" sz="1200" dirty="0">
                <a:latin typeface="Consolas" panose="020B0609020204030204" pitchFamily="49" charset="0"/>
              </a:rPr>
              <a:t>(order);		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public void </a:t>
            </a:r>
            <a:r>
              <a:rPr lang="en-GB" sz="1200" dirty="0" err="1">
                <a:latin typeface="Consolas" panose="020B0609020204030204" pitchFamily="49" charset="0"/>
              </a:rPr>
              <a:t>placeOrders</a:t>
            </a:r>
            <a:r>
              <a:rPr lang="en-GB" sz="1200" dirty="0">
                <a:latin typeface="Consolas" panose="020B0609020204030204" pitchFamily="49" charset="0"/>
              </a:rPr>
              <a:t>(){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for (Order </a:t>
            </a:r>
            <a:r>
              <a:rPr lang="en-GB" sz="1200" dirty="0" err="1">
                <a:latin typeface="Consolas" panose="020B0609020204030204" pitchFamily="49" charset="0"/>
              </a:rPr>
              <a:t>order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 err="1">
                <a:latin typeface="Consolas" panose="020B0609020204030204" pitchFamily="49" charset="0"/>
              </a:rPr>
              <a:t>orderList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</a:t>
            </a:r>
            <a:r>
              <a:rPr lang="en-GB" sz="1200" dirty="0" err="1">
                <a:latin typeface="Consolas" panose="020B0609020204030204" pitchFamily="49" charset="0"/>
              </a:rPr>
              <a:t>order.execute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</a:rPr>
              <a:t>orderList.clear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7636" y="436177"/>
            <a:ext cx="915228" cy="4151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Invoker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6235263" y="436177"/>
            <a:ext cx="915228" cy="4151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56840" y="5508953"/>
            <a:ext cx="3578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Stock [ Name: ABC, Quantity: 10 ] bought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Stock [ Name: ABC, Quantity: 10 ] sold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9916" y="5176167"/>
            <a:ext cx="13926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4574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Command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Command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https://sourcemaking.com/design_patterns/command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Command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https://en.wikipedia.org/wiki/command_pattern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0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Interpreter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856" y="1794094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 short, this design pattern describes the idea of specifying a grammar or language as a solution to a problem.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maps a language to a grammar which maps to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19</a:t>
            </a:fld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57395706"/>
              </p:ext>
            </p:extLst>
          </p:nvPr>
        </p:nvGraphicFramePr>
        <p:xfrm>
          <a:off x="2032000" y="3506855"/>
          <a:ext cx="8128000" cy="2638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3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134293" y="1825625"/>
            <a:ext cx="3790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Communication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Feedback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Courage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Respect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3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Interpreter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856" y="1794094"/>
            <a:ext cx="10515600" cy="834806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Backus-Naur Form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is an example of using this pattern.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20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362513" y="3800127"/>
            <a:ext cx="4991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expression ::= plus | minus | variable | number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plus ::= expression </a:t>
            </a:r>
            <a:r>
              <a:rPr lang="en-GB" sz="1200" dirty="0" err="1">
                <a:latin typeface="Consolas" panose="020B0609020204030204" pitchFamily="49" charset="0"/>
              </a:rPr>
              <a:t>expression</a:t>
            </a:r>
            <a:r>
              <a:rPr lang="en-GB" sz="1200" dirty="0">
                <a:latin typeface="Consolas" panose="020B0609020204030204" pitchFamily="49" charset="0"/>
              </a:rPr>
              <a:t> '+'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minus ::= expression </a:t>
            </a:r>
            <a:r>
              <a:rPr lang="en-GB" sz="1200" dirty="0" err="1">
                <a:latin typeface="Consolas" panose="020B0609020204030204" pitchFamily="49" charset="0"/>
              </a:rPr>
              <a:t>expression</a:t>
            </a:r>
            <a:r>
              <a:rPr lang="en-GB" sz="1200" dirty="0">
                <a:latin typeface="Consolas" panose="020B0609020204030204" pitchFamily="49" charset="0"/>
              </a:rPr>
              <a:t> '-'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variable  ::= 'a' | 'b' | 'c' | ... | 'z'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digit = '0' | '1' | ... | '9'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number ::= digit | digit number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455793" y="3384968"/>
            <a:ext cx="915228" cy="415159"/>
          </a:xfrm>
          <a:prstGeom prst="roundRect">
            <a:avLst/>
          </a:prstGeom>
          <a:solidFill>
            <a:srgbClr val="43B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Grammar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072808" y="3384968"/>
            <a:ext cx="915228" cy="415159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Domain Language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2808" y="3800126"/>
            <a:ext cx="4991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The syntax of computing languages such as mathematical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37428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21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9298" y="735799"/>
            <a:ext cx="84747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import </a:t>
            </a:r>
            <a:r>
              <a:rPr lang="en-GB" sz="1200" dirty="0" err="1">
                <a:latin typeface="Consolas" panose="020B0609020204030204" pitchFamily="49" charset="0"/>
              </a:rPr>
              <a:t>java.util.Map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interface Expression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interpret(Map&lt;</a:t>
            </a:r>
            <a:r>
              <a:rPr lang="en-GB" sz="1200" dirty="0" err="1">
                <a:latin typeface="Consolas" panose="020B0609020204030204" pitchFamily="49" charset="0"/>
              </a:rPr>
              <a:t>String,Expression</a:t>
            </a:r>
            <a:r>
              <a:rPr lang="en-GB" sz="1200" dirty="0">
                <a:latin typeface="Consolas" panose="020B0609020204030204" pitchFamily="49" charset="0"/>
              </a:rPr>
              <a:t>&gt; variables);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class Number implements Expression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private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number;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Number(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number)       { </a:t>
            </a:r>
            <a:r>
              <a:rPr lang="en-GB" sz="1200" dirty="0" err="1">
                <a:latin typeface="Consolas" panose="020B0609020204030204" pitchFamily="49" charset="0"/>
              </a:rPr>
              <a:t>this.number</a:t>
            </a:r>
            <a:r>
              <a:rPr lang="en-GB" sz="1200" dirty="0">
                <a:latin typeface="Consolas" panose="020B0609020204030204" pitchFamily="49" charset="0"/>
              </a:rPr>
              <a:t> = number;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interpret(Map&lt;</a:t>
            </a:r>
            <a:r>
              <a:rPr lang="en-GB" sz="1200" dirty="0" err="1">
                <a:latin typeface="Consolas" panose="020B0609020204030204" pitchFamily="49" charset="0"/>
              </a:rPr>
              <a:t>String,Expression</a:t>
            </a:r>
            <a:r>
              <a:rPr lang="en-GB" sz="1200" dirty="0">
                <a:latin typeface="Consolas" panose="020B0609020204030204" pitchFamily="49" charset="0"/>
              </a:rPr>
              <a:t>&gt; variables)  { return number;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class Plus implements Expression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Expression </a:t>
            </a:r>
            <a:r>
              <a:rPr lang="en-GB" sz="1200" dirty="0" err="1">
                <a:latin typeface="Consolas" panose="020B0609020204030204" pitchFamily="49" charset="0"/>
              </a:rPr>
              <a:t>leftOperand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Expression </a:t>
            </a:r>
            <a:r>
              <a:rPr lang="en-GB" sz="1200" dirty="0" err="1">
                <a:latin typeface="Consolas" panose="020B0609020204030204" pitchFamily="49" charset="0"/>
              </a:rPr>
              <a:t>rightOperand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Plus(Expression left, Expression right) {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</a:rPr>
              <a:t>leftOperand</a:t>
            </a:r>
            <a:r>
              <a:rPr lang="en-GB" sz="1200" dirty="0">
                <a:latin typeface="Consolas" panose="020B0609020204030204" pitchFamily="49" charset="0"/>
              </a:rPr>
              <a:t> = left;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</a:rPr>
              <a:t>rightOperand</a:t>
            </a:r>
            <a:r>
              <a:rPr lang="en-GB" sz="1200" dirty="0">
                <a:latin typeface="Consolas" panose="020B0609020204030204" pitchFamily="49" charset="0"/>
              </a:rPr>
              <a:t> = right;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interpret(Map&lt;</a:t>
            </a:r>
            <a:r>
              <a:rPr lang="en-GB" sz="1200" dirty="0" err="1">
                <a:latin typeface="Consolas" panose="020B0609020204030204" pitchFamily="49" charset="0"/>
              </a:rPr>
              <a:t>String,Expression</a:t>
            </a:r>
            <a:r>
              <a:rPr lang="en-GB" sz="1200" dirty="0">
                <a:latin typeface="Consolas" panose="020B0609020204030204" pitchFamily="49" charset="0"/>
              </a:rPr>
              <a:t>&gt; variables)  {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</a:rPr>
              <a:t>leftOperand.interpret</a:t>
            </a:r>
            <a:r>
              <a:rPr lang="en-GB" sz="1200" dirty="0">
                <a:latin typeface="Consolas" panose="020B0609020204030204" pitchFamily="49" charset="0"/>
              </a:rPr>
              <a:t>(variables) + </a:t>
            </a:r>
            <a:r>
              <a:rPr lang="en-GB" sz="1200" dirty="0" err="1">
                <a:latin typeface="Consolas" panose="020B0609020204030204" pitchFamily="49" charset="0"/>
              </a:rPr>
              <a:t>rightOperand.interpret</a:t>
            </a:r>
            <a:r>
              <a:rPr lang="en-GB" sz="1200" dirty="0">
                <a:latin typeface="Consolas" panose="020B0609020204030204" pitchFamily="49" charset="0"/>
              </a:rPr>
              <a:t>(variables);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332579" y="271653"/>
            <a:ext cx="915228" cy="415159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8120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22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28599" y="212421"/>
            <a:ext cx="84418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Minus implements Expression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Expression </a:t>
            </a:r>
            <a:r>
              <a:rPr lang="en-GB" sz="1200" dirty="0" err="1">
                <a:latin typeface="Consolas" panose="020B0609020204030204" pitchFamily="49" charset="0"/>
              </a:rPr>
              <a:t>leftOperand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Expression </a:t>
            </a:r>
            <a:r>
              <a:rPr lang="en-GB" sz="1200" dirty="0" err="1">
                <a:latin typeface="Consolas" panose="020B0609020204030204" pitchFamily="49" charset="0"/>
              </a:rPr>
              <a:t>rightOperand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Minus(Expression left, Expression right) {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</a:rPr>
              <a:t>leftOperand</a:t>
            </a:r>
            <a:r>
              <a:rPr lang="en-GB" sz="1200" dirty="0">
                <a:latin typeface="Consolas" panose="020B0609020204030204" pitchFamily="49" charset="0"/>
              </a:rPr>
              <a:t> = left;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</a:rPr>
              <a:t>rightOperand</a:t>
            </a:r>
            <a:r>
              <a:rPr lang="en-GB" sz="1200" dirty="0">
                <a:latin typeface="Consolas" panose="020B0609020204030204" pitchFamily="49" charset="0"/>
              </a:rPr>
              <a:t> = right;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interpret(Map&lt;</a:t>
            </a:r>
            <a:r>
              <a:rPr lang="en-GB" sz="1200" dirty="0" err="1">
                <a:latin typeface="Consolas" panose="020B0609020204030204" pitchFamily="49" charset="0"/>
              </a:rPr>
              <a:t>String,Expression</a:t>
            </a:r>
            <a:r>
              <a:rPr lang="en-GB" sz="1200" dirty="0">
                <a:latin typeface="Consolas" panose="020B0609020204030204" pitchFamily="49" charset="0"/>
              </a:rPr>
              <a:t>&gt; variables)  {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</a:rPr>
              <a:t>leftOperand.interpret</a:t>
            </a:r>
            <a:r>
              <a:rPr lang="en-GB" sz="1200" dirty="0">
                <a:latin typeface="Consolas" panose="020B0609020204030204" pitchFamily="49" charset="0"/>
              </a:rPr>
              <a:t>(variables) - </a:t>
            </a:r>
            <a:r>
              <a:rPr lang="en-GB" sz="1200" dirty="0" err="1">
                <a:latin typeface="Consolas" panose="020B0609020204030204" pitchFamily="49" charset="0"/>
              </a:rPr>
              <a:t>rightOperand.interpret</a:t>
            </a:r>
            <a:r>
              <a:rPr lang="en-GB" sz="1200" dirty="0">
                <a:latin typeface="Consolas" panose="020B0609020204030204" pitchFamily="49" charset="0"/>
              </a:rPr>
              <a:t>(variables);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class Variable implements Expression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private String name;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Variable(String name)       { this.name = name;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interpret(Map&lt;</a:t>
            </a:r>
            <a:r>
              <a:rPr lang="en-GB" sz="1200" dirty="0" err="1">
                <a:latin typeface="Consolas" panose="020B0609020204030204" pitchFamily="49" charset="0"/>
              </a:rPr>
              <a:t>String,Expression</a:t>
            </a:r>
            <a:r>
              <a:rPr lang="en-GB" sz="1200" dirty="0">
                <a:latin typeface="Consolas" panose="020B0609020204030204" pitchFamily="49" charset="0"/>
              </a:rPr>
              <a:t>&gt; variables)  {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if(null==</a:t>
            </a:r>
            <a:r>
              <a:rPr lang="en-GB" sz="1200" dirty="0" err="1">
                <a:latin typeface="Consolas" panose="020B0609020204030204" pitchFamily="49" charset="0"/>
              </a:rPr>
              <a:t>variables.get</a:t>
            </a:r>
            <a:r>
              <a:rPr lang="en-GB" sz="1200" dirty="0">
                <a:latin typeface="Consolas" panose="020B0609020204030204" pitchFamily="49" charset="0"/>
              </a:rPr>
              <a:t>(name)) return 0;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//Either return new Number(0).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</a:rPr>
              <a:t>variables.get</a:t>
            </a:r>
            <a:r>
              <a:rPr lang="en-GB" sz="1200" dirty="0">
                <a:latin typeface="Consolas" panose="020B0609020204030204" pitchFamily="49" charset="0"/>
              </a:rPr>
              <a:t>(name).interpret(variables);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5643" y="3676590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import </a:t>
            </a:r>
            <a:r>
              <a:rPr lang="en-GB" sz="1200" dirty="0" err="1">
                <a:latin typeface="Consolas" panose="020B0609020204030204" pitchFamily="49" charset="0"/>
              </a:rPr>
              <a:t>java.util.Map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import </a:t>
            </a:r>
            <a:r>
              <a:rPr lang="en-GB" sz="1200" dirty="0" err="1">
                <a:latin typeface="Consolas" panose="020B0609020204030204" pitchFamily="49" charset="0"/>
              </a:rPr>
              <a:t>java.util.HashMap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latin typeface="Consolas" panose="020B0609020204030204" pitchFamily="49" charset="0"/>
              </a:rPr>
              <a:t>InterpreterExample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String expression = "w x z - +";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Evaluator sentence = new Evaluator(expression);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Map&lt;</a:t>
            </a:r>
            <a:r>
              <a:rPr lang="en-GB" sz="1200" dirty="0" err="1">
                <a:latin typeface="Consolas" panose="020B0609020204030204" pitchFamily="49" charset="0"/>
              </a:rPr>
              <a:t>String,Expression</a:t>
            </a:r>
            <a:r>
              <a:rPr lang="en-GB" sz="1200" dirty="0">
                <a:latin typeface="Consolas" panose="020B0609020204030204" pitchFamily="49" charset="0"/>
              </a:rPr>
              <a:t>&gt; variables = new </a:t>
            </a:r>
            <a:r>
              <a:rPr lang="en-GB" sz="1200" dirty="0" err="1">
                <a:latin typeface="Consolas" panose="020B0609020204030204" pitchFamily="49" charset="0"/>
              </a:rPr>
              <a:t>HashMap</a:t>
            </a:r>
            <a:r>
              <a:rPr lang="en-GB" sz="1200" dirty="0"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latin typeface="Consolas" panose="020B0609020204030204" pitchFamily="49" charset="0"/>
              </a:rPr>
              <a:t>String,Expression</a:t>
            </a:r>
            <a:r>
              <a:rPr lang="en-GB" sz="1200" dirty="0">
                <a:latin typeface="Consolas" panose="020B0609020204030204" pitchFamily="49" charset="0"/>
              </a:rPr>
              <a:t>&gt;();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</a:rPr>
              <a:t>variables.put</a:t>
            </a:r>
            <a:r>
              <a:rPr lang="en-GB" sz="1200" dirty="0">
                <a:latin typeface="Consolas" panose="020B0609020204030204" pitchFamily="49" charset="0"/>
              </a:rPr>
              <a:t>("w", new Number(5));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</a:rPr>
              <a:t>variables.put</a:t>
            </a:r>
            <a:r>
              <a:rPr lang="en-GB" sz="1200" dirty="0">
                <a:latin typeface="Consolas" panose="020B0609020204030204" pitchFamily="49" charset="0"/>
              </a:rPr>
              <a:t>("x", new Number(10));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</a:rPr>
              <a:t>variables.put</a:t>
            </a:r>
            <a:r>
              <a:rPr lang="en-GB" sz="1200" dirty="0">
                <a:latin typeface="Consolas" panose="020B0609020204030204" pitchFamily="49" charset="0"/>
              </a:rPr>
              <a:t>("z", new Number(42));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result = </a:t>
            </a:r>
            <a:r>
              <a:rPr lang="en-GB" sz="1200" dirty="0" err="1">
                <a:latin typeface="Consolas" panose="020B0609020204030204" pitchFamily="49" charset="0"/>
              </a:rPr>
              <a:t>sentence.interpret</a:t>
            </a:r>
            <a:r>
              <a:rPr lang="en-GB" sz="1200" dirty="0">
                <a:latin typeface="Consolas" panose="020B0609020204030204" pitchFamily="49" charset="0"/>
              </a:rPr>
              <a:t>(variables);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(result);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21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Interpreter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856" y="1794093"/>
            <a:ext cx="10515600" cy="10470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behavioural-driven design (BDD)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tool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Cucumber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is another example of using this pattern.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23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362513" y="3800127"/>
            <a:ext cx="49912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Feature: </a:t>
            </a:r>
            <a:r>
              <a:rPr lang="en-GB" sz="1200" dirty="0">
                <a:latin typeface="Consolas" panose="020B0609020204030204" pitchFamily="49" charset="0"/>
              </a:rPr>
              <a:t>Refund item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Scenario: </a:t>
            </a:r>
            <a:r>
              <a:rPr lang="en-GB" sz="1200" dirty="0">
                <a:latin typeface="Consolas" panose="020B0609020204030204" pitchFamily="49" charset="0"/>
              </a:rPr>
              <a:t>Jeff returns a faulty microwave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Given</a:t>
            </a:r>
            <a:r>
              <a:rPr lang="en-GB" sz="1200" dirty="0">
                <a:latin typeface="Consolas" panose="020B0609020204030204" pitchFamily="49" charset="0"/>
              </a:rPr>
              <a:t> Jeff has bought a microwave for $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en-GB" sz="1200" dirty="0">
                <a:latin typeface="Consolas" panose="020B0609020204030204" pitchFamily="49" charset="0"/>
              </a:rPr>
              <a:t> he has a receipt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GB" sz="1200" dirty="0">
                <a:latin typeface="Consolas" panose="020B0609020204030204" pitchFamily="49" charset="0"/>
              </a:rPr>
              <a:t> he returns the microwave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r>
              <a:rPr lang="en-GB" sz="1200" dirty="0">
                <a:latin typeface="Consolas" panose="020B0609020204030204" pitchFamily="49" charset="0"/>
              </a:rPr>
              <a:t> Jeff should be refunded $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100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455793" y="3384968"/>
            <a:ext cx="915228" cy="415159"/>
          </a:xfrm>
          <a:prstGeom prst="roundRect">
            <a:avLst/>
          </a:prstGeom>
          <a:solidFill>
            <a:srgbClr val="43B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Grammar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072808" y="3384968"/>
            <a:ext cx="915228" cy="415159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Domain Language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2808" y="3800126"/>
            <a:ext cx="4991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The specification of tests in a human readable format.</a:t>
            </a:r>
          </a:p>
        </p:txBody>
      </p:sp>
    </p:spTree>
    <p:extLst>
      <p:ext uri="{BB962C8B-B14F-4D97-AF65-F5344CB8AC3E}">
        <p14:creationId xmlns:p14="http://schemas.microsoft.com/office/powerpoint/2010/main" val="38250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24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9298" y="735799"/>
            <a:ext cx="8474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package foo;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latin typeface="Consolas" panose="020B0609020204030204" pitchFamily="49" charset="0"/>
              </a:rPr>
              <a:t>MyStepdefs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@Given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"I have (\\d+) </a:t>
            </a:r>
            <a:r>
              <a:rPr lang="en-GB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cukes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in my belly"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I_have_cukes_in_my_belly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cukes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</a:rPr>
              <a:t>System.out.format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Cukes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: %n\n"</a:t>
            </a:r>
            <a:r>
              <a:rPr lang="en-GB" sz="1200" dirty="0">
                <a:latin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</a:rPr>
              <a:t>cukes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332579" y="271653"/>
            <a:ext cx="915228" cy="415159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1601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Interpreter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Interpreter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https://sourcemaking.com/design_patterns/interpreter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Wikipedia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: Interpreter Pattern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https://en.wikipedia.org/wiki/interpreter_pattern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8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26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session</a:t>
            </a:r>
            <a:endParaRPr lang="en-GB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169068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Once and Only Once</a:t>
            </a:r>
            <a:endParaRPr lang="en-US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57091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b="1">
                <a:latin typeface="Segoe UI Semibold" panose="020B0702040204020203" pitchFamily="34" charset="0"/>
                <a:cs typeface="Segoe UI Semibold" panose="020B0702040204020203" pitchFamily="34" charset="0"/>
              </a:rPr>
              <a:t>Separation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Concerns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345113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Iterator</a:t>
            </a:r>
            <a:endParaRPr lang="en-GB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433136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Mediator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73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Boy Scout Rule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Persistence Ignorance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Aren’t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Gonna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Need It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Keep It Simple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Stable Dependencies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Hollywood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 Responsibility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Open-Closed</a:t>
            </a:r>
          </a:p>
          <a:p>
            <a:pPr marL="182563" indent="0">
              <a:buNone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Liskov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Substitution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Interface Segregation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Don’t Repeat Yourself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Inversion of Control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Dependency Inversion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Explicit Dependencies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Once and Only Once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Tell, Don’t Ask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Encapsulation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Principle of Least Surprise</a:t>
            </a:r>
          </a:p>
          <a:p>
            <a:pPr marL="182563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3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838200" y="365125"/>
            <a:ext cx="11216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Creational, Structural, </a:t>
            </a:r>
            <a:r>
              <a:rPr lang="en-GB" sz="400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Behavioural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Factory method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Abstract factory 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Adaptor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Bridge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Proxy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Chain of responsiblity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Iterator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Stategy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Visitor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Dependency Inversion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Following this principle allows a form of software decoupling, to encourage reuse and flexibility. It is made up of 2 statements: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High-level modules should not depend on low-level modules. Both should depend on abstractions.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Abstractions should not depend on details. Details should depend on abstractions.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5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90975" y="2181225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5" name="TextBox 14"/>
          <p:cNvSpPr txBox="1"/>
          <p:nvPr/>
        </p:nvSpPr>
        <p:spPr>
          <a:xfrm>
            <a:off x="4448175" y="2280878"/>
            <a:ext cx="12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Package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2025" y="2181225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Dependency Inversion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6</a:t>
            </a:fld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242043" y="3212544"/>
            <a:ext cx="1544987" cy="926992"/>
            <a:chOff x="76367" y="2139"/>
            <a:chExt cx="2137474" cy="1282484"/>
          </a:xfrm>
        </p:grpSpPr>
        <p:sp>
          <p:nvSpPr>
            <p:cNvPr id="7" name="Rounded Rectangle 6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Object 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70995" y="3212544"/>
            <a:ext cx="1544987" cy="926992"/>
            <a:chOff x="5955872" y="846416"/>
            <a:chExt cx="2137474" cy="1282484"/>
          </a:xfrm>
        </p:grpSpPr>
        <p:sp>
          <p:nvSpPr>
            <p:cNvPr id="10" name="Rounded Rectangle 9"/>
            <p:cNvSpPr/>
            <p:nvPr/>
          </p:nvSpPr>
          <p:spPr>
            <a:xfrm>
              <a:off x="5955872" y="846416"/>
              <a:ext cx="2137474" cy="12824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5993435" y="883979"/>
              <a:ext cx="2062348" cy="1207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Object B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19225" y="2280878"/>
            <a:ext cx="12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Package A</a:t>
            </a:r>
          </a:p>
        </p:txBody>
      </p:sp>
      <p:cxnSp>
        <p:nvCxnSpPr>
          <p:cNvPr id="17" name="Straight Arrow Connector 16"/>
          <p:cNvCxnSpPr>
            <a:stCxn id="8" idx="3"/>
            <a:endCxn id="11" idx="1"/>
          </p:cNvCxnSpPr>
          <p:nvPr/>
        </p:nvCxnSpPr>
        <p:spPr>
          <a:xfrm>
            <a:off x="2759879" y="3676040"/>
            <a:ext cx="1538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64677" y="3369458"/>
            <a:ext cx="1000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534525" y="2163761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TextBox 19"/>
          <p:cNvSpPr txBox="1"/>
          <p:nvPr/>
        </p:nvSpPr>
        <p:spPr>
          <a:xfrm>
            <a:off x="9991725" y="2263414"/>
            <a:ext cx="12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Package B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3679" y="2163761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2" name="Group 21"/>
          <p:cNvGrpSpPr/>
          <p:nvPr/>
        </p:nvGrpSpPr>
        <p:grpSpPr>
          <a:xfrm>
            <a:off x="7304042" y="3195080"/>
            <a:ext cx="1544987" cy="926992"/>
            <a:chOff x="76367" y="2139"/>
            <a:chExt cx="2137474" cy="1282484"/>
          </a:xfrm>
        </p:grpSpPr>
        <p:sp>
          <p:nvSpPr>
            <p:cNvPr id="23" name="Rounded Rectangle 22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Object 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814545" y="3195080"/>
            <a:ext cx="1544987" cy="926992"/>
            <a:chOff x="5955872" y="846416"/>
            <a:chExt cx="2137474" cy="1282484"/>
          </a:xfrm>
        </p:grpSpPr>
        <p:sp>
          <p:nvSpPr>
            <p:cNvPr id="26" name="Rounded Rectangle 25"/>
            <p:cNvSpPr/>
            <p:nvPr/>
          </p:nvSpPr>
          <p:spPr>
            <a:xfrm>
              <a:off x="5955872" y="846416"/>
              <a:ext cx="2137474" cy="12824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 txBox="1"/>
            <p:nvPr/>
          </p:nvSpPr>
          <p:spPr>
            <a:xfrm>
              <a:off x="5993435" y="883979"/>
              <a:ext cx="2062348" cy="1207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Object B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70879" y="2263414"/>
            <a:ext cx="12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Package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53975" y="535342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inherits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304042" y="4869897"/>
            <a:ext cx="1544987" cy="926992"/>
            <a:chOff x="76367" y="2139"/>
            <a:chExt cx="2137474" cy="1282484"/>
          </a:xfrm>
        </p:grpSpPr>
        <p:sp>
          <p:nvSpPr>
            <p:cNvPr id="35" name="Rounded Rectangle 34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Interface A</a:t>
              </a:r>
            </a:p>
          </p:txBody>
        </p:sp>
      </p:grpSp>
      <p:cxnSp>
        <p:nvCxnSpPr>
          <p:cNvPr id="40" name="Elbow Connector 39"/>
          <p:cNvCxnSpPr>
            <a:endCxn id="35" idx="3"/>
          </p:cNvCxnSpPr>
          <p:nvPr/>
        </p:nvCxnSpPr>
        <p:spPr>
          <a:xfrm rot="10800000" flipV="1">
            <a:off x="8849029" y="4139535"/>
            <a:ext cx="1773106" cy="1193858"/>
          </a:xfrm>
          <a:prstGeom prst="bentConnector3">
            <a:avLst>
              <a:gd name="adj1" fmla="val 57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066190" y="4122072"/>
            <a:ext cx="1" cy="8690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019961" y="4342096"/>
            <a:ext cx="1000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339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Practices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Dependency Injection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Dependency Injection is a technique for passing objects into a class which then uses them, rather than have the class itself instantiate them.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class itself codes against an interface or base class, rather than a specific implementation class.</a:t>
            </a:r>
          </a:p>
        </p:txBody>
      </p:sp>
    </p:spTree>
    <p:extLst>
      <p:ext uri="{BB962C8B-B14F-4D97-AF65-F5344CB8AC3E}">
        <p14:creationId xmlns:p14="http://schemas.microsoft.com/office/powerpoint/2010/main" val="9998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Practices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Dependency Injection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types of injection are possible: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Constructor injection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Property/Setter injection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 injection</a:t>
            </a:r>
          </a:p>
        </p:txBody>
      </p:sp>
    </p:spTree>
    <p:extLst>
      <p:ext uri="{BB962C8B-B14F-4D97-AF65-F5344CB8AC3E}">
        <p14:creationId xmlns:p14="http://schemas.microsoft.com/office/powerpoint/2010/main" val="220051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Explicit Dependencies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 implicit dependency is one that is not visible outside of a class. It can make it harder to understand what a class does, reason about it, and understand how to make changes safely.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Explicit dependencies allow a developer to see what dependencies a class has and so better understand it.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also makes it easier to swap out dependencies to unit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7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1424</Words>
  <Application>Microsoft Office PowerPoint</Application>
  <PresentationFormat>Widescreen</PresentationFormat>
  <Paragraphs>352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等线</vt:lpstr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Office Theme</vt:lpstr>
      <vt:lpstr>How to be a Good Developer</vt:lpstr>
      <vt:lpstr>PowerPoint Presentation</vt:lpstr>
      <vt:lpstr>Principles</vt:lpstr>
      <vt:lpstr>PowerPoint Presentation</vt:lpstr>
      <vt:lpstr>Principles | Dependency Inversion</vt:lpstr>
      <vt:lpstr>Principles | Dependency Inversion</vt:lpstr>
      <vt:lpstr>Practices | Dependency Injection</vt:lpstr>
      <vt:lpstr>Practices | Dependency Injection</vt:lpstr>
      <vt:lpstr>Principles | Explicit Dependencies</vt:lpstr>
      <vt:lpstr>Principles | Explicit Dependencies</vt:lpstr>
      <vt:lpstr>Principles | Explicit Dependencies</vt:lpstr>
      <vt:lpstr>Pattern | Command  Behavioural</vt:lpstr>
      <vt:lpstr>Pattern | Command  Behavioural</vt:lpstr>
      <vt:lpstr>Pattern | Command  Behavioural</vt:lpstr>
      <vt:lpstr>Pattern | Command  Behavioural</vt:lpstr>
      <vt:lpstr>PowerPoint Presentation</vt:lpstr>
      <vt:lpstr>PowerPoint Presentation</vt:lpstr>
      <vt:lpstr>Pattern | Command  Behavioural</vt:lpstr>
      <vt:lpstr>Pattern | Interpreter  Behavioural</vt:lpstr>
      <vt:lpstr>Pattern | Interpreter  Behavioural</vt:lpstr>
      <vt:lpstr>PowerPoint Presentation</vt:lpstr>
      <vt:lpstr>PowerPoint Presentation</vt:lpstr>
      <vt:lpstr>Pattern | Interpreter  Behavioural</vt:lpstr>
      <vt:lpstr>PowerPoint Presentation</vt:lpstr>
      <vt:lpstr>Pattern | Interpreter  Behavioural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Matthias</dc:creator>
  <cp:lastModifiedBy>Matt Matthias</cp:lastModifiedBy>
  <cp:revision>87</cp:revision>
  <dcterms:created xsi:type="dcterms:W3CDTF">2016-05-13T07:51:51Z</dcterms:created>
  <dcterms:modified xsi:type="dcterms:W3CDTF">2016-11-30T21:53:38Z</dcterms:modified>
</cp:coreProperties>
</file>