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08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373C1-BBCA-BA4E-9B68-46D5003E73BE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780E-2CB4-3C4A-BD62-6A954967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780E-2CB4-3C4A-BD62-6A954967AB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780E-2CB4-3C4A-BD62-6A954967A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4780E-2CB4-3C4A-BD62-6A954967AB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9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912DF2CF-09C4-7F27-8E25-0583EEF5B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1" r="29769" b="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5CA34-ABF1-B7CB-DBF4-EFC0143D1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Token Merging Perceiver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7122B-EA64-0A46-6517-ACA9F8C1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/>
              <a:t>Matthew Zhou</a:t>
            </a:r>
          </a:p>
        </p:txBody>
      </p:sp>
    </p:spTree>
    <p:extLst>
      <p:ext uri="{BB962C8B-B14F-4D97-AF65-F5344CB8AC3E}">
        <p14:creationId xmlns:p14="http://schemas.microsoft.com/office/powerpoint/2010/main" val="260078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EA0-6AEF-159C-1301-CF5931BA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Tasks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B22FF8-F537-7415-3CFF-7B3FB3883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41" y="3081135"/>
            <a:ext cx="3723503" cy="3022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7E24B-CC2C-3108-C7F8-19BB2B1B8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249" y="3098372"/>
            <a:ext cx="3723502" cy="2988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5F22D-F081-B208-E79D-B1E554749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056" y="3098371"/>
            <a:ext cx="3697278" cy="29884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E2E7E7-0894-2F07-F50C-8962361B1FBE}"/>
              </a:ext>
            </a:extLst>
          </p:cNvPr>
          <p:cNvSpPr txBox="1">
            <a:spLocks/>
          </p:cNvSpPr>
          <p:nvPr/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256 latents, 26 self-attention layers, input sequence length 2048</a:t>
            </a:r>
          </a:p>
        </p:txBody>
      </p:sp>
    </p:spTree>
    <p:extLst>
      <p:ext uri="{BB962C8B-B14F-4D97-AF65-F5344CB8AC3E}">
        <p14:creationId xmlns:p14="http://schemas.microsoft.com/office/powerpoint/2010/main" val="393781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BDA0-A075-E2DD-177B-035BDD8F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FashionMNIST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856C-A510-EAFD-C6A3-41608B83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512 latents, 48 self-attention layers</a:t>
            </a:r>
          </a:p>
          <a:p>
            <a:r>
              <a:rPr lang="en-US" dirty="0"/>
              <a:t>Input size 3x224x224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F5B05-996F-291D-5E56-93FF8D99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98" y="3059913"/>
            <a:ext cx="4275266" cy="34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CEFC-D444-40E0-057C-1DDA4E5D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FLOPs/Throughput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80E1B-6197-7F94-97C1-860D305C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2286000"/>
            <a:ext cx="48641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76A2-BC03-7F67-4D7E-79D5CE33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Improvement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28764A6-4577-C99D-A64D-EEE1E4B8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40" y="2157731"/>
            <a:ext cx="5059920" cy="40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0BC7-1869-F6E1-C03A-1E90EA3C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EBB5-AF3E-CA10-5F34-58287AC9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Lose ~1% accuracy at r=8, 1.5x throughput improvement</a:t>
            </a:r>
          </a:p>
          <a:p>
            <a:r>
              <a:rPr lang="en-US" dirty="0"/>
              <a:t>After retraining, maintain/improve accuracy</a:t>
            </a:r>
          </a:p>
          <a:p>
            <a:pPr lvl="1"/>
            <a:r>
              <a:rPr lang="en-US" dirty="0"/>
              <a:t>2.5 throughput improvement</a:t>
            </a:r>
          </a:p>
          <a:p>
            <a:pPr lvl="1"/>
            <a:r>
              <a:rPr lang="en-US" dirty="0"/>
              <a:t>106 GFLOPS -&gt; 34 GFLOPS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7078-B273-2438-A181-8C0DBE23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445F-22A6-614D-DB10-5608FA6D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 redundancy in latents</a:t>
            </a:r>
          </a:p>
          <a:p>
            <a:r>
              <a:rPr lang="en-US" dirty="0"/>
              <a:t>Works for both language and vision tasks</a:t>
            </a:r>
          </a:p>
          <a:p>
            <a:r>
              <a:rPr lang="en-US" dirty="0"/>
              <a:t>Able to handle long input sequences</a:t>
            </a:r>
          </a:p>
        </p:txBody>
      </p:sp>
    </p:spTree>
    <p:extLst>
      <p:ext uri="{BB962C8B-B14F-4D97-AF65-F5344CB8AC3E}">
        <p14:creationId xmlns:p14="http://schemas.microsoft.com/office/powerpoint/2010/main" val="281632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CDEC-391F-E023-5639-6B95AD1B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31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0811-7257-E7A1-9A80-AB1A8087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29C4-3BA1-1324-6963-F8EE7ECB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of attention is </a:t>
            </a:r>
            <a:r>
              <a:rPr lang="en-US" b="1" dirty="0"/>
              <a:t>quadratic</a:t>
            </a:r>
            <a:r>
              <a:rPr lang="en-US" dirty="0"/>
              <a:t> in input sequence length</a:t>
            </a:r>
          </a:p>
          <a:p>
            <a:r>
              <a:rPr lang="en-US" dirty="0"/>
              <a:t>Transformer models have max sequence lengths (512/1024)</a:t>
            </a:r>
          </a:p>
          <a:p>
            <a:pPr lvl="1"/>
            <a:r>
              <a:rPr lang="en-US" dirty="0"/>
              <a:t>Cannot capture very long-range relationships between tokens</a:t>
            </a:r>
          </a:p>
          <a:p>
            <a:r>
              <a:rPr lang="en-US" dirty="0"/>
              <a:t>Long training times and latencies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7583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59B3-F099-A7D6-0E84-FD4A6306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Perceiver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5D4A-A484-8F46-BA6A-41927B4D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Tame quadratic complexity of Transformers with cross-attention</a:t>
            </a:r>
          </a:p>
          <a:p>
            <a:pPr lvl="1"/>
            <a:r>
              <a:rPr lang="en-US" dirty="0"/>
              <a:t>Encode by mapping input sequence to latent space – O(MN)</a:t>
            </a:r>
          </a:p>
          <a:p>
            <a:pPr lvl="1"/>
            <a:r>
              <a:rPr lang="en-US" dirty="0"/>
              <a:t>Self attention using latent tokens – O(N^2)</a:t>
            </a:r>
          </a:p>
          <a:p>
            <a:pPr lvl="1"/>
            <a:r>
              <a:rPr lang="en-US" dirty="0"/>
              <a:t>Decode into output array – O(NO)</a:t>
            </a:r>
          </a:p>
          <a:p>
            <a:pPr marL="457200" lvl="1" indent="0">
              <a:buNone/>
            </a:pPr>
            <a:endParaRPr lang="en-US" sz="10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0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2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200" dirty="0">
                <a:effectLst/>
                <a:latin typeface="Arial" panose="020B0604020202020204" pitchFamily="34" charset="0"/>
              </a:rPr>
              <a:t>Jaegle, et al. Perceiver io: A general architecture for structured</a:t>
            </a:r>
            <a:br>
              <a:rPr lang="en-US" sz="1200" dirty="0"/>
            </a:br>
            <a:r>
              <a:rPr lang="en-US" sz="1200" dirty="0">
                <a:effectLst/>
                <a:latin typeface="Arial" panose="020B0604020202020204" pitchFamily="34" charset="0"/>
              </a:rPr>
              <a:t>inputs &amp; outputs, 2022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B4AD4-0196-F828-CC08-DA4B25E6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12" y="4025461"/>
            <a:ext cx="5539247" cy="23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5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EBFF-21C7-F7FF-344B-767BA122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Perceiver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2A09-3F24-2567-F2C0-68ABA595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Complexity is </a:t>
            </a:r>
            <a:r>
              <a:rPr lang="en-US" b="1" dirty="0"/>
              <a:t>linear</a:t>
            </a:r>
            <a:r>
              <a:rPr lang="en-US" dirty="0"/>
              <a:t> in input sequence length</a:t>
            </a:r>
          </a:p>
          <a:p>
            <a:pPr lvl="1"/>
            <a:r>
              <a:rPr lang="en-US" dirty="0"/>
              <a:t>Much longer sequence lengths</a:t>
            </a:r>
          </a:p>
          <a:p>
            <a:r>
              <a:rPr lang="en-US" dirty="0"/>
              <a:t>Can feed in raw UTF-8 bytes for language tasks, instead of tokenizing</a:t>
            </a:r>
          </a:p>
          <a:p>
            <a:pPr lvl="1"/>
            <a:r>
              <a:rPr lang="en-US" sz="2000" dirty="0"/>
              <a:t>Tokenization - “Hard to maintain, introduces engineering overhead, and adds needless complexity to language model”</a:t>
            </a:r>
          </a:p>
          <a:p>
            <a:r>
              <a:rPr lang="en-US" dirty="0"/>
              <a:t>Can feed in full image, instead of patches</a:t>
            </a:r>
          </a:p>
          <a:p>
            <a:r>
              <a:rPr lang="en-US" dirty="0"/>
              <a:t>Can handle multi-task queries through task-specific tokens</a:t>
            </a:r>
          </a:p>
        </p:txBody>
      </p:sp>
    </p:spTree>
    <p:extLst>
      <p:ext uri="{BB962C8B-B14F-4D97-AF65-F5344CB8AC3E}">
        <p14:creationId xmlns:p14="http://schemas.microsoft.com/office/powerpoint/2010/main" val="123236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6441-FB70-CFAE-0D88-5B2C8E52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1AB0-32F5-84DA-028E-7433DA03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still be expensive – latent space is often 256x1280</a:t>
            </a:r>
          </a:p>
          <a:p>
            <a:pPr lvl="1"/>
            <a:r>
              <a:rPr lang="en-US" dirty="0"/>
              <a:t>BERT has max sequence length of 512</a:t>
            </a:r>
          </a:p>
          <a:p>
            <a:r>
              <a:rPr lang="en-US" dirty="0"/>
              <a:t>Bulk of computation is still quadratic in number of latents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C57C4-FC4E-7D21-C4C7-90C209FE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4195041"/>
            <a:ext cx="5969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4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0A08-9271-C99E-C649-4D29F894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E6F5-6011-A504-BC06-BFFC1EC2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token merging to reduce the number of latent tokens</a:t>
            </a:r>
          </a:p>
          <a:p>
            <a:r>
              <a:rPr lang="en-US" dirty="0"/>
              <a:t>Keep the most important latent tokens</a:t>
            </a:r>
          </a:p>
          <a:p>
            <a:r>
              <a:rPr lang="en-US" dirty="0"/>
              <a:t>Reduce FLOPs while maintaining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1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00E8-E912-A340-D5A3-59446D11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0061-3DAF-87B9-5DBC-EFE6044A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r tokens each layer - over L layers, remove </a:t>
            </a:r>
            <a:r>
              <a:rPr lang="en-US" dirty="0" err="1"/>
              <a:t>rL</a:t>
            </a:r>
            <a:r>
              <a:rPr lang="en-US" dirty="0"/>
              <a:t> tokens</a:t>
            </a:r>
          </a:p>
          <a:p>
            <a:pPr lvl="1"/>
            <a:r>
              <a:rPr lang="en-US" dirty="0"/>
              <a:t>Use dot product similarity between keys</a:t>
            </a:r>
          </a:p>
          <a:p>
            <a:pPr lvl="1"/>
            <a:r>
              <a:rPr lang="en-US" dirty="0"/>
              <a:t>Bipartite Soft Matching – fast approximate matching algorithm</a:t>
            </a:r>
          </a:p>
          <a:p>
            <a:pPr marL="0" indent="0">
              <a:buNone/>
            </a:pPr>
            <a:endParaRPr lang="en-US" sz="16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Arial" panose="020B0604020202020204" pitchFamily="34" charset="0"/>
              </a:rPr>
              <a:t>Daniel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Bolya</a:t>
            </a:r>
            <a:r>
              <a:rPr lang="en-US" sz="1400" dirty="0">
                <a:effectLst/>
                <a:latin typeface="Arial" panose="020B0604020202020204" pitchFamily="34" charset="0"/>
              </a:rPr>
              <a:t>, et al. Token merging: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Arial" panose="020B0604020202020204" pitchFamily="34" charset="0"/>
              </a:rPr>
              <a:t>Your vit but faster, 2023.</a:t>
            </a:r>
            <a:endParaRPr lang="en-US" sz="14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A4170-AC58-F6E2-45BB-CB164541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57" y="3913084"/>
            <a:ext cx="7217305" cy="27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A5BC-1C27-5346-011F-24F0C0D5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4515D-4E67-6EF4-6CE8-C5992EEF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Decreasing merging schedule </a:t>
            </a:r>
          </a:p>
          <a:p>
            <a:pPr lvl="1"/>
            <a:r>
              <a:rPr lang="en-US" dirty="0"/>
              <a:t>2r first layer, 0 last layer, interpolate between</a:t>
            </a:r>
          </a:p>
          <a:p>
            <a:pPr lvl="1"/>
            <a:r>
              <a:rPr lang="en-US" dirty="0"/>
              <a:t>At most 50% tokens removed per layer</a:t>
            </a:r>
          </a:p>
          <a:p>
            <a:r>
              <a:rPr lang="en-US" dirty="0"/>
              <a:t>Perceiver - merge tokens only in self-attention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D97F7-7F9B-03C4-845F-803CC2E7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58" y="4579624"/>
            <a:ext cx="5113283" cy="217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8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DB1-42EF-16CA-0760-AF213835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6FA8-6526-30B9-D574-8E87FC41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Finetune on language and image tasks</a:t>
            </a:r>
          </a:p>
          <a:p>
            <a:pPr lvl="1"/>
            <a:r>
              <a:rPr lang="en-US" dirty="0"/>
              <a:t>GLUE and </a:t>
            </a:r>
            <a:r>
              <a:rPr lang="en-US" dirty="0" err="1"/>
              <a:t>FashionMNIST</a:t>
            </a:r>
            <a:endParaRPr lang="en-US" dirty="0"/>
          </a:p>
          <a:p>
            <a:r>
              <a:rPr lang="en-US" dirty="0"/>
              <a:t>Apply Token Merging to finetuned model</a:t>
            </a:r>
          </a:p>
          <a:p>
            <a:pPr lvl="1"/>
            <a:r>
              <a:rPr lang="en-US" dirty="0"/>
              <a:t>Vary r</a:t>
            </a:r>
          </a:p>
          <a:p>
            <a:r>
              <a:rPr lang="en-US" dirty="0"/>
              <a:t>Retrain for small number of epochs</a:t>
            </a:r>
          </a:p>
        </p:txBody>
      </p:sp>
    </p:spTree>
    <p:extLst>
      <p:ext uri="{BB962C8B-B14F-4D97-AF65-F5344CB8AC3E}">
        <p14:creationId xmlns:p14="http://schemas.microsoft.com/office/powerpoint/2010/main" val="91793758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397</Words>
  <Application>Microsoft Macintosh PowerPoint</Application>
  <PresentationFormat>Widescreen</PresentationFormat>
  <Paragraphs>71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Token Merging Perceiver</vt:lpstr>
      <vt:lpstr>Motivation</vt:lpstr>
      <vt:lpstr>Perceiver I/O</vt:lpstr>
      <vt:lpstr>Perceiver I/O</vt:lpstr>
      <vt:lpstr>Limitations</vt:lpstr>
      <vt:lpstr>Proposed Method</vt:lpstr>
      <vt:lpstr>Token Merging</vt:lpstr>
      <vt:lpstr>Token Merging</vt:lpstr>
      <vt:lpstr>Experiments</vt:lpstr>
      <vt:lpstr>GLUE Tasks</vt:lpstr>
      <vt:lpstr>FashionMNIST</vt:lpstr>
      <vt:lpstr>FLOPs/Throughput Improvement</vt:lpstr>
      <vt:lpstr>Throughput Improvement</vt:lpstr>
      <vt:lpstr>Results</vt:lpstr>
      <vt:lpstr>Insights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 Merging Perceiver</dc:title>
  <dc:creator>Zhou, Matthew J</dc:creator>
  <cp:lastModifiedBy>Zhou, Matthew J</cp:lastModifiedBy>
  <cp:revision>5</cp:revision>
  <dcterms:created xsi:type="dcterms:W3CDTF">2024-04-21T09:45:32Z</dcterms:created>
  <dcterms:modified xsi:type="dcterms:W3CDTF">2024-04-22T22:32:03Z</dcterms:modified>
</cp:coreProperties>
</file>