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1"/>
    <p:restoredTop sz="96197"/>
  </p:normalViewPr>
  <p:slideViewPr>
    <p:cSldViewPr snapToGrid="0">
      <p:cViewPr varScale="1">
        <p:scale>
          <a:sx n="90" d="100"/>
          <a:sy n="90" d="100"/>
        </p:scale>
        <p:origin x="23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a:t>
            </a:r>
            <a:r>
              <a:rPr lang="en-US" baseline="0"/>
              <a:t> by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Yellow Profit</c:v>
                </c:pt>
              </c:strCache>
            </c:strRef>
          </c:tx>
          <c:spPr>
            <a:solidFill>
              <a:schemeClr val="accent1"/>
            </a:solidFill>
            <a:ln>
              <a:noFill/>
            </a:ln>
            <a:effectLst/>
          </c:spPr>
          <c:invertIfNegative val="0"/>
          <c:cat>
            <c:numRef>
              <c:f>Sheet1!$A$2:$A$4</c:f>
              <c:numCache>
                <c:formatCode>General</c:formatCode>
                <c:ptCount val="3"/>
                <c:pt idx="0">
                  <c:v>2016</c:v>
                </c:pt>
                <c:pt idx="1">
                  <c:v>2017</c:v>
                </c:pt>
                <c:pt idx="2">
                  <c:v>2018</c:v>
                </c:pt>
              </c:numCache>
            </c:numRef>
          </c:cat>
          <c:val>
            <c:numRef>
              <c:f>Sheet1!$B$2:$B$4</c:f>
              <c:numCache>
                <c:formatCode>General</c:formatCode>
                <c:ptCount val="3"/>
                <c:pt idx="0">
                  <c:v>13926995.43</c:v>
                </c:pt>
                <c:pt idx="1">
                  <c:v>16575977.970000001</c:v>
                </c:pt>
                <c:pt idx="2">
                  <c:v>13517399.77</c:v>
                </c:pt>
              </c:numCache>
            </c:numRef>
          </c:val>
          <c:extLst>
            <c:ext xmlns:c16="http://schemas.microsoft.com/office/drawing/2014/chart" uri="{C3380CC4-5D6E-409C-BE32-E72D297353CC}">
              <c16:uniqueId val="{00000000-386B-A945-85AE-B7273BCBC352}"/>
            </c:ext>
          </c:extLst>
        </c:ser>
        <c:ser>
          <c:idx val="1"/>
          <c:order val="1"/>
          <c:tx>
            <c:strRef>
              <c:f>Sheet1!$C$1</c:f>
              <c:strCache>
                <c:ptCount val="1"/>
                <c:pt idx="0">
                  <c:v>Pink Profit</c:v>
                </c:pt>
              </c:strCache>
            </c:strRef>
          </c:tx>
          <c:spPr>
            <a:solidFill>
              <a:schemeClr val="accent2"/>
            </a:solidFill>
            <a:ln>
              <a:noFill/>
            </a:ln>
            <a:effectLst/>
          </c:spPr>
          <c:invertIfNegative val="0"/>
          <c:cat>
            <c:numRef>
              <c:f>Sheet1!$A$2:$A$4</c:f>
              <c:numCache>
                <c:formatCode>General</c:formatCode>
                <c:ptCount val="3"/>
                <c:pt idx="0">
                  <c:v>2016</c:v>
                </c:pt>
                <c:pt idx="1">
                  <c:v>2017</c:v>
                </c:pt>
                <c:pt idx="2">
                  <c:v>2018</c:v>
                </c:pt>
              </c:numCache>
            </c:numRef>
          </c:cat>
          <c:val>
            <c:numRef>
              <c:f>Sheet1!$C$2:$C$4</c:f>
              <c:numCache>
                <c:formatCode>General</c:formatCode>
                <c:ptCount val="3"/>
                <c:pt idx="0">
                  <c:v>1713511.22</c:v>
                </c:pt>
                <c:pt idx="1">
                  <c:v>2033654.91</c:v>
                </c:pt>
                <c:pt idx="2">
                  <c:v>1560162.19</c:v>
                </c:pt>
              </c:numCache>
            </c:numRef>
          </c:val>
          <c:extLst>
            <c:ext xmlns:c16="http://schemas.microsoft.com/office/drawing/2014/chart" uri="{C3380CC4-5D6E-409C-BE32-E72D297353CC}">
              <c16:uniqueId val="{00000001-386B-A945-85AE-B7273BCBC352}"/>
            </c:ext>
          </c:extLst>
        </c:ser>
        <c:dLbls>
          <c:showLegendKey val="0"/>
          <c:showVal val="0"/>
          <c:showCatName val="0"/>
          <c:showSerName val="0"/>
          <c:showPercent val="0"/>
          <c:showBubbleSize val="0"/>
        </c:dLbls>
        <c:gapWidth val="219"/>
        <c:overlap val="-27"/>
        <c:axId val="762421328"/>
        <c:axId val="762423600"/>
      </c:barChart>
      <c:catAx>
        <c:axId val="76242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423600"/>
        <c:crosses val="autoZero"/>
        <c:auto val="1"/>
        <c:lblAlgn val="ctr"/>
        <c:lblOffset val="100"/>
        <c:noMultiLvlLbl val="0"/>
      </c:catAx>
      <c:valAx>
        <c:axId val="762423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42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Users per 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Sheet1!$AD$1</c:f>
              <c:strCache>
                <c:ptCount val="1"/>
                <c:pt idx="0">
                  <c:v>Yellow users</c:v>
                </c:pt>
              </c:strCache>
            </c:strRef>
          </c:tx>
          <c:spPr>
            <a:solidFill>
              <a:schemeClr val="accent1"/>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Sheet1!$AD$2:$AD$21</c:f>
              <c:numCache>
                <c:formatCode>General</c:formatCode>
                <c:ptCount val="20"/>
                <c:pt idx="0">
                  <c:v>3000</c:v>
                </c:pt>
                <c:pt idx="1">
                  <c:v>3000</c:v>
                </c:pt>
                <c:pt idx="2">
                  <c:v>2998</c:v>
                </c:pt>
                <c:pt idx="3">
                  <c:v>2334</c:v>
                </c:pt>
                <c:pt idx="4">
                  <c:v>2382</c:v>
                </c:pt>
                <c:pt idx="5">
                  <c:v>1712</c:v>
                </c:pt>
                <c:pt idx="6">
                  <c:v>2886</c:v>
                </c:pt>
                <c:pt idx="7">
                  <c:v>994</c:v>
                </c:pt>
                <c:pt idx="8">
                  <c:v>2564</c:v>
                </c:pt>
                <c:pt idx="9">
                  <c:v>2595</c:v>
                </c:pt>
                <c:pt idx="10">
                  <c:v>1681</c:v>
                </c:pt>
                <c:pt idx="11">
                  <c:v>1914</c:v>
                </c:pt>
                <c:pt idx="12">
                  <c:v>2486</c:v>
                </c:pt>
                <c:pt idx="13">
                  <c:v>934</c:v>
                </c:pt>
                <c:pt idx="14">
                  <c:v>0</c:v>
                </c:pt>
                <c:pt idx="15">
                  <c:v>880</c:v>
                </c:pt>
                <c:pt idx="16">
                  <c:v>574</c:v>
                </c:pt>
                <c:pt idx="17">
                  <c:v>3000</c:v>
                </c:pt>
                <c:pt idx="18">
                  <c:v>965</c:v>
                </c:pt>
                <c:pt idx="19">
                  <c:v>2997</c:v>
                </c:pt>
              </c:numCache>
            </c:numRef>
          </c:val>
          <c:extLst>
            <c:ext xmlns:c16="http://schemas.microsoft.com/office/drawing/2014/chart" uri="{C3380CC4-5D6E-409C-BE32-E72D297353CC}">
              <c16:uniqueId val="{00000000-9B4F-8447-A2B7-7B3429CC84A5}"/>
            </c:ext>
          </c:extLst>
        </c:ser>
        <c:ser>
          <c:idx val="1"/>
          <c:order val="1"/>
          <c:tx>
            <c:strRef>
              <c:f>Sheet1!$AE$1</c:f>
              <c:strCache>
                <c:ptCount val="1"/>
                <c:pt idx="0">
                  <c:v>Pink users</c:v>
                </c:pt>
              </c:strCache>
            </c:strRef>
          </c:tx>
          <c:spPr>
            <a:solidFill>
              <a:schemeClr val="accent2"/>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Sheet1!$AE$2:$AE$21</c:f>
              <c:numCache>
                <c:formatCode>General</c:formatCode>
                <c:ptCount val="20"/>
                <c:pt idx="0">
                  <c:v>2972</c:v>
                </c:pt>
                <c:pt idx="1">
                  <c:v>2859</c:v>
                </c:pt>
                <c:pt idx="2">
                  <c:v>2996</c:v>
                </c:pt>
                <c:pt idx="3">
                  <c:v>1480</c:v>
                </c:pt>
                <c:pt idx="4">
                  <c:v>2130</c:v>
                </c:pt>
                <c:pt idx="5">
                  <c:v>1198</c:v>
                </c:pt>
                <c:pt idx="6">
                  <c:v>2909</c:v>
                </c:pt>
                <c:pt idx="7">
                  <c:v>763</c:v>
                </c:pt>
                <c:pt idx="8">
                  <c:v>1118</c:v>
                </c:pt>
                <c:pt idx="9">
                  <c:v>1322</c:v>
                </c:pt>
                <c:pt idx="10">
                  <c:v>1145</c:v>
                </c:pt>
                <c:pt idx="11">
                  <c:v>1354</c:v>
                </c:pt>
                <c:pt idx="12">
                  <c:v>1790</c:v>
                </c:pt>
                <c:pt idx="13">
                  <c:v>684</c:v>
                </c:pt>
                <c:pt idx="14">
                  <c:v>0</c:v>
                </c:pt>
                <c:pt idx="15">
                  <c:v>1078</c:v>
                </c:pt>
                <c:pt idx="16">
                  <c:v>604</c:v>
                </c:pt>
                <c:pt idx="17">
                  <c:v>2109</c:v>
                </c:pt>
                <c:pt idx="18">
                  <c:v>1356</c:v>
                </c:pt>
                <c:pt idx="19">
                  <c:v>2463</c:v>
                </c:pt>
              </c:numCache>
            </c:numRef>
          </c:val>
          <c:extLst>
            <c:ext xmlns:c16="http://schemas.microsoft.com/office/drawing/2014/chart" uri="{C3380CC4-5D6E-409C-BE32-E72D297353CC}">
              <c16:uniqueId val="{00000001-9B4F-8447-A2B7-7B3429CC84A5}"/>
            </c:ext>
          </c:extLst>
        </c:ser>
        <c:dLbls>
          <c:showLegendKey val="0"/>
          <c:showVal val="0"/>
          <c:showCatName val="0"/>
          <c:showSerName val="0"/>
          <c:showPercent val="0"/>
          <c:showBubbleSize val="0"/>
        </c:dLbls>
        <c:gapWidth val="219"/>
        <c:overlap val="-27"/>
        <c:axId val="1303170655"/>
        <c:axId val="1303017391"/>
      </c:barChart>
      <c:catAx>
        <c:axId val="1303170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017391"/>
        <c:crosses val="autoZero"/>
        <c:auto val="1"/>
        <c:lblAlgn val="ctr"/>
        <c:lblOffset val="100"/>
        <c:noMultiLvlLbl val="0"/>
      </c:catAx>
      <c:valAx>
        <c:axId val="1303017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170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a:t>
            </a:r>
            <a:r>
              <a:rPr lang="en-US" baseline="0"/>
              <a:t> Rides per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Sheet1!$AF$1</c:f>
              <c:strCache>
                <c:ptCount val="1"/>
                <c:pt idx="0">
                  <c:v>Yellow rides</c:v>
                </c:pt>
              </c:strCache>
            </c:strRef>
          </c:tx>
          <c:spPr>
            <a:solidFill>
              <a:schemeClr val="accent1"/>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Sheet1!$AF$2:$AF$21</c:f>
              <c:numCache>
                <c:formatCode>General</c:formatCode>
                <c:ptCount val="20"/>
                <c:pt idx="0">
                  <c:v>85918</c:v>
                </c:pt>
                <c:pt idx="1">
                  <c:v>47264</c:v>
                </c:pt>
                <c:pt idx="2">
                  <c:v>28168</c:v>
                </c:pt>
                <c:pt idx="3">
                  <c:v>4452</c:v>
                </c:pt>
                <c:pt idx="4">
                  <c:v>4722</c:v>
                </c:pt>
                <c:pt idx="5">
                  <c:v>2469</c:v>
                </c:pt>
                <c:pt idx="6">
                  <c:v>9816</c:v>
                </c:pt>
                <c:pt idx="7">
                  <c:v>1200</c:v>
                </c:pt>
                <c:pt idx="8">
                  <c:v>5637</c:v>
                </c:pt>
                <c:pt idx="9">
                  <c:v>5795</c:v>
                </c:pt>
                <c:pt idx="10">
                  <c:v>2431</c:v>
                </c:pt>
                <c:pt idx="11">
                  <c:v>3028</c:v>
                </c:pt>
                <c:pt idx="12">
                  <c:v>5265</c:v>
                </c:pt>
                <c:pt idx="13">
                  <c:v>1132</c:v>
                </c:pt>
                <c:pt idx="14">
                  <c:v>0</c:v>
                </c:pt>
                <c:pt idx="15">
                  <c:v>1033</c:v>
                </c:pt>
                <c:pt idx="16">
                  <c:v>631</c:v>
                </c:pt>
                <c:pt idx="17">
                  <c:v>40045</c:v>
                </c:pt>
                <c:pt idx="18">
                  <c:v>1169</c:v>
                </c:pt>
                <c:pt idx="19">
                  <c:v>24506</c:v>
                </c:pt>
              </c:numCache>
            </c:numRef>
          </c:val>
          <c:extLst>
            <c:ext xmlns:c16="http://schemas.microsoft.com/office/drawing/2014/chart" uri="{C3380CC4-5D6E-409C-BE32-E72D297353CC}">
              <c16:uniqueId val="{00000000-2125-F842-BB68-B3411962AAFF}"/>
            </c:ext>
          </c:extLst>
        </c:ser>
        <c:ser>
          <c:idx val="1"/>
          <c:order val="1"/>
          <c:tx>
            <c:strRef>
              <c:f>Sheet1!$AG$1</c:f>
              <c:strCache>
                <c:ptCount val="1"/>
                <c:pt idx="0">
                  <c:v>Pink rides</c:v>
                </c:pt>
              </c:strCache>
            </c:strRef>
          </c:tx>
          <c:spPr>
            <a:solidFill>
              <a:schemeClr val="accent2"/>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Sheet1!$AG$2:$AG$21</c:f>
              <c:numCache>
                <c:formatCode>General</c:formatCode>
                <c:ptCount val="20"/>
                <c:pt idx="0">
                  <c:v>13967</c:v>
                </c:pt>
                <c:pt idx="1">
                  <c:v>9361</c:v>
                </c:pt>
                <c:pt idx="2">
                  <c:v>19865</c:v>
                </c:pt>
                <c:pt idx="3">
                  <c:v>2002</c:v>
                </c:pt>
                <c:pt idx="4">
                  <c:v>3797</c:v>
                </c:pt>
                <c:pt idx="5">
                  <c:v>1513</c:v>
                </c:pt>
                <c:pt idx="6">
                  <c:v>10672</c:v>
                </c:pt>
                <c:pt idx="7">
                  <c:v>864</c:v>
                </c:pt>
                <c:pt idx="8">
                  <c:v>1380</c:v>
                </c:pt>
                <c:pt idx="9">
                  <c:v>1762</c:v>
                </c:pt>
                <c:pt idx="10">
                  <c:v>1394</c:v>
                </c:pt>
                <c:pt idx="11">
                  <c:v>1868</c:v>
                </c:pt>
                <c:pt idx="12">
                  <c:v>2732</c:v>
                </c:pt>
                <c:pt idx="13">
                  <c:v>799</c:v>
                </c:pt>
                <c:pt idx="14">
                  <c:v>0</c:v>
                </c:pt>
                <c:pt idx="15">
                  <c:v>1334</c:v>
                </c:pt>
                <c:pt idx="16">
                  <c:v>682</c:v>
                </c:pt>
                <c:pt idx="17">
                  <c:v>3692</c:v>
                </c:pt>
                <c:pt idx="18">
                  <c:v>1841</c:v>
                </c:pt>
                <c:pt idx="19">
                  <c:v>5186</c:v>
                </c:pt>
              </c:numCache>
            </c:numRef>
          </c:val>
          <c:extLst>
            <c:ext xmlns:c16="http://schemas.microsoft.com/office/drawing/2014/chart" uri="{C3380CC4-5D6E-409C-BE32-E72D297353CC}">
              <c16:uniqueId val="{00000001-2125-F842-BB68-B3411962AAFF}"/>
            </c:ext>
          </c:extLst>
        </c:ser>
        <c:dLbls>
          <c:showLegendKey val="0"/>
          <c:showVal val="0"/>
          <c:showCatName val="0"/>
          <c:showSerName val="0"/>
          <c:showPercent val="0"/>
          <c:showBubbleSize val="0"/>
        </c:dLbls>
        <c:gapWidth val="219"/>
        <c:overlap val="-27"/>
        <c:axId val="573367312"/>
        <c:axId val="846610912"/>
      </c:barChart>
      <c:catAx>
        <c:axId val="57336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6610912"/>
        <c:crosses val="autoZero"/>
        <c:auto val="1"/>
        <c:lblAlgn val="ctr"/>
        <c:lblOffset val="100"/>
        <c:noMultiLvlLbl val="0"/>
      </c:catAx>
      <c:valAx>
        <c:axId val="846610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367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KM</a:t>
            </a:r>
            <a:r>
              <a:rPr lang="en-US" baseline="0"/>
              <a:t> travelled per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Sheet1!$AH$1</c:f>
              <c:strCache>
                <c:ptCount val="1"/>
                <c:pt idx="0">
                  <c:v>Yellow km</c:v>
                </c:pt>
              </c:strCache>
            </c:strRef>
          </c:tx>
          <c:spPr>
            <a:solidFill>
              <a:schemeClr val="accent1"/>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Sheet1!$AH$2:$AH$21</c:f>
              <c:numCache>
                <c:formatCode>General</c:formatCode>
                <c:ptCount val="20"/>
                <c:pt idx="0">
                  <c:v>1932842.47</c:v>
                </c:pt>
                <c:pt idx="1">
                  <c:v>1070978.26</c:v>
                </c:pt>
                <c:pt idx="2">
                  <c:v>639078.88</c:v>
                </c:pt>
                <c:pt idx="3">
                  <c:v>100773.72</c:v>
                </c:pt>
                <c:pt idx="4">
                  <c:v>107172.36</c:v>
                </c:pt>
                <c:pt idx="5">
                  <c:v>55218.19</c:v>
                </c:pt>
                <c:pt idx="6">
                  <c:v>219799.82</c:v>
                </c:pt>
                <c:pt idx="7">
                  <c:v>27035.34</c:v>
                </c:pt>
                <c:pt idx="8">
                  <c:v>127392.79</c:v>
                </c:pt>
                <c:pt idx="9">
                  <c:v>128928.59</c:v>
                </c:pt>
                <c:pt idx="10">
                  <c:v>54561.599999999999</c:v>
                </c:pt>
                <c:pt idx="11">
                  <c:v>68168.88</c:v>
                </c:pt>
                <c:pt idx="12">
                  <c:v>118903.62</c:v>
                </c:pt>
                <c:pt idx="13">
                  <c:v>25206.84</c:v>
                </c:pt>
                <c:pt idx="14">
                  <c:v>0</c:v>
                </c:pt>
                <c:pt idx="15">
                  <c:v>23707.06</c:v>
                </c:pt>
                <c:pt idx="16">
                  <c:v>14305.1</c:v>
                </c:pt>
                <c:pt idx="17">
                  <c:v>906038.71</c:v>
                </c:pt>
                <c:pt idx="18">
                  <c:v>26850.57</c:v>
                </c:pt>
                <c:pt idx="19">
                  <c:v>552454.67000000004</c:v>
                </c:pt>
              </c:numCache>
            </c:numRef>
          </c:val>
          <c:extLst>
            <c:ext xmlns:c16="http://schemas.microsoft.com/office/drawing/2014/chart" uri="{C3380CC4-5D6E-409C-BE32-E72D297353CC}">
              <c16:uniqueId val="{00000000-DB73-7749-AAB6-0972DFA6AF5B}"/>
            </c:ext>
          </c:extLst>
        </c:ser>
        <c:ser>
          <c:idx val="1"/>
          <c:order val="1"/>
          <c:tx>
            <c:strRef>
              <c:f>Sheet1!$AI$1</c:f>
              <c:strCache>
                <c:ptCount val="1"/>
                <c:pt idx="0">
                  <c:v>Pink km</c:v>
                </c:pt>
              </c:strCache>
            </c:strRef>
          </c:tx>
          <c:spPr>
            <a:solidFill>
              <a:schemeClr val="accent2"/>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Sheet1!$AI$2:$AI$21</c:f>
              <c:numCache>
                <c:formatCode>General</c:formatCode>
                <c:ptCount val="20"/>
                <c:pt idx="0">
                  <c:v>315967.27</c:v>
                </c:pt>
                <c:pt idx="1">
                  <c:v>210726.13</c:v>
                </c:pt>
                <c:pt idx="2">
                  <c:v>449656.77</c:v>
                </c:pt>
                <c:pt idx="3">
                  <c:v>44644.45</c:v>
                </c:pt>
                <c:pt idx="4">
                  <c:v>86540.61</c:v>
                </c:pt>
                <c:pt idx="5">
                  <c:v>33608.5</c:v>
                </c:pt>
                <c:pt idx="6">
                  <c:v>240703.87</c:v>
                </c:pt>
                <c:pt idx="7">
                  <c:v>18789.740000000002</c:v>
                </c:pt>
                <c:pt idx="8">
                  <c:v>30389.26</c:v>
                </c:pt>
                <c:pt idx="9">
                  <c:v>39715.17</c:v>
                </c:pt>
                <c:pt idx="10">
                  <c:v>31308.15</c:v>
                </c:pt>
                <c:pt idx="11">
                  <c:v>41038.42</c:v>
                </c:pt>
                <c:pt idx="12">
                  <c:v>62000.37</c:v>
                </c:pt>
                <c:pt idx="13">
                  <c:v>18022.97</c:v>
                </c:pt>
                <c:pt idx="14">
                  <c:v>0</c:v>
                </c:pt>
                <c:pt idx="15">
                  <c:v>30154.14</c:v>
                </c:pt>
                <c:pt idx="16">
                  <c:v>15400.66</c:v>
                </c:pt>
                <c:pt idx="17">
                  <c:v>82998.95</c:v>
                </c:pt>
                <c:pt idx="18">
                  <c:v>41474.17</c:v>
                </c:pt>
                <c:pt idx="19">
                  <c:v>117933.51</c:v>
                </c:pt>
              </c:numCache>
            </c:numRef>
          </c:val>
          <c:extLst>
            <c:ext xmlns:c16="http://schemas.microsoft.com/office/drawing/2014/chart" uri="{C3380CC4-5D6E-409C-BE32-E72D297353CC}">
              <c16:uniqueId val="{00000001-DB73-7749-AAB6-0972DFA6AF5B}"/>
            </c:ext>
          </c:extLst>
        </c:ser>
        <c:dLbls>
          <c:showLegendKey val="0"/>
          <c:showVal val="0"/>
          <c:showCatName val="0"/>
          <c:showSerName val="0"/>
          <c:showPercent val="0"/>
          <c:showBubbleSize val="0"/>
        </c:dLbls>
        <c:gapWidth val="219"/>
        <c:overlap val="-27"/>
        <c:axId val="675329200"/>
        <c:axId val="675330928"/>
      </c:barChart>
      <c:catAx>
        <c:axId val="67532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5330928"/>
        <c:crosses val="autoZero"/>
        <c:auto val="1"/>
        <c:lblAlgn val="ctr"/>
        <c:lblOffset val="100"/>
        <c:noMultiLvlLbl val="0"/>
      </c:catAx>
      <c:valAx>
        <c:axId val="67533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5329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Profit/Ride</a:t>
            </a:r>
            <a:r>
              <a:rPr lang="en-US" baseline="0"/>
              <a:t> by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c:f>
              <c:strCache>
                <c:ptCount val="1"/>
                <c:pt idx="0">
                  <c:v>Yellow Profit/Ride</c:v>
                </c:pt>
              </c:strCache>
            </c:strRef>
          </c:tx>
          <c:spPr>
            <a:solidFill>
              <a:schemeClr val="accent1"/>
            </a:solidFill>
            <a:ln>
              <a:noFill/>
            </a:ln>
            <a:effectLst/>
          </c:spPr>
          <c:invertIfNegative val="0"/>
          <c:cat>
            <c:numRef>
              <c:f>Sheet1!$A$2:$A$4</c:f>
              <c:numCache>
                <c:formatCode>General</c:formatCode>
                <c:ptCount val="3"/>
                <c:pt idx="0">
                  <c:v>2016</c:v>
                </c:pt>
                <c:pt idx="1">
                  <c:v>2017</c:v>
                </c:pt>
                <c:pt idx="2">
                  <c:v>2018</c:v>
                </c:pt>
              </c:numCache>
            </c:numRef>
          </c:cat>
          <c:val>
            <c:numRef>
              <c:f>Sheet1!$D$2:$D$4</c:f>
              <c:numCache>
                <c:formatCode>General</c:formatCode>
                <c:ptCount val="3"/>
                <c:pt idx="0">
                  <c:v>169.35</c:v>
                </c:pt>
                <c:pt idx="1">
                  <c:v>168.82</c:v>
                </c:pt>
                <c:pt idx="2">
                  <c:v>143.41999999999999</c:v>
                </c:pt>
              </c:numCache>
            </c:numRef>
          </c:val>
          <c:extLst>
            <c:ext xmlns:c16="http://schemas.microsoft.com/office/drawing/2014/chart" uri="{C3380CC4-5D6E-409C-BE32-E72D297353CC}">
              <c16:uniqueId val="{00000000-CCAB-5E40-AB59-40EA92ACD182}"/>
            </c:ext>
          </c:extLst>
        </c:ser>
        <c:ser>
          <c:idx val="1"/>
          <c:order val="1"/>
          <c:tx>
            <c:strRef>
              <c:f>Sheet1!$E$1</c:f>
              <c:strCache>
                <c:ptCount val="1"/>
                <c:pt idx="0">
                  <c:v>Pink Profit/Ride</c:v>
                </c:pt>
              </c:strCache>
            </c:strRef>
          </c:tx>
          <c:spPr>
            <a:solidFill>
              <a:schemeClr val="accent2"/>
            </a:solidFill>
            <a:ln>
              <a:noFill/>
            </a:ln>
            <a:effectLst/>
          </c:spPr>
          <c:invertIfNegative val="0"/>
          <c:cat>
            <c:numRef>
              <c:f>Sheet1!$A$2:$A$4</c:f>
              <c:numCache>
                <c:formatCode>General</c:formatCode>
                <c:ptCount val="3"/>
                <c:pt idx="0">
                  <c:v>2016</c:v>
                </c:pt>
                <c:pt idx="1">
                  <c:v>2017</c:v>
                </c:pt>
                <c:pt idx="2">
                  <c:v>2018</c:v>
                </c:pt>
              </c:numCache>
            </c:numRef>
          </c:cat>
          <c:val>
            <c:numRef>
              <c:f>Sheet1!$E$2:$E$4</c:f>
              <c:numCache>
                <c:formatCode>General</c:formatCode>
                <c:ptCount val="3"/>
                <c:pt idx="0">
                  <c:v>68.319999999999993</c:v>
                </c:pt>
                <c:pt idx="1">
                  <c:v>67.069999999999993</c:v>
                </c:pt>
                <c:pt idx="2">
                  <c:v>53.23</c:v>
                </c:pt>
              </c:numCache>
            </c:numRef>
          </c:val>
          <c:extLst>
            <c:ext xmlns:c16="http://schemas.microsoft.com/office/drawing/2014/chart" uri="{C3380CC4-5D6E-409C-BE32-E72D297353CC}">
              <c16:uniqueId val="{00000001-CCAB-5E40-AB59-40EA92ACD182}"/>
            </c:ext>
          </c:extLst>
        </c:ser>
        <c:dLbls>
          <c:showLegendKey val="0"/>
          <c:showVal val="0"/>
          <c:showCatName val="0"/>
          <c:showSerName val="0"/>
          <c:showPercent val="0"/>
          <c:showBubbleSize val="0"/>
        </c:dLbls>
        <c:gapWidth val="219"/>
        <c:overlap val="-27"/>
        <c:axId val="773130576"/>
        <c:axId val="773132848"/>
      </c:barChart>
      <c:catAx>
        <c:axId val="77313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132848"/>
        <c:crosses val="autoZero"/>
        <c:auto val="1"/>
        <c:lblAlgn val="ctr"/>
        <c:lblOffset val="100"/>
        <c:noMultiLvlLbl val="0"/>
      </c:catAx>
      <c:valAx>
        <c:axId val="773132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13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Profit/KM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Sheet1!$F$1</c:f>
              <c:strCache>
                <c:ptCount val="1"/>
                <c:pt idx="0">
                  <c:v>Yellow Profit/KM</c:v>
                </c:pt>
              </c:strCache>
            </c:strRef>
          </c:tx>
          <c:spPr>
            <a:solidFill>
              <a:schemeClr val="accent1"/>
            </a:solidFill>
            <a:ln>
              <a:noFill/>
            </a:ln>
            <a:effectLst/>
          </c:spPr>
          <c:invertIfNegative val="0"/>
          <c:cat>
            <c:numRef>
              <c:f>Sheet1!$A$2:$A$4</c:f>
              <c:numCache>
                <c:formatCode>General</c:formatCode>
                <c:ptCount val="3"/>
                <c:pt idx="0">
                  <c:v>2016</c:v>
                </c:pt>
                <c:pt idx="1">
                  <c:v>2017</c:v>
                </c:pt>
                <c:pt idx="2">
                  <c:v>2018</c:v>
                </c:pt>
              </c:numCache>
            </c:numRef>
          </c:cat>
          <c:val>
            <c:numRef>
              <c:f>Sheet1!$F$2:$F$4</c:f>
              <c:numCache>
                <c:formatCode>General</c:formatCode>
                <c:ptCount val="3"/>
                <c:pt idx="0">
                  <c:v>7.49</c:v>
                </c:pt>
                <c:pt idx="1">
                  <c:v>7.49</c:v>
                </c:pt>
                <c:pt idx="2">
                  <c:v>6.36</c:v>
                </c:pt>
              </c:numCache>
            </c:numRef>
          </c:val>
          <c:extLst>
            <c:ext xmlns:c16="http://schemas.microsoft.com/office/drawing/2014/chart" uri="{C3380CC4-5D6E-409C-BE32-E72D297353CC}">
              <c16:uniqueId val="{00000000-A576-6C4F-9834-5913184BB9AC}"/>
            </c:ext>
          </c:extLst>
        </c:ser>
        <c:ser>
          <c:idx val="1"/>
          <c:order val="1"/>
          <c:tx>
            <c:strRef>
              <c:f>Sheet1!$G$1</c:f>
              <c:strCache>
                <c:ptCount val="1"/>
                <c:pt idx="0">
                  <c:v>Pink Profit/KM</c:v>
                </c:pt>
              </c:strCache>
            </c:strRef>
          </c:tx>
          <c:spPr>
            <a:solidFill>
              <a:schemeClr val="accent2"/>
            </a:solidFill>
            <a:ln>
              <a:noFill/>
            </a:ln>
            <a:effectLst/>
          </c:spPr>
          <c:invertIfNegative val="0"/>
          <c:cat>
            <c:numRef>
              <c:f>Sheet1!$A$2:$A$4</c:f>
              <c:numCache>
                <c:formatCode>General</c:formatCode>
                <c:ptCount val="3"/>
                <c:pt idx="0">
                  <c:v>2016</c:v>
                </c:pt>
                <c:pt idx="1">
                  <c:v>2017</c:v>
                </c:pt>
                <c:pt idx="2">
                  <c:v>2018</c:v>
                </c:pt>
              </c:numCache>
            </c:numRef>
          </c:cat>
          <c:val>
            <c:numRef>
              <c:f>Sheet1!$G$2:$G$4</c:f>
              <c:numCache>
                <c:formatCode>General</c:formatCode>
                <c:ptCount val="3"/>
                <c:pt idx="0">
                  <c:v>3.03</c:v>
                </c:pt>
                <c:pt idx="1">
                  <c:v>2.96</c:v>
                </c:pt>
                <c:pt idx="2">
                  <c:v>2.35</c:v>
                </c:pt>
              </c:numCache>
            </c:numRef>
          </c:val>
          <c:extLst>
            <c:ext xmlns:c16="http://schemas.microsoft.com/office/drawing/2014/chart" uri="{C3380CC4-5D6E-409C-BE32-E72D297353CC}">
              <c16:uniqueId val="{00000001-A576-6C4F-9834-5913184BB9AC}"/>
            </c:ext>
          </c:extLst>
        </c:ser>
        <c:dLbls>
          <c:showLegendKey val="0"/>
          <c:showVal val="0"/>
          <c:showCatName val="0"/>
          <c:showSerName val="0"/>
          <c:showPercent val="0"/>
          <c:showBubbleSize val="0"/>
        </c:dLbls>
        <c:gapWidth val="219"/>
        <c:overlap val="-27"/>
        <c:axId val="583834064"/>
        <c:axId val="1031499984"/>
      </c:barChart>
      <c:catAx>
        <c:axId val="58383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499984"/>
        <c:crosses val="autoZero"/>
        <c:auto val="1"/>
        <c:lblAlgn val="ctr"/>
        <c:lblOffset val="100"/>
        <c:noMultiLvlLbl val="0"/>
      </c:catAx>
      <c:valAx>
        <c:axId val="103149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834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Base</a:t>
            </a:r>
            <a:r>
              <a:rPr lang="en-US" baseline="0"/>
              <a:t> by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Sheet1!$A$10</c:f>
              <c:strCache>
                <c:ptCount val="1"/>
                <c:pt idx="0">
                  <c:v>Male</c:v>
                </c:pt>
              </c:strCache>
            </c:strRef>
          </c:tx>
          <c:spPr>
            <a:solidFill>
              <a:schemeClr val="accent1"/>
            </a:solidFill>
            <a:ln>
              <a:noFill/>
            </a:ln>
            <a:effectLst/>
          </c:spPr>
          <c:invertIfNegative val="0"/>
          <c:cat>
            <c:strRef>
              <c:f>Sheet1!$B$9:$C$9</c:f>
              <c:strCache>
                <c:ptCount val="2"/>
                <c:pt idx="0">
                  <c:v>Yellow</c:v>
                </c:pt>
                <c:pt idx="1">
                  <c:v>Pink</c:v>
                </c:pt>
              </c:strCache>
            </c:strRef>
          </c:cat>
          <c:val>
            <c:numRef>
              <c:f>Sheet1!$B$10:$C$10</c:f>
              <c:numCache>
                <c:formatCode>General</c:formatCode>
                <c:ptCount val="2"/>
                <c:pt idx="0">
                  <c:v>21502</c:v>
                </c:pt>
                <c:pt idx="1">
                  <c:v>17511</c:v>
                </c:pt>
              </c:numCache>
            </c:numRef>
          </c:val>
          <c:extLst>
            <c:ext xmlns:c16="http://schemas.microsoft.com/office/drawing/2014/chart" uri="{C3380CC4-5D6E-409C-BE32-E72D297353CC}">
              <c16:uniqueId val="{00000000-B8A8-5C48-8AD6-FD4D76B8DBF1}"/>
            </c:ext>
          </c:extLst>
        </c:ser>
        <c:ser>
          <c:idx val="1"/>
          <c:order val="1"/>
          <c:tx>
            <c:strRef>
              <c:f>Sheet1!$A$11</c:f>
              <c:strCache>
                <c:ptCount val="1"/>
                <c:pt idx="0">
                  <c:v>Female</c:v>
                </c:pt>
              </c:strCache>
            </c:strRef>
          </c:tx>
          <c:spPr>
            <a:solidFill>
              <a:schemeClr val="accent2"/>
            </a:solidFill>
            <a:ln>
              <a:noFill/>
            </a:ln>
            <a:effectLst/>
          </c:spPr>
          <c:invertIfNegative val="0"/>
          <c:cat>
            <c:strRef>
              <c:f>Sheet1!$B$9:$C$9</c:f>
              <c:strCache>
                <c:ptCount val="2"/>
                <c:pt idx="0">
                  <c:v>Yellow</c:v>
                </c:pt>
                <c:pt idx="1">
                  <c:v>Pink</c:v>
                </c:pt>
              </c:strCache>
            </c:strRef>
          </c:cat>
          <c:val>
            <c:numRef>
              <c:f>Sheet1!$B$11:$C$11</c:f>
              <c:numCache>
                <c:formatCode>General</c:formatCode>
                <c:ptCount val="2"/>
                <c:pt idx="0">
                  <c:v>18394</c:v>
                </c:pt>
                <c:pt idx="1">
                  <c:v>14819</c:v>
                </c:pt>
              </c:numCache>
            </c:numRef>
          </c:val>
          <c:extLst>
            <c:ext xmlns:c16="http://schemas.microsoft.com/office/drawing/2014/chart" uri="{C3380CC4-5D6E-409C-BE32-E72D297353CC}">
              <c16:uniqueId val="{00000001-B8A8-5C48-8AD6-FD4D76B8DBF1}"/>
            </c:ext>
          </c:extLst>
        </c:ser>
        <c:dLbls>
          <c:showLegendKey val="0"/>
          <c:showVal val="0"/>
          <c:showCatName val="0"/>
          <c:showSerName val="0"/>
          <c:showPercent val="0"/>
          <c:showBubbleSize val="0"/>
        </c:dLbls>
        <c:gapWidth val="219"/>
        <c:overlap val="-27"/>
        <c:axId val="1232863120"/>
        <c:axId val="1308728895"/>
      </c:barChart>
      <c:catAx>
        <c:axId val="123286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8728895"/>
        <c:crosses val="autoZero"/>
        <c:auto val="1"/>
        <c:lblAlgn val="ctr"/>
        <c:lblOffset val="100"/>
        <c:noMultiLvlLbl val="0"/>
      </c:catAx>
      <c:valAx>
        <c:axId val="130872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2863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Base by 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Sheet1!$A$15</c:f>
              <c:strCache>
                <c:ptCount val="1"/>
                <c:pt idx="0">
                  <c:v>Yellow</c:v>
                </c:pt>
              </c:strCache>
            </c:strRef>
          </c:tx>
          <c:spPr>
            <a:solidFill>
              <a:schemeClr val="accent1"/>
            </a:solidFill>
            <a:ln>
              <a:noFill/>
            </a:ln>
            <a:effectLst/>
          </c:spPr>
          <c:invertIfNegative val="0"/>
          <c:cat>
            <c:strRef>
              <c:f>Sheet1!$B$14:$F$14</c:f>
              <c:strCache>
                <c:ptCount val="5"/>
                <c:pt idx="0">
                  <c:v>18-24</c:v>
                </c:pt>
                <c:pt idx="1">
                  <c:v>25-34</c:v>
                </c:pt>
                <c:pt idx="2">
                  <c:v>35-44</c:v>
                </c:pt>
                <c:pt idx="3">
                  <c:v>45-54</c:v>
                </c:pt>
                <c:pt idx="4">
                  <c:v>55-65</c:v>
                </c:pt>
              </c:strCache>
            </c:strRef>
          </c:cat>
          <c:val>
            <c:numRef>
              <c:f>Sheet1!$B$15:$F$15</c:f>
              <c:numCache>
                <c:formatCode>General</c:formatCode>
                <c:ptCount val="5"/>
                <c:pt idx="0">
                  <c:v>8982</c:v>
                </c:pt>
                <c:pt idx="1">
                  <c:v>12760</c:v>
                </c:pt>
                <c:pt idx="2">
                  <c:v>9208</c:v>
                </c:pt>
                <c:pt idx="3">
                  <c:v>4334</c:v>
                </c:pt>
                <c:pt idx="4">
                  <c:v>4612</c:v>
                </c:pt>
              </c:numCache>
            </c:numRef>
          </c:val>
          <c:extLst>
            <c:ext xmlns:c16="http://schemas.microsoft.com/office/drawing/2014/chart" uri="{C3380CC4-5D6E-409C-BE32-E72D297353CC}">
              <c16:uniqueId val="{00000000-4F4F-2144-8EFF-C6AB71E3D508}"/>
            </c:ext>
          </c:extLst>
        </c:ser>
        <c:ser>
          <c:idx val="1"/>
          <c:order val="1"/>
          <c:tx>
            <c:strRef>
              <c:f>Sheet1!$A$16</c:f>
              <c:strCache>
                <c:ptCount val="1"/>
                <c:pt idx="0">
                  <c:v>Pink</c:v>
                </c:pt>
              </c:strCache>
            </c:strRef>
          </c:tx>
          <c:spPr>
            <a:solidFill>
              <a:schemeClr val="accent2"/>
            </a:solidFill>
            <a:ln>
              <a:noFill/>
            </a:ln>
            <a:effectLst/>
          </c:spPr>
          <c:invertIfNegative val="0"/>
          <c:cat>
            <c:strRef>
              <c:f>Sheet1!$B$14:$F$14</c:f>
              <c:strCache>
                <c:ptCount val="5"/>
                <c:pt idx="0">
                  <c:v>18-24</c:v>
                </c:pt>
                <c:pt idx="1">
                  <c:v>25-34</c:v>
                </c:pt>
                <c:pt idx="2">
                  <c:v>35-44</c:v>
                </c:pt>
                <c:pt idx="3">
                  <c:v>45-54</c:v>
                </c:pt>
                <c:pt idx="4">
                  <c:v>55-65</c:v>
                </c:pt>
              </c:strCache>
            </c:strRef>
          </c:cat>
          <c:val>
            <c:numRef>
              <c:f>Sheet1!$B$16:$F$16</c:f>
              <c:numCache>
                <c:formatCode>General</c:formatCode>
                <c:ptCount val="5"/>
                <c:pt idx="0">
                  <c:v>7306</c:v>
                </c:pt>
                <c:pt idx="1">
                  <c:v>10283</c:v>
                </c:pt>
                <c:pt idx="2">
                  <c:v>7469</c:v>
                </c:pt>
                <c:pt idx="3">
                  <c:v>3482</c:v>
                </c:pt>
                <c:pt idx="4">
                  <c:v>3790</c:v>
                </c:pt>
              </c:numCache>
            </c:numRef>
          </c:val>
          <c:extLst>
            <c:ext xmlns:c16="http://schemas.microsoft.com/office/drawing/2014/chart" uri="{C3380CC4-5D6E-409C-BE32-E72D297353CC}">
              <c16:uniqueId val="{00000001-4F4F-2144-8EFF-C6AB71E3D508}"/>
            </c:ext>
          </c:extLst>
        </c:ser>
        <c:dLbls>
          <c:showLegendKey val="0"/>
          <c:showVal val="0"/>
          <c:showCatName val="0"/>
          <c:showSerName val="0"/>
          <c:showPercent val="0"/>
          <c:showBubbleSize val="0"/>
        </c:dLbls>
        <c:gapWidth val="219"/>
        <c:overlap val="-27"/>
        <c:axId val="414377600"/>
        <c:axId val="414379600"/>
      </c:barChart>
      <c:catAx>
        <c:axId val="41437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379600"/>
        <c:crosses val="autoZero"/>
        <c:auto val="1"/>
        <c:lblAlgn val="ctr"/>
        <c:lblOffset val="100"/>
        <c:noMultiLvlLbl val="0"/>
      </c:catAx>
      <c:valAx>
        <c:axId val="414379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37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Base by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Sheet1!$E$10</c:f>
              <c:strCache>
                <c:ptCount val="1"/>
                <c:pt idx="0">
                  <c:v>Yellow</c:v>
                </c:pt>
              </c:strCache>
            </c:strRef>
          </c:tx>
          <c:spPr>
            <a:solidFill>
              <a:schemeClr val="accent1"/>
            </a:solidFill>
            <a:ln>
              <a:noFill/>
            </a:ln>
            <a:effectLst/>
          </c:spPr>
          <c:invertIfNegative val="0"/>
          <c:cat>
            <c:strRef>
              <c:f>Sheet1!$F$9:$H$9</c:f>
              <c:strCache>
                <c:ptCount val="3"/>
                <c:pt idx="0">
                  <c:v>Low</c:v>
                </c:pt>
                <c:pt idx="1">
                  <c:v>Mid</c:v>
                </c:pt>
                <c:pt idx="2">
                  <c:v>High</c:v>
                </c:pt>
              </c:strCache>
            </c:strRef>
          </c:cat>
          <c:val>
            <c:numRef>
              <c:f>Sheet1!$F$10:$H$10</c:f>
              <c:numCache>
                <c:formatCode>General</c:formatCode>
                <c:ptCount val="3"/>
                <c:pt idx="0">
                  <c:v>3776</c:v>
                </c:pt>
                <c:pt idx="1">
                  <c:v>13709</c:v>
                </c:pt>
                <c:pt idx="2">
                  <c:v>22411</c:v>
                </c:pt>
              </c:numCache>
            </c:numRef>
          </c:val>
          <c:extLst>
            <c:ext xmlns:c16="http://schemas.microsoft.com/office/drawing/2014/chart" uri="{C3380CC4-5D6E-409C-BE32-E72D297353CC}">
              <c16:uniqueId val="{00000000-D2BA-E54A-9F52-47E7E1D0B42C}"/>
            </c:ext>
          </c:extLst>
        </c:ser>
        <c:ser>
          <c:idx val="1"/>
          <c:order val="1"/>
          <c:tx>
            <c:strRef>
              <c:f>Sheet1!$E$11</c:f>
              <c:strCache>
                <c:ptCount val="1"/>
                <c:pt idx="0">
                  <c:v>Pink</c:v>
                </c:pt>
              </c:strCache>
            </c:strRef>
          </c:tx>
          <c:spPr>
            <a:solidFill>
              <a:schemeClr val="accent2"/>
            </a:solidFill>
            <a:ln>
              <a:noFill/>
            </a:ln>
            <a:effectLst/>
          </c:spPr>
          <c:invertIfNegative val="0"/>
          <c:cat>
            <c:strRef>
              <c:f>Sheet1!$F$9:$H$9</c:f>
              <c:strCache>
                <c:ptCount val="3"/>
                <c:pt idx="0">
                  <c:v>Low</c:v>
                </c:pt>
                <c:pt idx="1">
                  <c:v>Mid</c:v>
                </c:pt>
                <c:pt idx="2">
                  <c:v>High</c:v>
                </c:pt>
              </c:strCache>
            </c:strRef>
          </c:cat>
          <c:val>
            <c:numRef>
              <c:f>Sheet1!$F$11:$H$11</c:f>
              <c:numCache>
                <c:formatCode>General</c:formatCode>
                <c:ptCount val="3"/>
                <c:pt idx="0">
                  <c:v>3067</c:v>
                </c:pt>
                <c:pt idx="1">
                  <c:v>11020</c:v>
                </c:pt>
                <c:pt idx="2">
                  <c:v>18243</c:v>
                </c:pt>
              </c:numCache>
            </c:numRef>
          </c:val>
          <c:extLst>
            <c:ext xmlns:c16="http://schemas.microsoft.com/office/drawing/2014/chart" uri="{C3380CC4-5D6E-409C-BE32-E72D297353CC}">
              <c16:uniqueId val="{00000001-D2BA-E54A-9F52-47E7E1D0B42C}"/>
            </c:ext>
          </c:extLst>
        </c:ser>
        <c:dLbls>
          <c:showLegendKey val="0"/>
          <c:showVal val="0"/>
          <c:showCatName val="0"/>
          <c:showSerName val="0"/>
          <c:showPercent val="0"/>
          <c:showBubbleSize val="0"/>
        </c:dLbls>
        <c:gapWidth val="219"/>
        <c:overlap val="-27"/>
        <c:axId val="737036448"/>
        <c:axId val="736566768"/>
      </c:barChart>
      <c:catAx>
        <c:axId val="73703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6566768"/>
        <c:crosses val="autoZero"/>
        <c:auto val="1"/>
        <c:lblAlgn val="ctr"/>
        <c:lblOffset val="100"/>
        <c:noMultiLvlLbl val="0"/>
      </c:catAx>
      <c:valAx>
        <c:axId val="736566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036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a:t>
            </a:r>
            <a:r>
              <a:rPr lang="en-US" dirty="0"/>
              <a:t> Rides per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Sheet1!$A$24</c:f>
              <c:strCache>
                <c:ptCount val="1"/>
                <c:pt idx="0">
                  <c:v>Yellow</c:v>
                </c:pt>
              </c:strCache>
            </c:strRef>
          </c:tx>
          <c:spPr>
            <a:ln w="28575" cap="rnd">
              <a:solidFill>
                <a:schemeClr val="accent1"/>
              </a:solidFill>
              <a:round/>
            </a:ln>
            <a:effectLst/>
          </c:spPr>
          <c:marker>
            <c:symbol val="none"/>
          </c:marker>
          <c:cat>
            <c:strRef>
              <c:f>Sheet1!$B$23:$M$23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Sheet1!$B$24:$M$24</c:f>
              <c:numCache>
                <c:formatCode>General</c:formatCode>
                <c:ptCount val="12"/>
                <c:pt idx="0">
                  <c:v>18117</c:v>
                </c:pt>
                <c:pt idx="1">
                  <c:v>14932</c:v>
                </c:pt>
                <c:pt idx="2">
                  <c:v>17423</c:v>
                </c:pt>
                <c:pt idx="3">
                  <c:v>17351</c:v>
                </c:pt>
                <c:pt idx="4">
                  <c:v>18741</c:v>
                </c:pt>
                <c:pt idx="5">
                  <c:v>18836</c:v>
                </c:pt>
                <c:pt idx="6">
                  <c:v>21086</c:v>
                </c:pt>
                <c:pt idx="7">
                  <c:v>23584</c:v>
                </c:pt>
                <c:pt idx="8">
                  <c:v>27201</c:v>
                </c:pt>
                <c:pt idx="9">
                  <c:v>30276</c:v>
                </c:pt>
                <c:pt idx="10">
                  <c:v>31695</c:v>
                </c:pt>
                <c:pt idx="11">
                  <c:v>35439</c:v>
                </c:pt>
              </c:numCache>
            </c:numRef>
          </c:val>
          <c:smooth val="0"/>
          <c:extLst>
            <c:ext xmlns:c16="http://schemas.microsoft.com/office/drawing/2014/chart" uri="{C3380CC4-5D6E-409C-BE32-E72D297353CC}">
              <c16:uniqueId val="{00000000-BB05-A44E-B599-FB04673EE580}"/>
            </c:ext>
          </c:extLst>
        </c:ser>
        <c:ser>
          <c:idx val="1"/>
          <c:order val="1"/>
          <c:tx>
            <c:strRef>
              <c:f>Sheet1!$A$25</c:f>
              <c:strCache>
                <c:ptCount val="1"/>
                <c:pt idx="0">
                  <c:v>Pink</c:v>
                </c:pt>
              </c:strCache>
            </c:strRef>
          </c:tx>
          <c:spPr>
            <a:ln w="28575" cap="rnd">
              <a:solidFill>
                <a:schemeClr val="accent2"/>
              </a:solidFill>
              <a:round/>
            </a:ln>
            <a:effectLst/>
          </c:spPr>
          <c:marker>
            <c:symbol val="none"/>
          </c:marker>
          <c:cat>
            <c:strRef>
              <c:f>Sheet1!$B$23:$M$23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Sheet1!$B$25:$M$25</c:f>
              <c:numCache>
                <c:formatCode>General</c:formatCode>
                <c:ptCount val="12"/>
                <c:pt idx="0">
                  <c:v>5057</c:v>
                </c:pt>
                <c:pt idx="1">
                  <c:v>3375</c:v>
                </c:pt>
                <c:pt idx="2">
                  <c:v>4223</c:v>
                </c:pt>
                <c:pt idx="3">
                  <c:v>4083</c:v>
                </c:pt>
                <c:pt idx="4">
                  <c:v>4960</c:v>
                </c:pt>
                <c:pt idx="5">
                  <c:v>5877</c:v>
                </c:pt>
                <c:pt idx="6">
                  <c:v>6590</c:v>
                </c:pt>
                <c:pt idx="7">
                  <c:v>7739</c:v>
                </c:pt>
                <c:pt idx="8">
                  <c:v>9658</c:v>
                </c:pt>
                <c:pt idx="9">
                  <c:v>10576</c:v>
                </c:pt>
                <c:pt idx="10">
                  <c:v>11005</c:v>
                </c:pt>
                <c:pt idx="11">
                  <c:v>11568</c:v>
                </c:pt>
              </c:numCache>
            </c:numRef>
          </c:val>
          <c:smooth val="0"/>
          <c:extLst>
            <c:ext xmlns:c16="http://schemas.microsoft.com/office/drawing/2014/chart" uri="{C3380CC4-5D6E-409C-BE32-E72D297353CC}">
              <c16:uniqueId val="{00000001-BB05-A44E-B599-FB04673EE580}"/>
            </c:ext>
          </c:extLst>
        </c:ser>
        <c:dLbls>
          <c:showLegendKey val="0"/>
          <c:showVal val="0"/>
          <c:showCatName val="0"/>
          <c:showSerName val="0"/>
          <c:showPercent val="0"/>
          <c:showBubbleSize val="0"/>
        </c:dLbls>
        <c:smooth val="0"/>
        <c:axId val="773460672"/>
        <c:axId val="2097320432"/>
      </c:lineChart>
      <c:catAx>
        <c:axId val="77346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320432"/>
        <c:crosses val="autoZero"/>
        <c:auto val="1"/>
        <c:lblAlgn val="ctr"/>
        <c:lblOffset val="100"/>
        <c:noMultiLvlLbl val="0"/>
      </c:catAx>
      <c:valAx>
        <c:axId val="209732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460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Rides per Day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Sheet1!$P$1</c:f>
              <c:strCache>
                <c:ptCount val="1"/>
                <c:pt idx="0">
                  <c:v>Yellow</c:v>
                </c:pt>
              </c:strCache>
            </c:strRef>
          </c:tx>
          <c:spPr>
            <a:ln w="28575" cap="rnd">
              <a:solidFill>
                <a:schemeClr val="accent1"/>
              </a:solidFill>
              <a:round/>
            </a:ln>
            <a:effectLst/>
          </c:spPr>
          <c:marker>
            <c:symbol val="none"/>
          </c:marker>
          <c:cat>
            <c:numRef>
              <c:f>Sheet1!$O$2:$O$32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Sheet1!$P$2:$P$32</c:f>
              <c:numCache>
                <c:formatCode>General</c:formatCode>
                <c:ptCount val="31"/>
                <c:pt idx="0">
                  <c:v>9079</c:v>
                </c:pt>
                <c:pt idx="1">
                  <c:v>8702</c:v>
                </c:pt>
                <c:pt idx="2">
                  <c:v>10203</c:v>
                </c:pt>
                <c:pt idx="3">
                  <c:v>8322</c:v>
                </c:pt>
                <c:pt idx="4">
                  <c:v>9770</c:v>
                </c:pt>
                <c:pt idx="5">
                  <c:v>9528</c:v>
                </c:pt>
                <c:pt idx="6">
                  <c:v>9183</c:v>
                </c:pt>
                <c:pt idx="7">
                  <c:v>9459</c:v>
                </c:pt>
                <c:pt idx="8">
                  <c:v>8896</c:v>
                </c:pt>
                <c:pt idx="9">
                  <c:v>10083</c:v>
                </c:pt>
                <c:pt idx="10">
                  <c:v>7996</c:v>
                </c:pt>
                <c:pt idx="11">
                  <c:v>8424</c:v>
                </c:pt>
                <c:pt idx="12">
                  <c:v>8888</c:v>
                </c:pt>
                <c:pt idx="13">
                  <c:v>8803</c:v>
                </c:pt>
                <c:pt idx="14">
                  <c:v>9284</c:v>
                </c:pt>
                <c:pt idx="15">
                  <c:v>8806</c:v>
                </c:pt>
                <c:pt idx="16">
                  <c:v>10225</c:v>
                </c:pt>
                <c:pt idx="17">
                  <c:v>7875</c:v>
                </c:pt>
                <c:pt idx="18">
                  <c:v>8694</c:v>
                </c:pt>
                <c:pt idx="19">
                  <c:v>9037</c:v>
                </c:pt>
                <c:pt idx="20">
                  <c:v>8755</c:v>
                </c:pt>
                <c:pt idx="21">
                  <c:v>9171</c:v>
                </c:pt>
                <c:pt idx="22">
                  <c:v>8859</c:v>
                </c:pt>
                <c:pt idx="23">
                  <c:v>10209</c:v>
                </c:pt>
                <c:pt idx="24">
                  <c:v>7865</c:v>
                </c:pt>
                <c:pt idx="25">
                  <c:v>8532</c:v>
                </c:pt>
                <c:pt idx="26">
                  <c:v>8911</c:v>
                </c:pt>
                <c:pt idx="27">
                  <c:v>8539</c:v>
                </c:pt>
                <c:pt idx="28">
                  <c:v>8863</c:v>
                </c:pt>
                <c:pt idx="29">
                  <c:v>8371</c:v>
                </c:pt>
                <c:pt idx="30">
                  <c:v>5349</c:v>
                </c:pt>
              </c:numCache>
            </c:numRef>
          </c:val>
          <c:smooth val="0"/>
          <c:extLst>
            <c:ext xmlns:c16="http://schemas.microsoft.com/office/drawing/2014/chart" uri="{C3380CC4-5D6E-409C-BE32-E72D297353CC}">
              <c16:uniqueId val="{00000000-70EE-9E42-8DAB-3A8622982A33}"/>
            </c:ext>
          </c:extLst>
        </c:ser>
        <c:ser>
          <c:idx val="1"/>
          <c:order val="1"/>
          <c:tx>
            <c:strRef>
              <c:f>Sheet1!$Q$1</c:f>
              <c:strCache>
                <c:ptCount val="1"/>
                <c:pt idx="0">
                  <c:v>Pink</c:v>
                </c:pt>
              </c:strCache>
            </c:strRef>
          </c:tx>
          <c:spPr>
            <a:ln w="28575" cap="rnd">
              <a:solidFill>
                <a:schemeClr val="accent2"/>
              </a:solidFill>
              <a:round/>
            </a:ln>
            <a:effectLst/>
          </c:spPr>
          <c:marker>
            <c:symbol val="none"/>
          </c:marker>
          <c:cat>
            <c:numRef>
              <c:f>Sheet1!$O$2:$O$32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Sheet1!$Q$2:$Q$32</c:f>
              <c:numCache>
                <c:formatCode>General</c:formatCode>
                <c:ptCount val="31"/>
                <c:pt idx="0">
                  <c:v>2875</c:v>
                </c:pt>
                <c:pt idx="1">
                  <c:v>2664</c:v>
                </c:pt>
                <c:pt idx="2">
                  <c:v>3124</c:v>
                </c:pt>
                <c:pt idx="3">
                  <c:v>2560</c:v>
                </c:pt>
                <c:pt idx="4">
                  <c:v>3033</c:v>
                </c:pt>
                <c:pt idx="5">
                  <c:v>2900</c:v>
                </c:pt>
                <c:pt idx="6">
                  <c:v>2735</c:v>
                </c:pt>
                <c:pt idx="7">
                  <c:v>2948</c:v>
                </c:pt>
                <c:pt idx="8">
                  <c:v>2763</c:v>
                </c:pt>
                <c:pt idx="9">
                  <c:v>3172</c:v>
                </c:pt>
                <c:pt idx="10">
                  <c:v>2365</c:v>
                </c:pt>
                <c:pt idx="11">
                  <c:v>2643</c:v>
                </c:pt>
                <c:pt idx="12">
                  <c:v>2688</c:v>
                </c:pt>
                <c:pt idx="13">
                  <c:v>2602</c:v>
                </c:pt>
                <c:pt idx="14">
                  <c:v>2927</c:v>
                </c:pt>
                <c:pt idx="15">
                  <c:v>2746</c:v>
                </c:pt>
                <c:pt idx="16">
                  <c:v>3196</c:v>
                </c:pt>
                <c:pt idx="17">
                  <c:v>2556</c:v>
                </c:pt>
                <c:pt idx="18">
                  <c:v>2624</c:v>
                </c:pt>
                <c:pt idx="19">
                  <c:v>2898</c:v>
                </c:pt>
                <c:pt idx="20">
                  <c:v>2661</c:v>
                </c:pt>
                <c:pt idx="21">
                  <c:v>2910</c:v>
                </c:pt>
                <c:pt idx="22">
                  <c:v>2702</c:v>
                </c:pt>
                <c:pt idx="23">
                  <c:v>3102</c:v>
                </c:pt>
                <c:pt idx="24">
                  <c:v>2447</c:v>
                </c:pt>
                <c:pt idx="25">
                  <c:v>2567</c:v>
                </c:pt>
                <c:pt idx="26">
                  <c:v>2719</c:v>
                </c:pt>
                <c:pt idx="27">
                  <c:v>2681</c:v>
                </c:pt>
                <c:pt idx="28">
                  <c:v>2825</c:v>
                </c:pt>
                <c:pt idx="29">
                  <c:v>2537</c:v>
                </c:pt>
                <c:pt idx="30">
                  <c:v>1541</c:v>
                </c:pt>
              </c:numCache>
            </c:numRef>
          </c:val>
          <c:smooth val="0"/>
          <c:extLst>
            <c:ext xmlns:c16="http://schemas.microsoft.com/office/drawing/2014/chart" uri="{C3380CC4-5D6E-409C-BE32-E72D297353CC}">
              <c16:uniqueId val="{00000001-70EE-9E42-8DAB-3A8622982A33}"/>
            </c:ext>
          </c:extLst>
        </c:ser>
        <c:dLbls>
          <c:showLegendKey val="0"/>
          <c:showVal val="0"/>
          <c:showCatName val="0"/>
          <c:showSerName val="0"/>
          <c:showPercent val="0"/>
          <c:showBubbleSize val="0"/>
        </c:dLbls>
        <c:smooth val="0"/>
        <c:axId val="612659840"/>
        <c:axId val="1320402047"/>
      </c:lineChart>
      <c:catAx>
        <c:axId val="61265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0402047"/>
        <c:crosses val="autoZero"/>
        <c:auto val="1"/>
        <c:lblAlgn val="ctr"/>
        <c:lblOffset val="100"/>
        <c:noMultiLvlLbl val="0"/>
      </c:catAx>
      <c:valAx>
        <c:axId val="1320402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265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Rides per</a:t>
            </a:r>
            <a:r>
              <a:rPr lang="en-US" baseline="0"/>
              <a:t> Weekday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Sheet1!$T$1</c:f>
              <c:strCache>
                <c:ptCount val="1"/>
                <c:pt idx="0">
                  <c:v>Yellow</c:v>
                </c:pt>
              </c:strCache>
            </c:strRef>
          </c:tx>
          <c:spPr>
            <a:solidFill>
              <a:schemeClr val="accent1"/>
            </a:solidFill>
            <a:ln>
              <a:noFill/>
            </a:ln>
            <a:effectLst/>
          </c:spPr>
          <c:invertIfNegative val="0"/>
          <c:cat>
            <c:strRef>
              <c:f>Sheet1!$S$2:$S$8</c:f>
              <c:strCache>
                <c:ptCount val="7"/>
                <c:pt idx="0">
                  <c:v>Monday</c:v>
                </c:pt>
                <c:pt idx="1">
                  <c:v>Tuesday</c:v>
                </c:pt>
                <c:pt idx="2">
                  <c:v>Wednesday</c:v>
                </c:pt>
                <c:pt idx="3">
                  <c:v>Thursday</c:v>
                </c:pt>
                <c:pt idx="4">
                  <c:v>Friday</c:v>
                </c:pt>
                <c:pt idx="5">
                  <c:v>Saturday</c:v>
                </c:pt>
                <c:pt idx="6">
                  <c:v>Sunday</c:v>
                </c:pt>
              </c:strCache>
            </c:strRef>
          </c:cat>
          <c:val>
            <c:numRef>
              <c:f>Sheet1!$T$2:$T$8</c:f>
              <c:numCache>
                <c:formatCode>General</c:formatCode>
                <c:ptCount val="7"/>
                <c:pt idx="0">
                  <c:v>22705</c:v>
                </c:pt>
                <c:pt idx="1">
                  <c:v>22783</c:v>
                </c:pt>
                <c:pt idx="2">
                  <c:v>23026</c:v>
                </c:pt>
                <c:pt idx="3">
                  <c:v>30198</c:v>
                </c:pt>
                <c:pt idx="4">
                  <c:v>62153</c:v>
                </c:pt>
                <c:pt idx="5">
                  <c:v>59981</c:v>
                </c:pt>
                <c:pt idx="6">
                  <c:v>53835</c:v>
                </c:pt>
              </c:numCache>
            </c:numRef>
          </c:val>
          <c:extLst>
            <c:ext xmlns:c16="http://schemas.microsoft.com/office/drawing/2014/chart" uri="{C3380CC4-5D6E-409C-BE32-E72D297353CC}">
              <c16:uniqueId val="{00000000-1CA9-264C-A1F6-FAB3C116BC55}"/>
            </c:ext>
          </c:extLst>
        </c:ser>
        <c:ser>
          <c:idx val="1"/>
          <c:order val="1"/>
          <c:tx>
            <c:strRef>
              <c:f>Sheet1!$U$1</c:f>
              <c:strCache>
                <c:ptCount val="1"/>
                <c:pt idx="0">
                  <c:v>Pink</c:v>
                </c:pt>
              </c:strCache>
            </c:strRef>
          </c:tx>
          <c:spPr>
            <a:solidFill>
              <a:schemeClr val="accent2"/>
            </a:solidFill>
            <a:ln>
              <a:noFill/>
            </a:ln>
            <a:effectLst/>
          </c:spPr>
          <c:invertIfNegative val="0"/>
          <c:cat>
            <c:strRef>
              <c:f>Sheet1!$S$2:$S$8</c:f>
              <c:strCache>
                <c:ptCount val="7"/>
                <c:pt idx="0">
                  <c:v>Monday</c:v>
                </c:pt>
                <c:pt idx="1">
                  <c:v>Tuesday</c:v>
                </c:pt>
                <c:pt idx="2">
                  <c:v>Wednesday</c:v>
                </c:pt>
                <c:pt idx="3">
                  <c:v>Thursday</c:v>
                </c:pt>
                <c:pt idx="4">
                  <c:v>Friday</c:v>
                </c:pt>
                <c:pt idx="5">
                  <c:v>Saturday</c:v>
                </c:pt>
                <c:pt idx="6">
                  <c:v>Sunday</c:v>
                </c:pt>
              </c:strCache>
            </c:strRef>
          </c:cat>
          <c:val>
            <c:numRef>
              <c:f>Sheet1!$U$2:$U$8</c:f>
              <c:numCache>
                <c:formatCode>General</c:formatCode>
                <c:ptCount val="7"/>
                <c:pt idx="0">
                  <c:v>7032</c:v>
                </c:pt>
                <c:pt idx="1">
                  <c:v>7077</c:v>
                </c:pt>
                <c:pt idx="2">
                  <c:v>7076</c:v>
                </c:pt>
                <c:pt idx="3">
                  <c:v>9549</c:v>
                </c:pt>
                <c:pt idx="4">
                  <c:v>19249</c:v>
                </c:pt>
                <c:pt idx="5">
                  <c:v>18253</c:v>
                </c:pt>
                <c:pt idx="6">
                  <c:v>16475</c:v>
                </c:pt>
              </c:numCache>
            </c:numRef>
          </c:val>
          <c:extLst>
            <c:ext xmlns:c16="http://schemas.microsoft.com/office/drawing/2014/chart" uri="{C3380CC4-5D6E-409C-BE32-E72D297353CC}">
              <c16:uniqueId val="{00000001-1CA9-264C-A1F6-FAB3C116BC55}"/>
            </c:ext>
          </c:extLst>
        </c:ser>
        <c:dLbls>
          <c:showLegendKey val="0"/>
          <c:showVal val="0"/>
          <c:showCatName val="0"/>
          <c:showSerName val="0"/>
          <c:showPercent val="0"/>
          <c:showBubbleSize val="0"/>
        </c:dLbls>
        <c:gapWidth val="219"/>
        <c:overlap val="-27"/>
        <c:axId val="694215072"/>
        <c:axId val="694986960"/>
      </c:barChart>
      <c:catAx>
        <c:axId val="69421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986960"/>
        <c:crosses val="autoZero"/>
        <c:auto val="1"/>
        <c:lblAlgn val="ctr"/>
        <c:lblOffset val="100"/>
        <c:noMultiLvlLbl val="0"/>
      </c:catAx>
      <c:valAx>
        <c:axId val="694986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215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4/13/23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4/13/23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4/13/23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4/13/23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A6F7-7D27-FC8D-AF31-E00B2F408D1E}"/>
              </a:ext>
            </a:extLst>
          </p:cNvPr>
          <p:cNvSpPr>
            <a:spLocks noGrp="1"/>
          </p:cNvSpPr>
          <p:nvPr>
            <p:ph type="ctrTitle"/>
          </p:nvPr>
        </p:nvSpPr>
        <p:spPr/>
        <p:txBody>
          <a:bodyPr/>
          <a:lstStyle/>
          <a:p>
            <a:r>
              <a:rPr lang="en-US" dirty="0"/>
              <a:t>G2M Cab Case Study</a:t>
            </a:r>
          </a:p>
        </p:txBody>
      </p:sp>
      <p:sp>
        <p:nvSpPr>
          <p:cNvPr id="3" name="Subtitle 2">
            <a:extLst>
              <a:ext uri="{FF2B5EF4-FFF2-40B4-BE49-F238E27FC236}">
                <a16:creationId xmlns:a16="http://schemas.microsoft.com/office/drawing/2014/main" id="{2B3E4A00-6DC8-CF80-911B-0643C00D0890}"/>
              </a:ext>
            </a:extLst>
          </p:cNvPr>
          <p:cNvSpPr>
            <a:spLocks noGrp="1"/>
          </p:cNvSpPr>
          <p:nvPr>
            <p:ph type="subTitle" idx="1"/>
          </p:nvPr>
        </p:nvSpPr>
        <p:spPr/>
        <p:txBody>
          <a:bodyPr/>
          <a:lstStyle/>
          <a:p>
            <a:r>
              <a:rPr lang="en-US" dirty="0"/>
              <a:t>Matthew Zhou</a:t>
            </a:r>
          </a:p>
          <a:p>
            <a:r>
              <a:rPr lang="en-US" dirty="0"/>
              <a:t>April 13, 2023</a:t>
            </a:r>
          </a:p>
        </p:txBody>
      </p:sp>
    </p:spTree>
    <p:extLst>
      <p:ext uri="{BB962C8B-B14F-4D97-AF65-F5344CB8AC3E}">
        <p14:creationId xmlns:p14="http://schemas.microsoft.com/office/powerpoint/2010/main" val="578024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C2B3-964A-F3D5-32B6-8AABEF7123F7}"/>
              </a:ext>
            </a:extLst>
          </p:cNvPr>
          <p:cNvSpPr>
            <a:spLocks noGrp="1"/>
          </p:cNvSpPr>
          <p:nvPr>
            <p:ph type="title"/>
          </p:nvPr>
        </p:nvSpPr>
        <p:spPr/>
        <p:txBody>
          <a:bodyPr/>
          <a:lstStyle/>
          <a:p>
            <a:r>
              <a:rPr lang="en-US" dirty="0"/>
              <a:t>City Presence</a:t>
            </a:r>
          </a:p>
        </p:txBody>
      </p:sp>
      <p:graphicFrame>
        <p:nvGraphicFramePr>
          <p:cNvPr id="4" name="Chart 3">
            <a:extLst>
              <a:ext uri="{FF2B5EF4-FFF2-40B4-BE49-F238E27FC236}">
                <a16:creationId xmlns:a16="http://schemas.microsoft.com/office/drawing/2014/main" id="{89E7A006-1DBE-13F2-C09F-54DAD6C8E1EE}"/>
              </a:ext>
            </a:extLst>
          </p:cNvPr>
          <p:cNvGraphicFramePr>
            <a:graphicFrameLocks/>
          </p:cNvGraphicFramePr>
          <p:nvPr>
            <p:extLst>
              <p:ext uri="{D42A27DB-BD31-4B8C-83A1-F6EECF244321}">
                <p14:modId xmlns:p14="http://schemas.microsoft.com/office/powerpoint/2010/main" val="1854868983"/>
              </p:ext>
            </p:extLst>
          </p:nvPr>
        </p:nvGraphicFramePr>
        <p:xfrm>
          <a:off x="452438" y="2388426"/>
          <a:ext cx="3519487" cy="2527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4">
            <a:extLst>
              <a:ext uri="{FF2B5EF4-FFF2-40B4-BE49-F238E27FC236}">
                <a16:creationId xmlns:a16="http://schemas.microsoft.com/office/drawing/2014/main" id="{0F12B00F-45B6-BFD8-DA22-2ADD5BD8F555}"/>
              </a:ext>
            </a:extLst>
          </p:cNvPr>
          <p:cNvGraphicFramePr>
            <a:graphicFrameLocks noGrp="1"/>
          </p:cNvGraphicFramePr>
          <p:nvPr>
            <p:ph idx="1"/>
            <p:extLst>
              <p:ext uri="{D42A27DB-BD31-4B8C-83A1-F6EECF244321}">
                <p14:modId xmlns:p14="http://schemas.microsoft.com/office/powerpoint/2010/main" val="777403466"/>
              </p:ext>
            </p:extLst>
          </p:nvPr>
        </p:nvGraphicFramePr>
        <p:xfrm>
          <a:off x="4016375" y="2273299"/>
          <a:ext cx="3884613" cy="24312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9F8D494-B58F-03D3-8F9E-A31AA36D6305}"/>
              </a:ext>
            </a:extLst>
          </p:cNvPr>
          <p:cNvGraphicFramePr>
            <a:graphicFrameLocks/>
          </p:cNvGraphicFramePr>
          <p:nvPr>
            <p:extLst>
              <p:ext uri="{D42A27DB-BD31-4B8C-83A1-F6EECF244321}">
                <p14:modId xmlns:p14="http://schemas.microsoft.com/office/powerpoint/2010/main" val="1179177014"/>
              </p:ext>
            </p:extLst>
          </p:nvPr>
        </p:nvGraphicFramePr>
        <p:xfrm>
          <a:off x="7900988" y="2280476"/>
          <a:ext cx="4010025" cy="263525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C789E485-BC5B-A863-4B52-96A14448D626}"/>
              </a:ext>
            </a:extLst>
          </p:cNvPr>
          <p:cNvSpPr txBox="1"/>
          <p:nvPr/>
        </p:nvSpPr>
        <p:spPr>
          <a:xfrm>
            <a:off x="1430065" y="5042790"/>
            <a:ext cx="9571310" cy="1477328"/>
          </a:xfrm>
          <a:prstGeom prst="rect">
            <a:avLst/>
          </a:prstGeom>
          <a:noFill/>
        </p:spPr>
        <p:txBody>
          <a:bodyPr wrap="square" rtlCol="0">
            <a:spAutoFit/>
          </a:bodyPr>
          <a:lstStyle/>
          <a:p>
            <a:r>
              <a:rPr lang="en-US" dirty="0"/>
              <a:t>Both Yellow and Pink have a similar number of users of their cab services for most cities. In certain cities such as Atlanta and Dallas, Yellow has a much higher presence than Pink. However, there are also cities such as San Diego and Nashville where Pink has a slightly larger presence. The most telling sign is that in cities such as New York and Chicago, where both Yellow and Pink have similar number of users, Yellow has significantly more rides than Pink and significantly more KM travelled.</a:t>
            </a:r>
          </a:p>
        </p:txBody>
      </p:sp>
    </p:spTree>
    <p:extLst>
      <p:ext uri="{BB962C8B-B14F-4D97-AF65-F5344CB8AC3E}">
        <p14:creationId xmlns:p14="http://schemas.microsoft.com/office/powerpoint/2010/main" val="103007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12EB-70DE-7648-7531-8A89201B89A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5D629F-E5EB-794F-0740-EFA529A900E5}"/>
              </a:ext>
            </a:extLst>
          </p:cNvPr>
          <p:cNvSpPr>
            <a:spLocks noGrp="1"/>
          </p:cNvSpPr>
          <p:nvPr>
            <p:ph idx="1"/>
          </p:nvPr>
        </p:nvSpPr>
        <p:spPr>
          <a:xfrm>
            <a:off x="1095375" y="2273427"/>
            <a:ext cx="10001250" cy="4455986"/>
          </a:xfrm>
        </p:spPr>
        <p:txBody>
          <a:bodyPr>
            <a:normAutofit lnSpcReduction="10000"/>
          </a:bodyPr>
          <a:lstStyle/>
          <a:p>
            <a:pPr marL="0" indent="0">
              <a:buNone/>
            </a:pPr>
            <a:r>
              <a:rPr lang="en-US" dirty="0"/>
              <a:t>From the various analyses of the data, we recommend investing in Yellow.</a:t>
            </a:r>
          </a:p>
          <a:p>
            <a:pPr marL="0" indent="0">
              <a:buNone/>
            </a:pPr>
            <a:r>
              <a:rPr lang="en-US" dirty="0">
                <a:solidFill>
                  <a:schemeClr val="accent1"/>
                </a:solidFill>
              </a:rPr>
              <a:t>Total # of Rides &amp; Profit </a:t>
            </a:r>
            <a:r>
              <a:rPr lang="en-US" dirty="0"/>
              <a:t>– Over the three years of data, Yellow has always had significantly more rides and more profit. While it seems that Yellow is declining in the last year, Pink is seeing a decline in rides and profit as well in the last year.</a:t>
            </a:r>
          </a:p>
          <a:p>
            <a:pPr marL="0" indent="0">
              <a:buNone/>
            </a:pPr>
            <a:r>
              <a:rPr lang="en-US" dirty="0">
                <a:solidFill>
                  <a:schemeClr val="accent1"/>
                </a:solidFill>
              </a:rPr>
              <a:t>Customer Base </a:t>
            </a:r>
            <a:r>
              <a:rPr lang="en-US" dirty="0"/>
              <a:t>– Both Yellow and Pink have around the same number of unique users. This indicates that Pink’s lack of success is not due to a lack of advertising or reach. Users have tried both services and returned to using Yellow for their cab. This is seen in the Customer Retention scores.</a:t>
            </a:r>
          </a:p>
          <a:p>
            <a:pPr marL="0" indent="0">
              <a:buNone/>
            </a:pPr>
            <a:r>
              <a:rPr lang="en-US" dirty="0">
                <a:solidFill>
                  <a:schemeClr val="accent1"/>
                </a:solidFill>
              </a:rPr>
              <a:t>Customer Demographics </a:t>
            </a:r>
            <a:r>
              <a:rPr lang="en-US" dirty="0"/>
              <a:t>– Both Yellow and Pink appeal to different Age, Gender, and Income brackets at the same proportional amounts. Yellow has more customers in every demographic.</a:t>
            </a:r>
          </a:p>
          <a:p>
            <a:pPr marL="0" indent="0">
              <a:buNone/>
            </a:pPr>
            <a:r>
              <a:rPr lang="en-US" dirty="0">
                <a:solidFill>
                  <a:schemeClr val="accent1"/>
                </a:solidFill>
              </a:rPr>
              <a:t>Seasonality </a:t>
            </a:r>
            <a:r>
              <a:rPr lang="en-US" dirty="0"/>
              <a:t>– Both Yellow and Pink are affected by the same seasonal trends, with demand increasing during the Winter and Christmas, and demand increasing during weekdays.</a:t>
            </a:r>
          </a:p>
          <a:p>
            <a:pPr marL="0" indent="0">
              <a:buNone/>
            </a:pPr>
            <a:r>
              <a:rPr lang="en-US" dirty="0">
                <a:solidFill>
                  <a:schemeClr val="accent1"/>
                </a:solidFill>
              </a:rPr>
              <a:t>City Presence </a:t>
            </a:r>
            <a:r>
              <a:rPr lang="en-US" dirty="0"/>
              <a:t>– Yellow has a larger presence in 15 out of the 20 cities. In cities where Yellow and Pink have comparable presence, Yellow is far more popular as seen by the significantly higher number of rides and kilometers travelled.</a:t>
            </a:r>
          </a:p>
          <a:p>
            <a:pPr marL="0" indent="0">
              <a:buNone/>
            </a:pPr>
            <a:endParaRPr lang="en-US" dirty="0">
              <a:solidFill>
                <a:schemeClr val="accent1"/>
              </a:solidFill>
            </a:endParaRPr>
          </a:p>
        </p:txBody>
      </p:sp>
    </p:spTree>
    <p:extLst>
      <p:ext uri="{BB962C8B-B14F-4D97-AF65-F5344CB8AC3E}">
        <p14:creationId xmlns:p14="http://schemas.microsoft.com/office/powerpoint/2010/main" val="207908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F151-36BD-EF31-850A-3B30350C87F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ACC166A-8926-6F41-80A2-ACB5B56AA33E}"/>
              </a:ext>
            </a:extLst>
          </p:cNvPr>
          <p:cNvSpPr>
            <a:spLocks noGrp="1"/>
          </p:cNvSpPr>
          <p:nvPr>
            <p:ph idx="1"/>
          </p:nvPr>
        </p:nvSpPr>
        <p:spPr/>
        <p:txBody>
          <a:bodyPr/>
          <a:lstStyle/>
          <a:p>
            <a:r>
              <a:rPr lang="en-US" dirty="0"/>
              <a:t>XYZ is a private firm in the US that, due to the remarkable growth in the Cab industry in the last few years, plans to invest in the Cab industry.</a:t>
            </a:r>
          </a:p>
          <a:p>
            <a:r>
              <a:rPr lang="en-US" dirty="0"/>
              <a:t>Goal: Provide actionable insights to help XYZ identify the right company to make their investment</a:t>
            </a:r>
          </a:p>
        </p:txBody>
      </p:sp>
      <p:pic>
        <p:nvPicPr>
          <p:cNvPr id="1026" name="Picture 2" descr="How Technology Can Help the Taxi Industry? - Cabstartup">
            <a:extLst>
              <a:ext uri="{FF2B5EF4-FFF2-40B4-BE49-F238E27FC236}">
                <a16:creationId xmlns:a16="http://schemas.microsoft.com/office/drawing/2014/main" id="{BCDC059D-8C31-F212-B815-84AB5ABD3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091059"/>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6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CE13-EBCE-F5B3-641C-5D3CE1122986}"/>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A4938A43-6C80-C20D-10FD-D4A12E122CC0}"/>
              </a:ext>
            </a:extLst>
          </p:cNvPr>
          <p:cNvSpPr>
            <a:spLocks noGrp="1"/>
          </p:cNvSpPr>
          <p:nvPr>
            <p:ph idx="1"/>
          </p:nvPr>
        </p:nvSpPr>
        <p:spPr/>
        <p:txBody>
          <a:bodyPr/>
          <a:lstStyle/>
          <a:p>
            <a:r>
              <a:rPr lang="en-US" dirty="0"/>
              <a:t>Timeframe – 02/01/2016 – 31/12/2018</a:t>
            </a:r>
          </a:p>
          <a:p>
            <a:r>
              <a:rPr lang="en-US" dirty="0"/>
              <a:t>Cab Data, Customer ID, Transaction ID merged into one Data frame</a:t>
            </a:r>
          </a:p>
          <a:p>
            <a:r>
              <a:rPr lang="en-US" dirty="0"/>
              <a:t>359392 Datapoints – 12 total features</a:t>
            </a:r>
          </a:p>
          <a:p>
            <a:r>
              <a:rPr lang="en-US" dirty="0"/>
              <a:t>Cab Data shares </a:t>
            </a:r>
            <a:r>
              <a:rPr lang="en-US" dirty="0" err="1"/>
              <a:t>TransactionID</a:t>
            </a:r>
            <a:r>
              <a:rPr lang="en-US" dirty="0"/>
              <a:t> feature with Transaction ID, </a:t>
            </a:r>
            <a:r>
              <a:rPr lang="en-US" dirty="0" err="1"/>
              <a:t>TransactionID</a:t>
            </a:r>
            <a:r>
              <a:rPr lang="en-US" dirty="0"/>
              <a:t> shares </a:t>
            </a:r>
            <a:r>
              <a:rPr lang="en-US" dirty="0" err="1"/>
              <a:t>CustomerID</a:t>
            </a:r>
            <a:r>
              <a:rPr lang="en-US" dirty="0"/>
              <a:t> feature with </a:t>
            </a:r>
            <a:r>
              <a:rPr lang="en-US" dirty="0" err="1"/>
              <a:t>CustomerID</a:t>
            </a:r>
            <a:endParaRPr lang="en-US" dirty="0"/>
          </a:p>
          <a:p>
            <a:endParaRPr lang="en-US" dirty="0"/>
          </a:p>
        </p:txBody>
      </p:sp>
      <p:pic>
        <p:nvPicPr>
          <p:cNvPr id="2054" name="Picture 6" descr="New Feature: Merging Multiple Datasets Into One - Ona">
            <a:extLst>
              <a:ext uri="{FF2B5EF4-FFF2-40B4-BE49-F238E27FC236}">
                <a16:creationId xmlns:a16="http://schemas.microsoft.com/office/drawing/2014/main" id="{AB1790AA-E548-65DA-6B9C-4ECC611F2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640" y="4436708"/>
            <a:ext cx="5233987" cy="23273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86BC4CC-E383-2FB2-0972-768E8D02CB37}"/>
              </a:ext>
            </a:extLst>
          </p:cNvPr>
          <p:cNvSpPr/>
          <p:nvPr/>
        </p:nvSpPr>
        <p:spPr>
          <a:xfrm>
            <a:off x="3634686" y="4777385"/>
            <a:ext cx="1071127" cy="369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Cab Data</a:t>
            </a:r>
          </a:p>
        </p:txBody>
      </p:sp>
      <p:sp>
        <p:nvSpPr>
          <p:cNvPr id="7" name="Rectangle 6">
            <a:extLst>
              <a:ext uri="{FF2B5EF4-FFF2-40B4-BE49-F238E27FC236}">
                <a16:creationId xmlns:a16="http://schemas.microsoft.com/office/drawing/2014/main" id="{EF2CE7B5-0322-51D4-B579-E7738E1DE972}"/>
              </a:ext>
            </a:extLst>
          </p:cNvPr>
          <p:cNvSpPr/>
          <p:nvPr/>
        </p:nvSpPr>
        <p:spPr>
          <a:xfrm>
            <a:off x="3634686" y="5409873"/>
            <a:ext cx="1216094" cy="369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482309DF-9410-97D9-D4EE-57DE0B1C6C5A}"/>
              </a:ext>
            </a:extLst>
          </p:cNvPr>
          <p:cNvSpPr/>
          <p:nvPr/>
        </p:nvSpPr>
        <p:spPr>
          <a:xfrm>
            <a:off x="3634685" y="6042362"/>
            <a:ext cx="1316456" cy="369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Transaction</a:t>
            </a:r>
          </a:p>
        </p:txBody>
      </p:sp>
    </p:spTree>
    <p:extLst>
      <p:ext uri="{BB962C8B-B14F-4D97-AF65-F5344CB8AC3E}">
        <p14:creationId xmlns:p14="http://schemas.microsoft.com/office/powerpoint/2010/main" val="288367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DA7F-08F5-9D9A-7679-2F5840F885AC}"/>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10990953-1A83-EF5C-BE28-3569D9C3F95C}"/>
              </a:ext>
            </a:extLst>
          </p:cNvPr>
          <p:cNvSpPr>
            <a:spLocks noGrp="1"/>
          </p:cNvSpPr>
          <p:nvPr>
            <p:ph idx="1"/>
          </p:nvPr>
        </p:nvSpPr>
        <p:spPr/>
        <p:txBody>
          <a:bodyPr>
            <a:normAutofit lnSpcReduction="10000"/>
          </a:bodyPr>
          <a:lstStyle/>
          <a:p>
            <a:r>
              <a:rPr lang="en-US" dirty="0"/>
              <a:t>274681 Yellow Cab Datapoints, 84711 Pink Cab Datapoints</a:t>
            </a:r>
          </a:p>
          <a:p>
            <a:r>
              <a:rPr lang="en-US" dirty="0"/>
              <a:t>12 Features – 7 from Cab Data, 3 from Customer ID, 2 from Transaction ID</a:t>
            </a:r>
          </a:p>
          <a:p>
            <a:pPr lvl="1"/>
            <a:r>
              <a:rPr lang="en-US" dirty="0"/>
              <a:t>Transaction ID (int), Date of Travel (int), Company (categorical), City (categorical), KM Travelled (float), Price Charged (float), Cost of Trip (float), Customer ID (int), Payment Mode (categorical), Gender (categorical), Age (int), Income (int)</a:t>
            </a:r>
          </a:p>
          <a:p>
            <a:r>
              <a:rPr lang="en-US" dirty="0"/>
              <a:t>Added 4 features – Year, Month, Date, Profit (Price Charged – Cost of Trip)</a:t>
            </a:r>
          </a:p>
          <a:p>
            <a:r>
              <a:rPr lang="en-US" dirty="0"/>
              <a:t>City Dataset – 20 Datapoints – 3 features</a:t>
            </a:r>
          </a:p>
          <a:p>
            <a:pPr lvl="1"/>
            <a:r>
              <a:rPr lang="en-US" dirty="0"/>
              <a:t>City (categorical), Population (int), Users(int)</a:t>
            </a:r>
          </a:p>
          <a:p>
            <a:r>
              <a:rPr lang="en-US" dirty="0"/>
              <a:t>No missing or </a:t>
            </a:r>
            <a:r>
              <a:rPr lang="en-US" dirty="0" err="1"/>
              <a:t>NaN</a:t>
            </a:r>
            <a:r>
              <a:rPr lang="en-US" dirty="0"/>
              <a:t> datapoints</a:t>
            </a:r>
          </a:p>
        </p:txBody>
      </p:sp>
    </p:spTree>
    <p:extLst>
      <p:ext uri="{BB962C8B-B14F-4D97-AF65-F5344CB8AC3E}">
        <p14:creationId xmlns:p14="http://schemas.microsoft.com/office/powerpoint/2010/main" val="3124706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428A-2859-C754-64B8-F5B9D93C99E7}"/>
              </a:ext>
            </a:extLst>
          </p:cNvPr>
          <p:cNvSpPr>
            <a:spLocks noGrp="1"/>
          </p:cNvSpPr>
          <p:nvPr>
            <p:ph type="title"/>
          </p:nvPr>
        </p:nvSpPr>
        <p:spPr/>
        <p:txBody>
          <a:bodyPr/>
          <a:lstStyle/>
          <a:p>
            <a:r>
              <a:rPr lang="en-US" dirty="0"/>
              <a:t>Profit Analysis</a:t>
            </a:r>
          </a:p>
        </p:txBody>
      </p:sp>
      <p:sp>
        <p:nvSpPr>
          <p:cNvPr id="3" name="Content Placeholder 2">
            <a:extLst>
              <a:ext uri="{FF2B5EF4-FFF2-40B4-BE49-F238E27FC236}">
                <a16:creationId xmlns:a16="http://schemas.microsoft.com/office/drawing/2014/main" id="{B519E324-2797-6ED5-490A-57031DD1D9B8}"/>
              </a:ext>
            </a:extLst>
          </p:cNvPr>
          <p:cNvSpPr>
            <a:spLocks noGrp="1"/>
          </p:cNvSpPr>
          <p:nvPr>
            <p:ph idx="1"/>
          </p:nvPr>
        </p:nvSpPr>
        <p:spPr/>
        <p:txBody>
          <a:bodyPr/>
          <a:lstStyle/>
          <a:p>
            <a:pPr marL="0" indent="0">
              <a:buNone/>
            </a:pPr>
            <a:endParaRPr lang="en-US" dirty="0"/>
          </a:p>
        </p:txBody>
      </p:sp>
      <p:graphicFrame>
        <p:nvGraphicFramePr>
          <p:cNvPr id="5" name="Table 5">
            <a:extLst>
              <a:ext uri="{FF2B5EF4-FFF2-40B4-BE49-F238E27FC236}">
                <a16:creationId xmlns:a16="http://schemas.microsoft.com/office/drawing/2014/main" id="{13471EF7-A038-232E-61AB-930E4E976B78}"/>
              </a:ext>
            </a:extLst>
          </p:cNvPr>
          <p:cNvGraphicFramePr>
            <a:graphicFrameLocks noGrp="1"/>
          </p:cNvGraphicFramePr>
          <p:nvPr>
            <p:extLst>
              <p:ext uri="{D42A27DB-BD31-4B8C-83A1-F6EECF244321}">
                <p14:modId xmlns:p14="http://schemas.microsoft.com/office/powerpoint/2010/main" val="1613437630"/>
              </p:ext>
            </p:extLst>
          </p:nvPr>
        </p:nvGraphicFramePr>
        <p:xfrm>
          <a:off x="2032000" y="2321560"/>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804979808"/>
                    </a:ext>
                  </a:extLst>
                </a:gridCol>
                <a:gridCol w="1625600">
                  <a:extLst>
                    <a:ext uri="{9D8B030D-6E8A-4147-A177-3AD203B41FA5}">
                      <a16:colId xmlns:a16="http://schemas.microsoft.com/office/drawing/2014/main" val="1395810929"/>
                    </a:ext>
                  </a:extLst>
                </a:gridCol>
                <a:gridCol w="1625600">
                  <a:extLst>
                    <a:ext uri="{9D8B030D-6E8A-4147-A177-3AD203B41FA5}">
                      <a16:colId xmlns:a16="http://schemas.microsoft.com/office/drawing/2014/main" val="2304682851"/>
                    </a:ext>
                  </a:extLst>
                </a:gridCol>
                <a:gridCol w="1625600">
                  <a:extLst>
                    <a:ext uri="{9D8B030D-6E8A-4147-A177-3AD203B41FA5}">
                      <a16:colId xmlns:a16="http://schemas.microsoft.com/office/drawing/2014/main" val="657457575"/>
                    </a:ext>
                  </a:extLst>
                </a:gridCol>
                <a:gridCol w="1625600">
                  <a:extLst>
                    <a:ext uri="{9D8B030D-6E8A-4147-A177-3AD203B41FA5}">
                      <a16:colId xmlns:a16="http://schemas.microsoft.com/office/drawing/2014/main" val="687306427"/>
                    </a:ext>
                  </a:extLst>
                </a:gridCol>
              </a:tblGrid>
              <a:tr h="0">
                <a:tc>
                  <a:txBody>
                    <a:bodyPr/>
                    <a:lstStyle/>
                    <a:p>
                      <a:r>
                        <a:rPr lang="en-US" dirty="0"/>
                        <a:t>Cab</a:t>
                      </a:r>
                    </a:p>
                  </a:txBody>
                  <a:tcPr/>
                </a:tc>
                <a:tc>
                  <a:txBody>
                    <a:bodyPr/>
                    <a:lstStyle/>
                    <a:p>
                      <a:r>
                        <a:rPr lang="en-US" dirty="0"/>
                        <a:t>Total Profit</a:t>
                      </a:r>
                    </a:p>
                  </a:txBody>
                  <a:tcPr/>
                </a:tc>
                <a:tc>
                  <a:txBody>
                    <a:bodyPr/>
                    <a:lstStyle/>
                    <a:p>
                      <a:r>
                        <a:rPr lang="en-US" dirty="0"/>
                        <a:t># of Rides</a:t>
                      </a:r>
                    </a:p>
                  </a:txBody>
                  <a:tcPr/>
                </a:tc>
                <a:tc>
                  <a:txBody>
                    <a:bodyPr/>
                    <a:lstStyle/>
                    <a:p>
                      <a:r>
                        <a:rPr lang="en-US" dirty="0"/>
                        <a:t>Profit/Ride</a:t>
                      </a:r>
                    </a:p>
                  </a:txBody>
                  <a:tcPr/>
                </a:tc>
                <a:tc>
                  <a:txBody>
                    <a:bodyPr/>
                    <a:lstStyle/>
                    <a:p>
                      <a:r>
                        <a:rPr lang="en-US" dirty="0"/>
                        <a:t>Profit/KM</a:t>
                      </a:r>
                    </a:p>
                  </a:txBody>
                  <a:tcPr/>
                </a:tc>
                <a:extLst>
                  <a:ext uri="{0D108BD9-81ED-4DB2-BD59-A6C34878D82A}">
                    <a16:rowId xmlns:a16="http://schemas.microsoft.com/office/drawing/2014/main" val="1743385959"/>
                  </a:ext>
                </a:extLst>
              </a:tr>
              <a:tr h="370840">
                <a:tc>
                  <a:txBody>
                    <a:bodyPr/>
                    <a:lstStyle/>
                    <a:p>
                      <a:r>
                        <a:rPr lang="en-US" dirty="0"/>
                        <a:t>Yellow</a:t>
                      </a:r>
                    </a:p>
                  </a:txBody>
                  <a:tcPr/>
                </a:tc>
                <a:tc>
                  <a:txBody>
                    <a:bodyPr/>
                    <a:lstStyle/>
                    <a:p>
                      <a:r>
                        <a:rPr lang="en-US" dirty="0"/>
                        <a:t>44020373.17</a:t>
                      </a:r>
                    </a:p>
                  </a:txBody>
                  <a:tcPr/>
                </a:tc>
                <a:tc>
                  <a:txBody>
                    <a:bodyPr/>
                    <a:lstStyle/>
                    <a:p>
                      <a:r>
                        <a:rPr lang="en-US" dirty="0"/>
                        <a:t>274681</a:t>
                      </a:r>
                    </a:p>
                  </a:txBody>
                  <a:tcPr/>
                </a:tc>
                <a:tc>
                  <a:txBody>
                    <a:bodyPr/>
                    <a:lstStyle/>
                    <a:p>
                      <a:r>
                        <a:rPr lang="en-US" dirty="0"/>
                        <a:t>160.26</a:t>
                      </a:r>
                    </a:p>
                  </a:txBody>
                  <a:tcPr/>
                </a:tc>
                <a:tc>
                  <a:txBody>
                    <a:bodyPr/>
                    <a:lstStyle/>
                    <a:p>
                      <a:r>
                        <a:rPr lang="en-US" dirty="0"/>
                        <a:t>7.11</a:t>
                      </a:r>
                    </a:p>
                  </a:txBody>
                  <a:tcPr/>
                </a:tc>
                <a:extLst>
                  <a:ext uri="{0D108BD9-81ED-4DB2-BD59-A6C34878D82A}">
                    <a16:rowId xmlns:a16="http://schemas.microsoft.com/office/drawing/2014/main" val="3201623959"/>
                  </a:ext>
                </a:extLst>
              </a:tr>
              <a:tr h="370840">
                <a:tc>
                  <a:txBody>
                    <a:bodyPr/>
                    <a:lstStyle/>
                    <a:p>
                      <a:r>
                        <a:rPr lang="en-US" dirty="0"/>
                        <a:t>Pink</a:t>
                      </a:r>
                    </a:p>
                  </a:txBody>
                  <a:tcPr/>
                </a:tc>
                <a:tc>
                  <a:txBody>
                    <a:bodyPr/>
                    <a:lstStyle/>
                    <a:p>
                      <a:r>
                        <a:rPr lang="en-US" dirty="0"/>
                        <a:t>5307328</a:t>
                      </a:r>
                    </a:p>
                  </a:txBody>
                  <a:tcPr/>
                </a:tc>
                <a:tc>
                  <a:txBody>
                    <a:bodyPr/>
                    <a:lstStyle/>
                    <a:p>
                      <a:r>
                        <a:rPr lang="en-US" dirty="0"/>
                        <a:t>84711</a:t>
                      </a:r>
                    </a:p>
                  </a:txBody>
                  <a:tcPr/>
                </a:tc>
                <a:tc>
                  <a:txBody>
                    <a:bodyPr/>
                    <a:lstStyle/>
                    <a:p>
                      <a:r>
                        <a:rPr lang="en-US" dirty="0"/>
                        <a:t>62.65</a:t>
                      </a:r>
                    </a:p>
                  </a:txBody>
                  <a:tcPr/>
                </a:tc>
                <a:tc>
                  <a:txBody>
                    <a:bodyPr/>
                    <a:lstStyle/>
                    <a:p>
                      <a:r>
                        <a:rPr lang="en-US" dirty="0"/>
                        <a:t>2.77</a:t>
                      </a:r>
                    </a:p>
                  </a:txBody>
                  <a:tcPr/>
                </a:tc>
                <a:extLst>
                  <a:ext uri="{0D108BD9-81ED-4DB2-BD59-A6C34878D82A}">
                    <a16:rowId xmlns:a16="http://schemas.microsoft.com/office/drawing/2014/main" val="2777527916"/>
                  </a:ext>
                </a:extLst>
              </a:tr>
            </a:tbl>
          </a:graphicData>
        </a:graphic>
      </p:graphicFrame>
      <p:graphicFrame>
        <p:nvGraphicFramePr>
          <p:cNvPr id="6" name="Chart 5">
            <a:extLst>
              <a:ext uri="{FF2B5EF4-FFF2-40B4-BE49-F238E27FC236}">
                <a16:creationId xmlns:a16="http://schemas.microsoft.com/office/drawing/2014/main" id="{566BEA31-8CEE-979C-6D6C-CA8859FCCAAD}"/>
              </a:ext>
            </a:extLst>
          </p:cNvPr>
          <p:cNvGraphicFramePr>
            <a:graphicFrameLocks/>
          </p:cNvGraphicFramePr>
          <p:nvPr>
            <p:extLst>
              <p:ext uri="{D42A27DB-BD31-4B8C-83A1-F6EECF244321}">
                <p14:modId xmlns:p14="http://schemas.microsoft.com/office/powerpoint/2010/main" val="826758383"/>
              </p:ext>
            </p:extLst>
          </p:nvPr>
        </p:nvGraphicFramePr>
        <p:xfrm>
          <a:off x="464634" y="4014438"/>
          <a:ext cx="3806283" cy="24742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0B2591E-7066-09D7-3741-1964B482685A}"/>
              </a:ext>
            </a:extLst>
          </p:cNvPr>
          <p:cNvGraphicFramePr>
            <a:graphicFrameLocks/>
          </p:cNvGraphicFramePr>
          <p:nvPr>
            <p:extLst>
              <p:ext uri="{D42A27DB-BD31-4B8C-83A1-F6EECF244321}">
                <p14:modId xmlns:p14="http://schemas.microsoft.com/office/powerpoint/2010/main" val="2042624912"/>
              </p:ext>
            </p:extLst>
          </p:nvPr>
        </p:nvGraphicFramePr>
        <p:xfrm>
          <a:off x="4270917" y="4014438"/>
          <a:ext cx="3806283" cy="24742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B63ED2D-15FB-E299-DAD3-80AB0115563D}"/>
              </a:ext>
            </a:extLst>
          </p:cNvPr>
          <p:cNvGraphicFramePr>
            <a:graphicFrameLocks/>
          </p:cNvGraphicFramePr>
          <p:nvPr>
            <p:extLst>
              <p:ext uri="{D42A27DB-BD31-4B8C-83A1-F6EECF244321}">
                <p14:modId xmlns:p14="http://schemas.microsoft.com/office/powerpoint/2010/main" val="3247387383"/>
              </p:ext>
            </p:extLst>
          </p:nvPr>
        </p:nvGraphicFramePr>
        <p:xfrm>
          <a:off x="7923907" y="4014438"/>
          <a:ext cx="4076737" cy="24742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195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B5F8-BB9F-77D8-2458-45B1763BBEBB}"/>
              </a:ext>
            </a:extLst>
          </p:cNvPr>
          <p:cNvSpPr>
            <a:spLocks noGrp="1"/>
          </p:cNvSpPr>
          <p:nvPr>
            <p:ph type="title"/>
          </p:nvPr>
        </p:nvSpPr>
        <p:spPr/>
        <p:txBody>
          <a:bodyPr/>
          <a:lstStyle/>
          <a:p>
            <a:r>
              <a:rPr lang="en-US" dirty="0"/>
              <a:t>Customer Base</a:t>
            </a:r>
          </a:p>
        </p:txBody>
      </p:sp>
      <p:graphicFrame>
        <p:nvGraphicFramePr>
          <p:cNvPr id="10" name="Chart 9">
            <a:extLst>
              <a:ext uri="{FF2B5EF4-FFF2-40B4-BE49-F238E27FC236}">
                <a16:creationId xmlns:a16="http://schemas.microsoft.com/office/drawing/2014/main" id="{2CA06CD6-A3EC-C7CF-5190-90F89B781356}"/>
              </a:ext>
            </a:extLst>
          </p:cNvPr>
          <p:cNvGraphicFramePr>
            <a:graphicFrameLocks/>
          </p:cNvGraphicFramePr>
          <p:nvPr>
            <p:extLst>
              <p:ext uri="{D42A27DB-BD31-4B8C-83A1-F6EECF244321}">
                <p14:modId xmlns:p14="http://schemas.microsoft.com/office/powerpoint/2010/main" val="2806424242"/>
              </p:ext>
            </p:extLst>
          </p:nvPr>
        </p:nvGraphicFramePr>
        <p:xfrm>
          <a:off x="256985" y="3429000"/>
          <a:ext cx="3872103" cy="2502170"/>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2">
            <a:extLst>
              <a:ext uri="{FF2B5EF4-FFF2-40B4-BE49-F238E27FC236}">
                <a16:creationId xmlns:a16="http://schemas.microsoft.com/office/drawing/2014/main" id="{EB45AE62-BEE1-4A41-22B7-11E24C4CCD80}"/>
              </a:ext>
            </a:extLst>
          </p:cNvPr>
          <p:cNvSpPr>
            <a:spLocks noGrp="1"/>
          </p:cNvSpPr>
          <p:nvPr>
            <p:ph idx="1"/>
          </p:nvPr>
        </p:nvSpPr>
        <p:spPr/>
        <p:txBody>
          <a:bodyPr/>
          <a:lstStyle/>
          <a:p>
            <a:r>
              <a:rPr lang="en-US" dirty="0"/>
              <a:t>Yellow customers: 39896, Pink customers: 32330</a:t>
            </a:r>
          </a:p>
          <a:p>
            <a:endParaRPr lang="en-US" dirty="0"/>
          </a:p>
        </p:txBody>
      </p:sp>
      <p:graphicFrame>
        <p:nvGraphicFramePr>
          <p:cNvPr id="14" name="Chart 13">
            <a:extLst>
              <a:ext uri="{FF2B5EF4-FFF2-40B4-BE49-F238E27FC236}">
                <a16:creationId xmlns:a16="http://schemas.microsoft.com/office/drawing/2014/main" id="{4648A9A3-7B48-AE15-C60E-B6FCD72BE149}"/>
              </a:ext>
            </a:extLst>
          </p:cNvPr>
          <p:cNvGraphicFramePr>
            <a:graphicFrameLocks/>
          </p:cNvGraphicFramePr>
          <p:nvPr>
            <p:extLst>
              <p:ext uri="{D42A27DB-BD31-4B8C-83A1-F6EECF244321}">
                <p14:modId xmlns:p14="http://schemas.microsoft.com/office/powerpoint/2010/main" val="879472385"/>
              </p:ext>
            </p:extLst>
          </p:nvPr>
        </p:nvGraphicFramePr>
        <p:xfrm>
          <a:off x="8062914" y="3305625"/>
          <a:ext cx="3872104" cy="25021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8BDF8EE9-DCE2-EF11-6412-0480384FB1A8}"/>
              </a:ext>
            </a:extLst>
          </p:cNvPr>
          <p:cNvGraphicFramePr>
            <a:graphicFrameLocks/>
          </p:cNvGraphicFramePr>
          <p:nvPr>
            <p:extLst>
              <p:ext uri="{D42A27DB-BD31-4B8C-83A1-F6EECF244321}">
                <p14:modId xmlns:p14="http://schemas.microsoft.com/office/powerpoint/2010/main" val="1747807819"/>
              </p:ext>
            </p:extLst>
          </p:nvPr>
        </p:nvGraphicFramePr>
        <p:xfrm>
          <a:off x="4107657" y="3323651"/>
          <a:ext cx="3976688" cy="25021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7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656-BC0E-F2E9-42ED-CEF26974ABBF}"/>
              </a:ext>
            </a:extLst>
          </p:cNvPr>
          <p:cNvSpPr>
            <a:spLocks noGrp="1"/>
          </p:cNvSpPr>
          <p:nvPr>
            <p:ph type="title"/>
          </p:nvPr>
        </p:nvSpPr>
        <p:spPr/>
        <p:txBody>
          <a:bodyPr/>
          <a:lstStyle/>
          <a:p>
            <a:r>
              <a:rPr lang="en-US" dirty="0"/>
              <a:t>Customer Retention</a:t>
            </a:r>
          </a:p>
        </p:txBody>
      </p:sp>
      <p:graphicFrame>
        <p:nvGraphicFramePr>
          <p:cNvPr id="5" name="Table 5">
            <a:extLst>
              <a:ext uri="{FF2B5EF4-FFF2-40B4-BE49-F238E27FC236}">
                <a16:creationId xmlns:a16="http://schemas.microsoft.com/office/drawing/2014/main" id="{19B5DBCF-4818-F9DC-D8DC-96562784151C}"/>
              </a:ext>
            </a:extLst>
          </p:cNvPr>
          <p:cNvGraphicFramePr>
            <a:graphicFrameLocks noGrp="1"/>
          </p:cNvGraphicFramePr>
          <p:nvPr>
            <p:ph idx="1"/>
            <p:extLst>
              <p:ext uri="{D42A27DB-BD31-4B8C-83A1-F6EECF244321}">
                <p14:modId xmlns:p14="http://schemas.microsoft.com/office/powerpoint/2010/main" val="2993695424"/>
              </p:ext>
            </p:extLst>
          </p:nvPr>
        </p:nvGraphicFramePr>
        <p:xfrm>
          <a:off x="2230438" y="2638425"/>
          <a:ext cx="7731123" cy="1112520"/>
        </p:xfrm>
        <a:graphic>
          <a:graphicData uri="http://schemas.openxmlformats.org/drawingml/2006/table">
            <a:tbl>
              <a:tblPr firstRow="1" bandRow="1">
                <a:tableStyleId>{5C22544A-7EE6-4342-B048-85BDC9FD1C3A}</a:tableStyleId>
              </a:tblPr>
              <a:tblGrid>
                <a:gridCol w="2577041">
                  <a:extLst>
                    <a:ext uri="{9D8B030D-6E8A-4147-A177-3AD203B41FA5}">
                      <a16:colId xmlns:a16="http://schemas.microsoft.com/office/drawing/2014/main" val="4248360987"/>
                    </a:ext>
                  </a:extLst>
                </a:gridCol>
                <a:gridCol w="2577041">
                  <a:extLst>
                    <a:ext uri="{9D8B030D-6E8A-4147-A177-3AD203B41FA5}">
                      <a16:colId xmlns:a16="http://schemas.microsoft.com/office/drawing/2014/main" val="1863976458"/>
                    </a:ext>
                  </a:extLst>
                </a:gridCol>
                <a:gridCol w="2577041">
                  <a:extLst>
                    <a:ext uri="{9D8B030D-6E8A-4147-A177-3AD203B41FA5}">
                      <a16:colId xmlns:a16="http://schemas.microsoft.com/office/drawing/2014/main" val="2514916698"/>
                    </a:ext>
                  </a:extLst>
                </a:gridCol>
              </a:tblGrid>
              <a:tr h="370840">
                <a:tc>
                  <a:txBody>
                    <a:bodyPr/>
                    <a:lstStyle/>
                    <a:p>
                      <a:r>
                        <a:rPr lang="en-US" dirty="0"/>
                        <a:t>Company</a:t>
                      </a:r>
                    </a:p>
                  </a:txBody>
                  <a:tcPr/>
                </a:tc>
                <a:tc>
                  <a:txBody>
                    <a:bodyPr/>
                    <a:lstStyle/>
                    <a:p>
                      <a:r>
                        <a:rPr lang="en-US" dirty="0"/>
                        <a:t>&gt;=10 rides</a:t>
                      </a:r>
                    </a:p>
                  </a:txBody>
                  <a:tcPr/>
                </a:tc>
                <a:tc>
                  <a:txBody>
                    <a:bodyPr/>
                    <a:lstStyle/>
                    <a:p>
                      <a:r>
                        <a:rPr lang="en-US" dirty="0"/>
                        <a:t>&gt;=20 rides</a:t>
                      </a:r>
                    </a:p>
                  </a:txBody>
                  <a:tcPr/>
                </a:tc>
                <a:extLst>
                  <a:ext uri="{0D108BD9-81ED-4DB2-BD59-A6C34878D82A}">
                    <a16:rowId xmlns:a16="http://schemas.microsoft.com/office/drawing/2014/main" val="3016568529"/>
                  </a:ext>
                </a:extLst>
              </a:tr>
              <a:tr h="370840">
                <a:tc>
                  <a:txBody>
                    <a:bodyPr/>
                    <a:lstStyle/>
                    <a:p>
                      <a:r>
                        <a:rPr lang="en-US" dirty="0"/>
                        <a:t>Yellow</a:t>
                      </a:r>
                    </a:p>
                  </a:txBody>
                  <a:tcPr/>
                </a:tc>
                <a:tc>
                  <a:txBody>
                    <a:bodyPr/>
                    <a:lstStyle/>
                    <a:p>
                      <a:r>
                        <a:rPr lang="en-US" dirty="0"/>
                        <a:t>10715 (26.85%)</a:t>
                      </a:r>
                    </a:p>
                  </a:txBody>
                  <a:tcPr/>
                </a:tc>
                <a:tc>
                  <a:txBody>
                    <a:bodyPr/>
                    <a:lstStyle/>
                    <a:p>
                      <a:r>
                        <a:rPr lang="en-US" dirty="0"/>
                        <a:t>3552 (8.90%)</a:t>
                      </a:r>
                    </a:p>
                  </a:txBody>
                  <a:tcPr/>
                </a:tc>
                <a:extLst>
                  <a:ext uri="{0D108BD9-81ED-4DB2-BD59-A6C34878D82A}">
                    <a16:rowId xmlns:a16="http://schemas.microsoft.com/office/drawing/2014/main" val="3682879221"/>
                  </a:ext>
                </a:extLst>
              </a:tr>
              <a:tr h="370840">
                <a:tc>
                  <a:txBody>
                    <a:bodyPr/>
                    <a:lstStyle/>
                    <a:p>
                      <a:r>
                        <a:rPr lang="en-US" dirty="0"/>
                        <a:t>Pink</a:t>
                      </a:r>
                    </a:p>
                  </a:txBody>
                  <a:tcPr/>
                </a:tc>
                <a:tc>
                  <a:txBody>
                    <a:bodyPr/>
                    <a:lstStyle/>
                    <a:p>
                      <a:r>
                        <a:rPr lang="en-US" dirty="0"/>
                        <a:t>492 (1.52%)</a:t>
                      </a:r>
                    </a:p>
                  </a:txBody>
                  <a:tcPr/>
                </a:tc>
                <a:tc>
                  <a:txBody>
                    <a:bodyPr/>
                    <a:lstStyle/>
                    <a:p>
                      <a:r>
                        <a:rPr lang="en-US" dirty="0"/>
                        <a:t>0 (0%)</a:t>
                      </a:r>
                    </a:p>
                  </a:txBody>
                  <a:tcPr/>
                </a:tc>
                <a:extLst>
                  <a:ext uri="{0D108BD9-81ED-4DB2-BD59-A6C34878D82A}">
                    <a16:rowId xmlns:a16="http://schemas.microsoft.com/office/drawing/2014/main" val="1902574929"/>
                  </a:ext>
                </a:extLst>
              </a:tr>
            </a:tbl>
          </a:graphicData>
        </a:graphic>
      </p:graphicFrame>
      <p:sp>
        <p:nvSpPr>
          <p:cNvPr id="6" name="TextBox 5">
            <a:extLst>
              <a:ext uri="{FF2B5EF4-FFF2-40B4-BE49-F238E27FC236}">
                <a16:creationId xmlns:a16="http://schemas.microsoft.com/office/drawing/2014/main" id="{4AF3E730-3D8B-F7DD-FF8A-6FAA58FC5E9B}"/>
              </a:ext>
            </a:extLst>
          </p:cNvPr>
          <p:cNvSpPr txBox="1"/>
          <p:nvPr/>
        </p:nvSpPr>
        <p:spPr>
          <a:xfrm>
            <a:off x="1871663" y="4414837"/>
            <a:ext cx="8329612" cy="1477328"/>
          </a:xfrm>
          <a:prstGeom prst="rect">
            <a:avLst/>
          </a:prstGeom>
          <a:noFill/>
        </p:spPr>
        <p:txBody>
          <a:bodyPr wrap="square" rtlCol="0">
            <a:spAutoFit/>
          </a:bodyPr>
          <a:lstStyle/>
          <a:p>
            <a:r>
              <a:rPr lang="en-US" dirty="0"/>
              <a:t>Yellow is more likely to be a better investment because it retains a significantly larger proportion of its customer base. We can see from the previous slide that the demographics of the customer base for both Yellow and Pink are very similar, and the number of unique customers is only off by a factor of 23.4%, but the Yellow retains more 20x the customers.</a:t>
            </a:r>
          </a:p>
        </p:txBody>
      </p:sp>
    </p:spTree>
    <p:extLst>
      <p:ext uri="{BB962C8B-B14F-4D97-AF65-F5344CB8AC3E}">
        <p14:creationId xmlns:p14="http://schemas.microsoft.com/office/powerpoint/2010/main" val="253473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2F51-65E0-086C-1E10-5F77645E9A00}"/>
              </a:ext>
            </a:extLst>
          </p:cNvPr>
          <p:cNvSpPr>
            <a:spLocks noGrp="1"/>
          </p:cNvSpPr>
          <p:nvPr>
            <p:ph type="title"/>
          </p:nvPr>
        </p:nvSpPr>
        <p:spPr/>
        <p:txBody>
          <a:bodyPr/>
          <a:lstStyle/>
          <a:p>
            <a:r>
              <a:rPr lang="en-US" dirty="0"/>
              <a:t>Seasonality</a:t>
            </a:r>
          </a:p>
        </p:txBody>
      </p:sp>
      <p:sp>
        <p:nvSpPr>
          <p:cNvPr id="3" name="Content Placeholder 2">
            <a:extLst>
              <a:ext uri="{FF2B5EF4-FFF2-40B4-BE49-F238E27FC236}">
                <a16:creationId xmlns:a16="http://schemas.microsoft.com/office/drawing/2014/main" id="{B908273F-E6E2-9929-F193-A307303EBBCB}"/>
              </a:ext>
            </a:extLst>
          </p:cNvPr>
          <p:cNvSpPr>
            <a:spLocks noGrp="1"/>
          </p:cNvSpPr>
          <p:nvPr>
            <p:ph idx="1"/>
          </p:nvPr>
        </p:nvSpPr>
        <p:spPr>
          <a:xfrm>
            <a:off x="2231136" y="5198363"/>
            <a:ext cx="7729728" cy="1362457"/>
          </a:xfrm>
        </p:spPr>
        <p:txBody>
          <a:bodyPr>
            <a:normAutofit lnSpcReduction="10000"/>
          </a:bodyPr>
          <a:lstStyle/>
          <a:p>
            <a:pPr marL="0" indent="0">
              <a:buNone/>
            </a:pPr>
            <a:r>
              <a:rPr lang="en-US" dirty="0"/>
              <a:t>There is a clear relationship between season and the demand for cab rides. During the Winter, the demand is higher, and especially during Christmas season, demand for cab rides is the highest. During the Spring and Summer, demand is lower. There is not a real clear relationship between demand and the day of the month.</a:t>
            </a:r>
          </a:p>
        </p:txBody>
      </p:sp>
      <p:graphicFrame>
        <p:nvGraphicFramePr>
          <p:cNvPr id="4" name="Chart 3">
            <a:extLst>
              <a:ext uri="{FF2B5EF4-FFF2-40B4-BE49-F238E27FC236}">
                <a16:creationId xmlns:a16="http://schemas.microsoft.com/office/drawing/2014/main" id="{01F2B9D5-52F8-5E52-2085-5731D1D406AF}"/>
              </a:ext>
            </a:extLst>
          </p:cNvPr>
          <p:cNvGraphicFramePr>
            <a:graphicFrameLocks/>
          </p:cNvGraphicFramePr>
          <p:nvPr>
            <p:extLst>
              <p:ext uri="{D42A27DB-BD31-4B8C-83A1-F6EECF244321}">
                <p14:modId xmlns:p14="http://schemas.microsoft.com/office/powerpoint/2010/main" val="4076179187"/>
              </p:ext>
            </p:extLst>
          </p:nvPr>
        </p:nvGraphicFramePr>
        <p:xfrm>
          <a:off x="1524000" y="24551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982D9B8-4DCF-2FC2-6951-E24497B6A5C5}"/>
              </a:ext>
            </a:extLst>
          </p:cNvPr>
          <p:cNvGraphicFramePr>
            <a:graphicFrameLocks/>
          </p:cNvGraphicFramePr>
          <p:nvPr>
            <p:extLst>
              <p:ext uri="{D42A27DB-BD31-4B8C-83A1-F6EECF244321}">
                <p14:modId xmlns:p14="http://schemas.microsoft.com/office/powerpoint/2010/main" val="952132"/>
              </p:ext>
            </p:extLst>
          </p:nvPr>
        </p:nvGraphicFramePr>
        <p:xfrm>
          <a:off x="6096000" y="245516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578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5CCB-D5B8-99A2-B07E-F422944FF5F4}"/>
              </a:ext>
            </a:extLst>
          </p:cNvPr>
          <p:cNvSpPr>
            <a:spLocks noGrp="1"/>
          </p:cNvSpPr>
          <p:nvPr>
            <p:ph type="title"/>
          </p:nvPr>
        </p:nvSpPr>
        <p:spPr/>
        <p:txBody>
          <a:bodyPr/>
          <a:lstStyle/>
          <a:p>
            <a:r>
              <a:rPr lang="en-US" dirty="0"/>
              <a:t>Seasonality</a:t>
            </a:r>
          </a:p>
        </p:txBody>
      </p:sp>
      <p:graphicFrame>
        <p:nvGraphicFramePr>
          <p:cNvPr id="4" name="Content Placeholder 3">
            <a:extLst>
              <a:ext uri="{FF2B5EF4-FFF2-40B4-BE49-F238E27FC236}">
                <a16:creationId xmlns:a16="http://schemas.microsoft.com/office/drawing/2014/main" id="{DC918649-BB38-F58B-A969-514758479C52}"/>
              </a:ext>
            </a:extLst>
          </p:cNvPr>
          <p:cNvGraphicFramePr>
            <a:graphicFrameLocks noGrp="1"/>
          </p:cNvGraphicFramePr>
          <p:nvPr>
            <p:ph idx="1"/>
            <p:extLst>
              <p:ext uri="{D42A27DB-BD31-4B8C-83A1-F6EECF244321}">
                <p14:modId xmlns:p14="http://schemas.microsoft.com/office/powerpoint/2010/main" val="476651308"/>
              </p:ext>
            </p:extLst>
          </p:nvPr>
        </p:nvGraphicFramePr>
        <p:xfrm>
          <a:off x="2801144" y="2478915"/>
          <a:ext cx="6589712" cy="2225674"/>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a:extLst>
              <a:ext uri="{FF2B5EF4-FFF2-40B4-BE49-F238E27FC236}">
                <a16:creationId xmlns:a16="http://schemas.microsoft.com/office/drawing/2014/main" id="{FEC3BE7A-6AF7-57A5-65E8-DE58747E5A47}"/>
              </a:ext>
            </a:extLst>
          </p:cNvPr>
          <p:cNvSpPr txBox="1">
            <a:spLocks/>
          </p:cNvSpPr>
          <p:nvPr/>
        </p:nvSpPr>
        <p:spPr>
          <a:xfrm>
            <a:off x="2231136" y="5198363"/>
            <a:ext cx="7729728" cy="136245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The demand for cabs is the highest during the weekends, with Friday being the highest demanding day out of the week for both Yellow and Pink. The demand is lowest during weekdays, especially Monday. </a:t>
            </a:r>
          </a:p>
        </p:txBody>
      </p:sp>
    </p:spTree>
    <p:extLst>
      <p:ext uri="{BB962C8B-B14F-4D97-AF65-F5344CB8AC3E}">
        <p14:creationId xmlns:p14="http://schemas.microsoft.com/office/powerpoint/2010/main" val="38999356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1348</TotalTime>
  <Words>847</Words>
  <Application>Microsoft Macintosh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G2M Cab Case Study</vt:lpstr>
      <vt:lpstr>Background</vt:lpstr>
      <vt:lpstr>Data Exploration</vt:lpstr>
      <vt:lpstr>Data Exploration</vt:lpstr>
      <vt:lpstr>Profit Analysis</vt:lpstr>
      <vt:lpstr>Customer Base</vt:lpstr>
      <vt:lpstr>Customer Retention</vt:lpstr>
      <vt:lpstr>Seasonality</vt:lpstr>
      <vt:lpstr>Seasonality</vt:lpstr>
      <vt:lpstr>City Presence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Cab Case Study</dc:title>
  <dc:creator>Zhou, Matthew J</dc:creator>
  <cp:lastModifiedBy>Zhou, Matthew J</cp:lastModifiedBy>
  <cp:revision>3</cp:revision>
  <dcterms:created xsi:type="dcterms:W3CDTF">2023-04-13T10:07:15Z</dcterms:created>
  <dcterms:modified xsi:type="dcterms:W3CDTF">2023-04-14T08:36:13Z</dcterms:modified>
</cp:coreProperties>
</file>