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E07A1A-8214-DA41-B245-5E4379550558}">
          <p14:sldIdLst>
            <p14:sldId id="256"/>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snapToObjects="1">
      <p:cViewPr varScale="1">
        <p:scale>
          <a:sx n="118" d="100"/>
          <a:sy n="118"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3/14/22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3/14/22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0BC2-2126-8B44-AE85-85D42070526C}"/>
              </a:ext>
            </a:extLst>
          </p:cNvPr>
          <p:cNvSpPr>
            <a:spLocks noGrp="1"/>
          </p:cNvSpPr>
          <p:nvPr>
            <p:ph type="ctrTitle"/>
          </p:nvPr>
        </p:nvSpPr>
        <p:spPr/>
        <p:txBody>
          <a:bodyPr/>
          <a:lstStyle/>
          <a:p>
            <a:r>
              <a:rPr lang="en-US" dirty="0"/>
              <a:t>Banking Solution:</a:t>
            </a:r>
            <a:br>
              <a:rPr lang="en-US" dirty="0"/>
            </a:br>
            <a:r>
              <a:rPr lang="en-US" dirty="0"/>
              <a:t>Predicting Subscription Status of Term Deposit</a:t>
            </a:r>
            <a:endParaRPr lang="en-CN" dirty="0"/>
          </a:p>
        </p:txBody>
      </p:sp>
      <p:sp>
        <p:nvSpPr>
          <p:cNvPr id="3" name="Subtitle 2">
            <a:extLst>
              <a:ext uri="{FF2B5EF4-FFF2-40B4-BE49-F238E27FC236}">
                <a16:creationId xmlns:a16="http://schemas.microsoft.com/office/drawing/2014/main" id="{523270C9-0B98-334A-B84F-5F393A0B2F44}"/>
              </a:ext>
            </a:extLst>
          </p:cNvPr>
          <p:cNvSpPr>
            <a:spLocks noGrp="1"/>
          </p:cNvSpPr>
          <p:nvPr>
            <p:ph type="subTitle" idx="1"/>
          </p:nvPr>
        </p:nvSpPr>
        <p:spPr/>
        <p:txBody>
          <a:bodyPr/>
          <a:lstStyle/>
          <a:p>
            <a:r>
              <a:rPr lang="en-CN" dirty="0"/>
              <a:t>Kaichong (Matt) Zhang, Flora Huang, </a:t>
            </a:r>
            <a:r>
              <a:rPr lang="en-US" dirty="0"/>
              <a:t>Jiawei Yu</a:t>
            </a:r>
            <a:endParaRPr lang="en-CN" dirty="0"/>
          </a:p>
        </p:txBody>
      </p:sp>
    </p:spTree>
    <p:extLst>
      <p:ext uri="{BB962C8B-B14F-4D97-AF65-F5344CB8AC3E}">
        <p14:creationId xmlns:p14="http://schemas.microsoft.com/office/powerpoint/2010/main" val="420953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A596-DF95-1247-B14A-D7D4E778CB66}"/>
              </a:ext>
            </a:extLst>
          </p:cNvPr>
          <p:cNvSpPr>
            <a:spLocks noGrp="1"/>
          </p:cNvSpPr>
          <p:nvPr>
            <p:ph type="title"/>
          </p:nvPr>
        </p:nvSpPr>
        <p:spPr/>
        <p:txBody>
          <a:bodyPr/>
          <a:lstStyle/>
          <a:p>
            <a:r>
              <a:rPr lang="en-CN" dirty="0"/>
              <a:t>Business Problem and Methodology</a:t>
            </a:r>
          </a:p>
        </p:txBody>
      </p:sp>
      <p:sp>
        <p:nvSpPr>
          <p:cNvPr id="3" name="Content Placeholder 2">
            <a:extLst>
              <a:ext uri="{FF2B5EF4-FFF2-40B4-BE49-F238E27FC236}">
                <a16:creationId xmlns:a16="http://schemas.microsoft.com/office/drawing/2014/main" id="{663EF329-466B-A447-893F-415B56951DBC}"/>
              </a:ext>
            </a:extLst>
          </p:cNvPr>
          <p:cNvSpPr>
            <a:spLocks noGrp="1"/>
          </p:cNvSpPr>
          <p:nvPr>
            <p:ph idx="1"/>
          </p:nvPr>
        </p:nvSpPr>
        <p:spPr/>
        <p:txBody>
          <a:bodyPr>
            <a:normAutofit lnSpcReduction="10000"/>
          </a:bodyPr>
          <a:lstStyle/>
          <a:p>
            <a:r>
              <a:rPr lang="en-CN" sz="2400" dirty="0"/>
              <a:t>As </a:t>
            </a:r>
            <a:r>
              <a:rPr lang="en-US" sz="2400" dirty="0"/>
              <a:t>term deposits are a major source of income for a bank, it is important to predict whether customers will subscribe a term deposit in order to adjust the bank marketing strategy. </a:t>
            </a:r>
            <a:br>
              <a:rPr lang="en-US" sz="2400" dirty="0"/>
            </a:br>
            <a:endParaRPr lang="en-US" sz="2400" dirty="0"/>
          </a:p>
          <a:p>
            <a:r>
              <a:rPr lang="en-US" sz="2400" dirty="0"/>
              <a:t>The Banking Dataset from a Portuguese banking institution is used for machine learning training and testing.</a:t>
            </a:r>
            <a:br>
              <a:rPr lang="en-US" sz="2400" dirty="0"/>
            </a:br>
            <a:endParaRPr lang="en-US" sz="2400" dirty="0"/>
          </a:p>
          <a:p>
            <a:r>
              <a:rPr lang="en-US" sz="2400" dirty="0"/>
              <a:t>K-Nearest Neighbors, Logistic Regression, Decision Tree, and Random Forest classification algorithms are used.</a:t>
            </a:r>
          </a:p>
        </p:txBody>
      </p:sp>
    </p:spTree>
    <p:extLst>
      <p:ext uri="{BB962C8B-B14F-4D97-AF65-F5344CB8AC3E}">
        <p14:creationId xmlns:p14="http://schemas.microsoft.com/office/powerpoint/2010/main" val="154117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B76D-BE89-E743-9D5B-000113A058D8}"/>
              </a:ext>
            </a:extLst>
          </p:cNvPr>
          <p:cNvSpPr>
            <a:spLocks noGrp="1"/>
          </p:cNvSpPr>
          <p:nvPr>
            <p:ph type="title"/>
          </p:nvPr>
        </p:nvSpPr>
        <p:spPr>
          <a:xfrm>
            <a:off x="810000" y="447188"/>
            <a:ext cx="5933700" cy="970450"/>
          </a:xfrm>
        </p:spPr>
        <p:txBody>
          <a:bodyPr>
            <a:normAutofit/>
          </a:bodyPr>
          <a:lstStyle/>
          <a:p>
            <a:pPr>
              <a:lnSpc>
                <a:spcPct val="90000"/>
              </a:lnSpc>
            </a:pPr>
            <a:r>
              <a:rPr lang="en-CN" sz="3400"/>
              <a:t>Exploratory Data Analysis</a:t>
            </a:r>
          </a:p>
        </p:txBody>
      </p:sp>
      <p:sp>
        <p:nvSpPr>
          <p:cNvPr id="3" name="Content Placeholder 2">
            <a:extLst>
              <a:ext uri="{FF2B5EF4-FFF2-40B4-BE49-F238E27FC236}">
                <a16:creationId xmlns:a16="http://schemas.microsoft.com/office/drawing/2014/main" id="{880B3ED2-9248-1945-8794-0C9A23D413D8}"/>
              </a:ext>
            </a:extLst>
          </p:cNvPr>
          <p:cNvSpPr>
            <a:spLocks noGrp="1"/>
          </p:cNvSpPr>
          <p:nvPr>
            <p:ph idx="1"/>
          </p:nvPr>
        </p:nvSpPr>
        <p:spPr>
          <a:xfrm>
            <a:off x="818711" y="2352372"/>
            <a:ext cx="5999531" cy="3506426"/>
          </a:xfrm>
        </p:spPr>
        <p:txBody>
          <a:bodyPr>
            <a:normAutofit/>
          </a:bodyPr>
          <a:lstStyle/>
          <a:p>
            <a:r>
              <a:rPr lang="en-CN" sz="2000" dirty="0"/>
              <a:t>Majority of the people don’t subscribe the term deposits. </a:t>
            </a:r>
          </a:p>
          <a:p>
            <a:r>
              <a:rPr lang="en-CN" sz="2000" dirty="0"/>
              <a:t>Education level is correlated with the subscription status, but it is not true that people with higher education level are more likely to subscribe. </a:t>
            </a:r>
          </a:p>
          <a:p>
            <a:r>
              <a:rPr lang="en-CN" sz="2000" dirty="0"/>
              <a:t>Features like </a:t>
            </a:r>
            <a:r>
              <a:rPr lang="en-US" sz="2000" dirty="0"/>
              <a:t>last contact duration, </a:t>
            </a:r>
            <a:r>
              <a:rPr lang="en-US" sz="2000" dirty="0" err="1"/>
              <a:t>euribor</a:t>
            </a:r>
            <a:r>
              <a:rPr lang="en-US" sz="2000" dirty="0"/>
              <a:t> 3-month rate, and age are more correlated to the subscription status and therefore deserve more attention in bank marketing. </a:t>
            </a:r>
          </a:p>
          <a:p>
            <a:pPr marL="0" indent="0">
              <a:buNone/>
            </a:pPr>
            <a:endParaRPr lang="en-CN" sz="2000" dirty="0"/>
          </a:p>
        </p:txBody>
      </p:sp>
      <p:sp>
        <p:nvSpPr>
          <p:cNvPr id="11" name="Rectangle 10">
            <a:extLst>
              <a:ext uri="{FF2B5EF4-FFF2-40B4-BE49-F238E27FC236}">
                <a16:creationId xmlns:a16="http://schemas.microsoft.com/office/drawing/2014/main" id="{1D996364-1340-4EE4-B174-E33542A33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0" y="0"/>
            <a:ext cx="464515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7">
            <a:extLst>
              <a:ext uri="{FF2B5EF4-FFF2-40B4-BE49-F238E27FC236}">
                <a16:creationId xmlns:a16="http://schemas.microsoft.com/office/drawing/2014/main" id="{8965892C-BF50-41A2-844F-64C2E1346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5533" y="321733"/>
            <a:ext cx="4001685" cy="6214533"/>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2D7FA7B-D8C8-6A41-A3FA-DAE9FB1A4C24}"/>
              </a:ext>
            </a:extLst>
          </p:cNvPr>
          <p:cNvPicPr>
            <a:picLocks noChangeAspect="1"/>
          </p:cNvPicPr>
          <p:nvPr/>
        </p:nvPicPr>
        <p:blipFill>
          <a:blip r:embed="rId2"/>
          <a:stretch>
            <a:fillRect/>
          </a:stretch>
        </p:blipFill>
        <p:spPr>
          <a:xfrm>
            <a:off x="8177294" y="336021"/>
            <a:ext cx="3378161" cy="2195512"/>
          </a:xfrm>
          <a:prstGeom prst="rect">
            <a:avLst/>
          </a:prstGeom>
        </p:spPr>
      </p:pic>
      <p:pic>
        <p:nvPicPr>
          <p:cNvPr id="8" name="Picture 7">
            <a:extLst>
              <a:ext uri="{FF2B5EF4-FFF2-40B4-BE49-F238E27FC236}">
                <a16:creationId xmlns:a16="http://schemas.microsoft.com/office/drawing/2014/main" id="{F4D08361-98AB-554E-9468-67B2522FFDA6}"/>
              </a:ext>
            </a:extLst>
          </p:cNvPr>
          <p:cNvPicPr>
            <a:picLocks noChangeAspect="1"/>
          </p:cNvPicPr>
          <p:nvPr/>
        </p:nvPicPr>
        <p:blipFill>
          <a:blip r:embed="rId3"/>
          <a:stretch>
            <a:fillRect/>
          </a:stretch>
        </p:blipFill>
        <p:spPr>
          <a:xfrm>
            <a:off x="7532615" y="2531533"/>
            <a:ext cx="4717914" cy="2195513"/>
          </a:xfrm>
          <a:prstGeom prst="rect">
            <a:avLst/>
          </a:prstGeom>
        </p:spPr>
      </p:pic>
      <p:pic>
        <p:nvPicPr>
          <p:cNvPr id="9" name="Picture 8">
            <a:extLst>
              <a:ext uri="{FF2B5EF4-FFF2-40B4-BE49-F238E27FC236}">
                <a16:creationId xmlns:a16="http://schemas.microsoft.com/office/drawing/2014/main" id="{B6D27633-28D3-3444-BC4C-DE3AE723DFB9}"/>
              </a:ext>
            </a:extLst>
          </p:cNvPr>
          <p:cNvPicPr>
            <a:picLocks noChangeAspect="1"/>
          </p:cNvPicPr>
          <p:nvPr/>
        </p:nvPicPr>
        <p:blipFill>
          <a:blip r:embed="rId4"/>
          <a:stretch>
            <a:fillRect/>
          </a:stretch>
        </p:blipFill>
        <p:spPr>
          <a:xfrm>
            <a:off x="8448765" y="4699942"/>
            <a:ext cx="2746829" cy="1822037"/>
          </a:xfrm>
          <a:prstGeom prst="rect">
            <a:avLst/>
          </a:prstGeom>
        </p:spPr>
      </p:pic>
    </p:spTree>
    <p:extLst>
      <p:ext uri="{BB962C8B-B14F-4D97-AF65-F5344CB8AC3E}">
        <p14:creationId xmlns:p14="http://schemas.microsoft.com/office/powerpoint/2010/main" val="23179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A245-C49B-F240-982B-5E335F21325E}"/>
              </a:ext>
            </a:extLst>
          </p:cNvPr>
          <p:cNvSpPr>
            <a:spLocks noGrp="1"/>
          </p:cNvSpPr>
          <p:nvPr>
            <p:ph type="title"/>
          </p:nvPr>
        </p:nvSpPr>
        <p:spPr/>
        <p:txBody>
          <a:bodyPr/>
          <a:lstStyle/>
          <a:p>
            <a:r>
              <a:rPr lang="en-CN" dirty="0"/>
              <a:t>Model Comparison and Selection</a:t>
            </a:r>
          </a:p>
        </p:txBody>
      </p:sp>
      <p:graphicFrame>
        <p:nvGraphicFramePr>
          <p:cNvPr id="4" name="Table 4">
            <a:extLst>
              <a:ext uri="{FF2B5EF4-FFF2-40B4-BE49-F238E27FC236}">
                <a16:creationId xmlns:a16="http://schemas.microsoft.com/office/drawing/2014/main" id="{D9A3D47E-2AA7-0543-B928-1C6CA837D7B9}"/>
              </a:ext>
            </a:extLst>
          </p:cNvPr>
          <p:cNvGraphicFramePr>
            <a:graphicFrameLocks noGrp="1"/>
          </p:cNvGraphicFramePr>
          <p:nvPr>
            <p:ph idx="1"/>
            <p:extLst>
              <p:ext uri="{D42A27DB-BD31-4B8C-83A1-F6EECF244321}">
                <p14:modId xmlns:p14="http://schemas.microsoft.com/office/powerpoint/2010/main" val="2487470861"/>
              </p:ext>
            </p:extLst>
          </p:nvPr>
        </p:nvGraphicFramePr>
        <p:xfrm>
          <a:off x="681765" y="2240254"/>
          <a:ext cx="10553700" cy="2392680"/>
        </p:xfrm>
        <a:graphic>
          <a:graphicData uri="http://schemas.openxmlformats.org/drawingml/2006/table">
            <a:tbl>
              <a:tblPr firstRow="1" bandRow="1">
                <a:tableStyleId>{5C22544A-7EE6-4342-B048-85BDC9FD1C3A}</a:tableStyleId>
              </a:tblPr>
              <a:tblGrid>
                <a:gridCol w="1758950">
                  <a:extLst>
                    <a:ext uri="{9D8B030D-6E8A-4147-A177-3AD203B41FA5}">
                      <a16:colId xmlns:a16="http://schemas.microsoft.com/office/drawing/2014/main" val="751573176"/>
                    </a:ext>
                  </a:extLst>
                </a:gridCol>
                <a:gridCol w="1758950">
                  <a:extLst>
                    <a:ext uri="{9D8B030D-6E8A-4147-A177-3AD203B41FA5}">
                      <a16:colId xmlns:a16="http://schemas.microsoft.com/office/drawing/2014/main" val="583093562"/>
                    </a:ext>
                  </a:extLst>
                </a:gridCol>
                <a:gridCol w="1758950">
                  <a:extLst>
                    <a:ext uri="{9D8B030D-6E8A-4147-A177-3AD203B41FA5}">
                      <a16:colId xmlns:a16="http://schemas.microsoft.com/office/drawing/2014/main" val="2362177172"/>
                    </a:ext>
                  </a:extLst>
                </a:gridCol>
                <a:gridCol w="1758950">
                  <a:extLst>
                    <a:ext uri="{9D8B030D-6E8A-4147-A177-3AD203B41FA5}">
                      <a16:colId xmlns:a16="http://schemas.microsoft.com/office/drawing/2014/main" val="1603276740"/>
                    </a:ext>
                  </a:extLst>
                </a:gridCol>
                <a:gridCol w="1758950">
                  <a:extLst>
                    <a:ext uri="{9D8B030D-6E8A-4147-A177-3AD203B41FA5}">
                      <a16:colId xmlns:a16="http://schemas.microsoft.com/office/drawing/2014/main" val="2451821305"/>
                    </a:ext>
                  </a:extLst>
                </a:gridCol>
                <a:gridCol w="1758950">
                  <a:extLst>
                    <a:ext uri="{9D8B030D-6E8A-4147-A177-3AD203B41FA5}">
                      <a16:colId xmlns:a16="http://schemas.microsoft.com/office/drawing/2014/main" val="1261890480"/>
                    </a:ext>
                  </a:extLst>
                </a:gridCol>
              </a:tblGrid>
              <a:tr h="370840">
                <a:tc>
                  <a:txBody>
                    <a:bodyPr/>
                    <a:lstStyle/>
                    <a:p>
                      <a:pPr algn="ctr"/>
                      <a:r>
                        <a:rPr lang="en-CN" dirty="0"/>
                        <a:t>Model</a:t>
                      </a:r>
                    </a:p>
                  </a:txBody>
                  <a:tcPr anchor="ctr"/>
                </a:tc>
                <a:tc>
                  <a:txBody>
                    <a:bodyPr/>
                    <a:lstStyle/>
                    <a:p>
                      <a:pPr algn="ctr"/>
                      <a:r>
                        <a:rPr lang="en-CN" dirty="0"/>
                        <a:t>Accuracy</a:t>
                      </a:r>
                    </a:p>
                  </a:txBody>
                  <a:tcPr anchor="ctr"/>
                </a:tc>
                <a:tc>
                  <a:txBody>
                    <a:bodyPr/>
                    <a:lstStyle/>
                    <a:p>
                      <a:pPr algn="ctr"/>
                      <a:r>
                        <a:rPr lang="en-CN" dirty="0"/>
                        <a:t>10-Fold Accuracy</a:t>
                      </a:r>
                    </a:p>
                  </a:txBody>
                  <a:tcPr anchor="ctr"/>
                </a:tc>
                <a:tc>
                  <a:txBody>
                    <a:bodyPr/>
                    <a:lstStyle/>
                    <a:p>
                      <a:pPr algn="ctr"/>
                      <a:r>
                        <a:rPr lang="en-CN" dirty="0"/>
                        <a:t>ROC</a:t>
                      </a:r>
                    </a:p>
                  </a:txBody>
                  <a:tcPr anchor="ctr"/>
                </a:tc>
                <a:tc>
                  <a:txBody>
                    <a:bodyPr/>
                    <a:lstStyle/>
                    <a:p>
                      <a:pPr algn="ctr"/>
                      <a:r>
                        <a:rPr lang="en-CN" dirty="0"/>
                        <a:t>Precision</a:t>
                      </a:r>
                    </a:p>
                  </a:txBody>
                  <a:tcPr anchor="ctr"/>
                </a:tc>
                <a:tc>
                  <a:txBody>
                    <a:bodyPr/>
                    <a:lstStyle/>
                    <a:p>
                      <a:pPr algn="ctr"/>
                      <a:r>
                        <a:rPr lang="en-CN" dirty="0"/>
                        <a:t>Recall</a:t>
                      </a:r>
                    </a:p>
                  </a:txBody>
                  <a:tcPr anchor="ctr"/>
                </a:tc>
                <a:extLst>
                  <a:ext uri="{0D108BD9-81ED-4DB2-BD59-A6C34878D82A}">
                    <a16:rowId xmlns:a16="http://schemas.microsoft.com/office/drawing/2014/main" val="2778206448"/>
                  </a:ext>
                </a:extLst>
              </a:tr>
              <a:tr h="370840">
                <a:tc>
                  <a:txBody>
                    <a:bodyPr/>
                    <a:lstStyle/>
                    <a:p>
                      <a:pPr algn="ctr" fontAlgn="ctr"/>
                      <a:r>
                        <a:rPr lang="en-US" dirty="0">
                          <a:effectLst/>
                        </a:rPr>
                        <a:t>KNN</a:t>
                      </a:r>
                    </a:p>
                  </a:txBody>
                  <a:tcPr anchor="ctr"/>
                </a:tc>
                <a:tc>
                  <a:txBody>
                    <a:bodyPr/>
                    <a:lstStyle/>
                    <a:p>
                      <a:pPr algn="ctr" fontAlgn="ctr"/>
                      <a:r>
                        <a:rPr lang="en-CN">
                          <a:effectLst/>
                        </a:rPr>
                        <a:t>90.67</a:t>
                      </a:r>
                    </a:p>
                  </a:txBody>
                  <a:tcPr anchor="ctr"/>
                </a:tc>
                <a:tc>
                  <a:txBody>
                    <a:bodyPr/>
                    <a:lstStyle/>
                    <a:p>
                      <a:pPr algn="ctr" fontAlgn="ctr"/>
                      <a:r>
                        <a:rPr lang="en-CN" dirty="0">
                          <a:effectLst/>
                        </a:rPr>
                        <a:t>90.58</a:t>
                      </a:r>
                    </a:p>
                  </a:txBody>
                  <a:tcPr anchor="ctr"/>
                </a:tc>
                <a:tc>
                  <a:txBody>
                    <a:bodyPr/>
                    <a:lstStyle/>
                    <a:p>
                      <a:pPr algn="ctr" fontAlgn="ctr"/>
                      <a:r>
                        <a:rPr lang="en-CN" dirty="0">
                          <a:effectLst/>
                        </a:rPr>
                        <a:t>0.67</a:t>
                      </a:r>
                    </a:p>
                  </a:txBody>
                  <a:tcPr anchor="ctr"/>
                </a:tc>
                <a:tc>
                  <a:txBody>
                    <a:bodyPr/>
                    <a:lstStyle/>
                    <a:p>
                      <a:pPr algn="ctr"/>
                      <a:r>
                        <a:rPr lang="en-CN" dirty="0"/>
                        <a:t>0.</a:t>
                      </a:r>
                      <a:r>
                        <a:rPr lang="en-CN" i="1" dirty="0"/>
                        <a:t>64</a:t>
                      </a:r>
                      <a:endParaRPr lang="en-CN" dirty="0"/>
                    </a:p>
                  </a:txBody>
                  <a:tcPr anchor="ctr"/>
                </a:tc>
                <a:tc>
                  <a:txBody>
                    <a:bodyPr/>
                    <a:lstStyle/>
                    <a:p>
                      <a:pPr algn="ctr"/>
                      <a:r>
                        <a:rPr lang="en-CN" dirty="0"/>
                        <a:t>0.36</a:t>
                      </a:r>
                    </a:p>
                  </a:txBody>
                  <a:tcPr anchor="ctr"/>
                </a:tc>
                <a:extLst>
                  <a:ext uri="{0D108BD9-81ED-4DB2-BD59-A6C34878D82A}">
                    <a16:rowId xmlns:a16="http://schemas.microsoft.com/office/drawing/2014/main" val="4012246441"/>
                  </a:ext>
                </a:extLst>
              </a:tr>
              <a:tr h="370840">
                <a:tc>
                  <a:txBody>
                    <a:bodyPr/>
                    <a:lstStyle/>
                    <a:p>
                      <a:pPr algn="ctr" fontAlgn="ctr"/>
                      <a:r>
                        <a:rPr lang="en-US" dirty="0">
                          <a:effectLst/>
                        </a:rPr>
                        <a:t>Logistic</a:t>
                      </a:r>
                    </a:p>
                  </a:txBody>
                  <a:tcPr anchor="ctr"/>
                </a:tc>
                <a:tc>
                  <a:txBody>
                    <a:bodyPr/>
                    <a:lstStyle/>
                    <a:p>
                      <a:pPr algn="ctr" fontAlgn="ctr"/>
                      <a:r>
                        <a:rPr lang="en-CN">
                          <a:effectLst/>
                        </a:rPr>
                        <a:t>91.41</a:t>
                      </a:r>
                    </a:p>
                  </a:txBody>
                  <a:tcPr anchor="ctr"/>
                </a:tc>
                <a:tc>
                  <a:txBody>
                    <a:bodyPr/>
                    <a:lstStyle/>
                    <a:p>
                      <a:pPr algn="ctr" fontAlgn="ctr"/>
                      <a:r>
                        <a:rPr lang="en-CN">
                          <a:effectLst/>
                        </a:rPr>
                        <a:t>90.99</a:t>
                      </a:r>
                    </a:p>
                  </a:txBody>
                  <a:tcPr anchor="ctr"/>
                </a:tc>
                <a:tc>
                  <a:txBody>
                    <a:bodyPr/>
                    <a:lstStyle/>
                    <a:p>
                      <a:pPr algn="ctr" fontAlgn="ctr"/>
                      <a:r>
                        <a:rPr lang="en-CN" dirty="0">
                          <a:effectLst/>
                        </a:rPr>
                        <a:t>0.70</a:t>
                      </a:r>
                    </a:p>
                  </a:txBody>
                  <a:tcPr anchor="ctr"/>
                </a:tc>
                <a:tc>
                  <a:txBody>
                    <a:bodyPr/>
                    <a:lstStyle/>
                    <a:p>
                      <a:pPr algn="ctr"/>
                      <a:r>
                        <a:rPr lang="en-CN" dirty="0"/>
                        <a:t>0.68</a:t>
                      </a:r>
                    </a:p>
                  </a:txBody>
                  <a:tcPr anchor="ctr"/>
                </a:tc>
                <a:tc>
                  <a:txBody>
                    <a:bodyPr/>
                    <a:lstStyle/>
                    <a:p>
                      <a:pPr algn="ctr"/>
                      <a:r>
                        <a:rPr lang="en-CN" dirty="0"/>
                        <a:t>0.43</a:t>
                      </a:r>
                    </a:p>
                  </a:txBody>
                  <a:tcPr anchor="ctr"/>
                </a:tc>
                <a:extLst>
                  <a:ext uri="{0D108BD9-81ED-4DB2-BD59-A6C34878D82A}">
                    <a16:rowId xmlns:a16="http://schemas.microsoft.com/office/drawing/2014/main" val="1731420406"/>
                  </a:ext>
                </a:extLst>
              </a:tr>
              <a:tr h="370840">
                <a:tc>
                  <a:txBody>
                    <a:bodyPr/>
                    <a:lstStyle/>
                    <a:p>
                      <a:pPr algn="ctr" fontAlgn="ctr"/>
                      <a:r>
                        <a:rPr lang="en-US" dirty="0">
                          <a:effectLst/>
                        </a:rPr>
                        <a:t>Decision Tree</a:t>
                      </a:r>
                    </a:p>
                  </a:txBody>
                  <a:tcPr anchor="ctr"/>
                </a:tc>
                <a:tc>
                  <a:txBody>
                    <a:bodyPr/>
                    <a:lstStyle/>
                    <a:p>
                      <a:pPr algn="ctr" fontAlgn="ctr"/>
                      <a:r>
                        <a:rPr lang="en-CN">
                          <a:effectLst/>
                        </a:rPr>
                        <a:t>89.37</a:t>
                      </a:r>
                    </a:p>
                  </a:txBody>
                  <a:tcPr anchor="ctr"/>
                </a:tc>
                <a:tc>
                  <a:txBody>
                    <a:bodyPr/>
                    <a:lstStyle/>
                    <a:p>
                      <a:pPr algn="ctr" fontAlgn="ctr"/>
                      <a:r>
                        <a:rPr lang="en-CN">
                          <a:effectLst/>
                        </a:rPr>
                        <a:t>88.88</a:t>
                      </a:r>
                    </a:p>
                  </a:txBody>
                  <a:tcPr anchor="ctr"/>
                </a:tc>
                <a:tc>
                  <a:txBody>
                    <a:bodyPr/>
                    <a:lstStyle/>
                    <a:p>
                      <a:pPr algn="ctr" fontAlgn="ctr"/>
                      <a:r>
                        <a:rPr lang="en-CN" dirty="0">
                          <a:effectLst/>
                        </a:rPr>
                        <a:t>0.74</a:t>
                      </a:r>
                    </a:p>
                  </a:txBody>
                  <a:tcPr anchor="ctr"/>
                </a:tc>
                <a:tc>
                  <a:txBody>
                    <a:bodyPr/>
                    <a:lstStyle/>
                    <a:p>
                      <a:pPr algn="ctr"/>
                      <a:r>
                        <a:rPr lang="en-CN" dirty="0"/>
                        <a:t>0.52</a:t>
                      </a:r>
                    </a:p>
                  </a:txBody>
                  <a:tcPr anchor="ctr"/>
                </a:tc>
                <a:tc>
                  <a:txBody>
                    <a:bodyPr/>
                    <a:lstStyle/>
                    <a:p>
                      <a:pPr algn="ctr"/>
                      <a:r>
                        <a:rPr lang="en-CN" dirty="0"/>
                        <a:t>0.54</a:t>
                      </a:r>
                    </a:p>
                  </a:txBody>
                  <a:tcPr anchor="ctr"/>
                </a:tc>
                <a:extLst>
                  <a:ext uri="{0D108BD9-81ED-4DB2-BD59-A6C34878D82A}">
                    <a16:rowId xmlns:a16="http://schemas.microsoft.com/office/drawing/2014/main" val="1628149776"/>
                  </a:ext>
                </a:extLst>
              </a:tr>
              <a:tr h="370840">
                <a:tc>
                  <a:txBody>
                    <a:bodyPr/>
                    <a:lstStyle/>
                    <a:p>
                      <a:pPr algn="ctr" fontAlgn="ctr"/>
                      <a:r>
                        <a:rPr lang="en-US" dirty="0">
                          <a:effectLst/>
                        </a:rPr>
                        <a:t>Random Forest</a:t>
                      </a:r>
                    </a:p>
                  </a:txBody>
                  <a:tcPr anchor="ctr"/>
                </a:tc>
                <a:tc>
                  <a:txBody>
                    <a:bodyPr/>
                    <a:lstStyle/>
                    <a:p>
                      <a:pPr algn="ctr" fontAlgn="ctr"/>
                      <a:r>
                        <a:rPr lang="en-CN">
                          <a:effectLst/>
                        </a:rPr>
                        <a:t>91.09</a:t>
                      </a:r>
                    </a:p>
                  </a:txBody>
                  <a:tcPr anchor="ctr"/>
                </a:tc>
                <a:tc>
                  <a:txBody>
                    <a:bodyPr/>
                    <a:lstStyle/>
                    <a:p>
                      <a:pPr algn="ctr" fontAlgn="ctr"/>
                      <a:r>
                        <a:rPr lang="en-CN" dirty="0">
                          <a:effectLst/>
                        </a:rPr>
                        <a:t>90.95</a:t>
                      </a:r>
                    </a:p>
                  </a:txBody>
                  <a:tcPr anchor="ctr"/>
                </a:tc>
                <a:tc>
                  <a:txBody>
                    <a:bodyPr/>
                    <a:lstStyle/>
                    <a:p>
                      <a:pPr algn="ctr" fontAlgn="ctr"/>
                      <a:r>
                        <a:rPr lang="en-CN" dirty="0">
                          <a:effectLst/>
                        </a:rPr>
                        <a:t>0.71</a:t>
                      </a:r>
                    </a:p>
                  </a:txBody>
                  <a:tcPr anchor="ctr"/>
                </a:tc>
                <a:tc>
                  <a:txBody>
                    <a:bodyPr/>
                    <a:lstStyle/>
                    <a:p>
                      <a:pPr algn="ctr"/>
                      <a:r>
                        <a:rPr lang="en-CN" dirty="0"/>
                        <a:t>0.52</a:t>
                      </a:r>
                    </a:p>
                  </a:txBody>
                  <a:tcPr anchor="ctr"/>
                </a:tc>
                <a:tc>
                  <a:txBody>
                    <a:bodyPr/>
                    <a:lstStyle/>
                    <a:p>
                      <a:pPr algn="ctr"/>
                      <a:r>
                        <a:rPr lang="en-CN" dirty="0"/>
                        <a:t>0.54</a:t>
                      </a:r>
                    </a:p>
                  </a:txBody>
                  <a:tcPr anchor="ctr"/>
                </a:tc>
                <a:extLst>
                  <a:ext uri="{0D108BD9-81ED-4DB2-BD59-A6C34878D82A}">
                    <a16:rowId xmlns:a16="http://schemas.microsoft.com/office/drawing/2014/main" val="391332612"/>
                  </a:ext>
                </a:extLst>
              </a:tr>
            </a:tbl>
          </a:graphicData>
        </a:graphic>
      </p:graphicFrame>
      <p:sp>
        <p:nvSpPr>
          <p:cNvPr id="5" name="Rectangle 4">
            <a:extLst>
              <a:ext uri="{FF2B5EF4-FFF2-40B4-BE49-F238E27FC236}">
                <a16:creationId xmlns:a16="http://schemas.microsoft.com/office/drawing/2014/main" id="{1F4C9FA6-6AA7-4849-B035-FC827D48C284}"/>
              </a:ext>
            </a:extLst>
          </p:cNvPr>
          <p:cNvSpPr/>
          <p:nvPr/>
        </p:nvSpPr>
        <p:spPr>
          <a:xfrm>
            <a:off x="703817" y="3251638"/>
            <a:ext cx="10531366" cy="3547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6" name="Content Placeholder 2">
            <a:extLst>
              <a:ext uri="{FF2B5EF4-FFF2-40B4-BE49-F238E27FC236}">
                <a16:creationId xmlns:a16="http://schemas.microsoft.com/office/drawing/2014/main" id="{D0E57F18-A2A6-3E47-B29F-CCFDF0CCCCC7}"/>
              </a:ext>
            </a:extLst>
          </p:cNvPr>
          <p:cNvSpPr txBox="1">
            <a:spLocks/>
          </p:cNvSpPr>
          <p:nvPr/>
        </p:nvSpPr>
        <p:spPr>
          <a:xfrm>
            <a:off x="714703" y="4530420"/>
            <a:ext cx="10773760" cy="250340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CN" sz="2000" dirty="0"/>
              <a:t>Precision: % of true prediction when the model predicts ‘Yes’</a:t>
            </a:r>
          </a:p>
          <a:p>
            <a:r>
              <a:rPr lang="en-CN" sz="2000" dirty="0"/>
              <a:t>Recall: % of true prediction when the actual observation is ‘Yes’</a:t>
            </a:r>
          </a:p>
        </p:txBody>
      </p:sp>
    </p:spTree>
    <p:extLst>
      <p:ext uri="{BB962C8B-B14F-4D97-AF65-F5344CB8AC3E}">
        <p14:creationId xmlns:p14="http://schemas.microsoft.com/office/powerpoint/2010/main" val="346285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C2290F0-E45D-41DB-B296-10FEC3519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2F5B9E6-0E39-45C4-A238-A7F0FA66F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FF3C89-66A5-6E45-AAEE-F6FD48E923D5}"/>
              </a:ext>
            </a:extLst>
          </p:cNvPr>
          <p:cNvSpPr>
            <a:spLocks noGrp="1"/>
          </p:cNvSpPr>
          <p:nvPr>
            <p:ph type="title"/>
          </p:nvPr>
        </p:nvSpPr>
        <p:spPr>
          <a:xfrm>
            <a:off x="331029" y="0"/>
            <a:ext cx="6097955" cy="1559412"/>
          </a:xfrm>
        </p:spPr>
        <p:txBody>
          <a:bodyPr>
            <a:normAutofit/>
          </a:bodyPr>
          <a:lstStyle/>
          <a:p>
            <a:r>
              <a:rPr lang="en-CN" dirty="0"/>
              <a:t>Final Model Evaluation &amp; Business Insights</a:t>
            </a:r>
          </a:p>
        </p:txBody>
      </p:sp>
      <p:sp>
        <p:nvSpPr>
          <p:cNvPr id="3" name="Content Placeholder 2">
            <a:extLst>
              <a:ext uri="{FF2B5EF4-FFF2-40B4-BE49-F238E27FC236}">
                <a16:creationId xmlns:a16="http://schemas.microsoft.com/office/drawing/2014/main" id="{FC6EB745-1E96-544F-BA32-45EFA7400DEE}"/>
              </a:ext>
            </a:extLst>
          </p:cNvPr>
          <p:cNvSpPr>
            <a:spLocks noGrp="1"/>
          </p:cNvSpPr>
          <p:nvPr>
            <p:ph idx="1"/>
          </p:nvPr>
        </p:nvSpPr>
        <p:spPr>
          <a:xfrm>
            <a:off x="331029" y="2571783"/>
            <a:ext cx="6075179" cy="3632200"/>
          </a:xfrm>
        </p:spPr>
        <p:txBody>
          <a:bodyPr>
            <a:noAutofit/>
          </a:bodyPr>
          <a:lstStyle/>
          <a:p>
            <a:r>
              <a:rPr lang="en-CN" sz="1700" dirty="0">
                <a:solidFill>
                  <a:srgbClr val="FFFFFF"/>
                </a:solidFill>
              </a:rPr>
              <a:t>While performance of Logsitc and Random Forest are similarly good, we choose Logistic model as it has higher precision score. This is because we need a higher preicison score to maximize the return of term deposit marketing. In other words, we care more about the accuracy among the people that are modeled to be our target customers. </a:t>
            </a:r>
          </a:p>
          <a:p>
            <a:r>
              <a:rPr lang="en-CN" sz="1700" dirty="0">
                <a:solidFill>
                  <a:srgbClr val="FFFFFF"/>
                </a:solidFill>
              </a:rPr>
              <a:t>Logistic model is easy to implement and interpret and </a:t>
            </a:r>
            <a:r>
              <a:rPr lang="en-US" sz="1700" dirty="0">
                <a:solidFill>
                  <a:srgbClr val="FFFFFF"/>
                </a:solidFill>
              </a:rPr>
              <a:t>makes no assumptions about distributions of classes in feature space.</a:t>
            </a:r>
          </a:p>
          <a:p>
            <a:r>
              <a:rPr lang="en-US" sz="1700" dirty="0">
                <a:solidFill>
                  <a:srgbClr val="FFFFFF"/>
                </a:solidFill>
              </a:rPr>
              <a:t>With similar accuracy and cross-validated accuracy, the Logistic model result tends to be robust.</a:t>
            </a:r>
          </a:p>
          <a:p>
            <a:r>
              <a:rPr lang="en-US" sz="1700" dirty="0">
                <a:solidFill>
                  <a:srgbClr val="FFFFFF"/>
                </a:solidFill>
              </a:rPr>
              <a:t>From the coefficients on the right, we can figure out the correlation between each feature and the term deposit subscription status.</a:t>
            </a:r>
          </a:p>
          <a:p>
            <a:pPr marL="0" indent="0">
              <a:buNone/>
            </a:pPr>
            <a:endParaRPr lang="en-CN" sz="1700" dirty="0">
              <a:solidFill>
                <a:srgbClr val="FFFFFF"/>
              </a:solidFill>
            </a:endParaRPr>
          </a:p>
        </p:txBody>
      </p:sp>
      <p:sp>
        <p:nvSpPr>
          <p:cNvPr id="15"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able&#10;&#10;Description automatically generated">
            <a:extLst>
              <a:ext uri="{FF2B5EF4-FFF2-40B4-BE49-F238E27FC236}">
                <a16:creationId xmlns:a16="http://schemas.microsoft.com/office/drawing/2014/main" id="{A5EF31C8-3B24-B242-A362-610331FCBFC6}"/>
              </a:ext>
            </a:extLst>
          </p:cNvPr>
          <p:cNvPicPr>
            <a:picLocks noChangeAspect="1"/>
          </p:cNvPicPr>
          <p:nvPr/>
        </p:nvPicPr>
        <p:blipFill>
          <a:blip r:embed="rId2"/>
          <a:stretch>
            <a:fillRect/>
          </a:stretch>
        </p:blipFill>
        <p:spPr>
          <a:xfrm>
            <a:off x="8546359" y="76200"/>
            <a:ext cx="2655039" cy="6705600"/>
          </a:xfrm>
          <a:prstGeom prst="rect">
            <a:avLst/>
          </a:prstGeom>
        </p:spPr>
      </p:pic>
    </p:spTree>
    <p:extLst>
      <p:ext uri="{BB962C8B-B14F-4D97-AF65-F5344CB8AC3E}">
        <p14:creationId xmlns:p14="http://schemas.microsoft.com/office/powerpoint/2010/main" val="330537437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9D5B-56C2-2C4C-B5EB-F8C06E592C71}"/>
              </a:ext>
            </a:extLst>
          </p:cNvPr>
          <p:cNvSpPr>
            <a:spLocks noGrp="1"/>
          </p:cNvSpPr>
          <p:nvPr>
            <p:ph type="title"/>
          </p:nvPr>
        </p:nvSpPr>
        <p:spPr/>
        <p:txBody>
          <a:bodyPr/>
          <a:lstStyle/>
          <a:p>
            <a:r>
              <a:rPr lang="en-CN" dirty="0"/>
              <a:t>Limitation and Future Improvement</a:t>
            </a:r>
          </a:p>
        </p:txBody>
      </p:sp>
      <p:sp>
        <p:nvSpPr>
          <p:cNvPr id="3" name="Content Placeholder 2">
            <a:extLst>
              <a:ext uri="{FF2B5EF4-FFF2-40B4-BE49-F238E27FC236}">
                <a16:creationId xmlns:a16="http://schemas.microsoft.com/office/drawing/2014/main" id="{B40BDBF1-598C-5147-BEC3-AA2E05B1A0D4}"/>
              </a:ext>
            </a:extLst>
          </p:cNvPr>
          <p:cNvSpPr>
            <a:spLocks noGrp="1"/>
          </p:cNvSpPr>
          <p:nvPr>
            <p:ph idx="1"/>
          </p:nvPr>
        </p:nvSpPr>
        <p:spPr>
          <a:xfrm>
            <a:off x="688084" y="2494429"/>
            <a:ext cx="10554574" cy="3636511"/>
          </a:xfrm>
        </p:spPr>
        <p:txBody>
          <a:bodyPr>
            <a:normAutofit/>
          </a:bodyPr>
          <a:lstStyle/>
          <a:p>
            <a:r>
              <a:rPr lang="en-CN" sz="2000" dirty="0"/>
              <a:t>From the EDA, we know that most of the observations don’t subscribe to the term deposit. Such unbalanced dataset might lead to biased modeling and rpediction.</a:t>
            </a:r>
          </a:p>
          <a:p>
            <a:r>
              <a:rPr lang="en-CN" sz="2000" dirty="0"/>
              <a:t>We can also try ensemble method that combines the good models together like the Logistic and Random Forest model. </a:t>
            </a:r>
          </a:p>
          <a:p>
            <a:r>
              <a:rPr lang="en-CN" sz="2000" dirty="0"/>
              <a:t>The number of observation is 4118. Although it might be large enoguh for a simple project/prediciton, it is far from enoguh to make an accurate real-world prediction.</a:t>
            </a:r>
          </a:p>
          <a:p>
            <a:r>
              <a:rPr lang="en-CN" sz="2000" dirty="0"/>
              <a:t>We can also try more advanced / black box models like neural network to ach</a:t>
            </a:r>
            <a:r>
              <a:rPr lang="en-US" sz="2000" dirty="0" err="1"/>
              <a:t>ie</a:t>
            </a:r>
            <a:r>
              <a:rPr lang="en-CN" sz="2000" dirty="0"/>
              <a:t>ve better accuracy at the expense of interpretability. </a:t>
            </a:r>
          </a:p>
        </p:txBody>
      </p:sp>
    </p:spTree>
    <p:extLst>
      <p:ext uri="{BB962C8B-B14F-4D97-AF65-F5344CB8AC3E}">
        <p14:creationId xmlns:p14="http://schemas.microsoft.com/office/powerpoint/2010/main" val="867311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1266</TotalTime>
  <Words>463</Words>
  <Application>Microsoft Macintosh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Quotable</vt:lpstr>
      <vt:lpstr>Banking Solution: Predicting Subscription Status of Term Deposit</vt:lpstr>
      <vt:lpstr>Business Problem and Methodology</vt:lpstr>
      <vt:lpstr>Exploratory Data Analysis</vt:lpstr>
      <vt:lpstr>Model Comparison and Selection</vt:lpstr>
      <vt:lpstr>Final Model Evaluation &amp; Business Insights</vt:lpstr>
      <vt:lpstr>Limitation and Future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Solution: Predicting Subscription Status of Term Deposit</dc:title>
  <dc:creator>Matt Zhang</dc:creator>
  <cp:lastModifiedBy>Matt Zhang</cp:lastModifiedBy>
  <cp:revision>2</cp:revision>
  <dcterms:created xsi:type="dcterms:W3CDTF">2022-03-15T00:27:37Z</dcterms:created>
  <dcterms:modified xsi:type="dcterms:W3CDTF">2022-03-15T21:33:41Z</dcterms:modified>
</cp:coreProperties>
</file>