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2" r:id="rId17"/>
    <p:sldId id="274" r:id="rId18"/>
    <p:sldId id="275" r:id="rId19"/>
    <p:sldId id="276" r:id="rId20"/>
    <p:sldId id="277" r:id="rId21"/>
    <p:sldId id="278" r:id="rId22"/>
    <p:sldId id="280" r:id="rId23"/>
    <p:sldId id="281" r:id="rId24"/>
    <p:sldId id="285"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1"/>
    <p:restoredTop sz="95054"/>
  </p:normalViewPr>
  <p:slideViewPr>
    <p:cSldViewPr snapToGrid="0" snapToObjects="1">
      <p:cViewPr varScale="1">
        <p:scale>
          <a:sx n="122" d="100"/>
          <a:sy n="122" d="100"/>
        </p:scale>
        <p:origin x="65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CF954-156D-4549-BB1B-3F736EBA5C27}" type="datetimeFigureOut">
              <a:rPr lang="en-US" smtClean="0"/>
              <a:t>4/14/21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8DAD2-EB1A-8745-A05F-20D1D18AEB20}" type="slidenum">
              <a:rPr lang="en-US" smtClean="0"/>
              <a:t>‹#›</a:t>
            </a:fld>
            <a:endParaRPr lang="en-US"/>
          </a:p>
        </p:txBody>
      </p:sp>
    </p:spTree>
    <p:extLst>
      <p:ext uri="{BB962C8B-B14F-4D97-AF65-F5344CB8AC3E}">
        <p14:creationId xmlns:p14="http://schemas.microsoft.com/office/powerpoint/2010/main" val="114155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A8DAD2-EB1A-8745-A05F-20D1D18AEB20}" type="slidenum">
              <a:rPr lang="en-US" smtClean="0"/>
              <a:t>1</a:t>
            </a:fld>
            <a:endParaRPr lang="en-US"/>
          </a:p>
        </p:txBody>
      </p:sp>
    </p:spTree>
    <p:extLst>
      <p:ext uri="{BB962C8B-B14F-4D97-AF65-F5344CB8AC3E}">
        <p14:creationId xmlns:p14="http://schemas.microsoft.com/office/powerpoint/2010/main" val="166511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demand shock at the consumer</a:t>
            </a:r>
            <a:r>
              <a:rPr lang="en-US" baseline="0" dirty="0"/>
              <a:t> </a:t>
            </a:r>
            <a:r>
              <a:rPr lang="en-US" dirty="0"/>
              <a:t>end first affect the most downstream industries and then their upstream suppliers, and</a:t>
            </a:r>
            <a:r>
              <a:rPr lang="en-US" baseline="0" dirty="0"/>
              <a:t> </a:t>
            </a:r>
            <a:r>
              <a:rPr lang="en-US" dirty="0"/>
              <a:t>because of the need for inventory adjustment in response to the shift in demand, the</a:t>
            </a:r>
            <a:r>
              <a:rPr lang="en-US" baseline="0" dirty="0"/>
              <a:t> </a:t>
            </a:r>
            <a:r>
              <a:rPr lang="en-US" dirty="0"/>
              <a:t>volatility of industrial output is magnified from downstream to upstream producers.</a:t>
            </a:r>
          </a:p>
        </p:txBody>
      </p:sp>
      <p:sp>
        <p:nvSpPr>
          <p:cNvPr id="4" name="Slide Number Placeholder 3"/>
          <p:cNvSpPr>
            <a:spLocks noGrp="1"/>
          </p:cNvSpPr>
          <p:nvPr>
            <p:ph type="sldNum" sz="quarter" idx="10"/>
          </p:nvPr>
        </p:nvSpPr>
        <p:spPr/>
        <p:txBody>
          <a:bodyPr/>
          <a:lstStyle/>
          <a:p>
            <a:fld id="{37A8DAD2-EB1A-8745-A05F-20D1D18AEB20}" type="slidenum">
              <a:rPr lang="en-US" smtClean="0"/>
              <a:t>2</a:t>
            </a:fld>
            <a:endParaRPr lang="en-US"/>
          </a:p>
        </p:txBody>
      </p:sp>
    </p:spTree>
    <p:extLst>
      <p:ext uri="{BB962C8B-B14F-4D97-AF65-F5344CB8AC3E}">
        <p14:creationId xmlns:p14="http://schemas.microsoft.com/office/powerpoint/2010/main" val="86707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model is built on the works from </a:t>
            </a:r>
            <a:r>
              <a:rPr lang="en-US" dirty="0" err="1"/>
              <a:t>Altomonte</a:t>
            </a:r>
            <a:r>
              <a:rPr lang="en-US" dirty="0"/>
              <a:t>, Di Mauro, </a:t>
            </a:r>
            <a:r>
              <a:rPr lang="en-US" dirty="0" err="1"/>
              <a:t>Ottaviano</a:t>
            </a:r>
            <a:r>
              <a:rPr lang="en-US" dirty="0"/>
              <a:t>, </a:t>
            </a:r>
            <a:r>
              <a:rPr lang="en-US" dirty="0" err="1"/>
              <a:t>Rungi</a:t>
            </a:r>
            <a:r>
              <a:rPr lang="en-US" dirty="0"/>
              <a:t>, and </a:t>
            </a:r>
            <a:r>
              <a:rPr lang="en-US" dirty="0" err="1"/>
              <a:t>Vicard</a:t>
            </a:r>
            <a:r>
              <a:rPr lang="en-US" dirty="0"/>
              <a:t> (2012) and </a:t>
            </a:r>
            <a:r>
              <a:rPr lang="en-US" dirty="0" err="1"/>
              <a:t>Zavacka</a:t>
            </a:r>
            <a:r>
              <a:rPr lang="en-US" dirty="0"/>
              <a:t> (2012) who analyzing the bullwhip effect during 2008 Global Trade Collapse. </a:t>
            </a:r>
          </a:p>
        </p:txBody>
      </p:sp>
      <p:sp>
        <p:nvSpPr>
          <p:cNvPr id="4" name="Slide Number Placeholder 3"/>
          <p:cNvSpPr>
            <a:spLocks noGrp="1"/>
          </p:cNvSpPr>
          <p:nvPr>
            <p:ph type="sldNum" sz="quarter" idx="10"/>
          </p:nvPr>
        </p:nvSpPr>
        <p:spPr/>
        <p:txBody>
          <a:bodyPr/>
          <a:lstStyle/>
          <a:p>
            <a:fld id="{37A8DAD2-EB1A-8745-A05F-20D1D18AEB20}" type="slidenum">
              <a:rPr lang="en-US" smtClean="0"/>
              <a:t>3</a:t>
            </a:fld>
            <a:endParaRPr lang="en-US"/>
          </a:p>
        </p:txBody>
      </p:sp>
    </p:spTree>
    <p:extLst>
      <p:ext uri="{BB962C8B-B14F-4D97-AF65-F5344CB8AC3E}">
        <p14:creationId xmlns:p14="http://schemas.microsoft.com/office/powerpoint/2010/main" val="1369299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model is built on the works from </a:t>
            </a:r>
            <a:r>
              <a:rPr lang="en-US" dirty="0" err="1"/>
              <a:t>Altomonte</a:t>
            </a:r>
            <a:r>
              <a:rPr lang="en-US" dirty="0"/>
              <a:t>, Di Mauro, </a:t>
            </a:r>
            <a:r>
              <a:rPr lang="en-US" dirty="0" err="1"/>
              <a:t>Ottaviano</a:t>
            </a:r>
            <a:r>
              <a:rPr lang="en-US" dirty="0"/>
              <a:t>, </a:t>
            </a:r>
            <a:r>
              <a:rPr lang="en-US" dirty="0" err="1"/>
              <a:t>Rungi</a:t>
            </a:r>
            <a:r>
              <a:rPr lang="en-US" dirty="0"/>
              <a:t>, and </a:t>
            </a:r>
            <a:r>
              <a:rPr lang="en-US" dirty="0" err="1"/>
              <a:t>Vicard</a:t>
            </a:r>
            <a:r>
              <a:rPr lang="en-US" dirty="0"/>
              <a:t> (2012) and </a:t>
            </a:r>
            <a:r>
              <a:rPr lang="en-US" dirty="0" err="1"/>
              <a:t>Zavacka</a:t>
            </a:r>
            <a:r>
              <a:rPr lang="en-US" dirty="0"/>
              <a:t> (2012) who analyzing the bullwhip effect during 2008 Global Trade Collapse. </a:t>
            </a:r>
          </a:p>
        </p:txBody>
      </p:sp>
      <p:sp>
        <p:nvSpPr>
          <p:cNvPr id="4" name="Slide Number Placeholder 3"/>
          <p:cNvSpPr>
            <a:spLocks noGrp="1"/>
          </p:cNvSpPr>
          <p:nvPr>
            <p:ph type="sldNum" sz="quarter" idx="10"/>
          </p:nvPr>
        </p:nvSpPr>
        <p:spPr/>
        <p:txBody>
          <a:bodyPr/>
          <a:lstStyle/>
          <a:p>
            <a:fld id="{37A8DAD2-EB1A-8745-A05F-20D1D18AEB20}" type="slidenum">
              <a:rPr lang="en-US" smtClean="0"/>
              <a:t>4</a:t>
            </a:fld>
            <a:endParaRPr lang="en-US"/>
          </a:p>
        </p:txBody>
      </p:sp>
    </p:spTree>
    <p:extLst>
      <p:ext uri="{BB962C8B-B14F-4D97-AF65-F5344CB8AC3E}">
        <p14:creationId xmlns:p14="http://schemas.microsoft.com/office/powerpoint/2010/main" val="132220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model is built on the works from </a:t>
            </a:r>
            <a:r>
              <a:rPr lang="en-US" dirty="0" err="1"/>
              <a:t>Altomonte</a:t>
            </a:r>
            <a:r>
              <a:rPr lang="en-US" dirty="0"/>
              <a:t>, Di Mauro, </a:t>
            </a:r>
            <a:r>
              <a:rPr lang="en-US" dirty="0" err="1"/>
              <a:t>Ottaviano</a:t>
            </a:r>
            <a:r>
              <a:rPr lang="en-US" dirty="0"/>
              <a:t>, </a:t>
            </a:r>
            <a:r>
              <a:rPr lang="en-US" dirty="0" err="1"/>
              <a:t>Rungi</a:t>
            </a:r>
            <a:r>
              <a:rPr lang="en-US" dirty="0"/>
              <a:t>, and </a:t>
            </a:r>
            <a:r>
              <a:rPr lang="en-US" dirty="0" err="1"/>
              <a:t>Vicard</a:t>
            </a:r>
            <a:r>
              <a:rPr lang="en-US" dirty="0"/>
              <a:t> (2012) and </a:t>
            </a:r>
            <a:r>
              <a:rPr lang="en-US" dirty="0" err="1"/>
              <a:t>Zavacka</a:t>
            </a:r>
            <a:r>
              <a:rPr lang="en-US" dirty="0"/>
              <a:t> (2012) who analyzing the bullwhip effect during 2008 Global Trade Collapse. </a:t>
            </a:r>
          </a:p>
        </p:txBody>
      </p:sp>
      <p:sp>
        <p:nvSpPr>
          <p:cNvPr id="4" name="Slide Number Placeholder 3"/>
          <p:cNvSpPr>
            <a:spLocks noGrp="1"/>
          </p:cNvSpPr>
          <p:nvPr>
            <p:ph type="sldNum" sz="quarter" idx="10"/>
          </p:nvPr>
        </p:nvSpPr>
        <p:spPr/>
        <p:txBody>
          <a:bodyPr/>
          <a:lstStyle/>
          <a:p>
            <a:fld id="{37A8DAD2-EB1A-8745-A05F-20D1D18AEB20}" type="slidenum">
              <a:rPr lang="en-US" smtClean="0"/>
              <a:t>5</a:t>
            </a:fld>
            <a:endParaRPr lang="en-US"/>
          </a:p>
        </p:txBody>
      </p:sp>
    </p:spTree>
    <p:extLst>
      <p:ext uri="{BB962C8B-B14F-4D97-AF65-F5344CB8AC3E}">
        <p14:creationId xmlns:p14="http://schemas.microsoft.com/office/powerpoint/2010/main" val="8540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model is built on the works from </a:t>
            </a:r>
            <a:r>
              <a:rPr lang="en-US" dirty="0" err="1"/>
              <a:t>Altomonte</a:t>
            </a:r>
            <a:r>
              <a:rPr lang="en-US" dirty="0"/>
              <a:t>, Di Mauro, </a:t>
            </a:r>
            <a:r>
              <a:rPr lang="en-US" dirty="0" err="1"/>
              <a:t>Ottaviano</a:t>
            </a:r>
            <a:r>
              <a:rPr lang="en-US" dirty="0"/>
              <a:t>, </a:t>
            </a:r>
            <a:r>
              <a:rPr lang="en-US" dirty="0" err="1"/>
              <a:t>Rungi</a:t>
            </a:r>
            <a:r>
              <a:rPr lang="en-US" dirty="0"/>
              <a:t>, and </a:t>
            </a:r>
            <a:r>
              <a:rPr lang="en-US" dirty="0" err="1"/>
              <a:t>Vicard</a:t>
            </a:r>
            <a:r>
              <a:rPr lang="en-US" dirty="0"/>
              <a:t> (2012) and </a:t>
            </a:r>
            <a:r>
              <a:rPr lang="en-US" dirty="0" err="1"/>
              <a:t>Zavacka</a:t>
            </a:r>
            <a:r>
              <a:rPr lang="en-US" dirty="0"/>
              <a:t> (2012) who analyzing the bullwhip effect during 2008 Global Trade Collapse. </a:t>
            </a:r>
          </a:p>
        </p:txBody>
      </p:sp>
      <p:sp>
        <p:nvSpPr>
          <p:cNvPr id="4" name="Slide Number Placeholder 3"/>
          <p:cNvSpPr>
            <a:spLocks noGrp="1"/>
          </p:cNvSpPr>
          <p:nvPr>
            <p:ph type="sldNum" sz="quarter" idx="10"/>
          </p:nvPr>
        </p:nvSpPr>
        <p:spPr/>
        <p:txBody>
          <a:bodyPr/>
          <a:lstStyle/>
          <a:p>
            <a:fld id="{37A8DAD2-EB1A-8745-A05F-20D1D18AEB20}" type="slidenum">
              <a:rPr lang="en-US" smtClean="0"/>
              <a:t>6</a:t>
            </a:fld>
            <a:endParaRPr lang="en-US"/>
          </a:p>
        </p:txBody>
      </p:sp>
    </p:spTree>
    <p:extLst>
      <p:ext uri="{BB962C8B-B14F-4D97-AF65-F5344CB8AC3E}">
        <p14:creationId xmlns:p14="http://schemas.microsoft.com/office/powerpoint/2010/main" val="46125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model is built on the works from </a:t>
            </a:r>
            <a:r>
              <a:rPr lang="en-US" dirty="0" err="1"/>
              <a:t>Altomonte</a:t>
            </a:r>
            <a:r>
              <a:rPr lang="en-US" dirty="0"/>
              <a:t>, Di Mauro, </a:t>
            </a:r>
            <a:r>
              <a:rPr lang="en-US" dirty="0" err="1"/>
              <a:t>Ottaviano</a:t>
            </a:r>
            <a:r>
              <a:rPr lang="en-US" dirty="0"/>
              <a:t>, </a:t>
            </a:r>
            <a:r>
              <a:rPr lang="en-US" dirty="0" err="1"/>
              <a:t>Rungi</a:t>
            </a:r>
            <a:r>
              <a:rPr lang="en-US" dirty="0"/>
              <a:t>, and </a:t>
            </a:r>
            <a:r>
              <a:rPr lang="en-US" dirty="0" err="1"/>
              <a:t>Vicard</a:t>
            </a:r>
            <a:r>
              <a:rPr lang="en-US" dirty="0"/>
              <a:t> (2012) and </a:t>
            </a:r>
            <a:r>
              <a:rPr lang="en-US" dirty="0" err="1"/>
              <a:t>Zavacka</a:t>
            </a:r>
            <a:r>
              <a:rPr lang="en-US" dirty="0"/>
              <a:t> (2012) who analyzing the bullwhip effect during 2008 Global Trade Collapse. </a:t>
            </a:r>
          </a:p>
        </p:txBody>
      </p:sp>
      <p:sp>
        <p:nvSpPr>
          <p:cNvPr id="4" name="Slide Number Placeholder 3"/>
          <p:cNvSpPr>
            <a:spLocks noGrp="1"/>
          </p:cNvSpPr>
          <p:nvPr>
            <p:ph type="sldNum" sz="quarter" idx="10"/>
          </p:nvPr>
        </p:nvSpPr>
        <p:spPr/>
        <p:txBody>
          <a:bodyPr/>
          <a:lstStyle/>
          <a:p>
            <a:fld id="{37A8DAD2-EB1A-8745-A05F-20D1D18AEB20}" type="slidenum">
              <a:rPr lang="en-US" smtClean="0"/>
              <a:t>7</a:t>
            </a:fld>
            <a:endParaRPr lang="en-US"/>
          </a:p>
        </p:txBody>
      </p:sp>
    </p:spTree>
    <p:extLst>
      <p:ext uri="{BB962C8B-B14F-4D97-AF65-F5344CB8AC3E}">
        <p14:creationId xmlns:p14="http://schemas.microsoft.com/office/powerpoint/2010/main" val="530776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model is built on the works from </a:t>
            </a:r>
            <a:r>
              <a:rPr lang="en-US" dirty="0" err="1"/>
              <a:t>Altomonte</a:t>
            </a:r>
            <a:r>
              <a:rPr lang="en-US" dirty="0"/>
              <a:t>, Di Mauro, </a:t>
            </a:r>
            <a:r>
              <a:rPr lang="en-US" dirty="0" err="1"/>
              <a:t>Ottaviano</a:t>
            </a:r>
            <a:r>
              <a:rPr lang="en-US" dirty="0"/>
              <a:t>, </a:t>
            </a:r>
            <a:r>
              <a:rPr lang="en-US" dirty="0" err="1"/>
              <a:t>Rungi</a:t>
            </a:r>
            <a:r>
              <a:rPr lang="en-US" dirty="0"/>
              <a:t>, and </a:t>
            </a:r>
            <a:r>
              <a:rPr lang="en-US" dirty="0" err="1"/>
              <a:t>Vicard</a:t>
            </a:r>
            <a:r>
              <a:rPr lang="en-US" dirty="0"/>
              <a:t> (2012) and </a:t>
            </a:r>
            <a:r>
              <a:rPr lang="en-US" dirty="0" err="1"/>
              <a:t>Zavacka</a:t>
            </a:r>
            <a:r>
              <a:rPr lang="en-US" dirty="0"/>
              <a:t> (2012) who analyzing the bullwhip effect during 2008 Global Trade Collapse. </a:t>
            </a:r>
          </a:p>
        </p:txBody>
      </p:sp>
      <p:sp>
        <p:nvSpPr>
          <p:cNvPr id="4" name="Slide Number Placeholder 3"/>
          <p:cNvSpPr>
            <a:spLocks noGrp="1"/>
          </p:cNvSpPr>
          <p:nvPr>
            <p:ph type="sldNum" sz="quarter" idx="10"/>
          </p:nvPr>
        </p:nvSpPr>
        <p:spPr/>
        <p:txBody>
          <a:bodyPr/>
          <a:lstStyle/>
          <a:p>
            <a:fld id="{37A8DAD2-EB1A-8745-A05F-20D1D18AEB20}" type="slidenum">
              <a:rPr lang="en-US" smtClean="0"/>
              <a:t>8</a:t>
            </a:fld>
            <a:endParaRPr lang="en-US"/>
          </a:p>
        </p:txBody>
      </p:sp>
    </p:spTree>
    <p:extLst>
      <p:ext uri="{BB962C8B-B14F-4D97-AF65-F5344CB8AC3E}">
        <p14:creationId xmlns:p14="http://schemas.microsoft.com/office/powerpoint/2010/main" val="196282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788A06-B436-F745-9119-AE01EC61D03F}"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137343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88A06-B436-F745-9119-AE01EC61D03F}"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160059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88A06-B436-F745-9119-AE01EC61D03F}"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175783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88A06-B436-F745-9119-AE01EC61D03F}"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209052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88A06-B436-F745-9119-AE01EC61D03F}"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53184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788A06-B436-F745-9119-AE01EC61D03F}" type="datetimeFigureOut">
              <a:rPr lang="en-US" smtClean="0"/>
              <a:t>4/14/21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89263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788A06-B436-F745-9119-AE01EC61D03F}" type="datetimeFigureOut">
              <a:rPr lang="en-US" smtClean="0"/>
              <a:t>4/14/21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13953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788A06-B436-F745-9119-AE01EC61D03F}" type="datetimeFigureOut">
              <a:rPr lang="en-US" smtClean="0"/>
              <a:t>4/14/21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11043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88A06-B436-F745-9119-AE01EC61D03F}" type="datetimeFigureOut">
              <a:rPr lang="en-US" smtClean="0"/>
              <a:t>4/14/21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64463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88A06-B436-F745-9119-AE01EC61D03F}" type="datetimeFigureOut">
              <a:rPr lang="en-US" smtClean="0"/>
              <a:t>4/14/21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34230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88A06-B436-F745-9119-AE01EC61D03F}" type="datetimeFigureOut">
              <a:rPr lang="en-US" smtClean="0"/>
              <a:t>4/14/21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ED260-79E9-3445-B367-10CCAC4CEE49}" type="slidenum">
              <a:rPr lang="en-US" smtClean="0"/>
              <a:t>‹#›</a:t>
            </a:fld>
            <a:endParaRPr lang="en-US"/>
          </a:p>
        </p:txBody>
      </p:sp>
    </p:spTree>
    <p:extLst>
      <p:ext uri="{BB962C8B-B14F-4D97-AF65-F5344CB8AC3E}">
        <p14:creationId xmlns:p14="http://schemas.microsoft.com/office/powerpoint/2010/main" val="2130457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88A06-B436-F745-9119-AE01EC61D03F}" type="datetimeFigureOut">
              <a:rPr lang="en-US" smtClean="0"/>
              <a:t>4/14/21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D260-79E9-3445-B367-10CCAC4CEE49}" type="slidenum">
              <a:rPr lang="en-US" smtClean="0"/>
              <a:t>‹#›</a:t>
            </a:fld>
            <a:endParaRPr lang="en-US"/>
          </a:p>
        </p:txBody>
      </p:sp>
    </p:spTree>
    <p:extLst>
      <p:ext uri="{BB962C8B-B14F-4D97-AF65-F5344CB8AC3E}">
        <p14:creationId xmlns:p14="http://schemas.microsoft.com/office/powerpoint/2010/main" val="569694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2.png"/><Relationship Id="rId5" Type="http://schemas.openxmlformats.org/officeDocument/2006/relationships/image" Target="../media/image8.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3.tiff"/><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520" y="1688250"/>
            <a:ext cx="10354203" cy="2387600"/>
          </a:xfrm>
        </p:spPr>
        <p:txBody>
          <a:bodyPr>
            <a:normAutofit fontScale="90000"/>
          </a:bodyPr>
          <a:lstStyle/>
          <a:p>
            <a:r>
              <a:rPr lang="en-US" sz="5000" b="1" dirty="0">
                <a:latin typeface="Times New Roman" panose="02020603050405020304" pitchFamily="18" charset="0"/>
                <a:cs typeface="Times New Roman" panose="02020603050405020304" pitchFamily="18" charset="0"/>
              </a:rPr>
              <a:t>Demand Shock </a:t>
            </a:r>
            <a:r>
              <a:rPr lang="en-US" altLang="zh-CN" sz="5000" b="1" dirty="0" smtClean="0">
                <a:latin typeface="Times New Roman" panose="02020603050405020304" pitchFamily="18" charset="0"/>
                <a:cs typeface="Times New Roman" panose="02020603050405020304" pitchFamily="18" charset="0"/>
              </a:rPr>
              <a:t>along</a:t>
            </a:r>
            <a:r>
              <a:rPr lang="zh-CN" altLang="en-US" sz="5000" b="1" dirty="0" smtClean="0">
                <a:latin typeface="Times New Roman" panose="02020603050405020304" pitchFamily="18" charset="0"/>
                <a:cs typeface="Times New Roman" panose="02020603050405020304" pitchFamily="18" charset="0"/>
              </a:rPr>
              <a:t> </a:t>
            </a:r>
            <a:r>
              <a:rPr lang="en-US" altLang="zh-CN" sz="5000" b="1" dirty="0" smtClean="0">
                <a:latin typeface="Times New Roman" panose="02020603050405020304" pitchFamily="18" charset="0"/>
                <a:cs typeface="Times New Roman" panose="02020603050405020304" pitchFamily="18" charset="0"/>
              </a:rPr>
              <a:t>the </a:t>
            </a:r>
            <a:r>
              <a:rPr lang="en-US" sz="5000" b="1" dirty="0" smtClean="0">
                <a:latin typeface="Times New Roman" panose="02020603050405020304" pitchFamily="18" charset="0"/>
                <a:cs typeface="Times New Roman" panose="02020603050405020304" pitchFamily="18" charset="0"/>
              </a:rPr>
              <a:t>Supply </a:t>
            </a:r>
            <a:r>
              <a:rPr lang="en-US" sz="5000" b="1" dirty="0">
                <a:latin typeface="Times New Roman" panose="02020603050405020304" pitchFamily="18" charset="0"/>
                <a:cs typeface="Times New Roman" panose="02020603050405020304" pitchFamily="18" charset="0"/>
              </a:rPr>
              <a:t>Chain: </a:t>
            </a:r>
            <a:br>
              <a:rPr lang="en-US" sz="5000" b="1" dirty="0">
                <a:latin typeface="Times New Roman" panose="02020603050405020304" pitchFamily="18" charset="0"/>
                <a:cs typeface="Times New Roman" panose="02020603050405020304" pitchFamily="18" charset="0"/>
              </a:rPr>
            </a:br>
            <a:r>
              <a:rPr lang="en-US" sz="5000" b="1" dirty="0" smtClean="0">
                <a:latin typeface="Times New Roman" panose="02020603050405020304" pitchFamily="18" charset="0"/>
                <a:cs typeface="Times New Roman" panose="02020603050405020304" pitchFamily="18" charset="0"/>
              </a:rPr>
              <a:t>The Bullwhip </a:t>
            </a:r>
            <a:r>
              <a:rPr lang="en-US" sz="5000" b="1" dirty="0">
                <a:latin typeface="Times New Roman" panose="02020603050405020304" pitchFamily="18" charset="0"/>
                <a:cs typeface="Times New Roman" panose="02020603050405020304" pitchFamily="18" charset="0"/>
              </a:rPr>
              <a:t>Effect of Covid-19 </a:t>
            </a:r>
            <a:r>
              <a:rPr lang="en-US" sz="5000" b="1" dirty="0" smtClean="0">
                <a:latin typeface="Times New Roman" panose="02020603050405020304" pitchFamily="18" charset="0"/>
                <a:cs typeface="Times New Roman" panose="02020603050405020304" pitchFamily="18" charset="0"/>
              </a:rPr>
              <a:t/>
            </a:r>
            <a:br>
              <a:rPr lang="en-US" sz="5000" b="1" dirty="0" smtClean="0">
                <a:latin typeface="Times New Roman" panose="02020603050405020304" pitchFamily="18" charset="0"/>
                <a:cs typeface="Times New Roman" panose="02020603050405020304" pitchFamily="18" charset="0"/>
              </a:rPr>
            </a:br>
            <a:r>
              <a:rPr lang="en-US" sz="5000" b="1" dirty="0" smtClean="0">
                <a:latin typeface="Times New Roman" panose="02020603050405020304" pitchFamily="18" charset="0"/>
                <a:cs typeface="Times New Roman" panose="02020603050405020304" pitchFamily="18" charset="0"/>
              </a:rPr>
              <a:t>in </a:t>
            </a:r>
            <a:r>
              <a:rPr lang="en-US" sz="5000" b="1" dirty="0">
                <a:latin typeface="Times New Roman" panose="02020603050405020304" pitchFamily="18" charset="0"/>
                <a:cs typeface="Times New Roman" panose="02020603050405020304" pitchFamily="18" charset="0"/>
              </a:rPr>
              <a:t>Chinese Exports</a:t>
            </a:r>
          </a:p>
        </p:txBody>
      </p:sp>
      <p:sp>
        <p:nvSpPr>
          <p:cNvPr id="3" name="Subtitle 2"/>
          <p:cNvSpPr>
            <a:spLocks noGrp="1"/>
          </p:cNvSpPr>
          <p:nvPr>
            <p:ph type="subTitle" idx="1"/>
          </p:nvPr>
        </p:nvSpPr>
        <p:spPr>
          <a:xfrm>
            <a:off x="1523999" y="4476016"/>
            <a:ext cx="9144000" cy="1655762"/>
          </a:xfrm>
        </p:spPr>
        <p:txBody>
          <a:bodyPr>
            <a:normAutofit lnSpcReduction="10000"/>
          </a:bodyPr>
          <a:lstStyle/>
          <a:p>
            <a:r>
              <a:rPr lang="en-US" dirty="0" err="1">
                <a:latin typeface="Times New Roman" panose="02020603050405020304" pitchFamily="18" charset="0"/>
                <a:cs typeface="Times New Roman" panose="02020603050405020304" pitchFamily="18" charset="0"/>
              </a:rPr>
              <a:t>Kaichong</a:t>
            </a:r>
            <a:r>
              <a:rPr lang="en-US" dirty="0">
                <a:latin typeface="Times New Roman" panose="02020603050405020304" pitchFamily="18" charset="0"/>
                <a:cs typeface="Times New Roman" panose="02020603050405020304" pitchFamily="18" charset="0"/>
              </a:rPr>
              <a:t> (Matt) Zhang</a:t>
            </a:r>
          </a:p>
          <a:p>
            <a:r>
              <a:rPr lang="en-US" dirty="0">
                <a:latin typeface="Times New Roman" panose="02020603050405020304" pitchFamily="18" charset="0"/>
                <a:cs typeface="Times New Roman" panose="02020603050405020304" pitchFamily="18" charset="0"/>
              </a:rPr>
              <a:t>Advisor: Felix L </a:t>
            </a:r>
            <a:r>
              <a:rPr lang="en-US" dirty="0" err="1">
                <a:latin typeface="Times New Roman" panose="02020603050405020304" pitchFamily="18" charset="0"/>
                <a:cs typeface="Times New Roman" panose="02020603050405020304" pitchFamily="18" charset="0"/>
              </a:rPr>
              <a:t>Friedt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Department of Economics</a:t>
            </a:r>
          </a:p>
          <a:p>
            <a:r>
              <a:rPr lang="en-US" dirty="0" smtClean="0">
                <a:latin typeface="Times New Roman" panose="02020603050405020304" pitchFamily="18" charset="0"/>
                <a:cs typeface="Times New Roman" panose="02020603050405020304" pitchFamily="18" charset="0"/>
              </a:rPr>
              <a:t>Macalester </a:t>
            </a:r>
            <a:r>
              <a:rPr lang="en-US" dirty="0">
                <a:latin typeface="Times New Roman" panose="02020603050405020304" pitchFamily="18" charset="0"/>
                <a:cs typeface="Times New Roman" panose="02020603050405020304" pitchFamily="18" charset="0"/>
              </a:rPr>
              <a:t>College</a:t>
            </a:r>
          </a:p>
          <a:p>
            <a:endParaRPr lang="en-US" dirty="0"/>
          </a:p>
        </p:txBody>
      </p:sp>
      <p:pic>
        <p:nvPicPr>
          <p:cNvPr id="4" name="Picture 3" descr="powerpoint-footer.jpg"/>
          <p:cNvPicPr>
            <a:picLocks noChangeAspect="1"/>
          </p:cNvPicPr>
          <p:nvPr/>
        </p:nvPicPr>
        <p:blipFill rotWithShape="1">
          <a:blip r:embed="rId3">
            <a:extLst>
              <a:ext uri="{28A0092B-C50C-407E-A947-70E740481C1C}">
                <a14:useLocalDpi xmlns:a14="http://schemas.microsoft.com/office/drawing/2010/main" val="0"/>
              </a:ext>
            </a:extLst>
          </a:blip>
          <a:srcRect t="10839" b="11644"/>
          <a:stretch/>
        </p:blipFill>
        <p:spPr>
          <a:xfrm>
            <a:off x="-1" y="0"/>
            <a:ext cx="12192001" cy="1288084"/>
          </a:xfrm>
          <a:prstGeom prst="rect">
            <a:avLst/>
          </a:prstGeom>
        </p:spPr>
      </p:pic>
    </p:spTree>
    <p:extLst>
      <p:ext uri="{BB962C8B-B14F-4D97-AF65-F5344CB8AC3E}">
        <p14:creationId xmlns:p14="http://schemas.microsoft.com/office/powerpoint/2010/main" val="976531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317493"/>
            <a:ext cx="10515600" cy="1325563"/>
          </a:xfrm>
        </p:spPr>
        <p:txBody>
          <a:bodyPr/>
          <a:lstStyle/>
          <a:p>
            <a:r>
              <a:rPr lang="en-US" b="1" dirty="0">
                <a:latin typeface="Times New Roman" panose="02020603050405020304" pitchFamily="18" charset="0"/>
                <a:cs typeface="Times New Roman" panose="02020603050405020304" pitchFamily="18" charset="0"/>
              </a:rPr>
              <a:t>N-Stage Model with Concentration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Complements and substitutes</a:t>
            </a:r>
          </a:p>
        </p:txBody>
      </p:sp>
      <p:pic>
        <p:nvPicPr>
          <p:cNvPr id="4" name="Picture 3"/>
          <p:cNvPicPr>
            <a:picLocks noChangeAspect="1"/>
          </p:cNvPicPr>
          <p:nvPr/>
        </p:nvPicPr>
        <p:blipFill>
          <a:blip r:embed="rId2"/>
          <a:stretch>
            <a:fillRect/>
          </a:stretch>
        </p:blipFill>
        <p:spPr>
          <a:xfrm>
            <a:off x="592175" y="3062585"/>
            <a:ext cx="2601379" cy="1948523"/>
          </a:xfrm>
          <a:prstGeom prst="rect">
            <a:avLst/>
          </a:prstGeom>
        </p:spPr>
      </p:pic>
      <p:pic>
        <p:nvPicPr>
          <p:cNvPr id="5" name="Picture 4"/>
          <p:cNvPicPr>
            <a:picLocks noChangeAspect="1"/>
          </p:cNvPicPr>
          <p:nvPr/>
        </p:nvPicPr>
        <p:blipFill>
          <a:blip r:embed="rId3"/>
          <a:stretch>
            <a:fillRect/>
          </a:stretch>
        </p:blipFill>
        <p:spPr>
          <a:xfrm>
            <a:off x="8712771" y="3842886"/>
            <a:ext cx="1478908" cy="1210558"/>
          </a:xfrm>
          <a:prstGeom prst="rect">
            <a:avLst/>
          </a:prstGeom>
        </p:spPr>
      </p:pic>
      <p:sp>
        <p:nvSpPr>
          <p:cNvPr id="6" name="Right Arrow 5"/>
          <p:cNvSpPr/>
          <p:nvPr/>
        </p:nvSpPr>
        <p:spPr>
          <a:xfrm>
            <a:off x="5255292" y="2807010"/>
            <a:ext cx="3267182" cy="410967"/>
          </a:xfrm>
          <a:prstGeom prst="rightArrow">
            <a:avLst/>
          </a:prstGeom>
          <a:solidFill>
            <a:schemeClr val="accent6">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838200" y="5285503"/>
            <a:ext cx="2151185"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Upstream Industry</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44618" y="5301446"/>
            <a:ext cx="272541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Downstream Industry</a:t>
            </a:r>
            <a:endParaRPr lang="en-US"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278591" y="2786635"/>
            <a:ext cx="1304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n</a:t>
            </a:r>
          </a:p>
        </p:txBody>
      </p:sp>
      <p:sp>
        <p:nvSpPr>
          <p:cNvPr id="14" name="TextBox 13"/>
          <p:cNvSpPr txBox="1"/>
          <p:nvPr/>
        </p:nvSpPr>
        <p:spPr>
          <a:xfrm>
            <a:off x="9054918" y="1706392"/>
            <a:ext cx="1304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0</a:t>
            </a:r>
          </a:p>
        </p:txBody>
      </p:sp>
      <p:pic>
        <p:nvPicPr>
          <p:cNvPr id="15" name="Picture 14" descr="Headers-MacBlue-PP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0" y="6040746"/>
            <a:ext cx="12208940" cy="820363"/>
          </a:xfrm>
          <a:prstGeom prst="rect">
            <a:avLst/>
          </a:prstGeom>
        </p:spPr>
      </p:pic>
      <p:pic>
        <p:nvPicPr>
          <p:cNvPr id="16" name="Picture 15"/>
          <p:cNvPicPr>
            <a:picLocks noChangeAspect="1"/>
          </p:cNvPicPr>
          <p:nvPr/>
        </p:nvPicPr>
        <p:blipFill>
          <a:blip r:embed="rId5">
            <a:extLst>
              <a:ext uri="{BEBA8EAE-BF5A-486C-A8C5-ECC9F3942E4B}">
                <a14:imgProps xmlns:a14="http://schemas.microsoft.com/office/drawing/2010/main">
                  <a14:imgLayer r:embed="rId6">
                    <a14:imgEffect>
                      <a14:backgroundRemoval t="600" b="90000" l="10000" r="90000">
                        <a14:foregroundMark x1="31222" y1="600" x2="31000" y2="18200"/>
                      </a14:backgroundRemoval>
                    </a14:imgEffect>
                  </a14:imgLayer>
                </a14:imgProps>
              </a:ext>
            </a:extLst>
          </a:blip>
          <a:stretch>
            <a:fillRect/>
          </a:stretch>
        </p:blipFill>
        <p:spPr>
          <a:xfrm>
            <a:off x="8153354" y="2151694"/>
            <a:ext cx="2597742" cy="1443190"/>
          </a:xfrm>
          <a:prstGeom prst="rect">
            <a:avLst/>
          </a:prstGeom>
        </p:spPr>
      </p:pic>
      <p:sp>
        <p:nvSpPr>
          <p:cNvPr id="17" name="Rectangle 16"/>
          <p:cNvSpPr/>
          <p:nvPr/>
        </p:nvSpPr>
        <p:spPr>
          <a:xfrm rot="20098129">
            <a:off x="3617686" y="3272561"/>
            <a:ext cx="1744364" cy="2112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12205899">
            <a:off x="3624990" y="4184885"/>
            <a:ext cx="1744364" cy="21122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255292" y="4418969"/>
            <a:ext cx="3267182" cy="410967"/>
          </a:xfrm>
          <a:prstGeom prst="rightArrow">
            <a:avLst/>
          </a:prstGeom>
          <a:solidFill>
            <a:schemeClr val="accent6">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342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329956"/>
            <a:ext cx="10515600" cy="1325563"/>
          </a:xfrm>
        </p:spPr>
        <p:txBody>
          <a:bodyPr/>
          <a:lstStyle/>
          <a:p>
            <a:r>
              <a:rPr lang="en-US" b="1" dirty="0">
                <a:latin typeface="Times New Roman" panose="02020603050405020304" pitchFamily="18" charset="0"/>
                <a:cs typeface="Times New Roman" panose="02020603050405020304" pitchFamily="18" charset="0"/>
              </a:rPr>
              <a:t>N-Stage Model with Concentration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6670" y="1907686"/>
                <a:ext cx="10515600" cy="4351338"/>
              </a:xfrm>
            </p:spPr>
            <p:txBody>
              <a:bodyPr/>
              <a:lstStyle/>
              <a:p>
                <a:r>
                  <a:rPr lang="en-US" dirty="0">
                    <a:latin typeface="Times New Roman" panose="02020603050405020304" pitchFamily="18" charset="0"/>
                    <a:cs typeface="Times New Roman" panose="02020603050405020304" pitchFamily="18" charset="0"/>
                  </a:rPr>
                  <a:t>1 upstream industry at stage n and 2 downstream industry at stage 0, x0 and y0.</a:t>
                </a:r>
              </a:p>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𝑥</m:t>
                        </m:r>
                        <m:r>
                          <a:rPr lang="en-US" b="0" i="1" smtClean="0">
                            <a:latin typeface="Cambria Math" charset="0"/>
                          </a:rPr>
                          <m:t>0</m:t>
                        </m:r>
                      </m:sup>
                    </m:sSubSup>
                    <m:r>
                      <a:rPr lang="en-US" b="0" i="1" smtClean="0">
                        <a:latin typeface="Cambria Math" charset="0"/>
                      </a:rPr>
                      <m:t>=</m:t>
                    </m:r>
                    <m:r>
                      <a:rPr lang="en-US" b="0" i="1" smtClean="0">
                        <a:latin typeface="Cambria Math" charset="0"/>
                      </a:rPr>
                      <m:t>𝑘</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𝑦</m:t>
                        </m:r>
                        <m:r>
                          <a:rPr lang="en-US" b="0" i="1" smtClean="0">
                            <a:latin typeface="Cambria Math" charset="0"/>
                          </a:rPr>
                          <m:t>0</m:t>
                        </m:r>
                      </m:sup>
                    </m:sSubSup>
                    <m:r>
                      <a:rPr lang="en-US" b="0" i="1" smtClean="0">
                        <a:latin typeface="Cambria Math" charset="0"/>
                      </a:rPr>
                      <m:t>+</m:t>
                    </m:r>
                    <m:r>
                      <a:rPr lang="en-US" b="0" i="1" smtClean="0">
                        <a:latin typeface="Cambria Math" charset="0"/>
                      </a:rPr>
                      <m:t>𝑚</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b="0" i="1" smtClean="0">
                            <a:solidFill>
                              <a:schemeClr val="tx1"/>
                            </a:solidFill>
                            <a:latin typeface="Cambria Math" charset="0"/>
                          </a:rPr>
                        </m:ctrlPr>
                      </m:sSubSupPr>
                      <m:e>
                        <m:r>
                          <a:rPr lang="en-US" b="0" i="1" smtClean="0">
                            <a:solidFill>
                              <a:schemeClr val="tx1"/>
                            </a:solidFill>
                            <a:latin typeface="Cambria Math" charset="0"/>
                          </a:rPr>
                          <m:t>𝐷</m:t>
                        </m:r>
                      </m:e>
                      <m:sub>
                        <m:r>
                          <a:rPr lang="en-US" b="0" i="1" smtClean="0">
                            <a:solidFill>
                              <a:schemeClr val="tx1"/>
                            </a:solidFill>
                            <a:latin typeface="Cambria Math" charset="0"/>
                          </a:rPr>
                          <m:t>𝑡</m:t>
                        </m:r>
                      </m:sub>
                      <m:sup>
                        <m:r>
                          <a:rPr lang="en-US" b="0" i="1" smtClean="0">
                            <a:solidFill>
                              <a:schemeClr val="tx1"/>
                            </a:solidFill>
                            <a:latin typeface="Cambria Math" charset="0"/>
                          </a:rPr>
                          <m:t>𝑛</m:t>
                        </m:r>
                      </m:sup>
                    </m:sSubSup>
                    <m:r>
                      <a:rPr lang="en-US" b="0" i="1" smtClean="0">
                        <a:solidFill>
                          <a:schemeClr val="tx1"/>
                        </a:solidFill>
                        <a:latin typeface="Cambria Math" charset="0"/>
                      </a:rPr>
                      <m:t>=</m:t>
                    </m:r>
                    <m:sSup>
                      <m:sSupPr>
                        <m:ctrlPr>
                          <a:rPr lang="en-US" b="0" i="1" smtClean="0">
                            <a:solidFill>
                              <a:schemeClr val="accent5">
                                <a:lumMod val="75000"/>
                              </a:schemeClr>
                            </a:solidFill>
                            <a:latin typeface="Cambria Math" charset="0"/>
                          </a:rPr>
                        </m:ctrlPr>
                      </m:sSupPr>
                      <m:e>
                        <m:r>
                          <a:rPr lang="en-US" b="0" i="1" smtClean="0">
                            <a:solidFill>
                              <a:schemeClr val="accent5">
                                <a:lumMod val="75000"/>
                              </a:schemeClr>
                            </a:solidFill>
                            <a:latin typeface="Cambria Math" charset="0"/>
                          </a:rPr>
                          <m:t>(1+</m:t>
                        </m:r>
                        <m:r>
                          <a:rPr lang="en-US" b="0" i="1" smtClean="0">
                            <a:solidFill>
                              <a:schemeClr val="accent5">
                                <a:lumMod val="75000"/>
                              </a:schemeClr>
                            </a:solidFill>
                            <a:latin typeface="Cambria Math" charset="0"/>
                            <a:ea typeface="Cambria Math" charset="0"/>
                            <a:cs typeface="Cambria Math" charset="0"/>
                          </a:rPr>
                          <m:t>𝛼</m:t>
                        </m:r>
                        <m:r>
                          <a:rPr lang="en-US" b="0" i="1" smtClean="0">
                            <a:solidFill>
                              <a:schemeClr val="accent5">
                                <a:lumMod val="75000"/>
                              </a:schemeClr>
                            </a:solidFill>
                            <a:latin typeface="Cambria Math" charset="0"/>
                            <a:ea typeface="Cambria Math" charset="0"/>
                            <a:cs typeface="Cambria Math" charset="0"/>
                          </a:rPr>
                          <m:t>)</m:t>
                        </m:r>
                      </m:e>
                      <m:sup>
                        <m:r>
                          <a:rPr lang="en-US" b="0" i="1" smtClean="0">
                            <a:solidFill>
                              <a:schemeClr val="accent5">
                                <a:lumMod val="75000"/>
                              </a:schemeClr>
                            </a:solidFill>
                            <a:latin typeface="Cambria Math" charset="0"/>
                          </a:rPr>
                          <m:t>𝑛</m:t>
                        </m:r>
                      </m:sup>
                    </m:sSup>
                    <m:sSubSup>
                      <m:sSubSupPr>
                        <m:ctrlPr>
                          <a:rPr lang="en-US" b="0" i="1" smtClean="0">
                            <a:solidFill>
                              <a:schemeClr val="accent5">
                                <a:lumMod val="75000"/>
                              </a:schemeClr>
                            </a:solidFill>
                            <a:latin typeface="Cambria Math" charset="0"/>
                          </a:rPr>
                        </m:ctrlPr>
                      </m:sSubSupPr>
                      <m:e>
                        <m:r>
                          <a:rPr lang="en-US" b="0" i="1" smtClean="0">
                            <a:solidFill>
                              <a:schemeClr val="accent5">
                                <a:lumMod val="75000"/>
                              </a:schemeClr>
                            </a:solidFill>
                            <a:latin typeface="Cambria Math" charset="0"/>
                          </a:rPr>
                          <m:t>𝐷</m:t>
                        </m:r>
                      </m:e>
                      <m:sub>
                        <m:r>
                          <a:rPr lang="en-US" b="0" i="1" smtClean="0">
                            <a:solidFill>
                              <a:schemeClr val="accent5">
                                <a:lumMod val="75000"/>
                              </a:schemeClr>
                            </a:solidFill>
                            <a:latin typeface="Cambria Math" charset="0"/>
                          </a:rPr>
                          <m:t>𝑡</m:t>
                        </m:r>
                        <m:r>
                          <a:rPr lang="en-US" b="0" i="1" smtClean="0">
                            <a:solidFill>
                              <a:schemeClr val="accent5">
                                <a:lumMod val="75000"/>
                              </a:schemeClr>
                            </a:solidFill>
                            <a:latin typeface="Cambria Math" charset="0"/>
                          </a:rPr>
                          <m:t>−</m:t>
                        </m:r>
                        <m:r>
                          <a:rPr lang="en-US" b="0" i="1" smtClean="0">
                            <a:solidFill>
                              <a:schemeClr val="accent5">
                                <a:lumMod val="75000"/>
                              </a:schemeClr>
                            </a:solidFill>
                            <a:latin typeface="Cambria Math" charset="0"/>
                          </a:rPr>
                          <m:t>𝑛</m:t>
                        </m:r>
                      </m:sub>
                      <m:sup>
                        <m:r>
                          <a:rPr lang="en-US" b="0" i="1" smtClean="0">
                            <a:solidFill>
                              <a:schemeClr val="accent5">
                                <a:lumMod val="75000"/>
                              </a:schemeClr>
                            </a:solidFill>
                            <a:latin typeface="Cambria Math" charset="0"/>
                          </a:rPr>
                          <m:t>𝑥</m:t>
                        </m:r>
                        <m:r>
                          <a:rPr lang="en-US" b="0" i="1" smtClean="0">
                            <a:solidFill>
                              <a:schemeClr val="accent5">
                                <a:lumMod val="75000"/>
                              </a:schemeClr>
                            </a:solidFill>
                            <a:latin typeface="Cambria Math" charset="0"/>
                          </a:rPr>
                          <m:t>0</m:t>
                        </m:r>
                      </m:sup>
                    </m:sSubSup>
                    <m:r>
                      <a:rPr lang="en-US" b="0" i="1" smtClean="0">
                        <a:solidFill>
                          <a:schemeClr val="accent5">
                            <a:lumMod val="75000"/>
                          </a:schemeClr>
                        </a:solidFill>
                        <a:latin typeface="Cambria Math" charset="0"/>
                      </a:rPr>
                      <m:t>−</m:t>
                    </m:r>
                    <m:r>
                      <a:rPr lang="en-US" b="0" i="1" smtClean="0">
                        <a:solidFill>
                          <a:schemeClr val="accent5">
                            <a:lumMod val="75000"/>
                          </a:schemeClr>
                        </a:solidFill>
                        <a:latin typeface="Cambria Math" charset="0"/>
                      </a:rPr>
                      <m:t>𝑛</m:t>
                    </m:r>
                    <m:r>
                      <a:rPr lang="en-US" b="0" i="1" smtClean="0">
                        <a:solidFill>
                          <a:schemeClr val="accent5">
                            <a:lumMod val="75000"/>
                          </a:schemeClr>
                        </a:solidFill>
                        <a:latin typeface="Cambria Math" charset="0"/>
                        <a:ea typeface="Cambria Math" charset="0"/>
                        <a:cs typeface="Cambria Math" charset="0"/>
                      </a:rPr>
                      <m:t>𝛼</m:t>
                    </m:r>
                    <m:sSup>
                      <m:sSupPr>
                        <m:ctrlPr>
                          <a:rPr lang="en-US" b="0" i="1" smtClean="0">
                            <a:solidFill>
                              <a:schemeClr val="accent5">
                                <a:lumMod val="75000"/>
                              </a:schemeClr>
                            </a:solidFill>
                            <a:latin typeface="Cambria Math" charset="0"/>
                            <a:ea typeface="Cambria Math" charset="0"/>
                            <a:cs typeface="Cambria Math" charset="0"/>
                          </a:rPr>
                        </m:ctrlPr>
                      </m:sSupPr>
                      <m:e>
                        <m:d>
                          <m:dPr>
                            <m:ctrlPr>
                              <a:rPr lang="en-US" b="0" i="1" smtClean="0">
                                <a:solidFill>
                                  <a:schemeClr val="accent5">
                                    <a:lumMod val="75000"/>
                                  </a:schemeClr>
                                </a:solidFill>
                                <a:latin typeface="Cambria Math" charset="0"/>
                                <a:ea typeface="Cambria Math" charset="0"/>
                                <a:cs typeface="Cambria Math" charset="0"/>
                              </a:rPr>
                            </m:ctrlPr>
                          </m:dPr>
                          <m:e>
                            <m:r>
                              <a:rPr lang="en-US" b="0" i="1" smtClean="0">
                                <a:solidFill>
                                  <a:schemeClr val="accent5">
                                    <a:lumMod val="75000"/>
                                  </a:schemeClr>
                                </a:solidFill>
                                <a:latin typeface="Cambria Math" charset="0"/>
                                <a:ea typeface="Cambria Math" charset="0"/>
                                <a:cs typeface="Cambria Math" charset="0"/>
                              </a:rPr>
                              <m:t>1+</m:t>
                            </m:r>
                            <m:r>
                              <a:rPr lang="en-US" b="0" i="1" smtClean="0">
                                <a:solidFill>
                                  <a:schemeClr val="accent5">
                                    <a:lumMod val="75000"/>
                                  </a:schemeClr>
                                </a:solidFill>
                                <a:latin typeface="Cambria Math" charset="0"/>
                                <a:ea typeface="Cambria Math" charset="0"/>
                                <a:cs typeface="Cambria Math" charset="0"/>
                              </a:rPr>
                              <m:t>𝛼</m:t>
                            </m:r>
                          </m:e>
                        </m:d>
                      </m:e>
                      <m:sup>
                        <m:r>
                          <a:rPr lang="en-US" b="0" i="1" smtClean="0">
                            <a:solidFill>
                              <a:schemeClr val="accent5">
                                <a:lumMod val="75000"/>
                              </a:schemeClr>
                            </a:solidFill>
                            <a:latin typeface="Cambria Math" charset="0"/>
                            <a:ea typeface="Cambria Math" charset="0"/>
                            <a:cs typeface="Cambria Math" charset="0"/>
                          </a:rPr>
                          <m:t>𝑛</m:t>
                        </m:r>
                        <m:r>
                          <a:rPr lang="en-US" b="0" i="1" smtClean="0">
                            <a:solidFill>
                              <a:schemeClr val="accent5">
                                <a:lumMod val="75000"/>
                              </a:schemeClr>
                            </a:solidFill>
                            <a:latin typeface="Cambria Math" charset="0"/>
                            <a:ea typeface="Cambria Math" charset="0"/>
                            <a:cs typeface="Cambria Math" charset="0"/>
                          </a:rPr>
                          <m:t>−1</m:t>
                        </m:r>
                      </m:sup>
                    </m:sSup>
                    <m:sSubSup>
                      <m:sSubSupPr>
                        <m:ctrlPr>
                          <a:rPr lang="en-US" b="0" i="1" smtClean="0">
                            <a:solidFill>
                              <a:schemeClr val="accent5">
                                <a:lumMod val="75000"/>
                              </a:schemeClr>
                            </a:solidFill>
                            <a:latin typeface="Cambria Math" charset="0"/>
                          </a:rPr>
                        </m:ctrlPr>
                      </m:sSubSupPr>
                      <m:e>
                        <m:r>
                          <a:rPr lang="en-US" b="0" i="1" smtClean="0">
                            <a:solidFill>
                              <a:schemeClr val="accent5">
                                <a:lumMod val="75000"/>
                              </a:schemeClr>
                            </a:solidFill>
                            <a:latin typeface="Cambria Math" charset="0"/>
                          </a:rPr>
                          <m:t>𝐷</m:t>
                        </m:r>
                      </m:e>
                      <m:sub>
                        <m:r>
                          <a:rPr lang="en-US" b="0" i="1" smtClean="0">
                            <a:solidFill>
                              <a:schemeClr val="accent5">
                                <a:lumMod val="75000"/>
                              </a:schemeClr>
                            </a:solidFill>
                            <a:latin typeface="Cambria Math" charset="0"/>
                          </a:rPr>
                          <m:t>𝑡</m:t>
                        </m:r>
                        <m:r>
                          <a:rPr lang="en-US" b="0" i="1" smtClean="0">
                            <a:solidFill>
                              <a:schemeClr val="accent5">
                                <a:lumMod val="75000"/>
                              </a:schemeClr>
                            </a:solidFill>
                            <a:latin typeface="Cambria Math" charset="0"/>
                          </a:rPr>
                          <m:t>−</m:t>
                        </m:r>
                        <m:r>
                          <a:rPr lang="en-US" b="0" i="1" smtClean="0">
                            <a:solidFill>
                              <a:schemeClr val="accent5">
                                <a:lumMod val="75000"/>
                              </a:schemeClr>
                            </a:solidFill>
                            <a:latin typeface="Cambria Math" charset="0"/>
                          </a:rPr>
                          <m:t>𝑛</m:t>
                        </m:r>
                        <m:r>
                          <a:rPr lang="en-US" b="0" i="1" smtClean="0">
                            <a:solidFill>
                              <a:schemeClr val="accent5">
                                <a:lumMod val="75000"/>
                              </a:schemeClr>
                            </a:solidFill>
                            <a:latin typeface="Cambria Math" charset="0"/>
                          </a:rPr>
                          <m:t>−1</m:t>
                        </m:r>
                      </m:sub>
                      <m:sup>
                        <m:r>
                          <a:rPr lang="en-US" b="0" i="1" smtClean="0">
                            <a:solidFill>
                              <a:schemeClr val="accent5">
                                <a:lumMod val="75000"/>
                              </a:schemeClr>
                            </a:solidFill>
                            <a:latin typeface="Cambria Math" charset="0"/>
                          </a:rPr>
                          <m:t>𝑥</m:t>
                        </m:r>
                        <m:r>
                          <a:rPr lang="en-US" b="0" i="1" smtClean="0">
                            <a:solidFill>
                              <a:schemeClr val="accent5">
                                <a:lumMod val="75000"/>
                              </a:schemeClr>
                            </a:solidFill>
                            <a:latin typeface="Cambria Math" charset="0"/>
                          </a:rPr>
                          <m:t>0</m:t>
                        </m:r>
                      </m:sup>
                    </m:sSubSup>
                    <m:r>
                      <a:rPr lang="en-US" b="0" i="1" smtClean="0">
                        <a:solidFill>
                          <a:schemeClr val="accent5">
                            <a:lumMod val="75000"/>
                          </a:schemeClr>
                        </a:solidFill>
                        <a:latin typeface="Cambria Math" charset="0"/>
                      </a:rPr>
                      <m:t>+…+</m:t>
                    </m:r>
                    <m:sSup>
                      <m:sSupPr>
                        <m:ctrlPr>
                          <a:rPr lang="en-US" b="0" i="1" smtClean="0">
                            <a:solidFill>
                              <a:schemeClr val="accent5">
                                <a:lumMod val="75000"/>
                              </a:schemeClr>
                            </a:solidFill>
                            <a:latin typeface="Cambria Math" charset="0"/>
                          </a:rPr>
                        </m:ctrlPr>
                      </m:sSupPr>
                      <m:e>
                        <m:d>
                          <m:dPr>
                            <m:ctrlPr>
                              <a:rPr lang="en-US" b="0" i="1" smtClean="0">
                                <a:solidFill>
                                  <a:schemeClr val="accent5">
                                    <a:lumMod val="75000"/>
                                  </a:schemeClr>
                                </a:solidFill>
                                <a:latin typeface="Cambria Math" charset="0"/>
                              </a:rPr>
                            </m:ctrlPr>
                          </m:dPr>
                          <m:e>
                            <m:r>
                              <a:rPr lang="en-US" b="0" i="1" smtClean="0">
                                <a:solidFill>
                                  <a:schemeClr val="accent5">
                                    <a:lumMod val="75000"/>
                                  </a:schemeClr>
                                </a:solidFill>
                                <a:latin typeface="Cambria Math" charset="0"/>
                              </a:rPr>
                              <m:t>−1</m:t>
                            </m:r>
                          </m:e>
                        </m:d>
                      </m:e>
                      <m:sup>
                        <m:r>
                          <a:rPr lang="en-US" b="0" i="1" smtClean="0">
                            <a:solidFill>
                              <a:schemeClr val="accent5">
                                <a:lumMod val="75000"/>
                              </a:schemeClr>
                            </a:solidFill>
                            <a:latin typeface="Cambria Math" charset="0"/>
                          </a:rPr>
                          <m:t>𝑛</m:t>
                        </m:r>
                      </m:sup>
                    </m:sSup>
                    <m:sSup>
                      <m:sSupPr>
                        <m:ctrlPr>
                          <a:rPr lang="en-US" b="0" i="1" smtClean="0">
                            <a:solidFill>
                              <a:schemeClr val="accent5">
                                <a:lumMod val="75000"/>
                              </a:schemeClr>
                            </a:solidFill>
                            <a:latin typeface="Cambria Math" charset="0"/>
                          </a:rPr>
                        </m:ctrlPr>
                      </m:sSupPr>
                      <m:e>
                        <m:r>
                          <a:rPr lang="en-US" b="0" i="1" smtClean="0">
                            <a:solidFill>
                              <a:schemeClr val="accent5">
                                <a:lumMod val="75000"/>
                              </a:schemeClr>
                            </a:solidFill>
                            <a:latin typeface="Cambria Math" charset="0"/>
                            <a:ea typeface="Cambria Math" charset="0"/>
                            <a:cs typeface="Cambria Math" charset="0"/>
                          </a:rPr>
                          <m:t>𝛼</m:t>
                        </m:r>
                      </m:e>
                      <m:sup>
                        <m:r>
                          <a:rPr lang="en-US" b="0" i="1" smtClean="0">
                            <a:solidFill>
                              <a:schemeClr val="accent5">
                                <a:lumMod val="75000"/>
                              </a:schemeClr>
                            </a:solidFill>
                            <a:latin typeface="Cambria Math" charset="0"/>
                          </a:rPr>
                          <m:t>𝑛</m:t>
                        </m:r>
                      </m:sup>
                    </m:sSup>
                    <m:sSubSup>
                      <m:sSubSupPr>
                        <m:ctrlPr>
                          <a:rPr lang="en-US" b="0" i="1" smtClean="0">
                            <a:solidFill>
                              <a:schemeClr val="accent5">
                                <a:lumMod val="75000"/>
                              </a:schemeClr>
                            </a:solidFill>
                            <a:latin typeface="Cambria Math" charset="0"/>
                          </a:rPr>
                        </m:ctrlPr>
                      </m:sSubSupPr>
                      <m:e>
                        <m:r>
                          <a:rPr lang="en-US" b="0" i="1" smtClean="0">
                            <a:solidFill>
                              <a:schemeClr val="accent5">
                                <a:lumMod val="75000"/>
                              </a:schemeClr>
                            </a:solidFill>
                            <a:latin typeface="Cambria Math" charset="0"/>
                          </a:rPr>
                          <m:t>𝐷</m:t>
                        </m:r>
                      </m:e>
                      <m:sub>
                        <m:r>
                          <a:rPr lang="en-US" b="0" i="1" smtClean="0">
                            <a:solidFill>
                              <a:schemeClr val="accent5">
                                <a:lumMod val="75000"/>
                              </a:schemeClr>
                            </a:solidFill>
                            <a:latin typeface="Cambria Math" charset="0"/>
                          </a:rPr>
                          <m:t>𝑡</m:t>
                        </m:r>
                        <m:r>
                          <a:rPr lang="en-US" b="0" i="1" smtClean="0">
                            <a:solidFill>
                              <a:schemeClr val="accent5">
                                <a:lumMod val="75000"/>
                              </a:schemeClr>
                            </a:solidFill>
                            <a:latin typeface="Cambria Math" charset="0"/>
                          </a:rPr>
                          <m:t>−2</m:t>
                        </m:r>
                        <m:r>
                          <a:rPr lang="en-US" b="0" i="1" smtClean="0">
                            <a:solidFill>
                              <a:schemeClr val="accent5">
                                <a:lumMod val="75000"/>
                              </a:schemeClr>
                            </a:solidFill>
                            <a:latin typeface="Cambria Math" charset="0"/>
                          </a:rPr>
                          <m:t>𝑛</m:t>
                        </m:r>
                      </m:sub>
                      <m:sup>
                        <m:r>
                          <a:rPr lang="en-US" b="0" i="1" smtClean="0">
                            <a:solidFill>
                              <a:schemeClr val="accent5">
                                <a:lumMod val="75000"/>
                              </a:schemeClr>
                            </a:solidFill>
                            <a:latin typeface="Cambria Math" charset="0"/>
                          </a:rPr>
                          <m:t>𝑥</m:t>
                        </m:r>
                        <m:r>
                          <a:rPr lang="en-US" b="0" i="1" smtClean="0">
                            <a:solidFill>
                              <a:schemeClr val="accent5">
                                <a:lumMod val="75000"/>
                              </a:schemeClr>
                            </a:solidFill>
                            <a:latin typeface="Cambria Math" charset="0"/>
                          </a:rPr>
                          <m:t>0</m:t>
                        </m:r>
                      </m:sup>
                    </m:sSubSup>
                    <m:r>
                      <a:rPr lang="en-US" b="0" i="1" smtClean="0">
                        <a:latin typeface="Cambria Math" charset="0"/>
                      </a:rPr>
                      <m:t>+</m:t>
                    </m:r>
                    <m:sSup>
                      <m:sSupPr>
                        <m:ctrlPr>
                          <a:rPr lang="en-US" b="0" i="1" smtClean="0">
                            <a:solidFill>
                              <a:schemeClr val="accent6"/>
                            </a:solidFill>
                            <a:latin typeface="Cambria Math" charset="0"/>
                          </a:rPr>
                        </m:ctrlPr>
                      </m:sSupPr>
                      <m:e>
                        <m:r>
                          <a:rPr lang="en-US" b="0" i="1" smtClean="0">
                            <a:solidFill>
                              <a:schemeClr val="accent6"/>
                            </a:solidFill>
                            <a:latin typeface="Cambria Math" charset="0"/>
                          </a:rPr>
                          <m:t>(1+</m:t>
                        </m:r>
                        <m:r>
                          <a:rPr lang="en-US" b="0" i="1" smtClean="0">
                            <a:solidFill>
                              <a:schemeClr val="accent6"/>
                            </a:solidFill>
                            <a:latin typeface="Cambria Math" charset="0"/>
                            <a:ea typeface="Cambria Math" charset="0"/>
                            <a:cs typeface="Cambria Math" charset="0"/>
                          </a:rPr>
                          <m:t>𝛼</m:t>
                        </m:r>
                        <m:r>
                          <a:rPr lang="en-US" b="0" i="1" smtClean="0">
                            <a:solidFill>
                              <a:schemeClr val="accent6"/>
                            </a:solidFill>
                            <a:latin typeface="Cambria Math" charset="0"/>
                            <a:ea typeface="Cambria Math" charset="0"/>
                            <a:cs typeface="Cambria Math" charset="0"/>
                          </a:rPr>
                          <m:t>)</m:t>
                        </m:r>
                      </m:e>
                      <m:sup>
                        <m:r>
                          <a:rPr lang="en-US" b="0" i="1" smtClean="0">
                            <a:solidFill>
                              <a:schemeClr val="accent6"/>
                            </a:solidFill>
                            <a:latin typeface="Cambria Math" charset="0"/>
                          </a:rPr>
                          <m:t>𝑛</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m:t>
                        </m:r>
                        <m:r>
                          <a:rPr lang="en-US" b="0" i="1" smtClean="0">
                            <a:solidFill>
                              <a:schemeClr val="accent6"/>
                            </a:solidFill>
                            <a:latin typeface="Cambria Math" charset="0"/>
                          </a:rPr>
                          <m:t>𝑛</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r>
                      <a:rPr lang="en-US" b="0" i="1" smtClean="0">
                        <a:solidFill>
                          <a:schemeClr val="accent6"/>
                        </a:solidFill>
                        <a:latin typeface="Cambria Math" charset="0"/>
                      </a:rPr>
                      <m:t>−</m:t>
                    </m:r>
                    <m:r>
                      <a:rPr lang="en-US" b="0" i="1" smtClean="0">
                        <a:solidFill>
                          <a:schemeClr val="accent6"/>
                        </a:solidFill>
                        <a:latin typeface="Cambria Math" charset="0"/>
                      </a:rPr>
                      <m:t>𝑛</m:t>
                    </m:r>
                    <m:r>
                      <a:rPr lang="en-US" b="0" i="1" smtClean="0">
                        <a:solidFill>
                          <a:schemeClr val="accent6"/>
                        </a:solidFill>
                        <a:latin typeface="Cambria Math" charset="0"/>
                        <a:ea typeface="Cambria Math" charset="0"/>
                        <a:cs typeface="Cambria Math" charset="0"/>
                      </a:rPr>
                      <m:t>𝛼</m:t>
                    </m:r>
                    <m:sSup>
                      <m:sSupPr>
                        <m:ctrlPr>
                          <a:rPr lang="en-US" b="0" i="1" smtClean="0">
                            <a:solidFill>
                              <a:schemeClr val="accent6"/>
                            </a:solidFill>
                            <a:latin typeface="Cambria Math" charset="0"/>
                            <a:ea typeface="Cambria Math" charset="0"/>
                            <a:cs typeface="Cambria Math" charset="0"/>
                          </a:rPr>
                        </m:ctrlPr>
                      </m:sSupPr>
                      <m:e>
                        <m:d>
                          <m:dPr>
                            <m:ctrlPr>
                              <a:rPr lang="en-US" b="0" i="1" smtClean="0">
                                <a:solidFill>
                                  <a:schemeClr val="accent6"/>
                                </a:solidFill>
                                <a:latin typeface="Cambria Math" charset="0"/>
                                <a:ea typeface="Cambria Math" charset="0"/>
                                <a:cs typeface="Cambria Math" charset="0"/>
                              </a:rPr>
                            </m:ctrlPr>
                          </m:dPr>
                          <m:e>
                            <m:r>
                              <a:rPr lang="en-US" b="0" i="1" smtClean="0">
                                <a:solidFill>
                                  <a:schemeClr val="accent6"/>
                                </a:solidFill>
                                <a:latin typeface="Cambria Math" charset="0"/>
                                <a:ea typeface="Cambria Math" charset="0"/>
                                <a:cs typeface="Cambria Math" charset="0"/>
                              </a:rPr>
                              <m:t>1+</m:t>
                            </m:r>
                            <m:r>
                              <a:rPr lang="en-US" b="0" i="1" smtClean="0">
                                <a:solidFill>
                                  <a:schemeClr val="accent6"/>
                                </a:solidFill>
                                <a:latin typeface="Cambria Math" charset="0"/>
                                <a:ea typeface="Cambria Math" charset="0"/>
                                <a:cs typeface="Cambria Math" charset="0"/>
                              </a:rPr>
                              <m:t>𝛼</m:t>
                            </m:r>
                          </m:e>
                        </m:d>
                      </m:e>
                      <m:sup>
                        <m:r>
                          <a:rPr lang="en-US" b="0" i="1" smtClean="0">
                            <a:solidFill>
                              <a:schemeClr val="accent6"/>
                            </a:solidFill>
                            <a:latin typeface="Cambria Math" charset="0"/>
                            <a:ea typeface="Cambria Math" charset="0"/>
                            <a:cs typeface="Cambria Math" charset="0"/>
                          </a:rPr>
                          <m:t>𝑛</m:t>
                        </m:r>
                        <m:r>
                          <a:rPr lang="en-US" b="0" i="1" smtClean="0">
                            <a:solidFill>
                              <a:schemeClr val="accent6"/>
                            </a:solidFill>
                            <a:latin typeface="Cambria Math" charset="0"/>
                            <a:ea typeface="Cambria Math" charset="0"/>
                            <a:cs typeface="Cambria Math" charset="0"/>
                          </a:rPr>
                          <m:t>−1</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m:t>
                        </m:r>
                        <m:r>
                          <a:rPr lang="en-US" b="0" i="1" smtClean="0">
                            <a:solidFill>
                              <a:schemeClr val="accent6"/>
                            </a:solidFill>
                            <a:latin typeface="Cambria Math" charset="0"/>
                          </a:rPr>
                          <m:t>𝑛</m:t>
                        </m:r>
                        <m:r>
                          <a:rPr lang="en-US" b="0" i="1" smtClean="0">
                            <a:solidFill>
                              <a:schemeClr val="accent6"/>
                            </a:solidFill>
                            <a:latin typeface="Cambria Math" charset="0"/>
                          </a:rPr>
                          <m:t>−1</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r>
                      <a:rPr lang="en-US" b="0" i="1" smtClean="0">
                        <a:solidFill>
                          <a:schemeClr val="accent6"/>
                        </a:solidFill>
                        <a:latin typeface="Cambria Math" charset="0"/>
                      </a:rPr>
                      <m:t>+…+</m:t>
                    </m:r>
                    <m:sSup>
                      <m:sSupPr>
                        <m:ctrlPr>
                          <a:rPr lang="en-US" b="0" i="1" smtClean="0">
                            <a:solidFill>
                              <a:schemeClr val="accent6"/>
                            </a:solidFill>
                            <a:latin typeface="Cambria Math" charset="0"/>
                          </a:rPr>
                        </m:ctrlPr>
                      </m:sSupPr>
                      <m:e>
                        <m:r>
                          <a:rPr lang="en-US" b="0" i="1" smtClean="0">
                            <a:solidFill>
                              <a:schemeClr val="accent6"/>
                            </a:solidFill>
                            <a:latin typeface="Cambria Math" charset="0"/>
                          </a:rPr>
                          <m:t>(−1)</m:t>
                        </m:r>
                      </m:e>
                      <m:sup>
                        <m:r>
                          <a:rPr lang="en-US" b="0" i="1" smtClean="0">
                            <a:solidFill>
                              <a:schemeClr val="accent6"/>
                            </a:solidFill>
                            <a:latin typeface="Cambria Math" charset="0"/>
                          </a:rPr>
                          <m:t>𝑛</m:t>
                        </m:r>
                      </m:sup>
                    </m:sSup>
                    <m:sSup>
                      <m:sSupPr>
                        <m:ctrlPr>
                          <a:rPr lang="en-US" b="0" i="1" smtClean="0">
                            <a:solidFill>
                              <a:schemeClr val="accent6"/>
                            </a:solidFill>
                            <a:latin typeface="Cambria Math" charset="0"/>
                          </a:rPr>
                        </m:ctrlPr>
                      </m:sSupPr>
                      <m:e>
                        <m:r>
                          <a:rPr lang="en-US" b="0" i="1" smtClean="0">
                            <a:solidFill>
                              <a:schemeClr val="accent6"/>
                            </a:solidFill>
                            <a:latin typeface="Cambria Math" charset="0"/>
                            <a:ea typeface="Cambria Math" charset="0"/>
                            <a:cs typeface="Cambria Math" charset="0"/>
                          </a:rPr>
                          <m:t>𝛼</m:t>
                        </m:r>
                      </m:e>
                      <m:sup>
                        <m:r>
                          <a:rPr lang="en-US" b="0" i="1" smtClean="0">
                            <a:solidFill>
                              <a:schemeClr val="accent6"/>
                            </a:solidFill>
                            <a:latin typeface="Cambria Math" charset="0"/>
                          </a:rPr>
                          <m:t>𝑛</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−2</m:t>
                        </m:r>
                        <m:r>
                          <a:rPr lang="en-US" b="0" i="1" smtClean="0">
                            <a:solidFill>
                              <a:schemeClr val="accent6"/>
                            </a:solidFill>
                            <a:latin typeface="Cambria Math" charset="0"/>
                          </a:rPr>
                          <m:t>𝑛</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oMath>
                </a14:m>
                <a:endParaRPr lang="en-US"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6670" y="1907686"/>
                <a:ext cx="10515600" cy="4351338"/>
              </a:xfrm>
              <a:blipFill>
                <a:blip r:embed="rId2"/>
                <a:stretch>
                  <a:fillRect l="-965" t="-2035"/>
                </a:stretch>
              </a:blipFill>
            </p:spPr>
            <p:txBody>
              <a:bodyPr/>
              <a:lstStyle/>
              <a:p>
                <a:r>
                  <a:rPr lang="en-US">
                    <a:noFill/>
                  </a:rPr>
                  <a:t> </a:t>
                </a:r>
              </a:p>
            </p:txBody>
          </p:sp>
        </mc:Fallback>
      </mc:AlternateContent>
      <p:pic>
        <p:nvPicPr>
          <p:cNvPr id="15" name="Picture 14"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1502997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283064"/>
            <a:ext cx="10515600" cy="1325563"/>
          </a:xfrm>
        </p:spPr>
        <p:txBody>
          <a:bodyPr/>
          <a:lstStyle/>
          <a:p>
            <a:r>
              <a:rPr lang="en-US" b="1" dirty="0">
                <a:latin typeface="Times New Roman" panose="02020603050405020304" pitchFamily="18" charset="0"/>
                <a:cs typeface="Times New Roman" panose="02020603050405020304" pitchFamily="18" charset="0"/>
              </a:rPr>
              <a:t>N-Stage Model with Concentration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6670" y="1837348"/>
                <a:ext cx="10515600" cy="4351338"/>
              </a:xfrm>
            </p:spPr>
            <p:txBody>
              <a:bodyPr/>
              <a:lstStyle/>
              <a:p>
                <a14:m>
                  <m:oMath xmlns:m="http://schemas.openxmlformats.org/officeDocument/2006/math">
                    <m:sSubSup>
                      <m:sSubSupPr>
                        <m:ctrlPr>
                          <a:rPr lang="en-US" b="0" i="1" smtClean="0">
                            <a:solidFill>
                              <a:schemeClr val="tx1"/>
                            </a:solidFill>
                            <a:latin typeface="Cambria Math" charset="0"/>
                          </a:rPr>
                        </m:ctrlPr>
                      </m:sSubSupPr>
                      <m:e>
                        <m:r>
                          <a:rPr lang="en-US" b="0" i="1" smtClean="0">
                            <a:solidFill>
                              <a:schemeClr val="tx1"/>
                            </a:solidFill>
                            <a:latin typeface="Cambria Math" charset="0"/>
                          </a:rPr>
                          <m:t>𝐷</m:t>
                        </m:r>
                      </m:e>
                      <m:sub>
                        <m:r>
                          <a:rPr lang="en-US" b="0" i="1" smtClean="0">
                            <a:solidFill>
                              <a:schemeClr val="tx1"/>
                            </a:solidFill>
                            <a:latin typeface="Cambria Math" charset="0"/>
                          </a:rPr>
                          <m:t>𝑡</m:t>
                        </m:r>
                      </m:sub>
                      <m:sup>
                        <m:r>
                          <a:rPr lang="en-US" b="0" i="1" smtClean="0">
                            <a:solidFill>
                              <a:schemeClr val="tx1"/>
                            </a:solidFill>
                            <a:latin typeface="Cambria Math" charset="0"/>
                          </a:rPr>
                          <m:t>𝑛</m:t>
                        </m:r>
                      </m:sup>
                    </m:sSubSup>
                    <m:r>
                      <a:rPr lang="en-US" b="0" i="1" smtClean="0">
                        <a:solidFill>
                          <a:schemeClr val="tx1"/>
                        </a:solidFill>
                        <a:latin typeface="Cambria Math" charset="0"/>
                      </a:rPr>
                      <m:t>=</m:t>
                    </m:r>
                    <m:sSup>
                      <m:sSupPr>
                        <m:ctrlPr>
                          <a:rPr lang="en-US" b="0" i="1" smtClean="0">
                            <a:solidFill>
                              <a:schemeClr val="accent5">
                                <a:lumMod val="75000"/>
                              </a:schemeClr>
                            </a:solidFill>
                            <a:latin typeface="Cambria Math" charset="0"/>
                          </a:rPr>
                        </m:ctrlPr>
                      </m:sSupPr>
                      <m:e>
                        <m:r>
                          <a:rPr lang="en-US" b="0" i="1" smtClean="0">
                            <a:solidFill>
                              <a:schemeClr val="accent5">
                                <a:lumMod val="75000"/>
                              </a:schemeClr>
                            </a:solidFill>
                            <a:latin typeface="Cambria Math" charset="0"/>
                          </a:rPr>
                          <m:t>(1+</m:t>
                        </m:r>
                        <m:r>
                          <a:rPr lang="en-US" b="0" i="1" smtClean="0">
                            <a:solidFill>
                              <a:schemeClr val="accent5">
                                <a:lumMod val="75000"/>
                              </a:schemeClr>
                            </a:solidFill>
                            <a:latin typeface="Cambria Math" charset="0"/>
                            <a:ea typeface="Cambria Math" charset="0"/>
                            <a:cs typeface="Cambria Math" charset="0"/>
                          </a:rPr>
                          <m:t>𝛼</m:t>
                        </m:r>
                        <m:r>
                          <a:rPr lang="en-US" b="0" i="1" smtClean="0">
                            <a:solidFill>
                              <a:schemeClr val="accent5">
                                <a:lumMod val="75000"/>
                              </a:schemeClr>
                            </a:solidFill>
                            <a:latin typeface="Cambria Math" charset="0"/>
                            <a:ea typeface="Cambria Math" charset="0"/>
                            <a:cs typeface="Cambria Math" charset="0"/>
                          </a:rPr>
                          <m:t>)</m:t>
                        </m:r>
                      </m:e>
                      <m:sup>
                        <m:r>
                          <a:rPr lang="en-US" b="0" i="1" smtClean="0">
                            <a:solidFill>
                              <a:schemeClr val="accent5">
                                <a:lumMod val="75000"/>
                              </a:schemeClr>
                            </a:solidFill>
                            <a:latin typeface="Cambria Math" charset="0"/>
                          </a:rPr>
                          <m:t>𝑛</m:t>
                        </m:r>
                      </m:sup>
                    </m:sSup>
                    <m:sSubSup>
                      <m:sSubSupPr>
                        <m:ctrlPr>
                          <a:rPr lang="en-US" b="0" i="1" smtClean="0">
                            <a:solidFill>
                              <a:schemeClr val="accent5">
                                <a:lumMod val="75000"/>
                              </a:schemeClr>
                            </a:solidFill>
                            <a:latin typeface="Cambria Math" charset="0"/>
                          </a:rPr>
                        </m:ctrlPr>
                      </m:sSubSupPr>
                      <m:e>
                        <m:r>
                          <a:rPr lang="en-US" b="0" i="1" smtClean="0">
                            <a:solidFill>
                              <a:schemeClr val="accent5">
                                <a:lumMod val="75000"/>
                              </a:schemeClr>
                            </a:solidFill>
                            <a:latin typeface="Cambria Math" charset="0"/>
                          </a:rPr>
                          <m:t>𝐷</m:t>
                        </m:r>
                      </m:e>
                      <m:sub>
                        <m:r>
                          <a:rPr lang="en-US" b="0" i="1" smtClean="0">
                            <a:solidFill>
                              <a:schemeClr val="accent5">
                                <a:lumMod val="75000"/>
                              </a:schemeClr>
                            </a:solidFill>
                            <a:latin typeface="Cambria Math" charset="0"/>
                          </a:rPr>
                          <m:t>𝑡</m:t>
                        </m:r>
                        <m:r>
                          <a:rPr lang="en-US" b="0" i="1" smtClean="0">
                            <a:solidFill>
                              <a:schemeClr val="accent5">
                                <a:lumMod val="75000"/>
                              </a:schemeClr>
                            </a:solidFill>
                            <a:latin typeface="Cambria Math" charset="0"/>
                          </a:rPr>
                          <m:t>−</m:t>
                        </m:r>
                        <m:r>
                          <a:rPr lang="en-US" b="0" i="1" smtClean="0">
                            <a:solidFill>
                              <a:schemeClr val="accent5">
                                <a:lumMod val="75000"/>
                              </a:schemeClr>
                            </a:solidFill>
                            <a:latin typeface="Cambria Math" charset="0"/>
                          </a:rPr>
                          <m:t>𝑛</m:t>
                        </m:r>
                      </m:sub>
                      <m:sup>
                        <m:r>
                          <a:rPr lang="en-US" b="0" i="1" smtClean="0">
                            <a:solidFill>
                              <a:schemeClr val="accent5">
                                <a:lumMod val="75000"/>
                              </a:schemeClr>
                            </a:solidFill>
                            <a:latin typeface="Cambria Math" charset="0"/>
                          </a:rPr>
                          <m:t>𝑥</m:t>
                        </m:r>
                        <m:r>
                          <a:rPr lang="en-US" b="0" i="1" smtClean="0">
                            <a:solidFill>
                              <a:schemeClr val="accent5">
                                <a:lumMod val="75000"/>
                              </a:schemeClr>
                            </a:solidFill>
                            <a:latin typeface="Cambria Math" charset="0"/>
                          </a:rPr>
                          <m:t>0</m:t>
                        </m:r>
                      </m:sup>
                    </m:sSubSup>
                    <m:r>
                      <a:rPr lang="en-US" b="0" i="1" smtClean="0">
                        <a:solidFill>
                          <a:schemeClr val="accent5">
                            <a:lumMod val="75000"/>
                          </a:schemeClr>
                        </a:solidFill>
                        <a:latin typeface="Cambria Math" charset="0"/>
                      </a:rPr>
                      <m:t>−</m:t>
                    </m:r>
                    <m:r>
                      <a:rPr lang="en-US" b="0" i="1" smtClean="0">
                        <a:solidFill>
                          <a:schemeClr val="accent5">
                            <a:lumMod val="75000"/>
                          </a:schemeClr>
                        </a:solidFill>
                        <a:latin typeface="Cambria Math" charset="0"/>
                      </a:rPr>
                      <m:t>𝑛</m:t>
                    </m:r>
                    <m:r>
                      <a:rPr lang="en-US" b="0" i="1" smtClean="0">
                        <a:solidFill>
                          <a:schemeClr val="accent5">
                            <a:lumMod val="75000"/>
                          </a:schemeClr>
                        </a:solidFill>
                        <a:latin typeface="Cambria Math" charset="0"/>
                        <a:ea typeface="Cambria Math" charset="0"/>
                        <a:cs typeface="Cambria Math" charset="0"/>
                      </a:rPr>
                      <m:t>𝛼</m:t>
                    </m:r>
                    <m:sSup>
                      <m:sSupPr>
                        <m:ctrlPr>
                          <a:rPr lang="en-US" b="0" i="1" smtClean="0">
                            <a:solidFill>
                              <a:schemeClr val="accent5">
                                <a:lumMod val="75000"/>
                              </a:schemeClr>
                            </a:solidFill>
                            <a:latin typeface="Cambria Math" charset="0"/>
                            <a:ea typeface="Cambria Math" charset="0"/>
                            <a:cs typeface="Cambria Math" charset="0"/>
                          </a:rPr>
                        </m:ctrlPr>
                      </m:sSupPr>
                      <m:e>
                        <m:d>
                          <m:dPr>
                            <m:ctrlPr>
                              <a:rPr lang="en-US" b="0" i="1" smtClean="0">
                                <a:solidFill>
                                  <a:schemeClr val="accent5">
                                    <a:lumMod val="75000"/>
                                  </a:schemeClr>
                                </a:solidFill>
                                <a:latin typeface="Cambria Math" charset="0"/>
                                <a:ea typeface="Cambria Math" charset="0"/>
                                <a:cs typeface="Cambria Math" charset="0"/>
                              </a:rPr>
                            </m:ctrlPr>
                          </m:dPr>
                          <m:e>
                            <m:r>
                              <a:rPr lang="en-US" b="0" i="1" smtClean="0">
                                <a:solidFill>
                                  <a:schemeClr val="accent5">
                                    <a:lumMod val="75000"/>
                                  </a:schemeClr>
                                </a:solidFill>
                                <a:latin typeface="Cambria Math" charset="0"/>
                                <a:ea typeface="Cambria Math" charset="0"/>
                                <a:cs typeface="Cambria Math" charset="0"/>
                              </a:rPr>
                              <m:t>1+</m:t>
                            </m:r>
                            <m:r>
                              <a:rPr lang="en-US" b="0" i="1" smtClean="0">
                                <a:solidFill>
                                  <a:schemeClr val="accent5">
                                    <a:lumMod val="75000"/>
                                  </a:schemeClr>
                                </a:solidFill>
                                <a:latin typeface="Cambria Math" charset="0"/>
                                <a:ea typeface="Cambria Math" charset="0"/>
                                <a:cs typeface="Cambria Math" charset="0"/>
                              </a:rPr>
                              <m:t>𝛼</m:t>
                            </m:r>
                          </m:e>
                        </m:d>
                      </m:e>
                      <m:sup>
                        <m:r>
                          <a:rPr lang="en-US" b="0" i="1" smtClean="0">
                            <a:solidFill>
                              <a:schemeClr val="accent5">
                                <a:lumMod val="75000"/>
                              </a:schemeClr>
                            </a:solidFill>
                            <a:latin typeface="Cambria Math" charset="0"/>
                            <a:ea typeface="Cambria Math" charset="0"/>
                            <a:cs typeface="Cambria Math" charset="0"/>
                          </a:rPr>
                          <m:t>𝑛</m:t>
                        </m:r>
                        <m:r>
                          <a:rPr lang="en-US" b="0" i="1" smtClean="0">
                            <a:solidFill>
                              <a:schemeClr val="accent5">
                                <a:lumMod val="75000"/>
                              </a:schemeClr>
                            </a:solidFill>
                            <a:latin typeface="Cambria Math" charset="0"/>
                            <a:ea typeface="Cambria Math" charset="0"/>
                            <a:cs typeface="Cambria Math" charset="0"/>
                          </a:rPr>
                          <m:t>−1</m:t>
                        </m:r>
                      </m:sup>
                    </m:sSup>
                    <m:sSubSup>
                      <m:sSubSupPr>
                        <m:ctrlPr>
                          <a:rPr lang="en-US" b="0" i="1" smtClean="0">
                            <a:solidFill>
                              <a:schemeClr val="accent5">
                                <a:lumMod val="75000"/>
                              </a:schemeClr>
                            </a:solidFill>
                            <a:latin typeface="Cambria Math" charset="0"/>
                          </a:rPr>
                        </m:ctrlPr>
                      </m:sSubSupPr>
                      <m:e>
                        <m:r>
                          <a:rPr lang="en-US" b="0" i="1" smtClean="0">
                            <a:solidFill>
                              <a:schemeClr val="accent5">
                                <a:lumMod val="75000"/>
                              </a:schemeClr>
                            </a:solidFill>
                            <a:latin typeface="Cambria Math" charset="0"/>
                          </a:rPr>
                          <m:t>𝐷</m:t>
                        </m:r>
                      </m:e>
                      <m:sub>
                        <m:r>
                          <a:rPr lang="en-US" b="0" i="1" smtClean="0">
                            <a:solidFill>
                              <a:schemeClr val="accent5">
                                <a:lumMod val="75000"/>
                              </a:schemeClr>
                            </a:solidFill>
                            <a:latin typeface="Cambria Math" charset="0"/>
                          </a:rPr>
                          <m:t>𝑡</m:t>
                        </m:r>
                        <m:r>
                          <a:rPr lang="en-US" b="0" i="1" smtClean="0">
                            <a:solidFill>
                              <a:schemeClr val="accent5">
                                <a:lumMod val="75000"/>
                              </a:schemeClr>
                            </a:solidFill>
                            <a:latin typeface="Cambria Math" charset="0"/>
                          </a:rPr>
                          <m:t>−</m:t>
                        </m:r>
                        <m:r>
                          <a:rPr lang="en-US" b="0" i="1" smtClean="0">
                            <a:solidFill>
                              <a:schemeClr val="accent5">
                                <a:lumMod val="75000"/>
                              </a:schemeClr>
                            </a:solidFill>
                            <a:latin typeface="Cambria Math" charset="0"/>
                          </a:rPr>
                          <m:t>𝑛</m:t>
                        </m:r>
                        <m:r>
                          <a:rPr lang="en-US" b="0" i="1" smtClean="0">
                            <a:solidFill>
                              <a:schemeClr val="accent5">
                                <a:lumMod val="75000"/>
                              </a:schemeClr>
                            </a:solidFill>
                            <a:latin typeface="Cambria Math" charset="0"/>
                          </a:rPr>
                          <m:t>−1</m:t>
                        </m:r>
                      </m:sub>
                      <m:sup>
                        <m:r>
                          <a:rPr lang="en-US" b="0" i="1" smtClean="0">
                            <a:solidFill>
                              <a:schemeClr val="accent5">
                                <a:lumMod val="75000"/>
                              </a:schemeClr>
                            </a:solidFill>
                            <a:latin typeface="Cambria Math" charset="0"/>
                          </a:rPr>
                          <m:t>𝑥</m:t>
                        </m:r>
                        <m:r>
                          <a:rPr lang="en-US" b="0" i="1" smtClean="0">
                            <a:solidFill>
                              <a:schemeClr val="accent5">
                                <a:lumMod val="75000"/>
                              </a:schemeClr>
                            </a:solidFill>
                            <a:latin typeface="Cambria Math" charset="0"/>
                          </a:rPr>
                          <m:t>0</m:t>
                        </m:r>
                      </m:sup>
                    </m:sSubSup>
                    <m:r>
                      <a:rPr lang="en-US" b="0" i="1" smtClean="0">
                        <a:solidFill>
                          <a:schemeClr val="accent5">
                            <a:lumMod val="75000"/>
                          </a:schemeClr>
                        </a:solidFill>
                        <a:latin typeface="Cambria Math" charset="0"/>
                      </a:rPr>
                      <m:t>+…+</m:t>
                    </m:r>
                    <m:sSup>
                      <m:sSupPr>
                        <m:ctrlPr>
                          <a:rPr lang="en-US" b="0" i="1" smtClean="0">
                            <a:solidFill>
                              <a:schemeClr val="accent5">
                                <a:lumMod val="75000"/>
                              </a:schemeClr>
                            </a:solidFill>
                            <a:latin typeface="Cambria Math" charset="0"/>
                          </a:rPr>
                        </m:ctrlPr>
                      </m:sSupPr>
                      <m:e>
                        <m:d>
                          <m:dPr>
                            <m:ctrlPr>
                              <a:rPr lang="en-US" b="0" i="1" smtClean="0">
                                <a:solidFill>
                                  <a:schemeClr val="accent5">
                                    <a:lumMod val="75000"/>
                                  </a:schemeClr>
                                </a:solidFill>
                                <a:latin typeface="Cambria Math" charset="0"/>
                              </a:rPr>
                            </m:ctrlPr>
                          </m:dPr>
                          <m:e>
                            <m:r>
                              <a:rPr lang="en-US" b="0" i="1" smtClean="0">
                                <a:solidFill>
                                  <a:schemeClr val="accent5">
                                    <a:lumMod val="75000"/>
                                  </a:schemeClr>
                                </a:solidFill>
                                <a:latin typeface="Cambria Math" charset="0"/>
                              </a:rPr>
                              <m:t>−1</m:t>
                            </m:r>
                          </m:e>
                        </m:d>
                      </m:e>
                      <m:sup>
                        <m:r>
                          <a:rPr lang="en-US" b="0" i="1" smtClean="0">
                            <a:solidFill>
                              <a:schemeClr val="accent5">
                                <a:lumMod val="75000"/>
                              </a:schemeClr>
                            </a:solidFill>
                            <a:latin typeface="Cambria Math" charset="0"/>
                          </a:rPr>
                          <m:t>𝑛</m:t>
                        </m:r>
                      </m:sup>
                    </m:sSup>
                    <m:sSup>
                      <m:sSupPr>
                        <m:ctrlPr>
                          <a:rPr lang="en-US" b="0" i="1" smtClean="0">
                            <a:solidFill>
                              <a:schemeClr val="accent5">
                                <a:lumMod val="75000"/>
                              </a:schemeClr>
                            </a:solidFill>
                            <a:latin typeface="Cambria Math" charset="0"/>
                          </a:rPr>
                        </m:ctrlPr>
                      </m:sSupPr>
                      <m:e>
                        <m:r>
                          <a:rPr lang="en-US" b="0" i="1" smtClean="0">
                            <a:solidFill>
                              <a:schemeClr val="accent5">
                                <a:lumMod val="75000"/>
                              </a:schemeClr>
                            </a:solidFill>
                            <a:latin typeface="Cambria Math" charset="0"/>
                            <a:ea typeface="Cambria Math" charset="0"/>
                            <a:cs typeface="Cambria Math" charset="0"/>
                          </a:rPr>
                          <m:t>𝛼</m:t>
                        </m:r>
                      </m:e>
                      <m:sup>
                        <m:r>
                          <a:rPr lang="en-US" b="0" i="1" smtClean="0">
                            <a:solidFill>
                              <a:schemeClr val="accent5">
                                <a:lumMod val="75000"/>
                              </a:schemeClr>
                            </a:solidFill>
                            <a:latin typeface="Cambria Math" charset="0"/>
                          </a:rPr>
                          <m:t>𝑛</m:t>
                        </m:r>
                      </m:sup>
                    </m:sSup>
                    <m:sSubSup>
                      <m:sSubSupPr>
                        <m:ctrlPr>
                          <a:rPr lang="en-US" b="0" i="1" smtClean="0">
                            <a:solidFill>
                              <a:schemeClr val="accent5">
                                <a:lumMod val="75000"/>
                              </a:schemeClr>
                            </a:solidFill>
                            <a:latin typeface="Cambria Math" charset="0"/>
                          </a:rPr>
                        </m:ctrlPr>
                      </m:sSubSupPr>
                      <m:e>
                        <m:r>
                          <a:rPr lang="en-US" b="0" i="1" smtClean="0">
                            <a:solidFill>
                              <a:schemeClr val="accent5">
                                <a:lumMod val="75000"/>
                              </a:schemeClr>
                            </a:solidFill>
                            <a:latin typeface="Cambria Math" charset="0"/>
                          </a:rPr>
                          <m:t>𝐷</m:t>
                        </m:r>
                      </m:e>
                      <m:sub>
                        <m:r>
                          <a:rPr lang="en-US" b="0" i="1" smtClean="0">
                            <a:solidFill>
                              <a:schemeClr val="accent5">
                                <a:lumMod val="75000"/>
                              </a:schemeClr>
                            </a:solidFill>
                            <a:latin typeface="Cambria Math" charset="0"/>
                          </a:rPr>
                          <m:t>𝑡</m:t>
                        </m:r>
                        <m:r>
                          <a:rPr lang="en-US" b="0" i="1" smtClean="0">
                            <a:solidFill>
                              <a:schemeClr val="accent5">
                                <a:lumMod val="75000"/>
                              </a:schemeClr>
                            </a:solidFill>
                            <a:latin typeface="Cambria Math" charset="0"/>
                          </a:rPr>
                          <m:t>−2</m:t>
                        </m:r>
                        <m:r>
                          <a:rPr lang="en-US" b="0" i="1" smtClean="0">
                            <a:solidFill>
                              <a:schemeClr val="accent5">
                                <a:lumMod val="75000"/>
                              </a:schemeClr>
                            </a:solidFill>
                            <a:latin typeface="Cambria Math" charset="0"/>
                          </a:rPr>
                          <m:t>𝑛</m:t>
                        </m:r>
                      </m:sub>
                      <m:sup>
                        <m:r>
                          <a:rPr lang="en-US" b="0" i="1" smtClean="0">
                            <a:solidFill>
                              <a:schemeClr val="accent5">
                                <a:lumMod val="75000"/>
                              </a:schemeClr>
                            </a:solidFill>
                            <a:latin typeface="Cambria Math" charset="0"/>
                          </a:rPr>
                          <m:t>𝑥</m:t>
                        </m:r>
                        <m:r>
                          <a:rPr lang="en-US" b="0" i="1" smtClean="0">
                            <a:solidFill>
                              <a:schemeClr val="accent5">
                                <a:lumMod val="75000"/>
                              </a:schemeClr>
                            </a:solidFill>
                            <a:latin typeface="Cambria Math" charset="0"/>
                          </a:rPr>
                          <m:t>0</m:t>
                        </m:r>
                      </m:sup>
                    </m:sSubSup>
                    <m:r>
                      <a:rPr lang="en-US" b="0" i="1" smtClean="0">
                        <a:latin typeface="Cambria Math" charset="0"/>
                      </a:rPr>
                      <m:t>+</m:t>
                    </m:r>
                    <m:sSup>
                      <m:sSupPr>
                        <m:ctrlPr>
                          <a:rPr lang="en-US" b="0" i="1" smtClean="0">
                            <a:solidFill>
                              <a:schemeClr val="accent6"/>
                            </a:solidFill>
                            <a:latin typeface="Cambria Math" charset="0"/>
                          </a:rPr>
                        </m:ctrlPr>
                      </m:sSupPr>
                      <m:e>
                        <m:d>
                          <m:dPr>
                            <m:ctrlPr>
                              <a:rPr lang="en-US" b="0" i="1" smtClean="0">
                                <a:solidFill>
                                  <a:schemeClr val="accent6"/>
                                </a:solidFill>
                                <a:latin typeface="Cambria Math" charset="0"/>
                              </a:rPr>
                            </m:ctrlPr>
                          </m:dPr>
                          <m:e>
                            <m:r>
                              <a:rPr lang="en-US" b="0" i="1" smtClean="0">
                                <a:solidFill>
                                  <a:schemeClr val="accent6"/>
                                </a:solidFill>
                                <a:latin typeface="Cambria Math" charset="0"/>
                              </a:rPr>
                              <m:t>1+</m:t>
                            </m:r>
                            <m:r>
                              <a:rPr lang="en-US" b="0" i="1" smtClean="0">
                                <a:solidFill>
                                  <a:schemeClr val="accent6"/>
                                </a:solidFill>
                                <a:latin typeface="Cambria Math" charset="0"/>
                                <a:ea typeface="Cambria Math" charset="0"/>
                                <a:cs typeface="Cambria Math" charset="0"/>
                              </a:rPr>
                              <m:t>𝛼</m:t>
                            </m:r>
                          </m:e>
                        </m:d>
                      </m:e>
                      <m:sup>
                        <m:r>
                          <a:rPr lang="en-US" b="0" i="1" smtClean="0">
                            <a:solidFill>
                              <a:schemeClr val="accent6"/>
                            </a:solidFill>
                            <a:latin typeface="Cambria Math" charset="0"/>
                          </a:rPr>
                          <m:t>𝑛</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m:t>
                        </m:r>
                        <m:r>
                          <a:rPr lang="en-US" b="0" i="1" smtClean="0">
                            <a:solidFill>
                              <a:schemeClr val="accent6"/>
                            </a:solidFill>
                            <a:latin typeface="Cambria Math" charset="0"/>
                          </a:rPr>
                          <m:t>𝑛</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r>
                      <a:rPr lang="en-US" b="0" i="1" smtClean="0">
                        <a:solidFill>
                          <a:schemeClr val="accent6"/>
                        </a:solidFill>
                        <a:latin typeface="Cambria Math" charset="0"/>
                      </a:rPr>
                      <m:t>−</m:t>
                    </m:r>
                    <m:r>
                      <a:rPr lang="en-US" b="0" i="1" smtClean="0">
                        <a:solidFill>
                          <a:schemeClr val="accent6"/>
                        </a:solidFill>
                        <a:latin typeface="Cambria Math" charset="0"/>
                      </a:rPr>
                      <m:t>𝑛</m:t>
                    </m:r>
                    <m:r>
                      <a:rPr lang="en-US" b="0" i="1" smtClean="0">
                        <a:solidFill>
                          <a:schemeClr val="accent6"/>
                        </a:solidFill>
                        <a:latin typeface="Cambria Math" charset="0"/>
                        <a:ea typeface="Cambria Math" charset="0"/>
                        <a:cs typeface="Cambria Math" charset="0"/>
                      </a:rPr>
                      <m:t>𝛼</m:t>
                    </m:r>
                    <m:sSup>
                      <m:sSupPr>
                        <m:ctrlPr>
                          <a:rPr lang="en-US" b="0" i="1" smtClean="0">
                            <a:solidFill>
                              <a:schemeClr val="accent6"/>
                            </a:solidFill>
                            <a:latin typeface="Cambria Math" charset="0"/>
                            <a:ea typeface="Cambria Math" charset="0"/>
                            <a:cs typeface="Cambria Math" charset="0"/>
                          </a:rPr>
                        </m:ctrlPr>
                      </m:sSupPr>
                      <m:e>
                        <m:d>
                          <m:dPr>
                            <m:ctrlPr>
                              <a:rPr lang="en-US" b="0" i="1" smtClean="0">
                                <a:solidFill>
                                  <a:schemeClr val="accent6"/>
                                </a:solidFill>
                                <a:latin typeface="Cambria Math" charset="0"/>
                                <a:ea typeface="Cambria Math" charset="0"/>
                                <a:cs typeface="Cambria Math" charset="0"/>
                              </a:rPr>
                            </m:ctrlPr>
                          </m:dPr>
                          <m:e>
                            <m:r>
                              <a:rPr lang="en-US" b="0" i="1" smtClean="0">
                                <a:solidFill>
                                  <a:schemeClr val="accent6"/>
                                </a:solidFill>
                                <a:latin typeface="Cambria Math" charset="0"/>
                                <a:ea typeface="Cambria Math" charset="0"/>
                                <a:cs typeface="Cambria Math" charset="0"/>
                              </a:rPr>
                              <m:t>1+</m:t>
                            </m:r>
                            <m:r>
                              <a:rPr lang="en-US" b="0" i="1" smtClean="0">
                                <a:solidFill>
                                  <a:schemeClr val="accent6"/>
                                </a:solidFill>
                                <a:latin typeface="Cambria Math" charset="0"/>
                                <a:ea typeface="Cambria Math" charset="0"/>
                                <a:cs typeface="Cambria Math" charset="0"/>
                              </a:rPr>
                              <m:t>𝛼</m:t>
                            </m:r>
                          </m:e>
                        </m:d>
                      </m:e>
                      <m:sup>
                        <m:r>
                          <a:rPr lang="en-US" b="0" i="1" smtClean="0">
                            <a:solidFill>
                              <a:schemeClr val="accent6"/>
                            </a:solidFill>
                            <a:latin typeface="Cambria Math" charset="0"/>
                            <a:ea typeface="Cambria Math" charset="0"/>
                            <a:cs typeface="Cambria Math" charset="0"/>
                          </a:rPr>
                          <m:t>𝑛</m:t>
                        </m:r>
                        <m:r>
                          <a:rPr lang="en-US" b="0" i="1" smtClean="0">
                            <a:solidFill>
                              <a:schemeClr val="accent6"/>
                            </a:solidFill>
                            <a:latin typeface="Cambria Math" charset="0"/>
                            <a:ea typeface="Cambria Math" charset="0"/>
                            <a:cs typeface="Cambria Math" charset="0"/>
                          </a:rPr>
                          <m:t>−1</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m:t>
                        </m:r>
                        <m:r>
                          <a:rPr lang="en-US" b="0" i="1" smtClean="0">
                            <a:solidFill>
                              <a:schemeClr val="accent6"/>
                            </a:solidFill>
                            <a:latin typeface="Cambria Math" charset="0"/>
                          </a:rPr>
                          <m:t>𝑛</m:t>
                        </m:r>
                        <m:r>
                          <a:rPr lang="en-US" b="0" i="1" smtClean="0">
                            <a:solidFill>
                              <a:schemeClr val="accent6"/>
                            </a:solidFill>
                            <a:latin typeface="Cambria Math" charset="0"/>
                          </a:rPr>
                          <m:t>−1</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r>
                      <a:rPr lang="en-US" b="0" i="1" smtClean="0">
                        <a:solidFill>
                          <a:schemeClr val="accent6"/>
                        </a:solidFill>
                        <a:latin typeface="Cambria Math" charset="0"/>
                      </a:rPr>
                      <m:t>+…+</m:t>
                    </m:r>
                    <m:sSup>
                      <m:sSupPr>
                        <m:ctrlPr>
                          <a:rPr lang="en-US" b="0" i="1" smtClean="0">
                            <a:solidFill>
                              <a:schemeClr val="accent6"/>
                            </a:solidFill>
                            <a:latin typeface="Cambria Math" charset="0"/>
                          </a:rPr>
                        </m:ctrlPr>
                      </m:sSupPr>
                      <m:e>
                        <m:d>
                          <m:dPr>
                            <m:ctrlPr>
                              <a:rPr lang="en-US" b="0" i="1" smtClean="0">
                                <a:solidFill>
                                  <a:schemeClr val="accent6"/>
                                </a:solidFill>
                                <a:latin typeface="Cambria Math" charset="0"/>
                              </a:rPr>
                            </m:ctrlPr>
                          </m:dPr>
                          <m:e>
                            <m:r>
                              <a:rPr lang="en-US" b="0" i="1" smtClean="0">
                                <a:solidFill>
                                  <a:schemeClr val="accent6"/>
                                </a:solidFill>
                                <a:latin typeface="Cambria Math" charset="0"/>
                              </a:rPr>
                              <m:t>−1</m:t>
                            </m:r>
                          </m:e>
                        </m:d>
                      </m:e>
                      <m:sup>
                        <m:r>
                          <a:rPr lang="en-US" b="0" i="1" smtClean="0">
                            <a:solidFill>
                              <a:schemeClr val="accent6"/>
                            </a:solidFill>
                            <a:latin typeface="Cambria Math" charset="0"/>
                          </a:rPr>
                          <m:t>𝑛</m:t>
                        </m:r>
                      </m:sup>
                    </m:sSup>
                    <m:sSup>
                      <m:sSupPr>
                        <m:ctrlPr>
                          <a:rPr lang="en-US" b="0" i="1" smtClean="0">
                            <a:solidFill>
                              <a:schemeClr val="accent6"/>
                            </a:solidFill>
                            <a:latin typeface="Cambria Math" charset="0"/>
                          </a:rPr>
                        </m:ctrlPr>
                      </m:sSupPr>
                      <m:e>
                        <m:r>
                          <a:rPr lang="en-US" b="0" i="1" smtClean="0">
                            <a:solidFill>
                              <a:schemeClr val="accent6"/>
                            </a:solidFill>
                            <a:latin typeface="Cambria Math" charset="0"/>
                            <a:ea typeface="Cambria Math" charset="0"/>
                            <a:cs typeface="Cambria Math" charset="0"/>
                          </a:rPr>
                          <m:t>𝛼</m:t>
                        </m:r>
                      </m:e>
                      <m:sup>
                        <m:r>
                          <a:rPr lang="en-US" b="0" i="1" smtClean="0">
                            <a:solidFill>
                              <a:schemeClr val="accent6"/>
                            </a:solidFill>
                            <a:latin typeface="Cambria Math" charset="0"/>
                          </a:rPr>
                          <m:t>𝑛</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−2</m:t>
                        </m:r>
                        <m:r>
                          <a:rPr lang="en-US" b="0" i="1" smtClean="0">
                            <a:solidFill>
                              <a:schemeClr val="accent6"/>
                            </a:solidFill>
                            <a:latin typeface="Cambria Math" charset="0"/>
                          </a:rPr>
                          <m:t>𝑛</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oMath>
                </a14:m>
                <a:endParaRPr lang="en-US" b="0" dirty="0">
                  <a:solidFill>
                    <a:schemeClr val="accent6"/>
                  </a:solidFill>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b="0" i="1" smtClean="0">
                            <a:solidFill>
                              <a:schemeClr val="tx1"/>
                            </a:solidFill>
                            <a:latin typeface="Cambria Math" charset="0"/>
                          </a:rPr>
                        </m:ctrlPr>
                      </m:sSubSupPr>
                      <m:e>
                        <m:r>
                          <a:rPr lang="en-US" b="0" i="1" smtClean="0">
                            <a:solidFill>
                              <a:schemeClr val="tx1"/>
                            </a:solidFill>
                            <a:latin typeface="Cambria Math" charset="0"/>
                          </a:rPr>
                          <m:t>𝐷</m:t>
                        </m:r>
                      </m:e>
                      <m:sub>
                        <m:r>
                          <a:rPr lang="en-US" b="0" i="1" smtClean="0">
                            <a:solidFill>
                              <a:schemeClr val="tx1"/>
                            </a:solidFill>
                            <a:latin typeface="Cambria Math" charset="0"/>
                          </a:rPr>
                          <m:t>𝑡</m:t>
                        </m:r>
                      </m:sub>
                      <m:sup>
                        <m:r>
                          <a:rPr lang="en-US" b="0" i="1" smtClean="0">
                            <a:solidFill>
                              <a:schemeClr val="tx1"/>
                            </a:solidFill>
                            <a:latin typeface="Cambria Math" charset="0"/>
                          </a:rPr>
                          <m:t>𝑛</m:t>
                        </m:r>
                      </m:sup>
                    </m:sSubSup>
                    <m:r>
                      <a:rPr lang="en-US" b="0" i="1" smtClean="0">
                        <a:solidFill>
                          <a:schemeClr val="tx1"/>
                        </a:solidFill>
                        <a:latin typeface="Cambria Math" charset="0"/>
                      </a:rPr>
                      <m:t>=</m:t>
                    </m:r>
                    <m:sSup>
                      <m:sSupPr>
                        <m:ctrlPr>
                          <a:rPr lang="en-US" b="0" i="1" smtClean="0">
                            <a:solidFill>
                              <a:schemeClr val="accent1"/>
                            </a:solidFill>
                            <a:latin typeface="Cambria Math" charset="0"/>
                          </a:rPr>
                        </m:ctrlPr>
                      </m:sSupPr>
                      <m:e>
                        <m:d>
                          <m:dPr>
                            <m:ctrlPr>
                              <a:rPr lang="en-US" b="0" i="1" smtClean="0">
                                <a:solidFill>
                                  <a:schemeClr val="accent1"/>
                                </a:solidFill>
                                <a:latin typeface="Cambria Math" charset="0"/>
                              </a:rPr>
                            </m:ctrlPr>
                          </m:dPr>
                          <m:e>
                            <m:r>
                              <a:rPr lang="en-US" b="0" i="1" smtClean="0">
                                <a:solidFill>
                                  <a:schemeClr val="accent1"/>
                                </a:solidFill>
                                <a:latin typeface="Cambria Math" charset="0"/>
                              </a:rPr>
                              <m:t>1+</m:t>
                            </m:r>
                            <m:r>
                              <a:rPr lang="en-US" b="0" i="1" smtClean="0">
                                <a:solidFill>
                                  <a:schemeClr val="accent1"/>
                                </a:solidFill>
                                <a:latin typeface="Cambria Math" charset="0"/>
                                <a:ea typeface="Cambria Math" charset="0"/>
                                <a:cs typeface="Cambria Math" charset="0"/>
                              </a:rPr>
                              <m:t>𝛼</m:t>
                            </m:r>
                          </m:e>
                        </m:d>
                      </m:e>
                      <m:sup>
                        <m:r>
                          <a:rPr lang="en-US" b="0" i="1" smtClean="0">
                            <a:solidFill>
                              <a:schemeClr val="accent1"/>
                            </a:solidFill>
                            <a:latin typeface="Cambria Math" charset="0"/>
                          </a:rPr>
                          <m:t>𝑛</m:t>
                        </m:r>
                      </m:sup>
                    </m:sSup>
                    <m:r>
                      <a:rPr lang="en-US" b="0" i="1" smtClean="0">
                        <a:solidFill>
                          <a:schemeClr val="accent1"/>
                        </a:solidFill>
                        <a:latin typeface="Cambria Math" charset="0"/>
                      </a:rPr>
                      <m:t>(</m:t>
                    </m:r>
                    <m:r>
                      <a:rPr lang="en-US" b="0" i="1" smtClean="0">
                        <a:solidFill>
                          <a:schemeClr val="accent1"/>
                        </a:solidFill>
                        <a:latin typeface="Cambria Math" charset="0"/>
                      </a:rPr>
                      <m:t>𝑘</m:t>
                    </m:r>
                    <m:sSubSup>
                      <m:sSubSupPr>
                        <m:ctrlPr>
                          <a:rPr lang="en-US" b="0" i="1" smtClean="0">
                            <a:solidFill>
                              <a:schemeClr val="accent1"/>
                            </a:solidFill>
                            <a:latin typeface="Cambria Math" charset="0"/>
                          </a:rPr>
                        </m:ctrlPr>
                      </m:sSubSupPr>
                      <m:e>
                        <m:r>
                          <a:rPr lang="en-US" b="0" i="1" smtClean="0">
                            <a:solidFill>
                              <a:schemeClr val="accent1"/>
                            </a:solidFill>
                            <a:latin typeface="Cambria Math" charset="0"/>
                          </a:rPr>
                          <m:t>𝐷</m:t>
                        </m:r>
                      </m:e>
                      <m:sub>
                        <m:r>
                          <a:rPr lang="en-US" b="0" i="1" smtClean="0">
                            <a:solidFill>
                              <a:schemeClr val="accent1"/>
                            </a:solidFill>
                            <a:latin typeface="Cambria Math" charset="0"/>
                          </a:rPr>
                          <m:t>𝑡</m:t>
                        </m:r>
                        <m:r>
                          <a:rPr lang="en-US" b="0" i="1" smtClean="0">
                            <a:solidFill>
                              <a:schemeClr val="accent1"/>
                            </a:solidFill>
                            <a:latin typeface="Cambria Math" charset="0"/>
                          </a:rPr>
                          <m:t>−</m:t>
                        </m:r>
                        <m:r>
                          <a:rPr lang="en-US" b="0" i="1" smtClean="0">
                            <a:solidFill>
                              <a:schemeClr val="accent1"/>
                            </a:solidFill>
                            <a:latin typeface="Cambria Math" charset="0"/>
                          </a:rPr>
                          <m:t>𝑛</m:t>
                        </m:r>
                      </m:sub>
                      <m:sup>
                        <m:r>
                          <a:rPr lang="en-US" b="0" i="1" smtClean="0">
                            <a:solidFill>
                              <a:schemeClr val="accent1"/>
                            </a:solidFill>
                            <a:latin typeface="Cambria Math" charset="0"/>
                          </a:rPr>
                          <m:t>𝑦</m:t>
                        </m:r>
                        <m:r>
                          <a:rPr lang="en-US" b="0" i="1" smtClean="0">
                            <a:solidFill>
                              <a:schemeClr val="accent1"/>
                            </a:solidFill>
                            <a:latin typeface="Cambria Math" charset="0"/>
                          </a:rPr>
                          <m:t>0</m:t>
                        </m:r>
                      </m:sup>
                    </m:sSubSup>
                    <m:r>
                      <a:rPr lang="mr-IN" b="0" i="1" smtClean="0">
                        <a:solidFill>
                          <a:schemeClr val="accent1"/>
                        </a:solidFill>
                        <a:latin typeface="Cambria Math" charset="0"/>
                      </a:rPr>
                      <m:t>+</m:t>
                    </m:r>
                    <m:r>
                      <a:rPr lang="mr-IN" b="0" i="1" smtClean="0">
                        <a:solidFill>
                          <a:schemeClr val="accent1"/>
                        </a:solidFill>
                        <a:latin typeface="Cambria Math" charset="0"/>
                      </a:rPr>
                      <m:t>𝑚</m:t>
                    </m:r>
                    <m:r>
                      <a:rPr lang="en-US" b="0" i="1" smtClean="0">
                        <a:solidFill>
                          <a:schemeClr val="accent1"/>
                        </a:solidFill>
                        <a:latin typeface="Cambria Math" charset="0"/>
                      </a:rPr>
                      <m:t>)</m:t>
                    </m:r>
                    <m:r>
                      <a:rPr lang="en-US" b="0" i="1" smtClean="0">
                        <a:solidFill>
                          <a:schemeClr val="accent5">
                            <a:lumMod val="75000"/>
                          </a:schemeClr>
                        </a:solidFill>
                        <a:latin typeface="Cambria Math" charset="0"/>
                      </a:rPr>
                      <m:t>−</m:t>
                    </m:r>
                    <m:r>
                      <a:rPr lang="en-US" b="0" i="1" smtClean="0">
                        <a:solidFill>
                          <a:schemeClr val="accent5">
                            <a:lumMod val="75000"/>
                          </a:schemeClr>
                        </a:solidFill>
                        <a:latin typeface="Cambria Math" charset="0"/>
                      </a:rPr>
                      <m:t>𝑛</m:t>
                    </m:r>
                    <m:r>
                      <a:rPr lang="en-US" b="0" i="1" smtClean="0">
                        <a:solidFill>
                          <a:schemeClr val="accent5">
                            <a:lumMod val="75000"/>
                          </a:schemeClr>
                        </a:solidFill>
                        <a:latin typeface="Cambria Math" charset="0"/>
                        <a:ea typeface="Cambria Math" charset="0"/>
                        <a:cs typeface="Cambria Math" charset="0"/>
                      </a:rPr>
                      <m:t>𝛼</m:t>
                    </m:r>
                    <m:sSup>
                      <m:sSupPr>
                        <m:ctrlPr>
                          <a:rPr lang="en-US" b="0" i="1" smtClean="0">
                            <a:solidFill>
                              <a:schemeClr val="accent5">
                                <a:lumMod val="75000"/>
                              </a:schemeClr>
                            </a:solidFill>
                            <a:latin typeface="Cambria Math" charset="0"/>
                            <a:ea typeface="Cambria Math" charset="0"/>
                            <a:cs typeface="Cambria Math" charset="0"/>
                          </a:rPr>
                        </m:ctrlPr>
                      </m:sSupPr>
                      <m:e>
                        <m:d>
                          <m:dPr>
                            <m:ctrlPr>
                              <a:rPr lang="en-US" b="0" i="1" smtClean="0">
                                <a:solidFill>
                                  <a:schemeClr val="accent5">
                                    <a:lumMod val="75000"/>
                                  </a:schemeClr>
                                </a:solidFill>
                                <a:latin typeface="Cambria Math" charset="0"/>
                                <a:ea typeface="Cambria Math" charset="0"/>
                                <a:cs typeface="Cambria Math" charset="0"/>
                              </a:rPr>
                            </m:ctrlPr>
                          </m:dPr>
                          <m:e>
                            <m:r>
                              <a:rPr lang="en-US" b="0" i="1" smtClean="0">
                                <a:solidFill>
                                  <a:schemeClr val="accent5">
                                    <a:lumMod val="75000"/>
                                  </a:schemeClr>
                                </a:solidFill>
                                <a:latin typeface="Cambria Math" charset="0"/>
                                <a:ea typeface="Cambria Math" charset="0"/>
                                <a:cs typeface="Cambria Math" charset="0"/>
                              </a:rPr>
                              <m:t>1+</m:t>
                            </m:r>
                            <m:r>
                              <a:rPr lang="en-US" b="0" i="1" smtClean="0">
                                <a:solidFill>
                                  <a:schemeClr val="accent5">
                                    <a:lumMod val="75000"/>
                                  </a:schemeClr>
                                </a:solidFill>
                                <a:latin typeface="Cambria Math" charset="0"/>
                                <a:ea typeface="Cambria Math" charset="0"/>
                                <a:cs typeface="Cambria Math" charset="0"/>
                              </a:rPr>
                              <m:t>𝛼</m:t>
                            </m:r>
                          </m:e>
                        </m:d>
                      </m:e>
                      <m:sup>
                        <m:r>
                          <a:rPr lang="en-US" b="0" i="1" smtClean="0">
                            <a:solidFill>
                              <a:schemeClr val="accent5">
                                <a:lumMod val="75000"/>
                              </a:schemeClr>
                            </a:solidFill>
                            <a:latin typeface="Cambria Math" charset="0"/>
                            <a:ea typeface="Cambria Math" charset="0"/>
                            <a:cs typeface="Cambria Math" charset="0"/>
                          </a:rPr>
                          <m:t>𝑛</m:t>
                        </m:r>
                        <m:r>
                          <a:rPr lang="en-US" b="0" i="1" smtClean="0">
                            <a:solidFill>
                              <a:schemeClr val="accent5">
                                <a:lumMod val="75000"/>
                              </a:schemeClr>
                            </a:solidFill>
                            <a:latin typeface="Cambria Math" charset="0"/>
                            <a:ea typeface="Cambria Math" charset="0"/>
                            <a:cs typeface="Cambria Math" charset="0"/>
                          </a:rPr>
                          <m:t>−1</m:t>
                        </m:r>
                      </m:sup>
                    </m:sSup>
                    <m:r>
                      <a:rPr lang="en-US" b="0" i="1" smtClean="0">
                        <a:solidFill>
                          <a:schemeClr val="accent5">
                            <a:lumMod val="75000"/>
                          </a:schemeClr>
                        </a:solidFill>
                        <a:latin typeface="Cambria Math" charset="0"/>
                      </a:rPr>
                      <m:t>(</m:t>
                    </m:r>
                    <m:r>
                      <a:rPr lang="en-US" b="0" i="1" smtClean="0">
                        <a:solidFill>
                          <a:schemeClr val="accent1"/>
                        </a:solidFill>
                        <a:latin typeface="Cambria Math" charset="0"/>
                      </a:rPr>
                      <m:t>𝑘</m:t>
                    </m:r>
                    <m:sSubSup>
                      <m:sSubSupPr>
                        <m:ctrlPr>
                          <a:rPr lang="en-US" b="0" i="1" smtClean="0">
                            <a:solidFill>
                              <a:schemeClr val="accent1"/>
                            </a:solidFill>
                            <a:latin typeface="Cambria Math" charset="0"/>
                          </a:rPr>
                        </m:ctrlPr>
                      </m:sSubSupPr>
                      <m:e>
                        <m:r>
                          <a:rPr lang="en-US" b="0" i="1" smtClean="0">
                            <a:solidFill>
                              <a:schemeClr val="accent1"/>
                            </a:solidFill>
                            <a:latin typeface="Cambria Math" charset="0"/>
                          </a:rPr>
                          <m:t>𝐷</m:t>
                        </m:r>
                      </m:e>
                      <m:sub>
                        <m:r>
                          <a:rPr lang="en-US" b="0" i="1" smtClean="0">
                            <a:solidFill>
                              <a:schemeClr val="accent1"/>
                            </a:solidFill>
                            <a:latin typeface="Cambria Math" charset="0"/>
                          </a:rPr>
                          <m:t>𝑡</m:t>
                        </m:r>
                        <m:r>
                          <a:rPr lang="en-US" b="0" i="1" smtClean="0">
                            <a:solidFill>
                              <a:schemeClr val="accent1"/>
                            </a:solidFill>
                            <a:latin typeface="Cambria Math" charset="0"/>
                          </a:rPr>
                          <m:t>−</m:t>
                        </m:r>
                        <m:r>
                          <a:rPr lang="en-US" b="0" i="1" smtClean="0">
                            <a:solidFill>
                              <a:schemeClr val="accent1"/>
                            </a:solidFill>
                            <a:latin typeface="Cambria Math" charset="0"/>
                          </a:rPr>
                          <m:t>𝑛</m:t>
                        </m:r>
                        <m:r>
                          <a:rPr lang="en-US" b="0" i="1" smtClean="0">
                            <a:solidFill>
                              <a:schemeClr val="accent1"/>
                            </a:solidFill>
                            <a:latin typeface="Cambria Math" charset="0"/>
                          </a:rPr>
                          <m:t>−1</m:t>
                        </m:r>
                      </m:sub>
                      <m:sup>
                        <m:r>
                          <a:rPr lang="en-US" b="0" i="1" smtClean="0">
                            <a:solidFill>
                              <a:schemeClr val="accent1"/>
                            </a:solidFill>
                            <a:latin typeface="Cambria Math" charset="0"/>
                          </a:rPr>
                          <m:t>𝑦</m:t>
                        </m:r>
                        <m:r>
                          <a:rPr lang="en-US" b="0" i="1" smtClean="0">
                            <a:solidFill>
                              <a:schemeClr val="accent1"/>
                            </a:solidFill>
                            <a:latin typeface="Cambria Math" charset="0"/>
                          </a:rPr>
                          <m:t>0</m:t>
                        </m:r>
                      </m:sup>
                    </m:sSubSup>
                    <m:r>
                      <a:rPr lang="mr-IN" b="0" i="1" smtClean="0">
                        <a:solidFill>
                          <a:schemeClr val="accent1"/>
                        </a:solidFill>
                        <a:latin typeface="Cambria Math" charset="0"/>
                      </a:rPr>
                      <m:t>+</m:t>
                    </m:r>
                    <m:r>
                      <a:rPr lang="mr-IN" b="0" i="1" smtClean="0">
                        <a:solidFill>
                          <a:schemeClr val="accent1"/>
                        </a:solidFill>
                        <a:latin typeface="Cambria Math" charset="0"/>
                      </a:rPr>
                      <m:t>𝑚</m:t>
                    </m:r>
                    <m:r>
                      <a:rPr lang="en-US" b="0" i="1" smtClean="0">
                        <a:solidFill>
                          <a:schemeClr val="accent5">
                            <a:lumMod val="75000"/>
                          </a:schemeClr>
                        </a:solidFill>
                        <a:latin typeface="Cambria Math" charset="0"/>
                      </a:rPr>
                      <m:t>)+…+</m:t>
                    </m:r>
                    <m:sSup>
                      <m:sSupPr>
                        <m:ctrlPr>
                          <a:rPr lang="en-US" b="0" i="1" smtClean="0">
                            <a:solidFill>
                              <a:schemeClr val="accent5">
                                <a:lumMod val="75000"/>
                              </a:schemeClr>
                            </a:solidFill>
                            <a:latin typeface="Cambria Math" charset="0"/>
                          </a:rPr>
                        </m:ctrlPr>
                      </m:sSupPr>
                      <m:e>
                        <m:d>
                          <m:dPr>
                            <m:ctrlPr>
                              <a:rPr lang="en-US" b="0" i="1" smtClean="0">
                                <a:solidFill>
                                  <a:schemeClr val="accent5">
                                    <a:lumMod val="75000"/>
                                  </a:schemeClr>
                                </a:solidFill>
                                <a:latin typeface="Cambria Math" charset="0"/>
                              </a:rPr>
                            </m:ctrlPr>
                          </m:dPr>
                          <m:e>
                            <m:r>
                              <a:rPr lang="en-US" b="0" i="1" smtClean="0">
                                <a:solidFill>
                                  <a:schemeClr val="accent5">
                                    <a:lumMod val="75000"/>
                                  </a:schemeClr>
                                </a:solidFill>
                                <a:latin typeface="Cambria Math" charset="0"/>
                              </a:rPr>
                              <m:t>−1</m:t>
                            </m:r>
                          </m:e>
                        </m:d>
                      </m:e>
                      <m:sup>
                        <m:r>
                          <a:rPr lang="en-US" b="0" i="1" smtClean="0">
                            <a:solidFill>
                              <a:schemeClr val="accent5">
                                <a:lumMod val="75000"/>
                              </a:schemeClr>
                            </a:solidFill>
                            <a:latin typeface="Cambria Math" charset="0"/>
                          </a:rPr>
                          <m:t>𝑛</m:t>
                        </m:r>
                      </m:sup>
                    </m:sSup>
                    <m:sSup>
                      <m:sSupPr>
                        <m:ctrlPr>
                          <a:rPr lang="en-US" b="0" i="1" smtClean="0">
                            <a:solidFill>
                              <a:schemeClr val="accent5">
                                <a:lumMod val="75000"/>
                              </a:schemeClr>
                            </a:solidFill>
                            <a:latin typeface="Cambria Math" charset="0"/>
                          </a:rPr>
                        </m:ctrlPr>
                      </m:sSupPr>
                      <m:e>
                        <m:r>
                          <a:rPr lang="en-US" b="0" i="1" smtClean="0">
                            <a:solidFill>
                              <a:schemeClr val="accent5">
                                <a:lumMod val="75000"/>
                              </a:schemeClr>
                            </a:solidFill>
                            <a:latin typeface="Cambria Math" charset="0"/>
                            <a:ea typeface="Cambria Math" charset="0"/>
                            <a:cs typeface="Cambria Math" charset="0"/>
                          </a:rPr>
                          <m:t>𝛼</m:t>
                        </m:r>
                      </m:e>
                      <m:sup>
                        <m:r>
                          <a:rPr lang="en-US" b="0" i="1" smtClean="0">
                            <a:solidFill>
                              <a:schemeClr val="accent5">
                                <a:lumMod val="75000"/>
                              </a:schemeClr>
                            </a:solidFill>
                            <a:latin typeface="Cambria Math" charset="0"/>
                          </a:rPr>
                          <m:t>𝑛</m:t>
                        </m:r>
                      </m:sup>
                    </m:sSup>
                    <m:r>
                      <a:rPr lang="en-US" b="0" i="1" smtClean="0">
                        <a:solidFill>
                          <a:schemeClr val="accent5">
                            <a:lumMod val="75000"/>
                          </a:schemeClr>
                        </a:solidFill>
                        <a:latin typeface="Cambria Math" charset="0"/>
                      </a:rPr>
                      <m:t>(</m:t>
                    </m:r>
                    <m:r>
                      <a:rPr lang="en-US" b="0" i="1" smtClean="0">
                        <a:solidFill>
                          <a:schemeClr val="accent1"/>
                        </a:solidFill>
                        <a:latin typeface="Cambria Math" charset="0"/>
                      </a:rPr>
                      <m:t>𝑘</m:t>
                    </m:r>
                    <m:sSubSup>
                      <m:sSubSupPr>
                        <m:ctrlPr>
                          <a:rPr lang="en-US" b="0" i="1" smtClean="0">
                            <a:solidFill>
                              <a:schemeClr val="accent1"/>
                            </a:solidFill>
                            <a:latin typeface="Cambria Math" charset="0"/>
                          </a:rPr>
                        </m:ctrlPr>
                      </m:sSubSupPr>
                      <m:e>
                        <m:r>
                          <a:rPr lang="en-US" b="0" i="1" smtClean="0">
                            <a:solidFill>
                              <a:schemeClr val="accent1"/>
                            </a:solidFill>
                            <a:latin typeface="Cambria Math" charset="0"/>
                          </a:rPr>
                          <m:t>𝐷</m:t>
                        </m:r>
                      </m:e>
                      <m:sub>
                        <m:r>
                          <a:rPr lang="en-US" b="0" i="1" smtClean="0">
                            <a:solidFill>
                              <a:schemeClr val="accent1"/>
                            </a:solidFill>
                            <a:latin typeface="Cambria Math" charset="0"/>
                          </a:rPr>
                          <m:t>𝑡</m:t>
                        </m:r>
                        <m:r>
                          <a:rPr lang="en-US" b="0" i="1" smtClean="0">
                            <a:solidFill>
                              <a:schemeClr val="accent1"/>
                            </a:solidFill>
                            <a:latin typeface="Cambria Math" charset="0"/>
                          </a:rPr>
                          <m:t>−2</m:t>
                        </m:r>
                        <m:r>
                          <a:rPr lang="en-US" b="0" i="1" smtClean="0">
                            <a:solidFill>
                              <a:schemeClr val="accent1"/>
                            </a:solidFill>
                            <a:latin typeface="Cambria Math" charset="0"/>
                          </a:rPr>
                          <m:t>𝑛</m:t>
                        </m:r>
                      </m:sub>
                      <m:sup>
                        <m:r>
                          <a:rPr lang="en-US" b="0" i="1" smtClean="0">
                            <a:solidFill>
                              <a:schemeClr val="accent1"/>
                            </a:solidFill>
                            <a:latin typeface="Cambria Math" charset="0"/>
                          </a:rPr>
                          <m:t>𝑦</m:t>
                        </m:r>
                        <m:r>
                          <a:rPr lang="en-US" b="0" i="1" smtClean="0">
                            <a:solidFill>
                              <a:schemeClr val="accent1"/>
                            </a:solidFill>
                            <a:latin typeface="Cambria Math" charset="0"/>
                          </a:rPr>
                          <m:t>0</m:t>
                        </m:r>
                      </m:sup>
                    </m:sSubSup>
                    <m:r>
                      <a:rPr lang="mr-IN" b="0" i="1" smtClean="0">
                        <a:solidFill>
                          <a:schemeClr val="accent1"/>
                        </a:solidFill>
                        <a:latin typeface="Cambria Math" charset="0"/>
                      </a:rPr>
                      <m:t>+</m:t>
                    </m:r>
                    <m:r>
                      <a:rPr lang="mr-IN" b="0" i="1" smtClean="0">
                        <a:solidFill>
                          <a:schemeClr val="accent1"/>
                        </a:solidFill>
                        <a:latin typeface="Cambria Math" charset="0"/>
                      </a:rPr>
                      <m:t>𝑚</m:t>
                    </m:r>
                    <m:r>
                      <a:rPr lang="en-US" b="0" i="1" smtClean="0">
                        <a:solidFill>
                          <a:schemeClr val="accent5">
                            <a:lumMod val="75000"/>
                          </a:schemeClr>
                        </a:solidFill>
                        <a:latin typeface="Cambria Math" charset="0"/>
                      </a:rPr>
                      <m:t>)</m:t>
                    </m:r>
                    <m:r>
                      <a:rPr lang="en-US" b="0" i="1" smtClean="0">
                        <a:latin typeface="Cambria Math" charset="0"/>
                      </a:rPr>
                      <m:t>+</m:t>
                    </m:r>
                    <m:sSup>
                      <m:sSupPr>
                        <m:ctrlPr>
                          <a:rPr lang="en-US" b="0" i="1" smtClean="0">
                            <a:solidFill>
                              <a:schemeClr val="accent6"/>
                            </a:solidFill>
                            <a:latin typeface="Cambria Math" charset="0"/>
                          </a:rPr>
                        </m:ctrlPr>
                      </m:sSupPr>
                      <m:e>
                        <m:r>
                          <a:rPr lang="en-US" b="0" i="1" smtClean="0">
                            <a:solidFill>
                              <a:schemeClr val="accent6"/>
                            </a:solidFill>
                            <a:latin typeface="Cambria Math" charset="0"/>
                          </a:rPr>
                          <m:t>(1+</m:t>
                        </m:r>
                        <m:r>
                          <a:rPr lang="en-US" b="0" i="1" smtClean="0">
                            <a:solidFill>
                              <a:schemeClr val="accent6"/>
                            </a:solidFill>
                            <a:latin typeface="Cambria Math" charset="0"/>
                            <a:ea typeface="Cambria Math" charset="0"/>
                            <a:cs typeface="Cambria Math" charset="0"/>
                          </a:rPr>
                          <m:t>𝛼</m:t>
                        </m:r>
                        <m:r>
                          <a:rPr lang="en-US" b="0" i="1" smtClean="0">
                            <a:solidFill>
                              <a:schemeClr val="accent6"/>
                            </a:solidFill>
                            <a:latin typeface="Cambria Math" charset="0"/>
                            <a:ea typeface="Cambria Math" charset="0"/>
                            <a:cs typeface="Cambria Math" charset="0"/>
                          </a:rPr>
                          <m:t>)</m:t>
                        </m:r>
                      </m:e>
                      <m:sup>
                        <m:r>
                          <a:rPr lang="en-US" b="0" i="1" smtClean="0">
                            <a:solidFill>
                              <a:schemeClr val="accent6"/>
                            </a:solidFill>
                            <a:latin typeface="Cambria Math" charset="0"/>
                          </a:rPr>
                          <m:t>𝑛</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m:t>
                        </m:r>
                        <m:r>
                          <a:rPr lang="en-US" b="0" i="1" smtClean="0">
                            <a:solidFill>
                              <a:schemeClr val="accent6"/>
                            </a:solidFill>
                            <a:latin typeface="Cambria Math" charset="0"/>
                          </a:rPr>
                          <m:t>𝑛</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r>
                      <a:rPr lang="en-US" b="0" i="1" smtClean="0">
                        <a:solidFill>
                          <a:schemeClr val="accent6"/>
                        </a:solidFill>
                        <a:latin typeface="Cambria Math" charset="0"/>
                      </a:rPr>
                      <m:t>−</m:t>
                    </m:r>
                    <m:r>
                      <a:rPr lang="en-US" b="0" i="1" smtClean="0">
                        <a:solidFill>
                          <a:schemeClr val="accent6"/>
                        </a:solidFill>
                        <a:latin typeface="Cambria Math" charset="0"/>
                      </a:rPr>
                      <m:t>𝑛</m:t>
                    </m:r>
                    <m:r>
                      <a:rPr lang="en-US" b="0" i="1" smtClean="0">
                        <a:solidFill>
                          <a:schemeClr val="accent6"/>
                        </a:solidFill>
                        <a:latin typeface="Cambria Math" charset="0"/>
                        <a:ea typeface="Cambria Math" charset="0"/>
                        <a:cs typeface="Cambria Math" charset="0"/>
                      </a:rPr>
                      <m:t>𝛼</m:t>
                    </m:r>
                    <m:sSup>
                      <m:sSupPr>
                        <m:ctrlPr>
                          <a:rPr lang="en-US" b="0" i="1" smtClean="0">
                            <a:solidFill>
                              <a:schemeClr val="accent6"/>
                            </a:solidFill>
                            <a:latin typeface="Cambria Math" charset="0"/>
                            <a:ea typeface="Cambria Math" charset="0"/>
                            <a:cs typeface="Cambria Math" charset="0"/>
                          </a:rPr>
                        </m:ctrlPr>
                      </m:sSupPr>
                      <m:e>
                        <m:d>
                          <m:dPr>
                            <m:ctrlPr>
                              <a:rPr lang="en-US" b="0" i="1" smtClean="0">
                                <a:solidFill>
                                  <a:schemeClr val="accent6"/>
                                </a:solidFill>
                                <a:latin typeface="Cambria Math" charset="0"/>
                                <a:ea typeface="Cambria Math" charset="0"/>
                                <a:cs typeface="Cambria Math" charset="0"/>
                              </a:rPr>
                            </m:ctrlPr>
                          </m:dPr>
                          <m:e>
                            <m:r>
                              <a:rPr lang="en-US" b="0" i="1" smtClean="0">
                                <a:solidFill>
                                  <a:schemeClr val="accent6"/>
                                </a:solidFill>
                                <a:latin typeface="Cambria Math" charset="0"/>
                                <a:ea typeface="Cambria Math" charset="0"/>
                                <a:cs typeface="Cambria Math" charset="0"/>
                              </a:rPr>
                              <m:t>1+</m:t>
                            </m:r>
                            <m:r>
                              <a:rPr lang="en-US" b="0" i="1" smtClean="0">
                                <a:solidFill>
                                  <a:schemeClr val="accent6"/>
                                </a:solidFill>
                                <a:latin typeface="Cambria Math" charset="0"/>
                                <a:ea typeface="Cambria Math" charset="0"/>
                                <a:cs typeface="Cambria Math" charset="0"/>
                              </a:rPr>
                              <m:t>𝛼</m:t>
                            </m:r>
                          </m:e>
                        </m:d>
                      </m:e>
                      <m:sup>
                        <m:r>
                          <a:rPr lang="en-US" b="0" i="1" smtClean="0">
                            <a:solidFill>
                              <a:schemeClr val="accent6"/>
                            </a:solidFill>
                            <a:latin typeface="Cambria Math" charset="0"/>
                            <a:ea typeface="Cambria Math" charset="0"/>
                            <a:cs typeface="Cambria Math" charset="0"/>
                          </a:rPr>
                          <m:t>𝑛</m:t>
                        </m:r>
                        <m:r>
                          <a:rPr lang="en-US" b="0" i="1" smtClean="0">
                            <a:solidFill>
                              <a:schemeClr val="accent6"/>
                            </a:solidFill>
                            <a:latin typeface="Cambria Math" charset="0"/>
                            <a:ea typeface="Cambria Math" charset="0"/>
                            <a:cs typeface="Cambria Math" charset="0"/>
                          </a:rPr>
                          <m:t>−1</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m:t>
                        </m:r>
                        <m:r>
                          <a:rPr lang="en-US" b="0" i="1" smtClean="0">
                            <a:solidFill>
                              <a:schemeClr val="accent6"/>
                            </a:solidFill>
                            <a:latin typeface="Cambria Math" charset="0"/>
                          </a:rPr>
                          <m:t>𝑛</m:t>
                        </m:r>
                        <m:r>
                          <a:rPr lang="en-US" b="0" i="1" smtClean="0">
                            <a:solidFill>
                              <a:schemeClr val="accent6"/>
                            </a:solidFill>
                            <a:latin typeface="Cambria Math" charset="0"/>
                          </a:rPr>
                          <m:t>−1</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r>
                      <a:rPr lang="en-US" b="0" i="1" smtClean="0">
                        <a:solidFill>
                          <a:schemeClr val="accent6"/>
                        </a:solidFill>
                        <a:latin typeface="Cambria Math" charset="0"/>
                      </a:rPr>
                      <m:t>+…+</m:t>
                    </m:r>
                    <m:sSup>
                      <m:sSupPr>
                        <m:ctrlPr>
                          <a:rPr lang="en-US" b="0" i="1" smtClean="0">
                            <a:solidFill>
                              <a:schemeClr val="accent6"/>
                            </a:solidFill>
                            <a:latin typeface="Cambria Math" charset="0"/>
                          </a:rPr>
                        </m:ctrlPr>
                      </m:sSupPr>
                      <m:e>
                        <m:r>
                          <a:rPr lang="en-US" b="0" i="1" smtClean="0">
                            <a:solidFill>
                              <a:schemeClr val="accent6"/>
                            </a:solidFill>
                            <a:latin typeface="Cambria Math" charset="0"/>
                          </a:rPr>
                          <m:t>(−1)</m:t>
                        </m:r>
                      </m:e>
                      <m:sup>
                        <m:r>
                          <a:rPr lang="en-US" b="0" i="1" smtClean="0">
                            <a:solidFill>
                              <a:schemeClr val="accent6"/>
                            </a:solidFill>
                            <a:latin typeface="Cambria Math" charset="0"/>
                          </a:rPr>
                          <m:t>𝑛</m:t>
                        </m:r>
                      </m:sup>
                    </m:sSup>
                    <m:sSup>
                      <m:sSupPr>
                        <m:ctrlPr>
                          <a:rPr lang="en-US" b="0" i="1" smtClean="0">
                            <a:solidFill>
                              <a:schemeClr val="accent6"/>
                            </a:solidFill>
                            <a:latin typeface="Cambria Math" charset="0"/>
                          </a:rPr>
                        </m:ctrlPr>
                      </m:sSupPr>
                      <m:e>
                        <m:r>
                          <a:rPr lang="en-US" b="0" i="1" smtClean="0">
                            <a:solidFill>
                              <a:schemeClr val="accent6"/>
                            </a:solidFill>
                            <a:latin typeface="Cambria Math" charset="0"/>
                            <a:ea typeface="Cambria Math" charset="0"/>
                            <a:cs typeface="Cambria Math" charset="0"/>
                          </a:rPr>
                          <m:t>𝛼</m:t>
                        </m:r>
                      </m:e>
                      <m:sup>
                        <m:r>
                          <a:rPr lang="en-US" b="0" i="1" smtClean="0">
                            <a:solidFill>
                              <a:schemeClr val="accent6"/>
                            </a:solidFill>
                            <a:latin typeface="Cambria Math" charset="0"/>
                          </a:rPr>
                          <m:t>𝑛</m:t>
                        </m:r>
                      </m:sup>
                    </m:sSup>
                    <m:sSubSup>
                      <m:sSubSupPr>
                        <m:ctrlPr>
                          <a:rPr lang="en-US" b="0" i="1" smtClean="0">
                            <a:solidFill>
                              <a:schemeClr val="accent6"/>
                            </a:solidFill>
                            <a:latin typeface="Cambria Math" charset="0"/>
                          </a:rPr>
                        </m:ctrlPr>
                      </m:sSubSupPr>
                      <m:e>
                        <m:r>
                          <a:rPr lang="en-US" b="0" i="1" smtClean="0">
                            <a:solidFill>
                              <a:schemeClr val="accent6"/>
                            </a:solidFill>
                            <a:latin typeface="Cambria Math" charset="0"/>
                          </a:rPr>
                          <m:t>𝐷</m:t>
                        </m:r>
                      </m:e>
                      <m:sub>
                        <m:r>
                          <a:rPr lang="en-US" b="0" i="1" smtClean="0">
                            <a:solidFill>
                              <a:schemeClr val="accent6"/>
                            </a:solidFill>
                            <a:latin typeface="Cambria Math" charset="0"/>
                          </a:rPr>
                          <m:t>𝑡</m:t>
                        </m:r>
                        <m:r>
                          <a:rPr lang="en-US" b="0" i="1" smtClean="0">
                            <a:solidFill>
                              <a:schemeClr val="accent6"/>
                            </a:solidFill>
                            <a:latin typeface="Cambria Math" charset="0"/>
                          </a:rPr>
                          <m:t>−2</m:t>
                        </m:r>
                        <m:r>
                          <a:rPr lang="en-US" b="0" i="1" smtClean="0">
                            <a:solidFill>
                              <a:schemeClr val="accent6"/>
                            </a:solidFill>
                            <a:latin typeface="Cambria Math" charset="0"/>
                          </a:rPr>
                          <m:t>𝑛</m:t>
                        </m:r>
                      </m:sub>
                      <m:sup>
                        <m:r>
                          <a:rPr lang="en-US" b="0" i="1" smtClean="0">
                            <a:solidFill>
                              <a:schemeClr val="accent6"/>
                            </a:solidFill>
                            <a:latin typeface="Cambria Math" charset="0"/>
                          </a:rPr>
                          <m:t>𝑦</m:t>
                        </m:r>
                        <m:r>
                          <a:rPr lang="en-US" b="0" i="1" smtClean="0">
                            <a:solidFill>
                              <a:schemeClr val="accent6"/>
                            </a:solidFill>
                            <a:latin typeface="Cambria Math" charset="0"/>
                          </a:rPr>
                          <m:t>0</m:t>
                        </m:r>
                      </m:sup>
                    </m:sSubSup>
                  </m:oMath>
                </a14:m>
                <a:endParaRPr lang="en-US"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6670" y="1837348"/>
                <a:ext cx="10515600" cy="4351338"/>
              </a:xfrm>
              <a:blipFill>
                <a:blip r:embed="rId2"/>
                <a:stretch>
                  <a:fillRect l="-965" t="-1458"/>
                </a:stretch>
              </a:blipFill>
            </p:spPr>
            <p:txBody>
              <a:bodyPr/>
              <a:lstStyle/>
              <a:p>
                <a:r>
                  <a:rPr lang="en-US">
                    <a:noFill/>
                  </a:rPr>
                  <a:t> </a:t>
                </a:r>
              </a:p>
            </p:txBody>
          </p:sp>
        </mc:Fallback>
      </mc:AlternateContent>
      <p:pic>
        <p:nvPicPr>
          <p:cNvPr id="15" name="Picture 14"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254158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3" y="341679"/>
            <a:ext cx="10515600" cy="1325563"/>
          </a:xfrm>
        </p:spPr>
        <p:txBody>
          <a:bodyPr/>
          <a:lstStyle/>
          <a:p>
            <a:r>
              <a:rPr lang="en-US" b="1" dirty="0">
                <a:latin typeface="Times New Roman" panose="02020603050405020304" pitchFamily="18" charset="0"/>
                <a:cs typeface="Times New Roman" panose="02020603050405020304" pitchFamily="18" charset="0"/>
              </a:rPr>
              <a:t>N-Stage Model with Concentration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6670" y="2013194"/>
                <a:ext cx="10515600" cy="4351338"/>
              </a:xfrm>
            </p:spPr>
            <p:txBody>
              <a:bodyPr/>
              <a:lstStyle/>
              <a:p>
                <a14:m>
                  <m:oMath xmlns:m="http://schemas.openxmlformats.org/officeDocument/2006/math">
                    <m:sSubSup>
                      <m:sSubSupPr>
                        <m:ctrlPr>
                          <a:rPr lang="en-US" b="0" i="1" smtClean="0">
                            <a:solidFill>
                              <a:schemeClr val="tx1"/>
                            </a:solidFill>
                            <a:latin typeface="Cambria Math" charset="0"/>
                            <a:ea typeface="Times New Roman" charset="0"/>
                            <a:cs typeface="Times New Roman" charset="0"/>
                          </a:rPr>
                        </m:ctrlPr>
                      </m:sSubSupPr>
                      <m:e>
                        <m:r>
                          <a:rPr lang="en-US" b="0" i="1" smtClean="0">
                            <a:solidFill>
                              <a:schemeClr val="tx1"/>
                            </a:solidFill>
                            <a:latin typeface="Cambria Math" charset="0"/>
                            <a:ea typeface="Times New Roman" charset="0"/>
                            <a:cs typeface="Times New Roman" charset="0"/>
                          </a:rPr>
                          <m:t>𝐷</m:t>
                        </m:r>
                      </m:e>
                      <m:sub>
                        <m:r>
                          <a:rPr lang="en-US" b="0" i="1" smtClean="0">
                            <a:solidFill>
                              <a:schemeClr val="tx1"/>
                            </a:solidFill>
                            <a:latin typeface="Cambria Math" charset="0"/>
                            <a:ea typeface="Times New Roman" charset="0"/>
                            <a:cs typeface="Times New Roman" charset="0"/>
                          </a:rPr>
                          <m:t>𝑡</m:t>
                        </m:r>
                      </m:sub>
                      <m:sup>
                        <m:r>
                          <a:rPr lang="en-US" b="0" i="1" smtClean="0">
                            <a:solidFill>
                              <a:schemeClr val="tx1"/>
                            </a:solidFill>
                            <a:latin typeface="Cambria Math" charset="0"/>
                            <a:ea typeface="Times New Roman" charset="0"/>
                            <a:cs typeface="Times New Roman" charset="0"/>
                          </a:rPr>
                          <m:t>𝑛</m:t>
                        </m:r>
                      </m:sup>
                    </m:sSubSup>
                    <m:r>
                      <a:rPr lang="en-US" b="0" i="1" smtClean="0">
                        <a:solidFill>
                          <a:schemeClr val="tx1"/>
                        </a:solidFill>
                        <a:latin typeface="Cambria Math" charset="0"/>
                        <a:ea typeface="Times New Roman" charset="0"/>
                        <a:cs typeface="Times New Roman" charset="0"/>
                      </a:rPr>
                      <m:t>=</m:t>
                    </m:r>
                    <m:sSup>
                      <m:sSupPr>
                        <m:ctrlPr>
                          <a:rPr lang="en-US" b="0" i="1" smtClean="0">
                            <a:solidFill>
                              <a:schemeClr val="accent1"/>
                            </a:solidFill>
                            <a:latin typeface="Cambria Math" charset="0"/>
                            <a:ea typeface="Times New Roman" charset="0"/>
                            <a:cs typeface="Times New Roman" charset="0"/>
                          </a:rPr>
                        </m:ctrlPr>
                      </m:sSupPr>
                      <m:e>
                        <m:d>
                          <m:dPr>
                            <m:ctrlPr>
                              <a:rPr lang="en-US" b="0" i="1" smtClean="0">
                                <a:solidFill>
                                  <a:schemeClr val="accent1"/>
                                </a:solidFill>
                                <a:latin typeface="Cambria Math" charset="0"/>
                                <a:ea typeface="Times New Roman" charset="0"/>
                                <a:cs typeface="Times New Roman" charset="0"/>
                              </a:rPr>
                            </m:ctrlPr>
                          </m:dPr>
                          <m:e>
                            <m:r>
                              <a:rPr lang="en-US" b="0" i="1" smtClean="0">
                                <a:solidFill>
                                  <a:schemeClr val="accent1"/>
                                </a:solidFill>
                                <a:latin typeface="Cambria Math" charset="0"/>
                                <a:ea typeface="Times New Roman" charset="0"/>
                                <a:cs typeface="Times New Roman" charset="0"/>
                              </a:rPr>
                              <m:t>1+</m:t>
                            </m:r>
                            <m:r>
                              <a:rPr lang="en-US" b="0" i="1" smtClean="0">
                                <a:solidFill>
                                  <a:schemeClr val="accent1"/>
                                </a:solidFill>
                                <a:latin typeface="Cambria Math" charset="0"/>
                                <a:ea typeface="Times New Roman" charset="0"/>
                                <a:cs typeface="Times New Roman" charset="0"/>
                              </a:rPr>
                              <m:t>𝛼</m:t>
                            </m:r>
                          </m:e>
                        </m:d>
                      </m:e>
                      <m:sup>
                        <m:r>
                          <a:rPr lang="en-US" b="0" i="1" smtClean="0">
                            <a:solidFill>
                              <a:schemeClr val="accent1"/>
                            </a:solidFill>
                            <a:latin typeface="Cambria Math" charset="0"/>
                            <a:ea typeface="Times New Roman" charset="0"/>
                            <a:cs typeface="Times New Roman" charset="0"/>
                          </a:rPr>
                          <m:t>𝑛</m:t>
                        </m:r>
                      </m:sup>
                    </m:sSup>
                    <m:r>
                      <a:rPr lang="en-US" b="0" i="1" smtClean="0">
                        <a:solidFill>
                          <a:schemeClr val="accent1"/>
                        </a:solidFill>
                        <a:latin typeface="Cambria Math" charset="0"/>
                        <a:ea typeface="Times New Roman" charset="0"/>
                        <a:cs typeface="Times New Roman" charset="0"/>
                      </a:rPr>
                      <m:t>(</m:t>
                    </m:r>
                    <m:r>
                      <a:rPr lang="en-US" b="0" i="1" smtClean="0">
                        <a:solidFill>
                          <a:schemeClr val="accent1"/>
                        </a:solidFill>
                        <a:latin typeface="Cambria Math" charset="0"/>
                        <a:ea typeface="Times New Roman" charset="0"/>
                        <a:cs typeface="Times New Roman" charset="0"/>
                      </a:rPr>
                      <m:t>𝑘</m:t>
                    </m:r>
                    <m:sSubSup>
                      <m:sSubSupPr>
                        <m:ctrlPr>
                          <a:rPr lang="en-US" b="0" i="1" smtClean="0">
                            <a:solidFill>
                              <a:schemeClr val="accent1"/>
                            </a:solidFill>
                            <a:latin typeface="Cambria Math" charset="0"/>
                            <a:ea typeface="Times New Roman" charset="0"/>
                            <a:cs typeface="Times New Roman" charset="0"/>
                          </a:rPr>
                        </m:ctrlPr>
                      </m:sSubSupPr>
                      <m:e>
                        <m:r>
                          <a:rPr lang="en-US" b="0" i="1" smtClean="0">
                            <a:solidFill>
                              <a:schemeClr val="accent1"/>
                            </a:solidFill>
                            <a:latin typeface="Cambria Math" charset="0"/>
                            <a:ea typeface="Times New Roman" charset="0"/>
                            <a:cs typeface="Times New Roman" charset="0"/>
                          </a:rPr>
                          <m:t>𝐷</m:t>
                        </m:r>
                      </m:e>
                      <m:sub>
                        <m:r>
                          <a:rPr lang="en-US" b="0" i="1" smtClean="0">
                            <a:solidFill>
                              <a:schemeClr val="accent1"/>
                            </a:solidFill>
                            <a:latin typeface="Cambria Math" charset="0"/>
                            <a:ea typeface="Times New Roman" charset="0"/>
                            <a:cs typeface="Times New Roman" charset="0"/>
                          </a:rPr>
                          <m:t>𝑡</m:t>
                        </m:r>
                        <m:r>
                          <a:rPr lang="en-US" b="0" i="1" smtClean="0">
                            <a:solidFill>
                              <a:schemeClr val="accent1"/>
                            </a:solidFill>
                            <a:latin typeface="Cambria Math" charset="0"/>
                            <a:ea typeface="Times New Roman" charset="0"/>
                            <a:cs typeface="Times New Roman" charset="0"/>
                          </a:rPr>
                          <m:t>−</m:t>
                        </m:r>
                        <m:r>
                          <a:rPr lang="en-US" b="0" i="1" smtClean="0">
                            <a:solidFill>
                              <a:schemeClr val="accent1"/>
                            </a:solidFill>
                            <a:latin typeface="Cambria Math" charset="0"/>
                            <a:ea typeface="Times New Roman" charset="0"/>
                            <a:cs typeface="Times New Roman" charset="0"/>
                          </a:rPr>
                          <m:t>𝑛</m:t>
                        </m:r>
                      </m:sub>
                      <m:sup>
                        <m:r>
                          <a:rPr lang="en-US" b="0" i="1" smtClean="0">
                            <a:solidFill>
                              <a:schemeClr val="accent1"/>
                            </a:solidFill>
                            <a:latin typeface="Cambria Math" charset="0"/>
                            <a:ea typeface="Times New Roman" charset="0"/>
                            <a:cs typeface="Times New Roman" charset="0"/>
                          </a:rPr>
                          <m:t>𝑦</m:t>
                        </m:r>
                        <m:r>
                          <a:rPr lang="en-US" b="0" i="1" smtClean="0">
                            <a:solidFill>
                              <a:schemeClr val="accent1"/>
                            </a:solidFill>
                            <a:latin typeface="Cambria Math" charset="0"/>
                            <a:ea typeface="Times New Roman" charset="0"/>
                            <a:cs typeface="Times New Roman" charset="0"/>
                          </a:rPr>
                          <m:t>0</m:t>
                        </m:r>
                      </m:sup>
                    </m:sSubSup>
                    <m:r>
                      <a:rPr lang="mr-IN" b="0" i="1" smtClean="0">
                        <a:solidFill>
                          <a:schemeClr val="accent1"/>
                        </a:solidFill>
                        <a:latin typeface="Cambria Math" charset="0"/>
                        <a:ea typeface="Times New Roman" charset="0"/>
                        <a:cs typeface="Times New Roman" charset="0"/>
                      </a:rPr>
                      <m:t>+</m:t>
                    </m:r>
                    <m:r>
                      <a:rPr lang="mr-IN" b="0" i="1" smtClean="0">
                        <a:solidFill>
                          <a:schemeClr val="accent1"/>
                        </a:solidFill>
                        <a:latin typeface="Cambria Math" charset="0"/>
                        <a:ea typeface="Times New Roman" charset="0"/>
                        <a:cs typeface="Times New Roman" charset="0"/>
                      </a:rPr>
                      <m:t>𝑚</m:t>
                    </m:r>
                    <m:r>
                      <a:rPr lang="en-US" b="0" i="1" smtClean="0">
                        <a:solidFill>
                          <a:schemeClr val="accent1"/>
                        </a:solidFill>
                        <a:latin typeface="Cambria Math" charset="0"/>
                        <a:ea typeface="Times New Roman" charset="0"/>
                        <a:cs typeface="Times New Roman" charset="0"/>
                      </a:rPr>
                      <m:t>)</m:t>
                    </m:r>
                    <m:r>
                      <a:rPr lang="en-US" b="0" i="1" smtClean="0">
                        <a:solidFill>
                          <a:schemeClr val="accent5">
                            <a:lumMod val="75000"/>
                          </a:schemeClr>
                        </a:solidFill>
                        <a:latin typeface="Cambria Math" charset="0"/>
                        <a:ea typeface="Times New Roman" charset="0"/>
                        <a:cs typeface="Times New Roman" charset="0"/>
                      </a:rPr>
                      <m:t>−</m:t>
                    </m:r>
                    <m:r>
                      <a:rPr lang="en-US" b="0" i="1" smtClean="0">
                        <a:solidFill>
                          <a:schemeClr val="accent5">
                            <a:lumMod val="75000"/>
                          </a:schemeClr>
                        </a:solidFill>
                        <a:latin typeface="Cambria Math" charset="0"/>
                        <a:ea typeface="Times New Roman" charset="0"/>
                        <a:cs typeface="Times New Roman" charset="0"/>
                      </a:rPr>
                      <m:t>𝑛</m:t>
                    </m:r>
                    <m:r>
                      <a:rPr lang="en-US" b="0" i="1" smtClean="0">
                        <a:solidFill>
                          <a:schemeClr val="accent5">
                            <a:lumMod val="75000"/>
                          </a:schemeClr>
                        </a:solidFill>
                        <a:latin typeface="Cambria Math" charset="0"/>
                        <a:ea typeface="Times New Roman" charset="0"/>
                        <a:cs typeface="Times New Roman" charset="0"/>
                      </a:rPr>
                      <m:t>𝛼</m:t>
                    </m:r>
                    <m:sSup>
                      <m:sSupPr>
                        <m:ctrlPr>
                          <a:rPr lang="en-US" b="0" i="1" smtClean="0">
                            <a:solidFill>
                              <a:schemeClr val="accent5">
                                <a:lumMod val="75000"/>
                              </a:schemeClr>
                            </a:solidFill>
                            <a:latin typeface="Cambria Math" charset="0"/>
                            <a:ea typeface="Times New Roman" charset="0"/>
                            <a:cs typeface="Times New Roman" charset="0"/>
                          </a:rPr>
                        </m:ctrlPr>
                      </m:sSupPr>
                      <m:e>
                        <m:d>
                          <m:dPr>
                            <m:ctrlPr>
                              <a:rPr lang="en-US" b="0" i="1" smtClean="0">
                                <a:solidFill>
                                  <a:schemeClr val="accent5">
                                    <a:lumMod val="75000"/>
                                  </a:schemeClr>
                                </a:solidFill>
                                <a:latin typeface="Cambria Math" charset="0"/>
                                <a:ea typeface="Times New Roman" charset="0"/>
                                <a:cs typeface="Times New Roman" charset="0"/>
                              </a:rPr>
                            </m:ctrlPr>
                          </m:dPr>
                          <m:e>
                            <m:r>
                              <a:rPr lang="en-US" b="0" i="1" smtClean="0">
                                <a:solidFill>
                                  <a:schemeClr val="accent5">
                                    <a:lumMod val="75000"/>
                                  </a:schemeClr>
                                </a:solidFill>
                                <a:latin typeface="Cambria Math" charset="0"/>
                                <a:ea typeface="Times New Roman" charset="0"/>
                                <a:cs typeface="Times New Roman" charset="0"/>
                              </a:rPr>
                              <m:t>1+</m:t>
                            </m:r>
                            <m:r>
                              <a:rPr lang="en-US" b="0" i="1" smtClean="0">
                                <a:solidFill>
                                  <a:schemeClr val="accent5">
                                    <a:lumMod val="75000"/>
                                  </a:schemeClr>
                                </a:solidFill>
                                <a:latin typeface="Cambria Math" charset="0"/>
                                <a:ea typeface="Times New Roman" charset="0"/>
                                <a:cs typeface="Times New Roman" charset="0"/>
                              </a:rPr>
                              <m:t>𝛼</m:t>
                            </m:r>
                          </m:e>
                        </m:d>
                      </m:e>
                      <m:sup>
                        <m:r>
                          <a:rPr lang="en-US" b="0" i="1" smtClean="0">
                            <a:solidFill>
                              <a:schemeClr val="accent5">
                                <a:lumMod val="75000"/>
                              </a:schemeClr>
                            </a:solidFill>
                            <a:latin typeface="Cambria Math" charset="0"/>
                            <a:ea typeface="Times New Roman" charset="0"/>
                            <a:cs typeface="Times New Roman" charset="0"/>
                          </a:rPr>
                          <m:t>𝑛</m:t>
                        </m:r>
                        <m:r>
                          <a:rPr lang="en-US" b="0" i="1" smtClean="0">
                            <a:solidFill>
                              <a:schemeClr val="accent5">
                                <a:lumMod val="75000"/>
                              </a:schemeClr>
                            </a:solidFill>
                            <a:latin typeface="Cambria Math" charset="0"/>
                            <a:ea typeface="Times New Roman" charset="0"/>
                            <a:cs typeface="Times New Roman" charset="0"/>
                          </a:rPr>
                          <m:t>−1</m:t>
                        </m:r>
                      </m:sup>
                    </m:sSup>
                    <m:r>
                      <a:rPr lang="en-US" b="0" i="1" smtClean="0">
                        <a:solidFill>
                          <a:schemeClr val="accent5">
                            <a:lumMod val="75000"/>
                          </a:schemeClr>
                        </a:solidFill>
                        <a:latin typeface="Cambria Math" charset="0"/>
                        <a:ea typeface="Times New Roman" charset="0"/>
                        <a:cs typeface="Times New Roman" charset="0"/>
                      </a:rPr>
                      <m:t>(</m:t>
                    </m:r>
                    <m:r>
                      <a:rPr lang="en-US" b="0" i="1" smtClean="0">
                        <a:solidFill>
                          <a:schemeClr val="accent1"/>
                        </a:solidFill>
                        <a:latin typeface="Cambria Math" charset="0"/>
                        <a:ea typeface="Times New Roman" charset="0"/>
                        <a:cs typeface="Times New Roman" charset="0"/>
                      </a:rPr>
                      <m:t>𝑘</m:t>
                    </m:r>
                    <m:sSubSup>
                      <m:sSubSupPr>
                        <m:ctrlPr>
                          <a:rPr lang="en-US" b="0" i="1" smtClean="0">
                            <a:solidFill>
                              <a:schemeClr val="accent1"/>
                            </a:solidFill>
                            <a:latin typeface="Cambria Math" charset="0"/>
                            <a:ea typeface="Times New Roman" charset="0"/>
                            <a:cs typeface="Times New Roman" charset="0"/>
                          </a:rPr>
                        </m:ctrlPr>
                      </m:sSubSupPr>
                      <m:e>
                        <m:r>
                          <a:rPr lang="en-US" b="0" i="1" smtClean="0">
                            <a:solidFill>
                              <a:schemeClr val="accent1"/>
                            </a:solidFill>
                            <a:latin typeface="Cambria Math" charset="0"/>
                            <a:ea typeface="Times New Roman" charset="0"/>
                            <a:cs typeface="Times New Roman" charset="0"/>
                          </a:rPr>
                          <m:t>𝐷</m:t>
                        </m:r>
                      </m:e>
                      <m:sub>
                        <m:r>
                          <a:rPr lang="en-US" b="0" i="1" smtClean="0">
                            <a:solidFill>
                              <a:schemeClr val="accent1"/>
                            </a:solidFill>
                            <a:latin typeface="Cambria Math" charset="0"/>
                            <a:ea typeface="Times New Roman" charset="0"/>
                            <a:cs typeface="Times New Roman" charset="0"/>
                          </a:rPr>
                          <m:t>𝑡</m:t>
                        </m:r>
                        <m:r>
                          <a:rPr lang="en-US" b="0" i="1" smtClean="0">
                            <a:solidFill>
                              <a:schemeClr val="accent1"/>
                            </a:solidFill>
                            <a:latin typeface="Cambria Math" charset="0"/>
                            <a:ea typeface="Times New Roman" charset="0"/>
                            <a:cs typeface="Times New Roman" charset="0"/>
                          </a:rPr>
                          <m:t>−</m:t>
                        </m:r>
                        <m:r>
                          <a:rPr lang="en-US" b="0" i="1" smtClean="0">
                            <a:solidFill>
                              <a:schemeClr val="accent1"/>
                            </a:solidFill>
                            <a:latin typeface="Cambria Math" charset="0"/>
                            <a:ea typeface="Times New Roman" charset="0"/>
                            <a:cs typeface="Times New Roman" charset="0"/>
                          </a:rPr>
                          <m:t>𝑛</m:t>
                        </m:r>
                        <m:r>
                          <a:rPr lang="en-US" b="0" i="1" smtClean="0">
                            <a:solidFill>
                              <a:schemeClr val="accent1"/>
                            </a:solidFill>
                            <a:latin typeface="Cambria Math" charset="0"/>
                            <a:ea typeface="Times New Roman" charset="0"/>
                            <a:cs typeface="Times New Roman" charset="0"/>
                          </a:rPr>
                          <m:t>−1</m:t>
                        </m:r>
                      </m:sub>
                      <m:sup>
                        <m:r>
                          <a:rPr lang="en-US" b="0" i="1" smtClean="0">
                            <a:solidFill>
                              <a:schemeClr val="accent1"/>
                            </a:solidFill>
                            <a:latin typeface="Cambria Math" charset="0"/>
                            <a:ea typeface="Times New Roman" charset="0"/>
                            <a:cs typeface="Times New Roman" charset="0"/>
                          </a:rPr>
                          <m:t>𝑦</m:t>
                        </m:r>
                        <m:r>
                          <a:rPr lang="en-US" b="0" i="1" smtClean="0">
                            <a:solidFill>
                              <a:schemeClr val="accent1"/>
                            </a:solidFill>
                            <a:latin typeface="Cambria Math" charset="0"/>
                            <a:ea typeface="Times New Roman" charset="0"/>
                            <a:cs typeface="Times New Roman" charset="0"/>
                          </a:rPr>
                          <m:t>0</m:t>
                        </m:r>
                      </m:sup>
                    </m:sSubSup>
                    <m:r>
                      <a:rPr lang="mr-IN" b="0" i="1" smtClean="0">
                        <a:solidFill>
                          <a:schemeClr val="accent1"/>
                        </a:solidFill>
                        <a:latin typeface="Cambria Math" charset="0"/>
                        <a:ea typeface="Times New Roman" charset="0"/>
                        <a:cs typeface="Times New Roman" charset="0"/>
                      </a:rPr>
                      <m:t>+</m:t>
                    </m:r>
                    <m:r>
                      <a:rPr lang="mr-IN" b="0" i="1" smtClean="0">
                        <a:solidFill>
                          <a:schemeClr val="accent1"/>
                        </a:solidFill>
                        <a:latin typeface="Cambria Math" charset="0"/>
                        <a:ea typeface="Times New Roman" charset="0"/>
                        <a:cs typeface="Times New Roman" charset="0"/>
                      </a:rPr>
                      <m:t>𝑚</m:t>
                    </m:r>
                    <m:r>
                      <a:rPr lang="en-US" b="0" i="1" smtClean="0">
                        <a:solidFill>
                          <a:schemeClr val="accent5">
                            <a:lumMod val="75000"/>
                          </a:schemeClr>
                        </a:solidFill>
                        <a:latin typeface="Cambria Math" charset="0"/>
                        <a:ea typeface="Times New Roman" charset="0"/>
                        <a:cs typeface="Times New Roman" charset="0"/>
                      </a:rPr>
                      <m:t>)+…+</m:t>
                    </m:r>
                    <m:sSup>
                      <m:sSupPr>
                        <m:ctrlPr>
                          <a:rPr lang="en-US" b="0" i="1" smtClean="0">
                            <a:solidFill>
                              <a:schemeClr val="accent5">
                                <a:lumMod val="75000"/>
                              </a:schemeClr>
                            </a:solidFill>
                            <a:latin typeface="Cambria Math" charset="0"/>
                            <a:ea typeface="Times New Roman" charset="0"/>
                            <a:cs typeface="Times New Roman" charset="0"/>
                          </a:rPr>
                        </m:ctrlPr>
                      </m:sSupPr>
                      <m:e>
                        <m:d>
                          <m:dPr>
                            <m:ctrlPr>
                              <a:rPr lang="en-US" b="0" i="1" smtClean="0">
                                <a:solidFill>
                                  <a:schemeClr val="accent5">
                                    <a:lumMod val="75000"/>
                                  </a:schemeClr>
                                </a:solidFill>
                                <a:latin typeface="Cambria Math" charset="0"/>
                                <a:ea typeface="Times New Roman" charset="0"/>
                                <a:cs typeface="Times New Roman" charset="0"/>
                              </a:rPr>
                            </m:ctrlPr>
                          </m:dPr>
                          <m:e>
                            <m:r>
                              <a:rPr lang="en-US" b="0" i="1" smtClean="0">
                                <a:solidFill>
                                  <a:schemeClr val="accent5">
                                    <a:lumMod val="75000"/>
                                  </a:schemeClr>
                                </a:solidFill>
                                <a:latin typeface="Cambria Math" charset="0"/>
                                <a:ea typeface="Times New Roman" charset="0"/>
                                <a:cs typeface="Times New Roman" charset="0"/>
                              </a:rPr>
                              <m:t>−1</m:t>
                            </m:r>
                          </m:e>
                        </m:d>
                      </m:e>
                      <m:sup>
                        <m:r>
                          <a:rPr lang="en-US" b="0" i="1" smtClean="0">
                            <a:solidFill>
                              <a:schemeClr val="accent5">
                                <a:lumMod val="75000"/>
                              </a:schemeClr>
                            </a:solidFill>
                            <a:latin typeface="Cambria Math" charset="0"/>
                            <a:ea typeface="Times New Roman" charset="0"/>
                            <a:cs typeface="Times New Roman" charset="0"/>
                          </a:rPr>
                          <m:t>𝑛</m:t>
                        </m:r>
                      </m:sup>
                    </m:sSup>
                    <m:sSup>
                      <m:sSupPr>
                        <m:ctrlPr>
                          <a:rPr lang="en-US" b="0" i="1" smtClean="0">
                            <a:solidFill>
                              <a:schemeClr val="accent5">
                                <a:lumMod val="75000"/>
                              </a:schemeClr>
                            </a:solidFill>
                            <a:latin typeface="Cambria Math" charset="0"/>
                            <a:ea typeface="Times New Roman" charset="0"/>
                            <a:cs typeface="Times New Roman" charset="0"/>
                          </a:rPr>
                        </m:ctrlPr>
                      </m:sSupPr>
                      <m:e>
                        <m:r>
                          <a:rPr lang="en-US" b="0" i="1" smtClean="0">
                            <a:solidFill>
                              <a:schemeClr val="accent5">
                                <a:lumMod val="75000"/>
                              </a:schemeClr>
                            </a:solidFill>
                            <a:latin typeface="Cambria Math" charset="0"/>
                            <a:ea typeface="Times New Roman" charset="0"/>
                            <a:cs typeface="Times New Roman" charset="0"/>
                          </a:rPr>
                          <m:t>𝛼</m:t>
                        </m:r>
                      </m:e>
                      <m:sup>
                        <m:r>
                          <a:rPr lang="en-US" b="0" i="1" smtClean="0">
                            <a:solidFill>
                              <a:schemeClr val="accent5">
                                <a:lumMod val="75000"/>
                              </a:schemeClr>
                            </a:solidFill>
                            <a:latin typeface="Cambria Math" charset="0"/>
                            <a:ea typeface="Times New Roman" charset="0"/>
                            <a:cs typeface="Times New Roman" charset="0"/>
                          </a:rPr>
                          <m:t>𝑛</m:t>
                        </m:r>
                      </m:sup>
                    </m:sSup>
                    <m:r>
                      <a:rPr lang="en-US" b="0" i="1" smtClean="0">
                        <a:solidFill>
                          <a:schemeClr val="accent5">
                            <a:lumMod val="75000"/>
                          </a:schemeClr>
                        </a:solidFill>
                        <a:latin typeface="Cambria Math" charset="0"/>
                        <a:ea typeface="Times New Roman" charset="0"/>
                        <a:cs typeface="Times New Roman" charset="0"/>
                      </a:rPr>
                      <m:t>(</m:t>
                    </m:r>
                    <m:r>
                      <a:rPr lang="en-US" b="0" i="1" smtClean="0">
                        <a:solidFill>
                          <a:schemeClr val="accent1"/>
                        </a:solidFill>
                        <a:latin typeface="Cambria Math" charset="0"/>
                        <a:ea typeface="Times New Roman" charset="0"/>
                        <a:cs typeface="Times New Roman" charset="0"/>
                      </a:rPr>
                      <m:t>𝑘</m:t>
                    </m:r>
                    <m:sSubSup>
                      <m:sSubSupPr>
                        <m:ctrlPr>
                          <a:rPr lang="en-US" b="0" i="1" smtClean="0">
                            <a:solidFill>
                              <a:schemeClr val="accent1"/>
                            </a:solidFill>
                            <a:latin typeface="Cambria Math" charset="0"/>
                            <a:ea typeface="Times New Roman" charset="0"/>
                            <a:cs typeface="Times New Roman" charset="0"/>
                          </a:rPr>
                        </m:ctrlPr>
                      </m:sSubSupPr>
                      <m:e>
                        <m:r>
                          <a:rPr lang="en-US" b="0" i="1" smtClean="0">
                            <a:solidFill>
                              <a:schemeClr val="accent1"/>
                            </a:solidFill>
                            <a:latin typeface="Cambria Math" charset="0"/>
                            <a:ea typeface="Times New Roman" charset="0"/>
                            <a:cs typeface="Times New Roman" charset="0"/>
                          </a:rPr>
                          <m:t>𝐷</m:t>
                        </m:r>
                      </m:e>
                      <m:sub>
                        <m:r>
                          <a:rPr lang="en-US" b="0" i="1" smtClean="0">
                            <a:solidFill>
                              <a:schemeClr val="accent1"/>
                            </a:solidFill>
                            <a:latin typeface="Cambria Math" charset="0"/>
                            <a:ea typeface="Times New Roman" charset="0"/>
                            <a:cs typeface="Times New Roman" charset="0"/>
                          </a:rPr>
                          <m:t>𝑡</m:t>
                        </m:r>
                        <m:r>
                          <a:rPr lang="en-US" b="0" i="1" smtClean="0">
                            <a:solidFill>
                              <a:schemeClr val="accent1"/>
                            </a:solidFill>
                            <a:latin typeface="Cambria Math" charset="0"/>
                            <a:ea typeface="Times New Roman" charset="0"/>
                            <a:cs typeface="Times New Roman" charset="0"/>
                          </a:rPr>
                          <m:t>−2</m:t>
                        </m:r>
                        <m:r>
                          <a:rPr lang="en-US" b="0" i="1" smtClean="0">
                            <a:solidFill>
                              <a:schemeClr val="accent1"/>
                            </a:solidFill>
                            <a:latin typeface="Cambria Math" charset="0"/>
                            <a:ea typeface="Times New Roman" charset="0"/>
                            <a:cs typeface="Times New Roman" charset="0"/>
                          </a:rPr>
                          <m:t>𝑛</m:t>
                        </m:r>
                      </m:sub>
                      <m:sup>
                        <m:r>
                          <a:rPr lang="en-US" b="0" i="1" smtClean="0">
                            <a:solidFill>
                              <a:schemeClr val="accent1"/>
                            </a:solidFill>
                            <a:latin typeface="Cambria Math" charset="0"/>
                            <a:ea typeface="Times New Roman" charset="0"/>
                            <a:cs typeface="Times New Roman" charset="0"/>
                          </a:rPr>
                          <m:t>𝑦</m:t>
                        </m:r>
                        <m:r>
                          <a:rPr lang="en-US" b="0" i="1" smtClean="0">
                            <a:solidFill>
                              <a:schemeClr val="accent1"/>
                            </a:solidFill>
                            <a:latin typeface="Cambria Math" charset="0"/>
                            <a:ea typeface="Times New Roman" charset="0"/>
                            <a:cs typeface="Times New Roman" charset="0"/>
                          </a:rPr>
                          <m:t>0</m:t>
                        </m:r>
                      </m:sup>
                    </m:sSubSup>
                    <m:r>
                      <a:rPr lang="mr-IN" b="0" i="1" smtClean="0">
                        <a:solidFill>
                          <a:schemeClr val="accent1"/>
                        </a:solidFill>
                        <a:latin typeface="Cambria Math" charset="0"/>
                        <a:ea typeface="Times New Roman" charset="0"/>
                        <a:cs typeface="Times New Roman" charset="0"/>
                      </a:rPr>
                      <m:t>+</m:t>
                    </m:r>
                    <m:r>
                      <a:rPr lang="mr-IN" b="0" i="1" smtClean="0">
                        <a:solidFill>
                          <a:schemeClr val="accent1"/>
                        </a:solidFill>
                        <a:latin typeface="Cambria Math" charset="0"/>
                        <a:ea typeface="Times New Roman" charset="0"/>
                        <a:cs typeface="Times New Roman" charset="0"/>
                      </a:rPr>
                      <m:t>𝑚</m:t>
                    </m:r>
                    <m:r>
                      <a:rPr lang="en-US" b="0" i="1" smtClean="0">
                        <a:solidFill>
                          <a:schemeClr val="accent5">
                            <a:lumMod val="75000"/>
                          </a:schemeClr>
                        </a:solidFill>
                        <a:latin typeface="Cambria Math" charset="0"/>
                        <a:ea typeface="Times New Roman" charset="0"/>
                        <a:cs typeface="Times New Roman" charset="0"/>
                      </a:rPr>
                      <m:t>)</m:t>
                    </m:r>
                    <m:r>
                      <a:rPr lang="en-US" b="0" i="1" smtClean="0">
                        <a:latin typeface="Cambria Math" charset="0"/>
                        <a:ea typeface="Times New Roman" charset="0"/>
                        <a:cs typeface="Times New Roman" charset="0"/>
                      </a:rPr>
                      <m:t>+</m:t>
                    </m:r>
                    <m:sSup>
                      <m:sSupPr>
                        <m:ctrlPr>
                          <a:rPr lang="en-US" b="0" i="1" smtClean="0">
                            <a:solidFill>
                              <a:schemeClr val="accent6"/>
                            </a:solidFill>
                            <a:latin typeface="Cambria Math" charset="0"/>
                            <a:ea typeface="Times New Roman" charset="0"/>
                            <a:cs typeface="Times New Roman" charset="0"/>
                          </a:rPr>
                        </m:ctrlPr>
                      </m:sSupPr>
                      <m:e>
                        <m:r>
                          <a:rPr lang="en-US" b="0" i="1" smtClean="0">
                            <a:solidFill>
                              <a:schemeClr val="accent6"/>
                            </a:solidFill>
                            <a:latin typeface="Cambria Math" charset="0"/>
                            <a:ea typeface="Times New Roman" charset="0"/>
                            <a:cs typeface="Times New Roman" charset="0"/>
                          </a:rPr>
                          <m:t>(1+</m:t>
                        </m:r>
                        <m:r>
                          <a:rPr lang="en-US" b="0" i="1" smtClean="0">
                            <a:solidFill>
                              <a:schemeClr val="accent6"/>
                            </a:solidFill>
                            <a:latin typeface="Cambria Math" charset="0"/>
                            <a:ea typeface="Times New Roman" charset="0"/>
                            <a:cs typeface="Times New Roman" charset="0"/>
                          </a:rPr>
                          <m:t>𝛼</m:t>
                        </m:r>
                        <m:r>
                          <a:rPr lang="en-US" b="0" i="1" smtClean="0">
                            <a:solidFill>
                              <a:schemeClr val="accent6"/>
                            </a:solidFill>
                            <a:latin typeface="Cambria Math" charset="0"/>
                            <a:ea typeface="Times New Roman" charset="0"/>
                            <a:cs typeface="Times New Roman" charset="0"/>
                          </a:rPr>
                          <m:t>)</m:t>
                        </m:r>
                      </m:e>
                      <m:sup>
                        <m:r>
                          <a:rPr lang="en-US" b="0" i="1" smtClean="0">
                            <a:solidFill>
                              <a:schemeClr val="accent6"/>
                            </a:solidFill>
                            <a:latin typeface="Cambria Math" charset="0"/>
                            <a:ea typeface="Times New Roman" charset="0"/>
                            <a:cs typeface="Times New Roman" charset="0"/>
                          </a:rPr>
                          <m:t>𝑛</m:t>
                        </m:r>
                      </m:sup>
                    </m:sSup>
                    <m:sSubSup>
                      <m:sSubSupPr>
                        <m:ctrlPr>
                          <a:rPr lang="en-US" b="0" i="1" smtClean="0">
                            <a:solidFill>
                              <a:schemeClr val="accent6"/>
                            </a:solidFill>
                            <a:latin typeface="Cambria Math" charset="0"/>
                            <a:ea typeface="Times New Roman" charset="0"/>
                            <a:cs typeface="Times New Roman" charset="0"/>
                          </a:rPr>
                        </m:ctrlPr>
                      </m:sSubSupPr>
                      <m:e>
                        <m:r>
                          <a:rPr lang="en-US" b="0" i="1" smtClean="0">
                            <a:solidFill>
                              <a:schemeClr val="accent6"/>
                            </a:solidFill>
                            <a:latin typeface="Cambria Math" charset="0"/>
                            <a:ea typeface="Times New Roman" charset="0"/>
                            <a:cs typeface="Times New Roman" charset="0"/>
                          </a:rPr>
                          <m:t>𝐷</m:t>
                        </m:r>
                      </m:e>
                      <m:sub>
                        <m:r>
                          <a:rPr lang="en-US" b="0" i="1" smtClean="0">
                            <a:solidFill>
                              <a:schemeClr val="accent6"/>
                            </a:solidFill>
                            <a:latin typeface="Cambria Math" charset="0"/>
                            <a:ea typeface="Times New Roman" charset="0"/>
                            <a:cs typeface="Times New Roman" charset="0"/>
                          </a:rPr>
                          <m:t>𝑡</m:t>
                        </m:r>
                        <m:r>
                          <a:rPr lang="en-US" b="0" i="1" smtClean="0">
                            <a:solidFill>
                              <a:schemeClr val="accent6"/>
                            </a:solidFill>
                            <a:latin typeface="Cambria Math" charset="0"/>
                            <a:ea typeface="Times New Roman" charset="0"/>
                            <a:cs typeface="Times New Roman" charset="0"/>
                          </a:rPr>
                          <m:t>−</m:t>
                        </m:r>
                        <m:r>
                          <a:rPr lang="en-US" b="0" i="1" smtClean="0">
                            <a:solidFill>
                              <a:schemeClr val="accent6"/>
                            </a:solidFill>
                            <a:latin typeface="Cambria Math" charset="0"/>
                            <a:ea typeface="Times New Roman" charset="0"/>
                            <a:cs typeface="Times New Roman" charset="0"/>
                          </a:rPr>
                          <m:t>𝑛</m:t>
                        </m:r>
                      </m:sub>
                      <m:sup>
                        <m:r>
                          <a:rPr lang="en-US" b="0" i="1" smtClean="0">
                            <a:solidFill>
                              <a:schemeClr val="accent6"/>
                            </a:solidFill>
                            <a:latin typeface="Cambria Math" charset="0"/>
                            <a:ea typeface="Times New Roman" charset="0"/>
                            <a:cs typeface="Times New Roman" charset="0"/>
                          </a:rPr>
                          <m:t>𝑦</m:t>
                        </m:r>
                        <m:r>
                          <a:rPr lang="en-US" b="0" i="1" smtClean="0">
                            <a:solidFill>
                              <a:schemeClr val="accent6"/>
                            </a:solidFill>
                            <a:latin typeface="Cambria Math" charset="0"/>
                            <a:ea typeface="Times New Roman" charset="0"/>
                            <a:cs typeface="Times New Roman" charset="0"/>
                          </a:rPr>
                          <m:t>0</m:t>
                        </m:r>
                      </m:sup>
                    </m:sSubSup>
                    <m:r>
                      <a:rPr lang="en-US" b="0" i="1" smtClean="0">
                        <a:solidFill>
                          <a:schemeClr val="accent6"/>
                        </a:solidFill>
                        <a:latin typeface="Cambria Math" charset="0"/>
                        <a:ea typeface="Times New Roman" charset="0"/>
                        <a:cs typeface="Times New Roman" charset="0"/>
                      </a:rPr>
                      <m:t>−</m:t>
                    </m:r>
                    <m:r>
                      <a:rPr lang="en-US" b="0" i="1" smtClean="0">
                        <a:solidFill>
                          <a:schemeClr val="accent6"/>
                        </a:solidFill>
                        <a:latin typeface="Cambria Math" charset="0"/>
                        <a:ea typeface="Times New Roman" charset="0"/>
                        <a:cs typeface="Times New Roman" charset="0"/>
                      </a:rPr>
                      <m:t>𝑛</m:t>
                    </m:r>
                    <m:r>
                      <a:rPr lang="en-US" b="0" i="1" smtClean="0">
                        <a:solidFill>
                          <a:schemeClr val="accent6"/>
                        </a:solidFill>
                        <a:latin typeface="Cambria Math" charset="0"/>
                        <a:ea typeface="Times New Roman" charset="0"/>
                        <a:cs typeface="Times New Roman" charset="0"/>
                      </a:rPr>
                      <m:t>𝛼</m:t>
                    </m:r>
                    <m:sSup>
                      <m:sSupPr>
                        <m:ctrlPr>
                          <a:rPr lang="en-US" b="0" i="1" smtClean="0">
                            <a:solidFill>
                              <a:schemeClr val="accent6"/>
                            </a:solidFill>
                            <a:latin typeface="Cambria Math" charset="0"/>
                            <a:ea typeface="Times New Roman" charset="0"/>
                            <a:cs typeface="Times New Roman" charset="0"/>
                          </a:rPr>
                        </m:ctrlPr>
                      </m:sSupPr>
                      <m:e>
                        <m:d>
                          <m:dPr>
                            <m:ctrlPr>
                              <a:rPr lang="en-US" b="0" i="1" smtClean="0">
                                <a:solidFill>
                                  <a:schemeClr val="accent6"/>
                                </a:solidFill>
                                <a:latin typeface="Cambria Math" charset="0"/>
                                <a:ea typeface="Times New Roman" charset="0"/>
                                <a:cs typeface="Times New Roman" charset="0"/>
                              </a:rPr>
                            </m:ctrlPr>
                          </m:dPr>
                          <m:e>
                            <m:r>
                              <a:rPr lang="en-US" b="0" i="1" smtClean="0">
                                <a:solidFill>
                                  <a:schemeClr val="accent6"/>
                                </a:solidFill>
                                <a:latin typeface="Cambria Math" charset="0"/>
                                <a:ea typeface="Times New Roman" charset="0"/>
                                <a:cs typeface="Times New Roman" charset="0"/>
                              </a:rPr>
                              <m:t>1+</m:t>
                            </m:r>
                            <m:r>
                              <a:rPr lang="en-US" b="0" i="1" smtClean="0">
                                <a:solidFill>
                                  <a:schemeClr val="accent6"/>
                                </a:solidFill>
                                <a:latin typeface="Cambria Math" charset="0"/>
                                <a:ea typeface="Times New Roman" charset="0"/>
                                <a:cs typeface="Times New Roman" charset="0"/>
                              </a:rPr>
                              <m:t>𝛼</m:t>
                            </m:r>
                          </m:e>
                        </m:d>
                      </m:e>
                      <m:sup>
                        <m:r>
                          <a:rPr lang="en-US" b="0" i="1" smtClean="0">
                            <a:solidFill>
                              <a:schemeClr val="accent6"/>
                            </a:solidFill>
                            <a:latin typeface="Cambria Math" charset="0"/>
                            <a:ea typeface="Times New Roman" charset="0"/>
                            <a:cs typeface="Times New Roman" charset="0"/>
                          </a:rPr>
                          <m:t>𝑛</m:t>
                        </m:r>
                        <m:r>
                          <a:rPr lang="en-US" b="0" i="1" smtClean="0">
                            <a:solidFill>
                              <a:schemeClr val="accent6"/>
                            </a:solidFill>
                            <a:latin typeface="Cambria Math" charset="0"/>
                            <a:ea typeface="Times New Roman" charset="0"/>
                            <a:cs typeface="Times New Roman" charset="0"/>
                          </a:rPr>
                          <m:t>−1</m:t>
                        </m:r>
                      </m:sup>
                    </m:sSup>
                    <m:sSubSup>
                      <m:sSubSupPr>
                        <m:ctrlPr>
                          <a:rPr lang="en-US" b="0" i="1" smtClean="0">
                            <a:solidFill>
                              <a:schemeClr val="accent6"/>
                            </a:solidFill>
                            <a:latin typeface="Cambria Math" charset="0"/>
                            <a:ea typeface="Times New Roman" charset="0"/>
                            <a:cs typeface="Times New Roman" charset="0"/>
                          </a:rPr>
                        </m:ctrlPr>
                      </m:sSubSupPr>
                      <m:e>
                        <m:r>
                          <a:rPr lang="en-US" b="0" i="1" smtClean="0">
                            <a:solidFill>
                              <a:schemeClr val="accent6"/>
                            </a:solidFill>
                            <a:latin typeface="Cambria Math" charset="0"/>
                            <a:ea typeface="Times New Roman" charset="0"/>
                            <a:cs typeface="Times New Roman" charset="0"/>
                          </a:rPr>
                          <m:t>𝐷</m:t>
                        </m:r>
                      </m:e>
                      <m:sub>
                        <m:r>
                          <a:rPr lang="en-US" b="0" i="1" smtClean="0">
                            <a:solidFill>
                              <a:schemeClr val="accent6"/>
                            </a:solidFill>
                            <a:latin typeface="Cambria Math" charset="0"/>
                            <a:ea typeface="Times New Roman" charset="0"/>
                            <a:cs typeface="Times New Roman" charset="0"/>
                          </a:rPr>
                          <m:t>𝑡</m:t>
                        </m:r>
                        <m:r>
                          <a:rPr lang="en-US" b="0" i="1" smtClean="0">
                            <a:solidFill>
                              <a:schemeClr val="accent6"/>
                            </a:solidFill>
                            <a:latin typeface="Cambria Math" charset="0"/>
                            <a:ea typeface="Times New Roman" charset="0"/>
                            <a:cs typeface="Times New Roman" charset="0"/>
                          </a:rPr>
                          <m:t>−</m:t>
                        </m:r>
                        <m:r>
                          <a:rPr lang="en-US" b="0" i="1" smtClean="0">
                            <a:solidFill>
                              <a:schemeClr val="accent6"/>
                            </a:solidFill>
                            <a:latin typeface="Cambria Math" charset="0"/>
                            <a:ea typeface="Times New Roman" charset="0"/>
                            <a:cs typeface="Times New Roman" charset="0"/>
                          </a:rPr>
                          <m:t>𝑛</m:t>
                        </m:r>
                        <m:r>
                          <a:rPr lang="en-US" b="0" i="1" smtClean="0">
                            <a:solidFill>
                              <a:schemeClr val="accent6"/>
                            </a:solidFill>
                            <a:latin typeface="Cambria Math" charset="0"/>
                            <a:ea typeface="Times New Roman" charset="0"/>
                            <a:cs typeface="Times New Roman" charset="0"/>
                          </a:rPr>
                          <m:t>−1</m:t>
                        </m:r>
                      </m:sub>
                      <m:sup>
                        <m:r>
                          <a:rPr lang="en-US" b="0" i="1" smtClean="0">
                            <a:solidFill>
                              <a:schemeClr val="accent6"/>
                            </a:solidFill>
                            <a:latin typeface="Cambria Math" charset="0"/>
                            <a:ea typeface="Times New Roman" charset="0"/>
                            <a:cs typeface="Times New Roman" charset="0"/>
                          </a:rPr>
                          <m:t>𝑦</m:t>
                        </m:r>
                        <m:r>
                          <a:rPr lang="en-US" b="0" i="1" smtClean="0">
                            <a:solidFill>
                              <a:schemeClr val="accent6"/>
                            </a:solidFill>
                            <a:latin typeface="Cambria Math" charset="0"/>
                            <a:ea typeface="Times New Roman" charset="0"/>
                            <a:cs typeface="Times New Roman" charset="0"/>
                          </a:rPr>
                          <m:t>0</m:t>
                        </m:r>
                      </m:sup>
                    </m:sSubSup>
                    <m:r>
                      <a:rPr lang="en-US" b="0" i="1" smtClean="0">
                        <a:solidFill>
                          <a:schemeClr val="accent6"/>
                        </a:solidFill>
                        <a:latin typeface="Cambria Math" charset="0"/>
                        <a:ea typeface="Times New Roman" charset="0"/>
                        <a:cs typeface="Times New Roman" charset="0"/>
                      </a:rPr>
                      <m:t>+…+</m:t>
                    </m:r>
                    <m:sSup>
                      <m:sSupPr>
                        <m:ctrlPr>
                          <a:rPr lang="en-US" b="0" i="1" smtClean="0">
                            <a:solidFill>
                              <a:schemeClr val="accent6"/>
                            </a:solidFill>
                            <a:latin typeface="Cambria Math" charset="0"/>
                            <a:ea typeface="Times New Roman" charset="0"/>
                            <a:cs typeface="Times New Roman" charset="0"/>
                          </a:rPr>
                        </m:ctrlPr>
                      </m:sSupPr>
                      <m:e>
                        <m:r>
                          <a:rPr lang="en-US" b="0" i="1" smtClean="0">
                            <a:solidFill>
                              <a:schemeClr val="accent6"/>
                            </a:solidFill>
                            <a:latin typeface="Cambria Math" charset="0"/>
                            <a:ea typeface="Times New Roman" charset="0"/>
                            <a:cs typeface="Times New Roman" charset="0"/>
                          </a:rPr>
                          <m:t>(−1)</m:t>
                        </m:r>
                      </m:e>
                      <m:sup>
                        <m:r>
                          <a:rPr lang="en-US" b="0" i="1" smtClean="0">
                            <a:solidFill>
                              <a:schemeClr val="accent6"/>
                            </a:solidFill>
                            <a:latin typeface="Cambria Math" charset="0"/>
                            <a:ea typeface="Times New Roman" charset="0"/>
                            <a:cs typeface="Times New Roman" charset="0"/>
                          </a:rPr>
                          <m:t>𝑛</m:t>
                        </m:r>
                      </m:sup>
                    </m:sSup>
                    <m:sSup>
                      <m:sSupPr>
                        <m:ctrlPr>
                          <a:rPr lang="en-US" b="0" i="1" smtClean="0">
                            <a:solidFill>
                              <a:schemeClr val="accent6"/>
                            </a:solidFill>
                            <a:latin typeface="Cambria Math" charset="0"/>
                            <a:ea typeface="Times New Roman" charset="0"/>
                            <a:cs typeface="Times New Roman" charset="0"/>
                          </a:rPr>
                        </m:ctrlPr>
                      </m:sSupPr>
                      <m:e>
                        <m:r>
                          <a:rPr lang="en-US" b="0" i="1" smtClean="0">
                            <a:solidFill>
                              <a:schemeClr val="accent6"/>
                            </a:solidFill>
                            <a:latin typeface="Cambria Math" charset="0"/>
                            <a:ea typeface="Times New Roman" charset="0"/>
                            <a:cs typeface="Times New Roman" charset="0"/>
                          </a:rPr>
                          <m:t>𝛼</m:t>
                        </m:r>
                      </m:e>
                      <m:sup>
                        <m:r>
                          <a:rPr lang="en-US" b="0" i="1" smtClean="0">
                            <a:solidFill>
                              <a:schemeClr val="accent6"/>
                            </a:solidFill>
                            <a:latin typeface="Cambria Math" charset="0"/>
                            <a:ea typeface="Times New Roman" charset="0"/>
                            <a:cs typeface="Times New Roman" charset="0"/>
                          </a:rPr>
                          <m:t>𝑛</m:t>
                        </m:r>
                      </m:sup>
                    </m:sSup>
                    <m:sSubSup>
                      <m:sSubSupPr>
                        <m:ctrlPr>
                          <a:rPr lang="en-US" b="0" i="1" smtClean="0">
                            <a:solidFill>
                              <a:schemeClr val="accent6"/>
                            </a:solidFill>
                            <a:latin typeface="Cambria Math" charset="0"/>
                            <a:ea typeface="Times New Roman" charset="0"/>
                            <a:cs typeface="Times New Roman" charset="0"/>
                          </a:rPr>
                        </m:ctrlPr>
                      </m:sSubSupPr>
                      <m:e>
                        <m:r>
                          <a:rPr lang="en-US" b="0" i="1" smtClean="0">
                            <a:solidFill>
                              <a:schemeClr val="accent6"/>
                            </a:solidFill>
                            <a:latin typeface="Cambria Math" charset="0"/>
                            <a:ea typeface="Times New Roman" charset="0"/>
                            <a:cs typeface="Times New Roman" charset="0"/>
                          </a:rPr>
                          <m:t>𝐷</m:t>
                        </m:r>
                      </m:e>
                      <m:sub>
                        <m:r>
                          <a:rPr lang="en-US" b="0" i="1" smtClean="0">
                            <a:solidFill>
                              <a:schemeClr val="accent6"/>
                            </a:solidFill>
                            <a:latin typeface="Cambria Math" charset="0"/>
                            <a:ea typeface="Times New Roman" charset="0"/>
                            <a:cs typeface="Times New Roman" charset="0"/>
                          </a:rPr>
                          <m:t>𝑡</m:t>
                        </m:r>
                        <m:r>
                          <a:rPr lang="en-US" b="0" i="1" smtClean="0">
                            <a:solidFill>
                              <a:schemeClr val="accent6"/>
                            </a:solidFill>
                            <a:latin typeface="Cambria Math" charset="0"/>
                            <a:ea typeface="Times New Roman" charset="0"/>
                            <a:cs typeface="Times New Roman" charset="0"/>
                          </a:rPr>
                          <m:t>−2</m:t>
                        </m:r>
                        <m:r>
                          <a:rPr lang="en-US" b="0" i="1" smtClean="0">
                            <a:solidFill>
                              <a:schemeClr val="accent6"/>
                            </a:solidFill>
                            <a:latin typeface="Cambria Math" charset="0"/>
                            <a:ea typeface="Times New Roman" charset="0"/>
                            <a:cs typeface="Times New Roman" charset="0"/>
                          </a:rPr>
                          <m:t>𝑛</m:t>
                        </m:r>
                      </m:sub>
                      <m:sup>
                        <m:r>
                          <a:rPr lang="en-US" b="0" i="1" smtClean="0">
                            <a:solidFill>
                              <a:schemeClr val="accent6"/>
                            </a:solidFill>
                            <a:latin typeface="Cambria Math" charset="0"/>
                            <a:ea typeface="Times New Roman" charset="0"/>
                            <a:cs typeface="Times New Roman" charset="0"/>
                          </a:rPr>
                          <m:t>𝑦</m:t>
                        </m:r>
                        <m:r>
                          <a:rPr lang="en-US" b="0" i="1" smtClean="0">
                            <a:solidFill>
                              <a:schemeClr val="accent6"/>
                            </a:solidFill>
                            <a:latin typeface="Cambria Math" charset="0"/>
                            <a:ea typeface="Times New Roman" charset="0"/>
                            <a:cs typeface="Times New Roman" charset="0"/>
                          </a:rPr>
                          <m:t>0</m:t>
                        </m:r>
                      </m:sup>
                    </m:sSubSup>
                  </m:oMath>
                </a14:m>
                <a:endParaRPr lang="en-US" b="0" dirty="0">
                  <a:latin typeface="Times New Roman" charset="0"/>
                  <a:ea typeface="Times New Roman" charset="0"/>
                  <a:cs typeface="Times New Roman" charset="0"/>
                </a:endParaRPr>
              </a:p>
              <a:p>
                <a14:m>
                  <m:oMath xmlns:m="http://schemas.openxmlformats.org/officeDocument/2006/math">
                    <m:f>
                      <m:fPr>
                        <m:ctrlPr>
                          <a:rPr lang="en-US" b="0" i="1" smtClean="0">
                            <a:latin typeface="Cambria Math" charset="0"/>
                            <a:ea typeface="Times New Roman" charset="0"/>
                            <a:cs typeface="Times New Roman" charset="0"/>
                          </a:rPr>
                        </m:ctrlPr>
                      </m:fPr>
                      <m:num>
                        <m:r>
                          <a:rPr lang="en-US" b="0" i="1" smtClean="0">
                            <a:latin typeface="Cambria Math" charset="0"/>
                            <a:ea typeface="Times New Roman" charset="0"/>
                            <a:cs typeface="Times New Roman" charset="0"/>
                          </a:rPr>
                          <m:t>𝜕</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𝐷</m:t>
                            </m:r>
                          </m:e>
                          <m:sub>
                            <m:r>
                              <a:rPr lang="en-US" b="0" i="1" smtClean="0">
                                <a:latin typeface="Cambria Math" charset="0"/>
                                <a:ea typeface="Times New Roman" charset="0"/>
                                <a:cs typeface="Times New Roman" charset="0"/>
                              </a:rPr>
                              <m:t>𝑡</m:t>
                            </m:r>
                          </m:sub>
                          <m:sup>
                            <m:r>
                              <a:rPr lang="en-US" b="0" i="1" smtClean="0">
                                <a:latin typeface="Cambria Math" charset="0"/>
                                <a:ea typeface="Times New Roman" charset="0"/>
                                <a:cs typeface="Times New Roman" charset="0"/>
                              </a:rPr>
                              <m:t>𝑛</m:t>
                            </m:r>
                          </m:sup>
                        </m:sSubSup>
                      </m:num>
                      <m:den>
                        <m:r>
                          <a:rPr lang="en-US" b="0" i="1" smtClean="0">
                            <a:latin typeface="Cambria Math" charset="0"/>
                            <a:ea typeface="Times New Roman" charset="0"/>
                            <a:cs typeface="Times New Roman" charset="0"/>
                          </a:rPr>
                          <m:t>𝜕</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𝐷</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𝑛</m:t>
                            </m:r>
                          </m:sub>
                          <m:sup>
                            <m:r>
                              <a:rPr lang="en-US" b="0" i="1" smtClean="0">
                                <a:latin typeface="Cambria Math" charset="0"/>
                                <a:ea typeface="Times New Roman" charset="0"/>
                                <a:cs typeface="Times New Roman" charset="0"/>
                              </a:rPr>
                              <m:t>𝑦</m:t>
                            </m:r>
                            <m:r>
                              <a:rPr lang="en-US" b="0" i="1" smtClean="0">
                                <a:latin typeface="Cambria Math" charset="0"/>
                                <a:ea typeface="Times New Roman" charset="0"/>
                                <a:cs typeface="Times New Roman" charset="0"/>
                              </a:rPr>
                              <m:t>0</m:t>
                            </m:r>
                          </m:sup>
                        </m:sSubSup>
                      </m:den>
                    </m:f>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(1+</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)(1+</m:t>
                        </m:r>
                        <m:r>
                          <a:rPr lang="en-US" b="0" i="1" smtClean="0">
                            <a:latin typeface="Cambria Math" charset="0"/>
                            <a:ea typeface="Times New Roman" charset="0"/>
                            <a:cs typeface="Times New Roman" charset="0"/>
                          </a:rPr>
                          <m:t>𝛼</m:t>
                        </m:r>
                        <m:r>
                          <a:rPr lang="en-US" b="0" i="1" smtClean="0">
                            <a:latin typeface="Cambria Math" charset="0"/>
                            <a:ea typeface="Times New Roman" charset="0"/>
                            <a:cs typeface="Times New Roman" charset="0"/>
                          </a:rPr>
                          <m:t>)</m:t>
                        </m:r>
                      </m:e>
                      <m:sup>
                        <m:r>
                          <a:rPr lang="en-US" b="0" i="1" smtClean="0">
                            <a:latin typeface="Cambria Math" charset="0"/>
                            <a:ea typeface="Times New Roman" charset="0"/>
                            <a:cs typeface="Times New Roman" charset="0"/>
                          </a:rPr>
                          <m:t>𝑛</m:t>
                        </m:r>
                      </m:sup>
                    </m:sSup>
                  </m:oMath>
                </a14:m>
                <a:r>
                  <a:rPr lang="zh-CN" altLang="en-US"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N-Stage Model with </a:t>
                </a:r>
                <a:r>
                  <a:rPr lang="en-US" altLang="zh-CN" dirty="0" smtClean="0">
                    <a:latin typeface="Times New Roman" charset="0"/>
                    <a:ea typeface="Times New Roman" charset="0"/>
                    <a:cs typeface="Times New Roman" charset="0"/>
                  </a:rPr>
                  <a:t>Concentration</a:t>
                </a:r>
                <a:endParaRPr lang="en-US" dirty="0">
                  <a:latin typeface="Times New Roman" charset="0"/>
                  <a:ea typeface="Times New Roman" charset="0"/>
                  <a:cs typeface="Times New Roman" charset="0"/>
                </a:endParaRPr>
              </a:p>
              <a:p>
                <a14:m>
                  <m:oMath xmlns:m="http://schemas.openxmlformats.org/officeDocument/2006/math">
                    <m:f>
                      <m:fPr>
                        <m:ctrlPr>
                          <a:rPr lang="en-US" i="1" smtClean="0">
                            <a:solidFill>
                              <a:schemeClr val="bg2">
                                <a:lumMod val="50000"/>
                              </a:schemeClr>
                            </a:solidFill>
                            <a:latin typeface="Cambria Math" charset="0"/>
                            <a:ea typeface="Times New Roman" charset="0"/>
                            <a:cs typeface="Times New Roman" charset="0"/>
                          </a:rPr>
                        </m:ctrlPr>
                      </m:fPr>
                      <m:num>
                        <m:r>
                          <a:rPr lang="en-US" i="1">
                            <a:solidFill>
                              <a:schemeClr val="bg2">
                                <a:lumMod val="50000"/>
                              </a:schemeClr>
                            </a:solidFill>
                            <a:latin typeface="Cambria Math" charset="0"/>
                            <a:ea typeface="Times New Roman" charset="0"/>
                            <a:cs typeface="Times New Roman" charset="0"/>
                          </a:rPr>
                          <m:t>𝜕</m:t>
                        </m:r>
                        <m:sSubSup>
                          <m:sSubSupPr>
                            <m:ctrlPr>
                              <a:rPr lang="en-US" i="1">
                                <a:solidFill>
                                  <a:schemeClr val="bg2">
                                    <a:lumMod val="50000"/>
                                  </a:schemeClr>
                                </a:solidFill>
                                <a:latin typeface="Cambria Math" charset="0"/>
                                <a:ea typeface="Times New Roman" charset="0"/>
                                <a:cs typeface="Times New Roman" charset="0"/>
                              </a:rPr>
                            </m:ctrlPr>
                          </m:sSubSupPr>
                          <m:e>
                            <m:r>
                              <a:rPr lang="en-US" i="1">
                                <a:solidFill>
                                  <a:schemeClr val="bg2">
                                    <a:lumMod val="50000"/>
                                  </a:schemeClr>
                                </a:solidFill>
                                <a:latin typeface="Cambria Math" charset="0"/>
                                <a:ea typeface="Times New Roman" charset="0"/>
                                <a:cs typeface="Times New Roman" charset="0"/>
                              </a:rPr>
                              <m:t>𝐷</m:t>
                            </m:r>
                          </m:e>
                          <m:sub>
                            <m:r>
                              <a:rPr lang="en-US" i="1">
                                <a:solidFill>
                                  <a:schemeClr val="bg2">
                                    <a:lumMod val="50000"/>
                                  </a:schemeClr>
                                </a:solidFill>
                                <a:latin typeface="Cambria Math" charset="0"/>
                                <a:ea typeface="Times New Roman" charset="0"/>
                                <a:cs typeface="Times New Roman" charset="0"/>
                              </a:rPr>
                              <m:t>𝑡</m:t>
                            </m:r>
                          </m:sub>
                          <m:sup>
                            <m:r>
                              <a:rPr lang="en-US" i="1">
                                <a:solidFill>
                                  <a:schemeClr val="bg2">
                                    <a:lumMod val="50000"/>
                                  </a:schemeClr>
                                </a:solidFill>
                                <a:latin typeface="Cambria Math" charset="0"/>
                                <a:ea typeface="Times New Roman" charset="0"/>
                                <a:cs typeface="Times New Roman" charset="0"/>
                              </a:rPr>
                              <m:t>𝑛</m:t>
                            </m:r>
                          </m:sup>
                        </m:sSubSup>
                      </m:num>
                      <m:den>
                        <m:r>
                          <a:rPr lang="en-US" i="1">
                            <a:solidFill>
                              <a:schemeClr val="bg2">
                                <a:lumMod val="50000"/>
                              </a:schemeClr>
                            </a:solidFill>
                            <a:latin typeface="Cambria Math" charset="0"/>
                            <a:ea typeface="Times New Roman" charset="0"/>
                            <a:cs typeface="Times New Roman" charset="0"/>
                          </a:rPr>
                          <m:t>𝜕</m:t>
                        </m:r>
                        <m:sSubSup>
                          <m:sSubSupPr>
                            <m:ctrlPr>
                              <a:rPr lang="en-US" i="1">
                                <a:solidFill>
                                  <a:schemeClr val="bg2">
                                    <a:lumMod val="50000"/>
                                  </a:schemeClr>
                                </a:solidFill>
                                <a:latin typeface="Cambria Math" charset="0"/>
                                <a:ea typeface="Times New Roman" charset="0"/>
                                <a:cs typeface="Times New Roman" charset="0"/>
                              </a:rPr>
                            </m:ctrlPr>
                          </m:sSubSupPr>
                          <m:e>
                            <m:r>
                              <a:rPr lang="en-US" i="1">
                                <a:solidFill>
                                  <a:schemeClr val="bg2">
                                    <a:lumMod val="50000"/>
                                  </a:schemeClr>
                                </a:solidFill>
                                <a:latin typeface="Cambria Math" charset="0"/>
                                <a:ea typeface="Times New Roman" charset="0"/>
                                <a:cs typeface="Times New Roman" charset="0"/>
                              </a:rPr>
                              <m:t>𝐷</m:t>
                            </m:r>
                          </m:e>
                          <m:sub>
                            <m:r>
                              <a:rPr lang="en-US" i="1">
                                <a:solidFill>
                                  <a:schemeClr val="bg2">
                                    <a:lumMod val="50000"/>
                                  </a:schemeClr>
                                </a:solidFill>
                                <a:latin typeface="Cambria Math" charset="0"/>
                                <a:ea typeface="Times New Roman" charset="0"/>
                                <a:cs typeface="Times New Roman" charset="0"/>
                              </a:rPr>
                              <m:t>𝑡</m:t>
                            </m:r>
                            <m:r>
                              <a:rPr lang="en-US" i="1">
                                <a:solidFill>
                                  <a:schemeClr val="bg2">
                                    <a:lumMod val="50000"/>
                                  </a:schemeClr>
                                </a:solidFill>
                                <a:latin typeface="Cambria Math" charset="0"/>
                                <a:ea typeface="Times New Roman" charset="0"/>
                                <a:cs typeface="Times New Roman" charset="0"/>
                              </a:rPr>
                              <m:t>−</m:t>
                            </m:r>
                            <m:r>
                              <a:rPr lang="en-US" i="1">
                                <a:solidFill>
                                  <a:schemeClr val="bg2">
                                    <a:lumMod val="50000"/>
                                  </a:schemeClr>
                                </a:solidFill>
                                <a:latin typeface="Cambria Math" charset="0"/>
                                <a:ea typeface="Times New Roman" charset="0"/>
                                <a:cs typeface="Times New Roman" charset="0"/>
                              </a:rPr>
                              <m:t>𝑛</m:t>
                            </m:r>
                          </m:sub>
                          <m:sup>
                            <m:r>
                              <a:rPr lang="en-US" i="1">
                                <a:solidFill>
                                  <a:schemeClr val="bg2">
                                    <a:lumMod val="50000"/>
                                  </a:schemeClr>
                                </a:solidFill>
                                <a:latin typeface="Cambria Math" charset="0"/>
                                <a:ea typeface="Times New Roman" charset="0"/>
                                <a:cs typeface="Times New Roman" charset="0"/>
                              </a:rPr>
                              <m:t>0</m:t>
                            </m:r>
                          </m:sup>
                        </m:sSubSup>
                      </m:den>
                    </m:f>
                    <m:r>
                      <a:rPr lang="en-US" i="1">
                        <a:solidFill>
                          <a:schemeClr val="bg2">
                            <a:lumMod val="50000"/>
                          </a:schemeClr>
                        </a:solidFill>
                        <a:latin typeface="Cambria Math" charset="0"/>
                        <a:ea typeface="Times New Roman" charset="0"/>
                        <a:cs typeface="Times New Roman" charset="0"/>
                      </a:rPr>
                      <m:t>=</m:t>
                    </m:r>
                    <m:sSup>
                      <m:sSupPr>
                        <m:ctrlPr>
                          <a:rPr lang="en-US" i="1">
                            <a:solidFill>
                              <a:schemeClr val="bg2">
                                <a:lumMod val="50000"/>
                              </a:schemeClr>
                            </a:solidFill>
                            <a:latin typeface="Cambria Math" charset="0"/>
                            <a:ea typeface="Times New Roman" charset="0"/>
                            <a:cs typeface="Times New Roman" charset="0"/>
                          </a:rPr>
                        </m:ctrlPr>
                      </m:sSupPr>
                      <m:e>
                        <m:r>
                          <a:rPr lang="en-US" i="1">
                            <a:solidFill>
                              <a:schemeClr val="bg2">
                                <a:lumMod val="50000"/>
                              </a:schemeClr>
                            </a:solidFill>
                            <a:latin typeface="Cambria Math" charset="0"/>
                            <a:ea typeface="Times New Roman" charset="0"/>
                            <a:cs typeface="Times New Roman" charset="0"/>
                          </a:rPr>
                          <m:t>(1+</m:t>
                        </m:r>
                        <m:r>
                          <a:rPr lang="en-US" i="1">
                            <a:solidFill>
                              <a:schemeClr val="bg2">
                                <a:lumMod val="50000"/>
                              </a:schemeClr>
                            </a:solidFill>
                            <a:latin typeface="Cambria Math" charset="0"/>
                            <a:ea typeface="Times New Roman" charset="0"/>
                            <a:cs typeface="Times New Roman" charset="0"/>
                          </a:rPr>
                          <m:t>𝛼</m:t>
                        </m:r>
                        <m:r>
                          <a:rPr lang="en-US" i="1">
                            <a:solidFill>
                              <a:schemeClr val="bg2">
                                <a:lumMod val="50000"/>
                              </a:schemeClr>
                            </a:solidFill>
                            <a:latin typeface="Cambria Math" charset="0"/>
                            <a:ea typeface="Times New Roman" charset="0"/>
                            <a:cs typeface="Times New Roman" charset="0"/>
                          </a:rPr>
                          <m:t>)</m:t>
                        </m:r>
                      </m:e>
                      <m:sup>
                        <m:r>
                          <a:rPr lang="en-US" i="1">
                            <a:solidFill>
                              <a:schemeClr val="bg2">
                                <a:lumMod val="50000"/>
                              </a:schemeClr>
                            </a:solidFill>
                            <a:latin typeface="Cambria Math" charset="0"/>
                            <a:ea typeface="Times New Roman" charset="0"/>
                            <a:cs typeface="Times New Roman" charset="0"/>
                          </a:rPr>
                          <m:t>𝑛</m:t>
                        </m:r>
                      </m:sup>
                    </m:sSup>
                  </m:oMath>
                </a14:m>
                <a:r>
                  <a:rPr lang="en-US" dirty="0">
                    <a:solidFill>
                      <a:schemeClr val="bg2">
                        <a:lumMod val="50000"/>
                      </a:schemeClr>
                    </a:solidFill>
                    <a:latin typeface="Times New Roman" charset="0"/>
                    <a:ea typeface="Times New Roman" charset="0"/>
                    <a:cs typeface="Times New Roman" charset="0"/>
                  </a:rPr>
                  <a:t> N-Stage Model</a:t>
                </a: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6670" y="2013194"/>
                <a:ext cx="10515600" cy="4351338"/>
              </a:xfrm>
              <a:blipFill rotWithShape="0">
                <a:blip r:embed="rId2"/>
                <a:stretch>
                  <a:fillRect/>
                </a:stretch>
              </a:blipFill>
            </p:spPr>
            <p:txBody>
              <a:bodyPr/>
              <a:lstStyle/>
              <a:p>
                <a:r>
                  <a:rPr lang="en-US">
                    <a:noFill/>
                  </a:rPr>
                  <a:t> </a:t>
                </a:r>
              </a:p>
            </p:txBody>
          </p:sp>
        </mc:Fallback>
      </mc:AlternateContent>
      <p:pic>
        <p:nvPicPr>
          <p:cNvPr id="15" name="Picture 14"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
        <p:nvSpPr>
          <p:cNvPr id="4" name="Rectangle 3"/>
          <p:cNvSpPr/>
          <p:nvPr/>
        </p:nvSpPr>
        <p:spPr>
          <a:xfrm>
            <a:off x="846670" y="2138089"/>
            <a:ext cx="10639697" cy="14815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67419" y="3680950"/>
            <a:ext cx="1164921" cy="588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59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294787"/>
            <a:ext cx="10515600" cy="1325563"/>
          </a:xfrm>
        </p:spPr>
        <p:txBody>
          <a:bodyPr/>
          <a:lstStyle/>
          <a:p>
            <a:r>
              <a:rPr lang="en-US" b="1" dirty="0">
                <a:latin typeface="Times New Roman" panose="02020603050405020304" pitchFamily="18" charset="0"/>
                <a:cs typeface="Times New Roman" panose="02020603050405020304" pitchFamily="18" charset="0"/>
              </a:rPr>
              <a:t>Key Takeaways</a:t>
            </a:r>
          </a:p>
        </p:txBody>
      </p:sp>
      <p:sp>
        <p:nvSpPr>
          <p:cNvPr id="3" name="Content Placeholder 2"/>
          <p:cNvSpPr>
            <a:spLocks noGrp="1"/>
          </p:cNvSpPr>
          <p:nvPr>
            <p:ph idx="1"/>
          </p:nvPr>
        </p:nvSpPr>
        <p:spPr>
          <a:xfrm>
            <a:off x="846670" y="2096480"/>
            <a:ext cx="10515600" cy="4351338"/>
          </a:xfrm>
        </p:spPr>
        <p:txBody>
          <a:bodyPr/>
          <a:lstStyle/>
          <a:p>
            <a:r>
              <a:rPr lang="en-US" dirty="0">
                <a:latin typeface="Times New Roman" panose="02020603050405020304" pitchFamily="18" charset="0"/>
                <a:cs typeface="Times New Roman" panose="02020603050405020304" pitchFamily="18" charset="0"/>
              </a:rPr>
              <a:t>Upstream industries at time t tend to suffer from an </a:t>
            </a:r>
            <a:r>
              <a:rPr lang="en-US" dirty="0">
                <a:solidFill>
                  <a:srgbClr val="FF0000"/>
                </a:solidFill>
                <a:latin typeface="Times New Roman" panose="02020603050405020304" pitchFamily="18" charset="0"/>
                <a:cs typeface="Times New Roman" panose="02020603050405020304" pitchFamily="18" charset="0"/>
              </a:rPr>
              <a:t>lagged amplified </a:t>
            </a:r>
            <a:r>
              <a:rPr lang="en-US" dirty="0">
                <a:latin typeface="Times New Roman" panose="02020603050405020304" pitchFamily="18" charset="0"/>
                <a:cs typeface="Times New Roman" panose="02020603050405020304" pitchFamily="18" charset="0"/>
              </a:rPr>
              <a:t>demand shock that hits downstream industries at time t-n</a:t>
            </a:r>
          </a:p>
          <a:p>
            <a:r>
              <a:rPr lang="en-US" dirty="0">
                <a:latin typeface="Times New Roman" panose="02020603050405020304" pitchFamily="18" charset="0"/>
                <a:cs typeface="Times New Roman" panose="02020603050405020304" pitchFamily="18" charset="0"/>
              </a:rPr>
              <a:t>Diversification matters. Non-concentrated industries might suffer from a amplified demand shock if their downstream products are </a:t>
            </a:r>
            <a:r>
              <a:rPr lang="en-US" dirty="0">
                <a:solidFill>
                  <a:srgbClr val="FF0000"/>
                </a:solidFill>
                <a:latin typeface="Times New Roman" panose="02020603050405020304" pitchFamily="18" charset="0"/>
                <a:cs typeface="Times New Roman" panose="02020603050405020304" pitchFamily="18" charset="0"/>
              </a:rPr>
              <a:t>complements</a:t>
            </a:r>
            <a:r>
              <a:rPr lang="en-US" dirty="0">
                <a:latin typeface="Times New Roman" panose="02020603050405020304" pitchFamily="18" charset="0"/>
                <a:cs typeface="Times New Roman" panose="02020603050405020304" pitchFamily="18" charset="0"/>
              </a:rPr>
              <a:t>, and vice versa.</a:t>
            </a:r>
          </a:p>
          <a:p>
            <a:endParaRPr lang="en-US" dirty="0">
              <a:latin typeface="Times New Roman" panose="02020603050405020304" pitchFamily="18" charset="0"/>
              <a:cs typeface="Times New Roman" panose="02020603050405020304" pitchFamily="18" charset="0"/>
            </a:endParaRPr>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868695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46" y="362931"/>
            <a:ext cx="10515600" cy="1325563"/>
          </a:xfrm>
        </p:spPr>
        <p:txBody>
          <a:bodyPr/>
          <a:lstStyle/>
          <a:p>
            <a:r>
              <a:rPr lang="en-US" b="1" dirty="0">
                <a:latin typeface="Times New Roman" panose="02020603050405020304" pitchFamily="18" charset="0"/>
                <a:cs typeface="Times New Roman" panose="02020603050405020304" pitchFamily="18" charset="0"/>
              </a:rPr>
              <a:t>Data Summary</a:t>
            </a:r>
          </a:p>
        </p:txBody>
      </p:sp>
      <p:sp>
        <p:nvSpPr>
          <p:cNvPr id="3" name="Content Placeholder 2"/>
          <p:cNvSpPr>
            <a:spLocks noGrp="1"/>
          </p:cNvSpPr>
          <p:nvPr>
            <p:ph idx="1"/>
          </p:nvPr>
        </p:nvSpPr>
        <p:spPr>
          <a:xfrm>
            <a:off x="838200" y="1688494"/>
            <a:ext cx="105156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Sources:</a:t>
            </a:r>
          </a:p>
          <a:p>
            <a:pPr lvl="1"/>
            <a:r>
              <a:rPr lang="en-US" dirty="0">
                <a:latin typeface="Times New Roman" panose="02020603050405020304" pitchFamily="18" charset="0"/>
                <a:cs typeface="Times New Roman" panose="02020603050405020304" pitchFamily="18" charset="0"/>
              </a:rPr>
              <a:t>2 digit Trade Data from </a:t>
            </a:r>
            <a:r>
              <a:rPr lang="en-US"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2020 from General Administration of Customs China (GACC)</a:t>
            </a:r>
          </a:p>
          <a:p>
            <a:pPr lvl="1"/>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Data from China’s National Health Commission and the European Center for Disease Prevention and Control (ECDC)</a:t>
            </a:r>
          </a:p>
          <a:p>
            <a:pPr lvl="1"/>
            <a:r>
              <a:rPr lang="en-US" dirty="0" err="1">
                <a:latin typeface="Times New Roman" panose="02020603050405020304" pitchFamily="18" charset="0"/>
                <a:cs typeface="Times New Roman" panose="02020603050405020304" pitchFamily="18" charset="0"/>
              </a:rPr>
              <a:t>Upstreamness</a:t>
            </a:r>
            <a:r>
              <a:rPr lang="en-US" dirty="0">
                <a:latin typeface="Times New Roman" panose="02020603050405020304" pitchFamily="18" charset="0"/>
                <a:cs typeface="Times New Roman" panose="02020603050405020304" pitchFamily="18" charset="0"/>
              </a:rPr>
              <a:t> Data is from Measuring the </a:t>
            </a:r>
            <a:r>
              <a:rPr lang="en-US" dirty="0" err="1">
                <a:latin typeface="Times New Roman" panose="02020603050405020304" pitchFamily="18" charset="0"/>
                <a:cs typeface="Times New Roman" panose="02020603050405020304" pitchFamily="18" charset="0"/>
              </a:rPr>
              <a:t>Upstreamness</a:t>
            </a:r>
            <a:r>
              <a:rPr lang="en-US" dirty="0">
                <a:latin typeface="Times New Roman" panose="02020603050405020304" pitchFamily="18" charset="0"/>
                <a:cs typeface="Times New Roman" panose="02020603050405020304" pitchFamily="18" charset="0"/>
              </a:rPr>
              <a:t> of Production and Trade Flows (Pol </a:t>
            </a:r>
            <a:r>
              <a:rPr lang="en-US" dirty="0" err="1">
                <a:latin typeface="Times New Roman" panose="02020603050405020304" pitchFamily="18" charset="0"/>
                <a:cs typeface="Times New Roman" panose="02020603050405020304" pitchFamily="18" charset="0"/>
              </a:rPr>
              <a:t>Antràs</a:t>
            </a:r>
            <a:r>
              <a:rPr lang="en-US" dirty="0">
                <a:latin typeface="Times New Roman" panose="02020603050405020304" pitchFamily="18" charset="0"/>
                <a:cs typeface="Times New Roman" panose="02020603050405020304" pitchFamily="18" charset="0"/>
              </a:rPr>
              <a:t>, Davin </a:t>
            </a:r>
            <a:r>
              <a:rPr lang="en-US" dirty="0" err="1">
                <a:latin typeface="Times New Roman" panose="02020603050405020304" pitchFamily="18" charset="0"/>
                <a:cs typeface="Times New Roman" panose="02020603050405020304" pitchFamily="18" charset="0"/>
              </a:rPr>
              <a:t>Chor</a:t>
            </a:r>
            <a:r>
              <a:rPr lang="en-US" dirty="0">
                <a:latin typeface="Times New Roman" panose="02020603050405020304" pitchFamily="18" charset="0"/>
                <a:cs typeface="Times New Roman" panose="02020603050405020304" pitchFamily="18" charset="0"/>
              </a:rPr>
              <a:t>, Thibault </a:t>
            </a:r>
            <a:r>
              <a:rPr lang="en-US" dirty="0" err="1">
                <a:latin typeface="Times New Roman" panose="02020603050405020304" pitchFamily="18" charset="0"/>
                <a:cs typeface="Times New Roman" panose="02020603050405020304" pitchFamily="18" charset="0"/>
              </a:rPr>
              <a:t>Fally</a:t>
            </a:r>
            <a:r>
              <a:rPr lang="en-US" dirty="0">
                <a:latin typeface="Times New Roman" panose="02020603050405020304" pitchFamily="18" charset="0"/>
                <a:cs typeface="Times New Roman" panose="02020603050405020304" pitchFamily="18" charset="0"/>
              </a:rPr>
              <a:t>, and Russell </a:t>
            </a:r>
            <a:r>
              <a:rPr lang="en-US" dirty="0" err="1">
                <a:latin typeface="Times New Roman" panose="02020603050405020304" pitchFamily="18" charset="0"/>
                <a:cs typeface="Times New Roman" panose="02020603050405020304" pitchFamily="18" charset="0"/>
              </a:rPr>
              <a:t>Hillberry</a:t>
            </a:r>
            <a:r>
              <a:rPr lang="en-US" dirty="0">
                <a:latin typeface="Times New Roman" panose="02020603050405020304" pitchFamily="18" charset="0"/>
                <a:cs typeface="Times New Roman" panose="02020603050405020304" pitchFamily="18" charset="0"/>
              </a:rPr>
              <a:t>, 2012)</a:t>
            </a:r>
          </a:p>
          <a:p>
            <a:pPr lvl="1"/>
            <a:r>
              <a:rPr lang="en-US" dirty="0">
                <a:latin typeface="Times New Roman" panose="02020603050405020304" pitchFamily="18" charset="0"/>
                <a:cs typeface="Times New Roman" panose="02020603050405020304" pitchFamily="18" charset="0"/>
              </a:rPr>
              <a:t>Concentration Data from IO table published by Asian Development Bank</a:t>
            </a:r>
          </a:p>
          <a:p>
            <a:r>
              <a:rPr lang="en-US" dirty="0">
                <a:latin typeface="Times New Roman" panose="02020603050405020304" pitchFamily="18" charset="0"/>
                <a:cs typeface="Times New Roman" panose="02020603050405020304" pitchFamily="18" charset="0"/>
              </a:rPr>
              <a:t>Restrictions:</a:t>
            </a:r>
          </a:p>
          <a:p>
            <a:pPr lvl="1"/>
            <a:r>
              <a:rPr lang="en-US" dirty="0">
                <a:latin typeface="Times New Roman" panose="02020603050405020304" pitchFamily="18" charset="0"/>
                <a:cs typeface="Times New Roman" panose="02020603050405020304" pitchFamily="18" charset="0"/>
              </a:rPr>
              <a:t>US excluded</a:t>
            </a:r>
          </a:p>
          <a:p>
            <a:pPr lvl="1"/>
            <a:r>
              <a:rPr lang="en-US" dirty="0">
                <a:latin typeface="Times New Roman" panose="02020603050405020304" pitchFamily="18" charset="0"/>
                <a:cs typeface="Times New Roman" panose="02020603050405020304" pitchFamily="18" charset="0"/>
              </a:rPr>
              <a:t>Only commodities with </a:t>
            </a:r>
            <a:r>
              <a:rPr lang="en-US" altLang="zh-CN" dirty="0" smtClean="0">
                <a:latin typeface="Times New Roman" panose="02020603050405020304" pitchFamily="18" charset="0"/>
                <a:cs typeface="Times New Roman" panose="02020603050405020304" pitchFamily="18" charset="0"/>
              </a:rPr>
              <a:t>quality </a:t>
            </a:r>
            <a:r>
              <a:rPr lang="en-US" altLang="zh-CN" dirty="0" err="1" smtClean="0">
                <a:latin typeface="Times New Roman" panose="02020603050405020304" pitchFamily="18" charset="0"/>
                <a:cs typeface="Times New Roman" panose="02020603050405020304" pitchFamily="18" charset="0"/>
              </a:rPr>
              <a:t>upstreamness</a:t>
            </a:r>
            <a:r>
              <a:rPr lang="en-US" altLang="zh-CN" dirty="0" smtClean="0">
                <a:latin typeface="Times New Roman" panose="02020603050405020304" pitchFamily="18" charset="0"/>
                <a:cs typeface="Times New Roman" panose="02020603050405020304" pitchFamily="18" charset="0"/>
              </a:rPr>
              <a:t> and concentration index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included</a:t>
            </a:r>
          </a:p>
          <a:p>
            <a:pPr lvl="1"/>
            <a:r>
              <a:rPr lang="en-US" dirty="0">
                <a:latin typeface="Times New Roman" panose="02020603050405020304" pitchFamily="18" charset="0"/>
                <a:cs typeface="Times New Roman" panose="02020603050405020304" pitchFamily="18" charset="0"/>
              </a:rPr>
              <a:t>Only foreign countries that report complete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 data are included</a:t>
            </a:r>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2146095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pic>
        <p:nvPicPr>
          <p:cNvPr id="7" name="Picture 6"/>
          <p:cNvPicPr>
            <a:picLocks noChangeAspect="1"/>
          </p:cNvPicPr>
          <p:nvPr/>
        </p:nvPicPr>
        <p:blipFill>
          <a:blip r:embed="rId3"/>
          <a:stretch>
            <a:fillRect/>
          </a:stretch>
        </p:blipFill>
        <p:spPr>
          <a:xfrm>
            <a:off x="838200" y="1690688"/>
            <a:ext cx="5397822" cy="3807241"/>
          </a:xfrm>
          <a:prstGeom prst="rect">
            <a:avLst/>
          </a:prstGeom>
        </p:spPr>
      </p:pic>
      <p:pic>
        <p:nvPicPr>
          <p:cNvPr id="8" name="Picture 7"/>
          <p:cNvPicPr>
            <a:picLocks noChangeAspect="1"/>
          </p:cNvPicPr>
          <p:nvPr/>
        </p:nvPicPr>
        <p:blipFill>
          <a:blip r:embed="rId4"/>
          <a:stretch>
            <a:fillRect/>
          </a:stretch>
        </p:blipFill>
        <p:spPr>
          <a:xfrm>
            <a:off x="6104471" y="1683216"/>
            <a:ext cx="5614914" cy="3814713"/>
          </a:xfrm>
          <a:prstGeom prst="rect">
            <a:avLst/>
          </a:prstGeom>
        </p:spPr>
      </p:pic>
      <p:sp>
        <p:nvSpPr>
          <p:cNvPr id="9" name="Title 1">
            <a:extLst>
              <a:ext uri="{FF2B5EF4-FFF2-40B4-BE49-F238E27FC236}">
                <a16:creationId xmlns:a16="http://schemas.microsoft.com/office/drawing/2014/main" xmlns="" id="{CB426F1A-75E3-9640-A0DF-CFF738C03CC7}"/>
              </a:ext>
            </a:extLst>
          </p:cNvPr>
          <p:cNvSpPr>
            <a:spLocks noGrp="1"/>
          </p:cNvSpPr>
          <p:nvPr>
            <p:ph type="title"/>
          </p:nvPr>
        </p:nvSpPr>
        <p:spPr>
          <a:xfrm>
            <a:off x="416560" y="297656"/>
            <a:ext cx="10515600" cy="1325563"/>
          </a:xfrm>
        </p:spPr>
        <p:txBody>
          <a:bodyPr/>
          <a:lstStyle/>
          <a:p>
            <a:r>
              <a:rPr lang="en-US" b="1" dirty="0">
                <a:latin typeface="Times New Roman" panose="02020603050405020304" pitchFamily="18" charset="0"/>
                <a:cs typeface="Times New Roman" panose="02020603050405020304" pitchFamily="18" charset="0"/>
              </a:rPr>
              <a:t>Data Summary</a:t>
            </a:r>
          </a:p>
        </p:txBody>
      </p:sp>
    </p:spTree>
    <p:extLst>
      <p:ext uri="{BB962C8B-B14F-4D97-AF65-F5344CB8AC3E}">
        <p14:creationId xmlns:p14="http://schemas.microsoft.com/office/powerpoint/2010/main" val="1264711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46" y="224449"/>
            <a:ext cx="10515600" cy="1325563"/>
          </a:xfrm>
        </p:spPr>
        <p:txBody>
          <a:bodyPr/>
          <a:lstStyle/>
          <a:p>
            <a:r>
              <a:rPr lang="en-US" b="1" dirty="0">
                <a:latin typeface="Times New Roman" panose="02020603050405020304" pitchFamily="18" charset="0"/>
                <a:cs typeface="Times New Roman" panose="02020603050405020304" pitchFamily="18" charset="0"/>
              </a:rPr>
              <a:t>Empirical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6670" y="1686299"/>
                <a:ext cx="10515600" cy="4351338"/>
              </a:xfrm>
            </p:spPr>
            <p:txBody>
              <a:bodyPr/>
              <a:lstStyle/>
              <a:p>
                <a14:m>
                  <m:oMath xmlns:m="http://schemas.openxmlformats.org/officeDocument/2006/math">
                    <m:sSub>
                      <m:sSubPr>
                        <m:ctrlPr>
                          <a:rPr lang="en-US" i="1" smtClean="0">
                            <a:latin typeface="Cambria Math" charset="0"/>
                          </a:rPr>
                        </m:ctrlPr>
                      </m:sSubPr>
                      <m:e>
                        <m:r>
                          <a:rPr lang="en-US" b="0" i="1" smtClean="0">
                            <a:latin typeface="Cambria Math" charset="0"/>
                          </a:rPr>
                          <m:t>𝑋</m:t>
                        </m:r>
                      </m:e>
                      <m:sub>
                        <m:r>
                          <a:rPr lang="en-US" b="0" i="1" smtClean="0">
                            <a:latin typeface="Cambria Math" charset="0"/>
                          </a:rPr>
                          <m:t>𝑝𝑗𝑘𝑡</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rPr>
                          <m:t>0</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1</m:t>
                        </m:r>
                      </m:sub>
                    </m:sSub>
                    <m:sSub>
                      <m:sSubPr>
                        <m:ctrlPr>
                          <a:rPr lang="en-US" b="0" i="1" smtClean="0">
                            <a:latin typeface="Cambria Math" charset="0"/>
                          </a:rPr>
                        </m:ctrlPr>
                      </m:sSubPr>
                      <m:e>
                        <m:r>
                          <a:rPr lang="en-US" b="0" i="1" smtClean="0">
                            <a:latin typeface="Cambria Math" charset="0"/>
                          </a:rPr>
                          <m:t>𝐷𝐶</m:t>
                        </m:r>
                      </m:e>
                      <m:sub>
                        <m:r>
                          <a:rPr lang="en-US" b="0" i="1" smtClean="0">
                            <a:latin typeface="Cambria Math" charset="0"/>
                          </a:rPr>
                          <m:t>𝑝𝑡</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2</m:t>
                        </m:r>
                      </m:sub>
                    </m:sSub>
                    <m:sSub>
                      <m:sSubPr>
                        <m:ctrlPr>
                          <a:rPr lang="en-US" b="0" i="1" smtClean="0">
                            <a:latin typeface="Cambria Math" charset="0"/>
                          </a:rPr>
                        </m:ctrlPr>
                      </m:sSubPr>
                      <m:e>
                        <m:r>
                          <a:rPr lang="en-US" b="0" i="1" smtClean="0">
                            <a:latin typeface="Cambria Math" charset="0"/>
                          </a:rPr>
                          <m:t>𝐹𝐶</m:t>
                        </m:r>
                      </m:e>
                      <m:sub>
                        <m:r>
                          <a:rPr lang="en-US" b="0" i="1" smtClean="0">
                            <a:latin typeface="Cambria Math" charset="0"/>
                          </a:rPr>
                          <m:t>𝑗𝑡</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3</m:t>
                        </m:r>
                      </m:sub>
                    </m:sSub>
                    <m:sSub>
                      <m:sSubPr>
                        <m:ctrlPr>
                          <a:rPr lang="en-US" b="0" i="1" smtClean="0">
                            <a:latin typeface="Cambria Math" charset="0"/>
                          </a:rPr>
                        </m:ctrlPr>
                      </m:sSubPr>
                      <m:e>
                        <m:sSub>
                          <m:sSubPr>
                            <m:ctrlPr>
                              <a:rPr lang="en-US" b="0" i="1" smtClean="0">
                                <a:latin typeface="Cambria Math" charset="0"/>
                              </a:rPr>
                            </m:ctrlPr>
                          </m:sSubPr>
                          <m:e>
                            <m:r>
                              <a:rPr lang="en-US" b="0" i="1" smtClean="0">
                                <a:latin typeface="Cambria Math" charset="0"/>
                              </a:rPr>
                              <m:t>𝐹𝐶</m:t>
                            </m:r>
                          </m:e>
                          <m:sub>
                            <m:r>
                              <a:rPr lang="en-US" b="0" i="1" smtClean="0">
                                <a:latin typeface="Cambria Math" charset="0"/>
                              </a:rPr>
                              <m:t>𝑗𝑡</m:t>
                            </m:r>
                          </m:sub>
                        </m:sSub>
                        <m:r>
                          <a:rPr lang="en-US" b="0" i="1" smtClean="0">
                            <a:latin typeface="Cambria Math" charset="0"/>
                          </a:rPr>
                          <m:t>𝑈𝑃</m:t>
                        </m:r>
                      </m:e>
                      <m:sub>
                        <m:r>
                          <a:rPr lang="en-US" b="0" i="1" smtClean="0">
                            <a:latin typeface="Cambria Math" charset="0"/>
                          </a:rPr>
                          <m:t>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sSub>
                      <m:sSubPr>
                        <m:ctrlPr>
                          <a:rPr lang="en-US" b="0" i="1" smtClean="0">
                            <a:latin typeface="Cambria Math" charset="0"/>
                          </a:rPr>
                        </m:ctrlPr>
                      </m:sSubPr>
                      <m:e>
                        <m:sSub>
                          <m:sSubPr>
                            <m:ctrlPr>
                              <a:rPr lang="en-US" b="0" i="1" smtClean="0">
                                <a:latin typeface="Cambria Math" charset="0"/>
                              </a:rPr>
                            </m:ctrlPr>
                          </m:sSubPr>
                          <m:e>
                            <m:r>
                              <a:rPr lang="en-US" b="0" i="1" smtClean="0">
                                <a:latin typeface="Cambria Math" charset="0"/>
                              </a:rPr>
                              <m:t>𝐹𝐶</m:t>
                            </m:r>
                          </m:e>
                          <m:sub>
                            <m:r>
                              <a:rPr lang="en-US" b="0" i="1" smtClean="0">
                                <a:latin typeface="Cambria Math" charset="0"/>
                              </a:rPr>
                              <m:t>𝑗𝑡</m:t>
                            </m:r>
                          </m:sub>
                        </m:sSub>
                        <m:r>
                          <a:rPr lang="en-US" b="0" i="1" smtClean="0">
                            <a:latin typeface="Cambria Math" charset="0"/>
                          </a:rPr>
                          <m:t>𝐶𝑂𝑁</m:t>
                        </m:r>
                      </m:e>
                      <m:sub>
                        <m:r>
                          <a:rPr lang="en-US" b="0" i="1" smtClean="0">
                            <a:latin typeface="Cambria Math" charset="0"/>
                          </a:rPr>
                          <m:t>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𝛼</m:t>
                        </m:r>
                      </m:e>
                      <m:sub>
                        <m:r>
                          <a:rPr lang="en-US" b="0" i="1" smtClean="0">
                            <a:latin typeface="Cambria Math" charset="0"/>
                          </a:rPr>
                          <m:t>𝑝𝑗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𝜌</m:t>
                        </m:r>
                      </m:e>
                      <m:sub>
                        <m:r>
                          <a:rPr lang="en-US" b="0" i="1" smtClean="0">
                            <a:latin typeface="Cambria Math" charset="0"/>
                          </a:rPr>
                          <m:t>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𝜇</m:t>
                        </m:r>
                      </m:e>
                      <m:sub>
                        <m:r>
                          <a:rPr lang="en-US" b="0" i="1" smtClean="0">
                            <a:latin typeface="Cambria Math" charset="0"/>
                          </a:rPr>
                          <m:t>𝑡</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ea typeface="Cambria Math" charset="0"/>
                            <a:cs typeface="Cambria Math" charset="0"/>
                          </a:rPr>
                          <m:t>𝜖</m:t>
                        </m:r>
                      </m:e>
                      <m:sub>
                        <m:r>
                          <a:rPr lang="en-US" b="0" i="1" smtClean="0">
                            <a:latin typeface="Cambria Math" charset="0"/>
                          </a:rPr>
                          <m:t>𝑝𝑗𝑘𝑡</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i="1" smtClean="0">
                            <a:latin typeface="Cambria Math" charset="0"/>
                          </a:rPr>
                        </m:ctrlPr>
                      </m:sSubPr>
                      <m:e>
                        <m:r>
                          <a:rPr lang="en-US" b="0" i="1" smtClean="0">
                            <a:latin typeface="Cambria Math" charset="0"/>
                          </a:rPr>
                          <m:t>𝑋</m:t>
                        </m:r>
                      </m:e>
                      <m:sub>
                        <m:r>
                          <a:rPr lang="en-US" b="0" i="1" smtClean="0">
                            <a:latin typeface="Cambria Math" charset="0"/>
                          </a:rPr>
                          <m:t>𝑝𝑗𝑘𝑡</m:t>
                        </m:r>
                      </m:sub>
                    </m:sSub>
                  </m:oMath>
                </a14:m>
                <a:r>
                  <a:rPr lang="en-US" dirty="0">
                    <a:latin typeface="Times New Roman" panose="02020603050405020304" pitchFamily="18" charset="0"/>
                    <a:cs typeface="Times New Roman" panose="02020603050405020304" pitchFamily="18" charset="0"/>
                  </a:rPr>
                  <a:t> is the trade </a:t>
                </a:r>
                <a:r>
                  <a:rPr lang="en-US" dirty="0" smtClean="0">
                    <a:latin typeface="Times New Roman" panose="02020603050405020304" pitchFamily="18" charset="0"/>
                    <a:cs typeface="Times New Roman" panose="02020603050405020304" pitchFamily="18" charset="0"/>
                  </a:rPr>
                  <a:t>volume</a:t>
                </a:r>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charset="0"/>
                          </a:rPr>
                        </m:ctrlPr>
                      </m:sSubPr>
                      <m:e>
                        <m:r>
                          <a:rPr lang="en-US" b="0" i="1" smtClean="0">
                            <a:latin typeface="Cambria Math" charset="0"/>
                          </a:rPr>
                          <m:t>𝐷𝐶</m:t>
                        </m:r>
                      </m:e>
                      <m:sub>
                        <m:r>
                          <a:rPr lang="en-US" b="0" i="1" smtClean="0">
                            <a:latin typeface="Cambria Math" charset="0"/>
                          </a:rPr>
                          <m:t>𝑝𝑡</m:t>
                        </m:r>
                      </m:sub>
                    </m:sSub>
                  </m:oMath>
                </a14:m>
                <a:r>
                  <a:rPr lang="en-US" dirty="0">
                    <a:latin typeface="Times New Roman" panose="02020603050405020304" pitchFamily="18" charset="0"/>
                    <a:cs typeface="Times New Roman" panose="02020603050405020304" pitchFamily="18" charset="0"/>
                  </a:rPr>
                  <a:t> is the Chinese domestic provincial Covid-19 </a:t>
                </a:r>
                <a:r>
                  <a:rPr lang="en-US" dirty="0" smtClean="0">
                    <a:latin typeface="Times New Roman" panose="02020603050405020304" pitchFamily="18" charset="0"/>
                    <a:cs typeface="Times New Roman" panose="02020603050405020304" pitchFamily="18" charset="0"/>
                  </a:rPr>
                  <a:t>cases</a:t>
                </a:r>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charset="0"/>
                          </a:rPr>
                        </m:ctrlPr>
                      </m:sSubPr>
                      <m:e>
                        <m:r>
                          <a:rPr lang="en-US" b="0" i="1" smtClean="0">
                            <a:latin typeface="Cambria Math" charset="0"/>
                          </a:rPr>
                          <m:t>𝐹𝐶</m:t>
                        </m:r>
                      </m:e>
                      <m:sub>
                        <m:r>
                          <a:rPr lang="en-US" b="0" i="1" smtClean="0">
                            <a:latin typeface="Cambria Math" charset="0"/>
                          </a:rPr>
                          <m:t>𝑗𝑡</m:t>
                        </m:r>
                      </m:sub>
                    </m:sSub>
                  </m:oMath>
                </a14:m>
                <a:r>
                  <a:rPr lang="en-US" dirty="0">
                    <a:latin typeface="Times New Roman" panose="02020603050405020304" pitchFamily="18" charset="0"/>
                    <a:cs typeface="Times New Roman" panose="02020603050405020304" pitchFamily="18" charset="0"/>
                  </a:rPr>
                  <a:t> is the foreign country Covid-19 </a:t>
                </a:r>
                <a:r>
                  <a:rPr lang="en-US" dirty="0" smtClean="0">
                    <a:latin typeface="Times New Roman" panose="02020603050405020304" pitchFamily="18" charset="0"/>
                    <a:cs typeface="Times New Roman" panose="02020603050405020304" pitchFamily="18" charset="0"/>
                  </a:rPr>
                  <a:t>cases</a:t>
                </a:r>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charset="0"/>
                          </a:rPr>
                        </m:ctrlPr>
                      </m:sSubPr>
                      <m:e>
                        <m:r>
                          <a:rPr lang="en-US" b="0" i="1" smtClean="0">
                            <a:latin typeface="Cambria Math" charset="0"/>
                          </a:rPr>
                          <m:t>𝑈𝑃</m:t>
                        </m:r>
                      </m:e>
                      <m:sub>
                        <m:r>
                          <a:rPr lang="en-US" b="0" i="1" smtClean="0">
                            <a:latin typeface="Cambria Math" charset="0"/>
                          </a:rPr>
                          <m:t>𝑘</m:t>
                        </m:r>
                      </m:sub>
                    </m:sSub>
                  </m:oMath>
                </a14:m>
                <a:r>
                  <a:rPr lang="en-US" dirty="0">
                    <a:latin typeface="Times New Roman" panose="02020603050405020304" pitchFamily="18" charset="0"/>
                    <a:cs typeface="Times New Roman" panose="02020603050405020304" pitchFamily="18" charset="0"/>
                  </a:rPr>
                  <a:t> is the </a:t>
                </a:r>
                <a:r>
                  <a:rPr lang="en-US" dirty="0" err="1">
                    <a:latin typeface="Times New Roman" panose="02020603050405020304" pitchFamily="18" charset="0"/>
                    <a:cs typeface="Times New Roman" panose="02020603050405020304" pitchFamily="18" charset="0"/>
                  </a:rPr>
                  <a:t>upstreamness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binary (split by the median)</a:t>
                </a:r>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charset="0"/>
                          </a:rPr>
                        </m:ctrlPr>
                      </m:sSubPr>
                      <m:e>
                        <m:r>
                          <a:rPr lang="en-US" b="0" i="1" smtClean="0">
                            <a:latin typeface="Cambria Math" charset="0"/>
                          </a:rPr>
                          <m:t>𝐶𝑂𝑁</m:t>
                        </m:r>
                      </m:e>
                      <m:sub>
                        <m:r>
                          <a:rPr lang="en-US" b="0" i="1" smtClean="0">
                            <a:latin typeface="Cambria Math" charset="0"/>
                          </a:rPr>
                          <m:t>𝑘</m:t>
                        </m:r>
                      </m:sub>
                    </m:sSub>
                  </m:oMath>
                </a14:m>
                <a:r>
                  <a:rPr lang="en-US" dirty="0">
                    <a:latin typeface="Times New Roman" panose="02020603050405020304" pitchFamily="18" charset="0"/>
                    <a:cs typeface="Times New Roman" panose="02020603050405020304" pitchFamily="18" charset="0"/>
                  </a:rPr>
                  <a:t> is the concentration </a:t>
                </a:r>
                <a:r>
                  <a:rPr lang="en-US" dirty="0" smtClean="0">
                    <a:latin typeface="Times New Roman" panose="02020603050405020304" pitchFamily="18" charset="0"/>
                    <a:cs typeface="Times New Roman" panose="02020603050405020304" pitchFamily="18" charset="0"/>
                  </a:rPr>
                  <a:t>binary (split by the median)</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6670" y="1686299"/>
                <a:ext cx="10515600" cy="4351338"/>
              </a:xfrm>
              <a:blipFill rotWithShape="0">
                <a:blip r:embed="rId2"/>
                <a:stretch>
                  <a:fillRect/>
                </a:stretch>
              </a:blipFill>
            </p:spPr>
            <p:txBody>
              <a:bodyPr/>
              <a:lstStyle/>
              <a:p>
                <a:r>
                  <a:rPr lang="en-US">
                    <a:noFill/>
                  </a:rPr>
                  <a:t> </a:t>
                </a:r>
              </a:p>
            </p:txBody>
          </p:sp>
        </mc:Fallback>
      </mc:AlternateContent>
      <p:pic>
        <p:nvPicPr>
          <p:cNvPr id="4" name="Picture 3"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837549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086" y="214390"/>
            <a:ext cx="10515600" cy="1325563"/>
          </a:xfrm>
        </p:spPr>
        <p:txBody>
          <a:bodyPr/>
          <a:lstStyle/>
          <a:p>
            <a:r>
              <a:rPr lang="en-US" b="1" dirty="0">
                <a:latin typeface="Times New Roman" panose="02020603050405020304" pitchFamily="18" charset="0"/>
                <a:cs typeface="Times New Roman" panose="02020603050405020304" pitchFamily="18" charset="0"/>
              </a:rPr>
              <a:t>Baseline Estimates</a:t>
            </a:r>
          </a:p>
        </p:txBody>
      </p:sp>
      <p:sp>
        <p:nvSpPr>
          <p:cNvPr id="3" name="Content Placeholder 2"/>
          <p:cNvSpPr>
            <a:spLocks noGrp="1"/>
          </p:cNvSpPr>
          <p:nvPr>
            <p:ph idx="1"/>
          </p:nvPr>
        </p:nvSpPr>
        <p:spPr/>
        <p:txBody>
          <a:bodyPr/>
          <a:lstStyle/>
          <a:p>
            <a:endParaRPr lang="en-US" dirty="0"/>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pic>
        <p:nvPicPr>
          <p:cNvPr id="5" name="Picture 4"/>
          <p:cNvPicPr>
            <a:picLocks noChangeAspect="1"/>
          </p:cNvPicPr>
          <p:nvPr/>
        </p:nvPicPr>
        <p:blipFill>
          <a:blip r:embed="rId3"/>
          <a:stretch>
            <a:fillRect/>
          </a:stretch>
        </p:blipFill>
        <p:spPr>
          <a:xfrm>
            <a:off x="5433411" y="786135"/>
            <a:ext cx="6233872" cy="5184033"/>
          </a:xfrm>
          <a:prstGeom prst="rect">
            <a:avLst/>
          </a:prstGeom>
        </p:spPr>
      </p:pic>
      <p:sp>
        <p:nvSpPr>
          <p:cNvPr id="6" name="Rectangle 5"/>
          <p:cNvSpPr/>
          <p:nvPr/>
        </p:nvSpPr>
        <p:spPr>
          <a:xfrm>
            <a:off x="5549161" y="2179167"/>
            <a:ext cx="1962812" cy="3125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83886" y="2604351"/>
            <a:ext cx="1962812" cy="3125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ne Callout 1 7"/>
          <p:cNvSpPr/>
          <p:nvPr/>
        </p:nvSpPr>
        <p:spPr>
          <a:xfrm>
            <a:off x="1011922" y="1607422"/>
            <a:ext cx="2123884" cy="567329"/>
          </a:xfrm>
          <a:prstGeom prst="borderCallout1">
            <a:avLst>
              <a:gd name="adj1" fmla="val 42889"/>
              <a:gd name="adj2" fmla="val 210746"/>
              <a:gd name="adj3" fmla="val 27443"/>
              <a:gd name="adj4" fmla="val 99825"/>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Downstream and non-concentrated</a:t>
            </a:r>
          </a:p>
        </p:txBody>
      </p:sp>
      <p:sp>
        <p:nvSpPr>
          <p:cNvPr id="9" name="Line Callout 1 8"/>
          <p:cNvSpPr/>
          <p:nvPr/>
        </p:nvSpPr>
        <p:spPr>
          <a:xfrm>
            <a:off x="1011922" y="2249651"/>
            <a:ext cx="2123884" cy="484063"/>
          </a:xfrm>
          <a:prstGeom prst="borderCallout1">
            <a:avLst>
              <a:gd name="adj1" fmla="val 21369"/>
              <a:gd name="adj2" fmla="val 209656"/>
              <a:gd name="adj3" fmla="val 27443"/>
              <a:gd name="adj4" fmla="val 99825"/>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If upstream</a:t>
            </a:r>
          </a:p>
        </p:txBody>
      </p:sp>
      <p:sp>
        <p:nvSpPr>
          <p:cNvPr id="10" name="Line Callout 1 9"/>
          <p:cNvSpPr/>
          <p:nvPr/>
        </p:nvSpPr>
        <p:spPr>
          <a:xfrm>
            <a:off x="1011922" y="2808614"/>
            <a:ext cx="2123884" cy="484063"/>
          </a:xfrm>
          <a:prstGeom prst="borderCallout1">
            <a:avLst>
              <a:gd name="adj1" fmla="val 9413"/>
              <a:gd name="adj2" fmla="val 209111"/>
              <a:gd name="adj3" fmla="val 27443"/>
              <a:gd name="adj4" fmla="val 99825"/>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If concentrated</a:t>
            </a:r>
          </a:p>
        </p:txBody>
      </p:sp>
    </p:spTree>
    <p:extLst>
      <p:ext uri="{BB962C8B-B14F-4D97-AF65-F5344CB8AC3E}">
        <p14:creationId xmlns:p14="http://schemas.microsoft.com/office/powerpoint/2010/main" val="1999339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54" y="189279"/>
            <a:ext cx="10515600" cy="1325563"/>
          </a:xfrm>
        </p:spPr>
        <p:txBody>
          <a:bodyPr/>
          <a:lstStyle/>
          <a:p>
            <a:r>
              <a:rPr lang="en-US" b="1" dirty="0">
                <a:latin typeface="Times New Roman" panose="02020603050405020304" pitchFamily="18" charset="0"/>
                <a:cs typeface="Times New Roman" panose="02020603050405020304" pitchFamily="18" charset="0"/>
              </a:rPr>
              <a:t>Geographic Heterogeneity Analysis</a:t>
            </a:r>
          </a:p>
        </p:txBody>
      </p:sp>
      <p:sp>
        <p:nvSpPr>
          <p:cNvPr id="3" name="Content Placeholder 2"/>
          <p:cNvSpPr>
            <a:spLocks noGrp="1"/>
          </p:cNvSpPr>
          <p:nvPr>
            <p:ph idx="1"/>
          </p:nvPr>
        </p:nvSpPr>
        <p:spPr/>
        <p:txBody>
          <a:bodyPr/>
          <a:lstStyle/>
          <a:p>
            <a:endParaRPr lang="en-US"/>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pic>
        <p:nvPicPr>
          <p:cNvPr id="5" name="Picture 4"/>
          <p:cNvPicPr>
            <a:picLocks noChangeAspect="1"/>
          </p:cNvPicPr>
          <p:nvPr/>
        </p:nvPicPr>
        <p:blipFill>
          <a:blip r:embed="rId3"/>
          <a:stretch>
            <a:fillRect/>
          </a:stretch>
        </p:blipFill>
        <p:spPr>
          <a:xfrm>
            <a:off x="-16940" y="1825625"/>
            <a:ext cx="6057900" cy="3403600"/>
          </a:xfrm>
          <a:prstGeom prst="rect">
            <a:avLst/>
          </a:prstGeom>
        </p:spPr>
      </p:pic>
      <p:pic>
        <p:nvPicPr>
          <p:cNvPr id="6" name="Picture 5"/>
          <p:cNvPicPr>
            <a:picLocks noChangeAspect="1"/>
          </p:cNvPicPr>
          <p:nvPr/>
        </p:nvPicPr>
        <p:blipFill>
          <a:blip r:embed="rId4"/>
          <a:stretch>
            <a:fillRect/>
          </a:stretch>
        </p:blipFill>
        <p:spPr>
          <a:xfrm>
            <a:off x="6040960" y="1825625"/>
            <a:ext cx="6019800" cy="3403600"/>
          </a:xfrm>
          <a:prstGeom prst="rect">
            <a:avLst/>
          </a:prstGeom>
        </p:spPr>
      </p:pic>
      <p:pic>
        <p:nvPicPr>
          <p:cNvPr id="10" name="Picture 9"/>
          <p:cNvPicPr>
            <a:picLocks noChangeAspect="1"/>
          </p:cNvPicPr>
          <p:nvPr/>
        </p:nvPicPr>
        <p:blipFill>
          <a:blip r:embed="rId5"/>
          <a:stretch>
            <a:fillRect/>
          </a:stretch>
        </p:blipFill>
        <p:spPr>
          <a:xfrm>
            <a:off x="3758439" y="5378479"/>
            <a:ext cx="7721600" cy="596900"/>
          </a:xfrm>
          <a:prstGeom prst="rect">
            <a:avLst/>
          </a:prstGeom>
        </p:spPr>
      </p:pic>
      <p:sp>
        <p:nvSpPr>
          <p:cNvPr id="11" name="Rectangle 10"/>
          <p:cNvSpPr/>
          <p:nvPr/>
        </p:nvSpPr>
        <p:spPr>
          <a:xfrm>
            <a:off x="9474864" y="5372674"/>
            <a:ext cx="982560" cy="578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1860" y="3089621"/>
            <a:ext cx="692140" cy="3444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661660" y="3089620"/>
            <a:ext cx="692140" cy="3444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8200" y="5356170"/>
            <a:ext cx="2339628" cy="400110"/>
          </a:xfrm>
          <a:prstGeom prst="rect">
            <a:avLst/>
          </a:prstGeom>
          <a:noFill/>
        </p:spPr>
        <p:txBody>
          <a:bodyPr wrap="square" rtlCol="0">
            <a:spAutoFit/>
          </a:bodyPr>
          <a:lstStyle/>
          <a:p>
            <a:r>
              <a:rPr lang="en-US" sz="2000" smtClean="0">
                <a:latin typeface="Times New Roman" charset="0"/>
                <a:ea typeface="Times New Roman" charset="0"/>
                <a:cs typeface="Times New Roman" charset="0"/>
              </a:rPr>
              <a:t>Full sample:</a:t>
            </a:r>
            <a:endParaRPr lang="en-US" sz="2000" dirty="0">
              <a:latin typeface="Times New Roman" charset="0"/>
              <a:ea typeface="Times New Roman" charset="0"/>
              <a:cs typeface="Times New Roman" charset="0"/>
            </a:endParaRPr>
          </a:p>
        </p:txBody>
      </p:sp>
      <p:sp>
        <p:nvSpPr>
          <p:cNvPr id="8" name="Right Arrow 7"/>
          <p:cNvSpPr/>
          <p:nvPr/>
        </p:nvSpPr>
        <p:spPr>
          <a:xfrm>
            <a:off x="2591834" y="5490658"/>
            <a:ext cx="739035" cy="136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42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30" y="352852"/>
            <a:ext cx="10515600" cy="1325563"/>
          </a:xfrm>
        </p:spPr>
        <p:txBody>
          <a:bodyPr/>
          <a:lstStyle/>
          <a:p>
            <a:r>
              <a:rPr lang="en-US" b="1" dirty="0">
                <a:latin typeface="Times New Roman" panose="02020603050405020304" pitchFamily="18" charset="0"/>
                <a:cs typeface="Times New Roman" panose="02020603050405020304" pitchFamily="18" charset="0"/>
              </a:rPr>
              <a:t>Covid-19 and the Bullwhip Effect</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Bullwhip effect refers to the amplification of order volatility along the supply chain (Wang &amp; Disney, 2016).</a:t>
            </a:r>
          </a:p>
          <a:p>
            <a:r>
              <a:rPr lang="en-US" dirty="0" err="1" smtClean="0">
                <a:latin typeface="Times New Roman" panose="02020603050405020304" pitchFamily="18" charset="0"/>
                <a:cs typeface="Times New Roman" panose="02020603050405020304" pitchFamily="18" charset="0"/>
              </a:rPr>
              <a:t>Altomonte</a:t>
            </a:r>
            <a:r>
              <a:rPr lang="en-US" dirty="0" smtClean="0">
                <a:latin typeface="Times New Roman" panose="02020603050405020304" pitchFamily="18" charset="0"/>
                <a:cs typeface="Times New Roman" panose="02020603050405020304" pitchFamily="18" charset="0"/>
              </a:rPr>
              <a:t> et al. (2012) and </a:t>
            </a:r>
            <a:r>
              <a:rPr lang="en-US" dirty="0" err="1" smtClean="0">
                <a:latin typeface="Times New Roman" panose="02020603050405020304" pitchFamily="18" charset="0"/>
                <a:cs typeface="Times New Roman" panose="02020603050405020304" pitchFamily="18" charset="0"/>
              </a:rPr>
              <a:t>Zavacka</a:t>
            </a:r>
            <a:r>
              <a:rPr lang="en-US" dirty="0" smtClean="0">
                <a:latin typeface="Times New Roman" panose="02020603050405020304" pitchFamily="18" charset="0"/>
                <a:cs typeface="Times New Roman" panose="02020603050405020304" pitchFamily="18" charset="0"/>
              </a:rPr>
              <a:t> (2012) demonstrate the amplification of initial demand shock along the supply chain and argue that the bullwhip effect was mainly caused by the excessive adjustment of production and inventory to new expectation.</a:t>
            </a:r>
            <a:endParaRPr lang="en-US" dirty="0">
              <a:latin typeface="Times New Roman" panose="02020603050405020304" pitchFamily="18" charset="0"/>
              <a:cs typeface="Times New Roman" panose="02020603050405020304" pitchFamily="18" charset="0"/>
            </a:endParaRPr>
          </a:p>
        </p:txBody>
      </p:sp>
      <p:pic>
        <p:nvPicPr>
          <p:cNvPr id="6" name="Picture 5"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93774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54" y="-67342"/>
            <a:ext cx="10515600" cy="1325563"/>
          </a:xfrm>
        </p:spPr>
        <p:txBody>
          <a:bodyPr/>
          <a:lstStyle/>
          <a:p>
            <a:r>
              <a:rPr lang="en-US" b="1" dirty="0">
                <a:latin typeface="Times New Roman" panose="02020603050405020304" pitchFamily="18" charset="0"/>
                <a:cs typeface="Times New Roman" panose="02020603050405020304" pitchFamily="18" charset="0"/>
              </a:rPr>
              <a:t>Time Lagged Effect</a:t>
            </a:r>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pic>
        <p:nvPicPr>
          <p:cNvPr id="5" name="Picture 4"/>
          <p:cNvPicPr>
            <a:picLocks noChangeAspect="1"/>
          </p:cNvPicPr>
          <p:nvPr/>
        </p:nvPicPr>
        <p:blipFill>
          <a:blip r:embed="rId3"/>
          <a:stretch>
            <a:fillRect/>
          </a:stretch>
        </p:blipFill>
        <p:spPr>
          <a:xfrm>
            <a:off x="3001108" y="1139584"/>
            <a:ext cx="6071780" cy="4898053"/>
          </a:xfrm>
          <a:prstGeom prst="rect">
            <a:avLst/>
          </a:prstGeom>
        </p:spPr>
      </p:pic>
      <p:sp>
        <p:nvSpPr>
          <p:cNvPr id="6" name="Rectangle 5"/>
          <p:cNvSpPr/>
          <p:nvPr/>
        </p:nvSpPr>
        <p:spPr>
          <a:xfrm>
            <a:off x="3058983" y="2441997"/>
            <a:ext cx="1501439" cy="4496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58983" y="1941508"/>
            <a:ext cx="1501439" cy="4496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08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31" y="0"/>
            <a:ext cx="10515600" cy="1325563"/>
          </a:xfrm>
        </p:spPr>
        <p:txBody>
          <a:bodyPr/>
          <a:lstStyle/>
          <a:p>
            <a:r>
              <a:rPr lang="en-US" b="1" dirty="0">
                <a:latin typeface="Times New Roman" panose="02020603050405020304" pitchFamily="18" charset="0"/>
                <a:cs typeface="Times New Roman" panose="02020603050405020304" pitchFamily="18" charset="0"/>
              </a:rPr>
              <a:t>Time Lagged Effect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086" y="1505931"/>
            <a:ext cx="5983090" cy="4351338"/>
          </a:xfrm>
        </p:spPr>
      </p:pic>
      <p:pic>
        <p:nvPicPr>
          <p:cNvPr id="4" name="Picture 3"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599586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54" y="124045"/>
            <a:ext cx="10515600" cy="1325563"/>
          </a:xfrm>
        </p:spPr>
        <p:txBody>
          <a:bodyPr/>
          <a:lstStyle/>
          <a:p>
            <a:r>
              <a:rPr lang="en-US" b="1" dirty="0">
                <a:latin typeface="Times New Roman" panose="02020603050405020304" pitchFamily="18" charset="0"/>
                <a:cs typeface="Times New Roman" panose="02020603050405020304" pitchFamily="18" charset="0"/>
              </a:rPr>
              <a:t>Time Lagged Effect V.S. Theoretical 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34" y="1746203"/>
            <a:ext cx="5983090" cy="4351338"/>
          </a:xfrm>
        </p:spPr>
      </p:pic>
      <p:pic>
        <p:nvPicPr>
          <p:cNvPr id="4" name="Picture 3"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510" y="1751496"/>
            <a:ext cx="5222346" cy="3798070"/>
          </a:xfrm>
          <a:prstGeom prst="rect">
            <a:avLst/>
          </a:prstGeom>
        </p:spPr>
      </p:pic>
      <p:sp>
        <p:nvSpPr>
          <p:cNvPr id="7" name="Oval 6"/>
          <p:cNvSpPr/>
          <p:nvPr/>
        </p:nvSpPr>
        <p:spPr>
          <a:xfrm>
            <a:off x="97934" y="3428530"/>
            <a:ext cx="1478618" cy="14786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81024" y="2911222"/>
            <a:ext cx="1478618" cy="14786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4858" y="1746203"/>
            <a:ext cx="1478618" cy="14786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347190" y="1514828"/>
            <a:ext cx="1478618" cy="14786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2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5" presetClass="exit" presetSubtype="10" fill="hold" grpId="1" nodeType="withEffect">
                                  <p:stCondLst>
                                    <p:cond delay="0"/>
                                  </p:stCondLst>
                                  <p:childTnLst>
                                    <p:animEffect transition="out" filter="checkerboard(across)">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xit" presetSubtype="10" fill="hold" grpId="1" nodeType="clickEffect">
                                  <p:stCondLst>
                                    <p:cond delay="0"/>
                                  </p:stCondLst>
                                  <p:childTnLst>
                                    <p:animEffect transition="out" filter="checkerboard(across)">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5" presetClass="exit" presetSubtype="10" fill="hold" grpId="1" nodeType="withEffect">
                                  <p:stCondLst>
                                    <p:cond delay="0"/>
                                  </p:stCondLst>
                                  <p:childTnLst>
                                    <p:animEffect transition="out" filter="checkerboard(across)">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31" y="155197"/>
            <a:ext cx="10515600" cy="1325563"/>
          </a:xfrm>
        </p:spPr>
        <p:txBody>
          <a:bodyPr/>
          <a:lstStyle/>
          <a:p>
            <a:r>
              <a:rPr lang="en-US" altLang="zh-CN" b="1" dirty="0">
                <a:latin typeface="Times New Roman" panose="02020603050405020304" pitchFamily="18" charset="0"/>
                <a:cs typeface="Times New Roman" panose="02020603050405020304" pitchFamily="18" charset="0"/>
              </a:rPr>
              <a:t>Import Substitutions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038234" y="1222744"/>
            <a:ext cx="8132472" cy="4814893"/>
          </a:xfrm>
          <a:prstGeom prst="rect">
            <a:avLst/>
          </a:prstGeom>
        </p:spPr>
      </p:pic>
      <p:pic>
        <p:nvPicPr>
          <p:cNvPr id="6" name="Picture 5"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395872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31" y="155197"/>
            <a:ext cx="10515600" cy="1325563"/>
          </a:xfrm>
        </p:spPr>
        <p:txBody>
          <a:bodyPr/>
          <a:lstStyle/>
          <a:p>
            <a:r>
              <a:rPr lang="en-US" altLang="zh-CN" b="1" dirty="0">
                <a:latin typeface="Times New Roman" panose="02020603050405020304" pitchFamily="18" charset="0"/>
                <a:cs typeface="Times New Roman" panose="02020603050405020304" pitchFamily="18" charset="0"/>
              </a:rPr>
              <a:t>Import Substitutions</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82166" y="1158949"/>
            <a:ext cx="8644607" cy="5024216"/>
          </a:xfrm>
          <a:prstGeom prst="rect">
            <a:avLst/>
          </a:prstGeom>
        </p:spPr>
      </p:pic>
      <p:pic>
        <p:nvPicPr>
          <p:cNvPr id="6" name="Picture 5"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930894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54" y="177556"/>
            <a:ext cx="10515600" cy="1325563"/>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46670" y="2096480"/>
            <a:ext cx="10515600" cy="4351338"/>
          </a:xfrm>
        </p:spPr>
        <p:txBody>
          <a:bodyPr/>
          <a:lstStyle/>
          <a:p>
            <a:r>
              <a:rPr lang="en-US" dirty="0">
                <a:latin typeface="Times New Roman" panose="02020603050405020304" pitchFamily="18" charset="0"/>
                <a:cs typeface="Times New Roman" panose="02020603050405020304" pitchFamily="18" charset="0"/>
              </a:rPr>
              <a:t>The bullwhip effect exists in the global supply chains </a:t>
            </a:r>
            <a:r>
              <a:rPr lang="en-US" dirty="0" smtClean="0">
                <a:latin typeface="Times New Roman" panose="02020603050405020304" pitchFamily="18" charset="0"/>
                <a:cs typeface="Times New Roman" panose="02020603050405020304" pitchFamily="18" charset="0"/>
              </a:rPr>
              <a:t>after the outbreak of Covid-19 based </a:t>
            </a:r>
            <a:r>
              <a:rPr lang="en-US" dirty="0">
                <a:latin typeface="Times New Roman" panose="02020603050405020304" pitchFamily="18" charset="0"/>
                <a:cs typeface="Times New Roman" panose="02020603050405020304" pitchFamily="18" charset="0"/>
              </a:rPr>
              <a:t>on the analysis of Chinese exports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supply chains in which countries are geographically proximate and economically closely connected face to a greater bullwhip effect.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 we need the import substitution as supplemental theory to explain the whole story of the </a:t>
            </a:r>
            <a:r>
              <a:rPr lang="en-US" dirty="0" err="1">
                <a:latin typeface="Times New Roman" panose="02020603050405020304" pitchFamily="18" charset="0"/>
                <a:cs typeface="Times New Roman" panose="02020603050405020304" pitchFamily="18" charset="0"/>
              </a:rPr>
              <a:t>Covid</a:t>
            </a:r>
            <a:r>
              <a:rPr lang="en-US" dirty="0">
                <a:latin typeface="Times New Roman" panose="02020603050405020304" pitchFamily="18" charset="0"/>
                <a:cs typeface="Times New Roman" panose="02020603050405020304" pitchFamily="18" charset="0"/>
              </a:rPr>
              <a:t>-led demand shock on the global </a:t>
            </a:r>
            <a:r>
              <a:rPr lang="en-US" dirty="0" smtClean="0">
                <a:latin typeface="Times New Roman" panose="02020603050405020304" pitchFamily="18" charset="0"/>
                <a:cs typeface="Times New Roman" panose="02020603050405020304" pitchFamily="18" charset="0"/>
              </a:rPr>
              <a:t>supply </a:t>
            </a:r>
            <a:r>
              <a:rPr lang="en-US" dirty="0">
                <a:latin typeface="Times New Roman" panose="02020603050405020304" pitchFamily="18" charset="0"/>
                <a:cs typeface="Times New Roman" panose="02020603050405020304" pitchFamily="18" charset="0"/>
              </a:rPr>
              <a:t>chains. </a:t>
            </a:r>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1358584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47"/>
            <a:ext cx="12192000" cy="13255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Thank you for your listening</a:t>
            </a: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sym typeface="Wingdings" pitchFamily="2" charset="2"/>
              </a:rPr>
              <a: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Any questions?</a:t>
            </a:r>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24187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0515600" cy="1325563"/>
          </a:xfrm>
        </p:spPr>
        <p:txBody>
          <a:bodyPr/>
          <a:lstStyle/>
          <a:p>
            <a:r>
              <a:rPr lang="en-US" b="1" dirty="0">
                <a:latin typeface="Times New Roman" panose="02020603050405020304" pitchFamily="18" charset="0"/>
                <a:cs typeface="Times New Roman" panose="02020603050405020304" pitchFamily="18" charset="0"/>
              </a:rPr>
              <a:t>Theoretical Model</a:t>
            </a:r>
          </a:p>
        </p:txBody>
      </p:sp>
      <p:sp>
        <p:nvSpPr>
          <p:cNvPr id="3" name="Content Placeholder 2"/>
          <p:cNvSpPr>
            <a:spLocks noGrp="1"/>
          </p:cNvSpPr>
          <p:nvPr>
            <p:ph idx="1"/>
          </p:nvPr>
        </p:nvSpPr>
        <p:spPr/>
        <p:txBody>
          <a:bodyPr/>
          <a:lstStyle/>
          <a:p>
            <a:r>
              <a:rPr lang="en-US" dirty="0">
                <a:latin typeface="Times New Roman" charset="0"/>
                <a:ea typeface="Times New Roman" charset="0"/>
                <a:cs typeface="Times New Roman" charset="0"/>
              </a:rPr>
              <a:t>Assumption 1: there are n+1 stages along the supply chain</a:t>
            </a: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pic>
        <p:nvPicPr>
          <p:cNvPr id="6" name="Picture 5" descr="Headers-MacBlue-PP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42652"/>
            <a:ext cx="12208940" cy="820363"/>
          </a:xfrm>
          <a:prstGeom prst="rect">
            <a:avLst/>
          </a:prstGeom>
        </p:spPr>
      </p:pic>
      <p:pic>
        <p:nvPicPr>
          <p:cNvPr id="7" name="Picture 6"/>
          <p:cNvPicPr>
            <a:picLocks noChangeAspect="1"/>
          </p:cNvPicPr>
          <p:nvPr/>
        </p:nvPicPr>
        <p:blipFill>
          <a:blip r:embed="rId4"/>
          <a:stretch>
            <a:fillRect/>
          </a:stretch>
        </p:blipFill>
        <p:spPr>
          <a:xfrm>
            <a:off x="1823348" y="2947503"/>
            <a:ext cx="2601379" cy="1948523"/>
          </a:xfrm>
          <a:prstGeom prst="rect">
            <a:avLst/>
          </a:prstGeom>
        </p:spPr>
      </p:pic>
      <p:pic>
        <p:nvPicPr>
          <p:cNvPr id="8" name="Picture 7"/>
          <p:cNvPicPr>
            <a:picLocks noChangeAspect="1"/>
          </p:cNvPicPr>
          <p:nvPr/>
        </p:nvPicPr>
        <p:blipFill>
          <a:blip r:embed="rId5"/>
          <a:stretch>
            <a:fillRect/>
          </a:stretch>
        </p:blipFill>
        <p:spPr>
          <a:xfrm>
            <a:off x="8579492" y="3504788"/>
            <a:ext cx="1478908" cy="1210558"/>
          </a:xfrm>
          <a:prstGeom prst="rect">
            <a:avLst/>
          </a:prstGeom>
        </p:spPr>
      </p:pic>
      <p:sp>
        <p:nvSpPr>
          <p:cNvPr id="9" name="Right Arrow 8"/>
          <p:cNvSpPr/>
          <p:nvPr/>
        </p:nvSpPr>
        <p:spPr>
          <a:xfrm>
            <a:off x="1623317" y="4850283"/>
            <a:ext cx="9349483" cy="410967"/>
          </a:xfrm>
          <a:prstGeom prst="rightArrow">
            <a:avLst/>
          </a:prstGeom>
          <a:solidFill>
            <a:schemeClr val="accent6">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p:cNvGrpSpPr/>
          <p:nvPr/>
        </p:nvGrpSpPr>
        <p:grpSpPr>
          <a:xfrm>
            <a:off x="5409874" y="4001294"/>
            <a:ext cx="1900255" cy="174660"/>
            <a:chOff x="4910181" y="3961960"/>
            <a:chExt cx="1495746" cy="137480"/>
          </a:xfrm>
        </p:grpSpPr>
        <p:sp>
          <p:nvSpPr>
            <p:cNvPr id="10" name="Oval 9"/>
            <p:cNvSpPr/>
            <p:nvPr/>
          </p:nvSpPr>
          <p:spPr>
            <a:xfrm>
              <a:off x="4910181" y="3961960"/>
              <a:ext cx="133564" cy="1335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83241" y="3961960"/>
              <a:ext cx="133564" cy="1335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72363" y="3965876"/>
              <a:ext cx="133564" cy="1335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916394" y="5185714"/>
            <a:ext cx="2034283"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Upstream industry</a:t>
            </a:r>
            <a:endParaRPr 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774130" y="5171934"/>
            <a:ext cx="2198670"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Downstream industry</a:t>
            </a:r>
            <a:endParaRPr lang="en-US"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471628" y="2789543"/>
            <a:ext cx="1304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n</a:t>
            </a:r>
          </a:p>
        </p:txBody>
      </p:sp>
      <p:sp>
        <p:nvSpPr>
          <p:cNvPr id="17" name="TextBox 16"/>
          <p:cNvSpPr txBox="1"/>
          <p:nvPr/>
        </p:nvSpPr>
        <p:spPr>
          <a:xfrm>
            <a:off x="8899798" y="2798292"/>
            <a:ext cx="1304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stage 0</a:t>
            </a:r>
          </a:p>
        </p:txBody>
      </p:sp>
    </p:spTree>
    <p:extLst>
      <p:ext uri="{BB962C8B-B14F-4D97-AF65-F5344CB8AC3E}">
        <p14:creationId xmlns:p14="http://schemas.microsoft.com/office/powerpoint/2010/main" val="553781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313" y="1569519"/>
            <a:ext cx="10726313" cy="4351338"/>
          </a:xfrm>
        </p:spPr>
        <p:txBody>
          <a:bodyPr/>
          <a:lstStyle/>
          <a:p>
            <a:r>
              <a:rPr lang="en-US" dirty="0">
                <a:latin typeface="Times New Roman" panose="02020603050405020304" pitchFamily="18" charset="0"/>
                <a:cs typeface="Times New Roman" panose="02020603050405020304" pitchFamily="18" charset="0"/>
              </a:rPr>
              <a:t>Assumption 2: Producers will adjust the amount of inventory according to the demand for their product. </a:t>
            </a:r>
          </a:p>
          <a:p>
            <a:pPr lvl="1"/>
            <a:r>
              <a:rPr lang="en-US" dirty="0">
                <a:latin typeface="Times New Roman" panose="02020603050405020304" pitchFamily="18" charset="0"/>
                <a:cs typeface="Times New Roman" panose="02020603050405020304" pitchFamily="18" charset="0"/>
              </a:rPr>
              <a:t>Producers intend to hold α percent of demand as inventory.</a:t>
            </a:r>
          </a:p>
          <a:p>
            <a:pPr lvl="1"/>
            <a:r>
              <a:rPr lang="en-US" dirty="0">
                <a:latin typeface="Times New Roman" panose="02020603050405020304" pitchFamily="18" charset="0"/>
                <a:cs typeface="Times New Roman" panose="02020603050405020304" pitchFamily="18" charset="0"/>
              </a:rPr>
              <a:t>Producers restock at time t to meet the demand at time t-1</a:t>
            </a: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624233" y="3448820"/>
            <a:ext cx="10948750" cy="2488528"/>
            <a:chOff x="624233" y="3448820"/>
            <a:chExt cx="10948750" cy="2488528"/>
          </a:xfrm>
        </p:grpSpPr>
        <p:pic>
          <p:nvPicPr>
            <p:cNvPr id="8" name="Picture 7"/>
            <p:cNvPicPr>
              <a:picLocks noChangeAspect="1"/>
            </p:cNvPicPr>
            <p:nvPr/>
          </p:nvPicPr>
          <p:blipFill>
            <a:blip r:embed="rId3"/>
            <a:stretch>
              <a:fillRect/>
            </a:stretch>
          </p:blipFill>
          <p:spPr>
            <a:xfrm>
              <a:off x="838200" y="3892479"/>
              <a:ext cx="1478908" cy="1210558"/>
            </a:xfrm>
            <a:prstGeom prst="rect">
              <a:avLst/>
            </a:prstGeom>
          </p:spPr>
        </p:pic>
        <p:sp>
          <p:nvSpPr>
            <p:cNvPr id="17" name="TextBox 16"/>
            <p:cNvSpPr txBox="1"/>
            <p:nvPr/>
          </p:nvSpPr>
          <p:spPr>
            <a:xfrm>
              <a:off x="624233" y="3448820"/>
              <a:ext cx="23807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Cell phone retailer</a:t>
              </a:r>
            </a:p>
          </p:txBody>
        </p:sp>
        <p:sp>
          <p:nvSpPr>
            <p:cNvPr id="18" name="Right Arrow 17"/>
            <p:cNvSpPr/>
            <p:nvPr/>
          </p:nvSpPr>
          <p:spPr>
            <a:xfrm>
              <a:off x="945223" y="5210034"/>
              <a:ext cx="9349483" cy="410967"/>
            </a:xfrm>
            <a:prstGeom prst="rightArrow">
              <a:avLst/>
            </a:prstGeom>
            <a:solidFill>
              <a:schemeClr val="accent6">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10401729" y="5210034"/>
              <a:ext cx="1171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Timeline</a:t>
              </a:r>
            </a:p>
          </p:txBody>
        </p:sp>
        <p:sp>
          <p:nvSpPr>
            <p:cNvPr id="19" name="TextBox 18"/>
            <p:cNvSpPr txBox="1"/>
            <p:nvPr/>
          </p:nvSpPr>
          <p:spPr>
            <a:xfrm>
              <a:off x="3441591" y="5568016"/>
              <a:ext cx="4628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t-1</a:t>
              </a:r>
            </a:p>
          </p:txBody>
        </p:sp>
        <p:sp>
          <p:nvSpPr>
            <p:cNvPr id="20" name="TextBox 19"/>
            <p:cNvSpPr txBox="1"/>
            <p:nvPr/>
          </p:nvSpPr>
          <p:spPr>
            <a:xfrm>
              <a:off x="2863211" y="3825011"/>
              <a:ext cx="2648162" cy="923330"/>
            </a:xfrm>
            <a:prstGeom prst="rect">
              <a:avLst/>
            </a:prstGeom>
            <a:noFill/>
          </p:spPr>
          <p:txBody>
            <a:bodyPr wrap="square" rtlCol="0">
              <a:spAutoFit/>
            </a:bodyPr>
            <a:lstStyle/>
            <a:p>
              <a:r>
                <a:rPr lang="en-US" dirty="0"/>
                <a:t>Demand: 50</a:t>
              </a:r>
            </a:p>
            <a:p>
              <a:r>
                <a:rPr lang="en-US" dirty="0"/>
                <a:t>Demand for Inventory 25</a:t>
              </a:r>
            </a:p>
            <a:p>
              <a:r>
                <a:rPr lang="en-US" dirty="0"/>
                <a:t>α = 50%</a:t>
              </a:r>
            </a:p>
          </p:txBody>
        </p:sp>
        <p:sp>
          <p:nvSpPr>
            <p:cNvPr id="21" name="TextBox 20"/>
            <p:cNvSpPr txBox="1"/>
            <p:nvPr/>
          </p:nvSpPr>
          <p:spPr>
            <a:xfrm>
              <a:off x="5438791" y="3825011"/>
              <a:ext cx="2636697" cy="923330"/>
            </a:xfrm>
            <a:prstGeom prst="rect">
              <a:avLst/>
            </a:prstGeom>
            <a:noFill/>
          </p:spPr>
          <p:txBody>
            <a:bodyPr wrap="square" rtlCol="0">
              <a:spAutoFit/>
            </a:bodyPr>
            <a:lstStyle/>
            <a:p>
              <a:r>
                <a:rPr lang="en-US" dirty="0"/>
                <a:t>Demand: 40</a:t>
              </a:r>
            </a:p>
            <a:p>
              <a:r>
                <a:rPr lang="en-US" dirty="0"/>
                <a:t>Demand for Inventory 20</a:t>
              </a:r>
            </a:p>
            <a:p>
              <a:r>
                <a:rPr lang="en-US" dirty="0"/>
                <a:t>α = 50%</a:t>
              </a:r>
            </a:p>
          </p:txBody>
        </p:sp>
        <p:sp>
          <p:nvSpPr>
            <p:cNvPr id="22" name="TextBox 21"/>
            <p:cNvSpPr txBox="1"/>
            <p:nvPr/>
          </p:nvSpPr>
          <p:spPr>
            <a:xfrm>
              <a:off x="5805106" y="5568016"/>
              <a:ext cx="4628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t>
              </a:r>
            </a:p>
          </p:txBody>
        </p:sp>
        <p:sp>
          <p:nvSpPr>
            <p:cNvPr id="23" name="TextBox 22"/>
            <p:cNvSpPr txBox="1"/>
            <p:nvPr/>
          </p:nvSpPr>
          <p:spPr>
            <a:xfrm>
              <a:off x="8336301" y="5562341"/>
              <a:ext cx="52292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t+1</a:t>
              </a:r>
            </a:p>
          </p:txBody>
        </p:sp>
        <p:sp>
          <p:nvSpPr>
            <p:cNvPr id="25" name="TextBox 24"/>
            <p:cNvSpPr txBox="1"/>
            <p:nvPr/>
          </p:nvSpPr>
          <p:spPr>
            <a:xfrm>
              <a:off x="8075488" y="3822758"/>
              <a:ext cx="2636697" cy="923330"/>
            </a:xfrm>
            <a:prstGeom prst="rect">
              <a:avLst/>
            </a:prstGeom>
            <a:noFill/>
          </p:spPr>
          <p:txBody>
            <a:bodyPr wrap="square" rtlCol="0">
              <a:spAutoFit/>
            </a:bodyPr>
            <a:lstStyle/>
            <a:p>
              <a:r>
                <a:rPr lang="en-US" dirty="0"/>
                <a:t>Demand: 30</a:t>
              </a:r>
            </a:p>
            <a:p>
              <a:r>
                <a:rPr lang="en-US" dirty="0"/>
                <a:t>Demand for Inventory 15</a:t>
              </a:r>
            </a:p>
            <a:p>
              <a:r>
                <a:rPr lang="en-US" dirty="0"/>
                <a:t>α = 50%</a:t>
              </a:r>
            </a:p>
          </p:txBody>
        </p:sp>
      </p:grpSp>
      <p:pic>
        <p:nvPicPr>
          <p:cNvPr id="15" name="Picture 14" descr="Headers-MacBlue-PPT.jpg">
            <a:extLst>
              <a:ext uri="{FF2B5EF4-FFF2-40B4-BE49-F238E27FC236}">
                <a16:creationId xmlns:a16="http://schemas.microsoft.com/office/drawing/2014/main" xmlns="" id="{15AC2077-72C8-5D47-AE5C-16B12D7F31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42652"/>
            <a:ext cx="12208940" cy="820363"/>
          </a:xfrm>
          <a:prstGeom prst="rect">
            <a:avLst/>
          </a:prstGeom>
        </p:spPr>
      </p:pic>
      <p:sp>
        <p:nvSpPr>
          <p:cNvPr id="24" name="Title 1">
            <a:extLst>
              <a:ext uri="{FF2B5EF4-FFF2-40B4-BE49-F238E27FC236}">
                <a16:creationId xmlns:a16="http://schemas.microsoft.com/office/drawing/2014/main" xmlns="" id="{0CD2192E-D0E4-634B-9675-F9F779B28936}"/>
              </a:ext>
            </a:extLst>
          </p:cNvPr>
          <p:cNvSpPr txBox="1">
            <a:spLocks/>
          </p:cNvSpPr>
          <p:nvPr/>
        </p:nvSpPr>
        <p:spPr>
          <a:xfrm>
            <a:off x="471756" y="2680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Theoretical Model</a:t>
            </a:r>
          </a:p>
        </p:txBody>
      </p:sp>
      <p:sp>
        <p:nvSpPr>
          <p:cNvPr id="7" name="Rectangle 6"/>
          <p:cNvSpPr/>
          <p:nvPr/>
        </p:nvSpPr>
        <p:spPr>
          <a:xfrm>
            <a:off x="2863211" y="3825011"/>
            <a:ext cx="1379180" cy="321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63211" y="4424401"/>
            <a:ext cx="1379180" cy="321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63211" y="4146699"/>
            <a:ext cx="2470223" cy="275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27326" y="4146144"/>
            <a:ext cx="2470223" cy="275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86953" y="4146144"/>
            <a:ext cx="2470223" cy="275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2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inVertic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arn(inVertic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ight Arrow 37"/>
          <p:cNvSpPr/>
          <p:nvPr/>
        </p:nvSpPr>
        <p:spPr>
          <a:xfrm>
            <a:off x="860986" y="3014130"/>
            <a:ext cx="11200875" cy="410967"/>
          </a:xfrm>
          <a:prstGeom prst="rightArrow">
            <a:avLst/>
          </a:prstGeom>
          <a:solidFill>
            <a:schemeClr val="accent6">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836959" y="3028389"/>
            <a:ext cx="1171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Timeline</a:t>
            </a:r>
          </a:p>
        </p:txBody>
      </p:sp>
      <p:sp>
        <p:nvSpPr>
          <p:cNvPr id="28" name="TextBox 27"/>
          <p:cNvSpPr txBox="1"/>
          <p:nvPr/>
        </p:nvSpPr>
        <p:spPr>
          <a:xfrm>
            <a:off x="3574697" y="3366051"/>
            <a:ext cx="4628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t-1</a:t>
            </a:r>
          </a:p>
        </p:txBody>
      </p:sp>
      <p:sp>
        <p:nvSpPr>
          <p:cNvPr id="31" name="TextBox 30"/>
          <p:cNvSpPr txBox="1"/>
          <p:nvPr/>
        </p:nvSpPr>
        <p:spPr>
          <a:xfrm>
            <a:off x="5692029" y="3366051"/>
            <a:ext cx="4628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t>
            </a:r>
          </a:p>
        </p:txBody>
      </p:sp>
      <p:sp>
        <p:nvSpPr>
          <p:cNvPr id="32" name="TextBox 31"/>
          <p:cNvSpPr txBox="1"/>
          <p:nvPr/>
        </p:nvSpPr>
        <p:spPr>
          <a:xfrm>
            <a:off x="8270116" y="3360376"/>
            <a:ext cx="52292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t+1</a:t>
            </a:r>
          </a:p>
        </p:txBody>
      </p:sp>
      <p:pic>
        <p:nvPicPr>
          <p:cNvPr id="16" name="Picture 15"/>
          <p:cNvPicPr>
            <a:picLocks noChangeAspect="1"/>
          </p:cNvPicPr>
          <p:nvPr/>
        </p:nvPicPr>
        <p:blipFill>
          <a:blip r:embed="rId3"/>
          <a:stretch>
            <a:fillRect/>
          </a:stretch>
        </p:blipFill>
        <p:spPr>
          <a:xfrm>
            <a:off x="795461" y="1690514"/>
            <a:ext cx="1478908" cy="1210558"/>
          </a:xfrm>
          <a:prstGeom prst="rect">
            <a:avLst/>
          </a:prstGeom>
        </p:spPr>
      </p:pic>
      <p:sp>
        <p:nvSpPr>
          <p:cNvPr id="25" name="TextBox 24"/>
          <p:cNvSpPr txBox="1"/>
          <p:nvPr/>
        </p:nvSpPr>
        <p:spPr>
          <a:xfrm>
            <a:off x="539260" y="1292026"/>
            <a:ext cx="21944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Cell phone retailer</a:t>
            </a:r>
          </a:p>
        </p:txBody>
      </p:sp>
      <p:sp>
        <p:nvSpPr>
          <p:cNvPr id="29" name="TextBox 28"/>
          <p:cNvSpPr txBox="1"/>
          <p:nvPr/>
        </p:nvSpPr>
        <p:spPr>
          <a:xfrm>
            <a:off x="2536195" y="1629853"/>
            <a:ext cx="273722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Demand: 50</a:t>
            </a:r>
          </a:p>
          <a:p>
            <a:r>
              <a:rPr lang="en-US" dirty="0">
                <a:latin typeface="Times New Roman" panose="02020603050405020304" pitchFamily="18" charset="0"/>
                <a:cs typeface="Times New Roman" panose="02020603050405020304" pitchFamily="18" charset="0"/>
              </a:rPr>
              <a:t>Actual Inventory: 25</a:t>
            </a:r>
          </a:p>
          <a:p>
            <a:r>
              <a:rPr lang="en-US" dirty="0">
                <a:latin typeface="Times New Roman" panose="02020603050405020304" pitchFamily="18" charset="0"/>
                <a:cs typeface="Times New Roman" panose="02020603050405020304" pitchFamily="18" charset="0"/>
              </a:rPr>
              <a:t>Demand for inventory: 25</a:t>
            </a:r>
          </a:p>
        </p:txBody>
      </p:sp>
      <p:sp>
        <p:nvSpPr>
          <p:cNvPr id="30" name="TextBox 29"/>
          <p:cNvSpPr txBox="1"/>
          <p:nvPr/>
        </p:nvSpPr>
        <p:spPr>
          <a:xfrm>
            <a:off x="5203478" y="1641758"/>
            <a:ext cx="262806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Demand: 40</a:t>
            </a:r>
          </a:p>
          <a:p>
            <a:r>
              <a:rPr lang="en-US" dirty="0">
                <a:latin typeface="Times New Roman" panose="02020603050405020304" pitchFamily="18" charset="0"/>
                <a:cs typeface="Times New Roman" panose="02020603050405020304" pitchFamily="18" charset="0"/>
              </a:rPr>
              <a:t>Actual Inventory: 25</a:t>
            </a:r>
          </a:p>
          <a:p>
            <a:r>
              <a:rPr lang="en-US" dirty="0">
                <a:latin typeface="Times New Roman" panose="02020603050405020304" pitchFamily="18" charset="0"/>
                <a:cs typeface="Times New Roman" panose="02020603050405020304" pitchFamily="18" charset="0"/>
              </a:rPr>
              <a:t>Demand for inventory: 20</a:t>
            </a:r>
          </a:p>
        </p:txBody>
      </p:sp>
      <p:sp>
        <p:nvSpPr>
          <p:cNvPr id="37" name="TextBox 36"/>
          <p:cNvSpPr txBox="1"/>
          <p:nvPr/>
        </p:nvSpPr>
        <p:spPr>
          <a:xfrm>
            <a:off x="7860137" y="1629853"/>
            <a:ext cx="262806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Demand: 30</a:t>
            </a:r>
          </a:p>
          <a:p>
            <a:r>
              <a:rPr lang="en-US" dirty="0">
                <a:latin typeface="Times New Roman" panose="02020603050405020304" pitchFamily="18" charset="0"/>
                <a:cs typeface="Times New Roman" panose="02020603050405020304" pitchFamily="18" charset="0"/>
              </a:rPr>
              <a:t>Actual Inventory: 20</a:t>
            </a:r>
          </a:p>
          <a:p>
            <a:r>
              <a:rPr lang="en-US" dirty="0">
                <a:latin typeface="Times New Roman" panose="02020603050405020304" pitchFamily="18" charset="0"/>
                <a:cs typeface="Times New Roman" panose="02020603050405020304" pitchFamily="18" charset="0"/>
              </a:rPr>
              <a:t>Demand for inventory: 15</a:t>
            </a:r>
          </a:p>
        </p:txBody>
      </p:sp>
      <p:grpSp>
        <p:nvGrpSpPr>
          <p:cNvPr id="5" name="Group 4"/>
          <p:cNvGrpSpPr/>
          <p:nvPr/>
        </p:nvGrpSpPr>
        <p:grpSpPr>
          <a:xfrm>
            <a:off x="547191" y="3570975"/>
            <a:ext cx="11514670" cy="2418319"/>
            <a:chOff x="547191" y="3570975"/>
            <a:chExt cx="11514670" cy="2418319"/>
          </a:xfrm>
        </p:grpSpPr>
        <p:sp>
          <p:nvSpPr>
            <p:cNvPr id="17" name="TextBox 16"/>
            <p:cNvSpPr txBox="1"/>
            <p:nvPr/>
          </p:nvSpPr>
          <p:spPr>
            <a:xfrm>
              <a:off x="547191" y="3570975"/>
              <a:ext cx="2395465" cy="369332"/>
            </a:xfrm>
            <a:prstGeom prst="rect">
              <a:avLst/>
            </a:prstGeom>
            <a:noFill/>
          </p:spPr>
          <p:txBody>
            <a:bodyPr wrap="square" rtlCol="0">
              <a:spAutoFit/>
            </a:bodyPr>
            <a:lstStyle/>
            <a:p>
              <a:r>
                <a:rPr lang="en-US" b="1" dirty="0">
                  <a:latin typeface="Times New Roman" charset="0"/>
                  <a:ea typeface="Times New Roman" charset="0"/>
                  <a:cs typeface="Times New Roman" charset="0"/>
                </a:rPr>
                <a:t>Cell phone producers</a:t>
              </a:r>
            </a:p>
          </p:txBody>
        </p:sp>
        <p:grpSp>
          <p:nvGrpSpPr>
            <p:cNvPr id="2" name="Group 1"/>
            <p:cNvGrpSpPr/>
            <p:nvPr/>
          </p:nvGrpSpPr>
          <p:grpSpPr>
            <a:xfrm>
              <a:off x="795461" y="3876957"/>
              <a:ext cx="11266400" cy="2112337"/>
              <a:chOff x="795461" y="3876957"/>
              <a:chExt cx="11266400" cy="2112337"/>
            </a:xfrm>
          </p:grpSpPr>
          <p:sp>
            <p:nvSpPr>
              <p:cNvPr id="19" name="TextBox 18"/>
              <p:cNvSpPr txBox="1"/>
              <p:nvPr/>
            </p:nvSpPr>
            <p:spPr>
              <a:xfrm>
                <a:off x="3617436" y="5619962"/>
                <a:ext cx="4628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t-1</a:t>
                </a:r>
              </a:p>
            </p:txBody>
          </p:sp>
          <p:sp>
            <p:nvSpPr>
              <p:cNvPr id="21" name="TextBox 20"/>
              <p:cNvSpPr txBox="1"/>
              <p:nvPr/>
            </p:nvSpPr>
            <p:spPr>
              <a:xfrm>
                <a:off x="5207361" y="4121443"/>
                <a:ext cx="1517669" cy="369332"/>
              </a:xfrm>
              <a:prstGeom prst="rect">
                <a:avLst/>
              </a:prstGeom>
              <a:noFill/>
            </p:spPr>
            <p:txBody>
              <a:bodyPr wrap="square" rtlCol="0">
                <a:spAutoFit/>
              </a:bodyPr>
              <a:lstStyle/>
              <a:p>
                <a:r>
                  <a:rPr lang="en-US" dirty="0"/>
                  <a:t>Demand: 5</a:t>
                </a:r>
                <a:r>
                  <a:rPr lang="en-US" altLang="zh-CN" dirty="0"/>
                  <a:t>0</a:t>
                </a:r>
                <a:endParaRPr lang="en-US" dirty="0"/>
              </a:p>
            </p:txBody>
          </p:sp>
          <p:sp>
            <p:nvSpPr>
              <p:cNvPr id="22" name="TextBox 21"/>
              <p:cNvSpPr txBox="1"/>
              <p:nvPr/>
            </p:nvSpPr>
            <p:spPr>
              <a:xfrm>
                <a:off x="5734768" y="5619962"/>
                <a:ext cx="4628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t>
                </a:r>
              </a:p>
            </p:txBody>
          </p:sp>
          <p:sp>
            <p:nvSpPr>
              <p:cNvPr id="23" name="TextBox 22"/>
              <p:cNvSpPr txBox="1"/>
              <p:nvPr/>
            </p:nvSpPr>
            <p:spPr>
              <a:xfrm>
                <a:off x="8312855" y="5614287"/>
                <a:ext cx="52292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t+1</a:t>
                </a:r>
              </a:p>
            </p:txBody>
          </p:sp>
          <p:sp>
            <p:nvSpPr>
              <p:cNvPr id="24" name="TextBox 23"/>
              <p:cNvSpPr txBox="1"/>
              <p:nvPr/>
            </p:nvSpPr>
            <p:spPr>
              <a:xfrm>
                <a:off x="7860137" y="4121443"/>
                <a:ext cx="1517669" cy="369332"/>
              </a:xfrm>
              <a:prstGeom prst="rect">
                <a:avLst/>
              </a:prstGeom>
              <a:noFill/>
            </p:spPr>
            <p:txBody>
              <a:bodyPr wrap="square" rtlCol="0">
                <a:spAutoFit/>
              </a:bodyPr>
              <a:lstStyle/>
              <a:p>
                <a:r>
                  <a:rPr lang="en-US" dirty="0"/>
                  <a:t>Demand: </a:t>
                </a:r>
                <a:r>
                  <a:rPr lang="en-US" altLang="zh-CN" dirty="0"/>
                  <a:t>35</a:t>
                </a:r>
                <a:endParaRPr lang="en-US" dirty="0"/>
              </a:p>
            </p:txBody>
          </p:sp>
          <p:pic>
            <p:nvPicPr>
              <p:cNvPr id="36" name="Picture 35"/>
              <p:cNvPicPr>
                <a:picLocks noChangeAspect="1"/>
              </p:cNvPicPr>
              <p:nvPr/>
            </p:nvPicPr>
            <p:blipFill>
              <a:blip r:embed="rId4"/>
              <a:stretch>
                <a:fillRect/>
              </a:stretch>
            </p:blipFill>
            <p:spPr>
              <a:xfrm>
                <a:off x="795461" y="3876957"/>
                <a:ext cx="1727265" cy="1293781"/>
              </a:xfrm>
              <a:prstGeom prst="rect">
                <a:avLst/>
              </a:prstGeom>
            </p:spPr>
          </p:pic>
          <p:sp>
            <p:nvSpPr>
              <p:cNvPr id="39" name="Right Arrow 38"/>
              <p:cNvSpPr/>
              <p:nvPr/>
            </p:nvSpPr>
            <p:spPr>
              <a:xfrm>
                <a:off x="860986" y="5123169"/>
                <a:ext cx="11200875" cy="410967"/>
              </a:xfrm>
              <a:prstGeom prst="rightArrow">
                <a:avLst/>
              </a:prstGeom>
              <a:solidFill>
                <a:schemeClr val="accent6">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795461" y="5143489"/>
                <a:ext cx="1171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Timeline</a:t>
                </a:r>
              </a:p>
            </p:txBody>
          </p:sp>
          <p:sp>
            <p:nvSpPr>
              <p:cNvPr id="41" name="TextBox 40"/>
              <p:cNvSpPr txBox="1"/>
              <p:nvPr/>
            </p:nvSpPr>
            <p:spPr>
              <a:xfrm>
                <a:off x="10841154" y="5614287"/>
                <a:ext cx="52292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10343779" y="4121443"/>
                <a:ext cx="1517669" cy="369332"/>
              </a:xfrm>
              <a:prstGeom prst="rect">
                <a:avLst/>
              </a:prstGeom>
              <a:noFill/>
            </p:spPr>
            <p:txBody>
              <a:bodyPr wrap="square" rtlCol="0">
                <a:spAutoFit/>
              </a:bodyPr>
              <a:lstStyle/>
              <a:p>
                <a:r>
                  <a:rPr lang="en-US" dirty="0"/>
                  <a:t>Demand: </a:t>
                </a:r>
                <a:r>
                  <a:rPr lang="en-US" altLang="zh-CN" dirty="0"/>
                  <a:t>20</a:t>
                </a:r>
                <a:endParaRPr lang="en-US" dirty="0"/>
              </a:p>
            </p:txBody>
          </p:sp>
        </p:grpSp>
      </p:grpSp>
      <p:pic>
        <p:nvPicPr>
          <p:cNvPr id="33" name="Picture 32" descr="Headers-MacBlue-PPT.jpg">
            <a:extLst>
              <a:ext uri="{FF2B5EF4-FFF2-40B4-BE49-F238E27FC236}">
                <a16:creationId xmlns:a16="http://schemas.microsoft.com/office/drawing/2014/main" xmlns="" id="{5D73DF14-979C-6249-AEC2-BB686FD07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042652"/>
            <a:ext cx="12208940" cy="820363"/>
          </a:xfrm>
          <a:prstGeom prst="rect">
            <a:avLst/>
          </a:prstGeom>
        </p:spPr>
      </p:pic>
      <p:sp>
        <p:nvSpPr>
          <p:cNvPr id="35" name="Title 1">
            <a:extLst>
              <a:ext uri="{FF2B5EF4-FFF2-40B4-BE49-F238E27FC236}">
                <a16:creationId xmlns:a16="http://schemas.microsoft.com/office/drawing/2014/main" xmlns="" id="{049C597B-DD3C-6048-ABDE-0BBCEC4C90B2}"/>
              </a:ext>
            </a:extLst>
          </p:cNvPr>
          <p:cNvSpPr>
            <a:spLocks noGrp="1"/>
          </p:cNvSpPr>
          <p:nvPr>
            <p:ph type="title"/>
          </p:nvPr>
        </p:nvSpPr>
        <p:spPr>
          <a:xfrm>
            <a:off x="457200" y="107219"/>
            <a:ext cx="10515600" cy="1325563"/>
          </a:xfrm>
        </p:spPr>
        <p:txBody>
          <a:bodyPr/>
          <a:lstStyle/>
          <a:p>
            <a:r>
              <a:rPr lang="en-US" b="1" dirty="0" smtClean="0">
                <a:latin typeface="Times New Roman" panose="02020603050405020304" pitchFamily="18" charset="0"/>
                <a:cs typeface="Times New Roman" panose="02020603050405020304" pitchFamily="18" charset="0"/>
              </a:rPr>
              <a:t>Two-Stage Model</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2536195" y="1957589"/>
            <a:ext cx="2138836" cy="2575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122911" y="1974634"/>
            <a:ext cx="2138836" cy="2575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rot="20247747">
            <a:off x="4791392" y="2035888"/>
            <a:ext cx="327934" cy="2029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860137" y="1957589"/>
            <a:ext cx="2138836" cy="2575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226266" y="2266787"/>
            <a:ext cx="2574662" cy="2502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rot="20247747">
            <a:off x="7453814" y="2035888"/>
            <a:ext cx="327934" cy="2029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145699" y="4146436"/>
            <a:ext cx="1409647" cy="344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808121" y="4145341"/>
            <a:ext cx="1409647" cy="344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0300859" y="4145340"/>
            <a:ext cx="1409647" cy="344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rot="2552011">
            <a:off x="3882285" y="3091945"/>
            <a:ext cx="1624959" cy="5545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rot="2552011">
            <a:off x="6098646" y="3090748"/>
            <a:ext cx="1624959" cy="5545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2552011">
            <a:off x="9067081" y="3087841"/>
            <a:ext cx="1624959" cy="5545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812982" y="2263101"/>
            <a:ext cx="2574662" cy="2502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79221" y="2265721"/>
            <a:ext cx="2574662" cy="2502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522726" y="1690515"/>
            <a:ext cx="1318234" cy="251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174884" y="1686528"/>
            <a:ext cx="1318234" cy="251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826482" y="1688530"/>
            <a:ext cx="1318234" cy="251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522726" y="1938466"/>
            <a:ext cx="72726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053883" y="4439575"/>
            <a:ext cx="683373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linds(horizontal)">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5" presetClass="exit" presetSubtype="10" fill="hold" grpId="1" nodeType="withEffect">
                                  <p:stCondLst>
                                    <p:cond delay="0"/>
                                  </p:stCondLst>
                                  <p:childTnLst>
                                    <p:animEffect transition="out" filter="checkerboard(across)">
                                      <p:cBhvr>
                                        <p:cTn id="34" dur="500"/>
                                        <p:tgtEl>
                                          <p:spTgt spid="55"/>
                                        </p:tgtEl>
                                      </p:cBhvr>
                                    </p:animEffect>
                                    <p:set>
                                      <p:cBhvr>
                                        <p:cTn id="35" dur="1" fill="hold">
                                          <p:stCondLst>
                                            <p:cond delay="499"/>
                                          </p:stCondLst>
                                        </p:cTn>
                                        <p:tgtEl>
                                          <p:spTgt spid="55"/>
                                        </p:tgtEl>
                                        <p:attrNameLst>
                                          <p:attrName>style.visibility</p:attrName>
                                        </p:attrNameLst>
                                      </p:cBhvr>
                                      <p:to>
                                        <p:strVal val="hidden"/>
                                      </p:to>
                                    </p:set>
                                  </p:childTnLst>
                                </p:cTn>
                              </p:par>
                              <p:par>
                                <p:cTn id="36" presetID="5" presetClass="exit" presetSubtype="10" fill="hold" grpId="1" nodeType="withEffect">
                                  <p:stCondLst>
                                    <p:cond delay="0"/>
                                  </p:stCondLst>
                                  <p:childTnLst>
                                    <p:animEffect transition="out" filter="checkerboard(across)">
                                      <p:cBhvr>
                                        <p:cTn id="37" dur="500"/>
                                        <p:tgtEl>
                                          <p:spTgt spid="34"/>
                                        </p:tgtEl>
                                      </p:cBhvr>
                                    </p:animEffect>
                                    <p:set>
                                      <p:cBhvr>
                                        <p:cTn id="38" dur="1" fill="hold">
                                          <p:stCondLst>
                                            <p:cond delay="499"/>
                                          </p:stCondLst>
                                        </p:cTn>
                                        <p:tgtEl>
                                          <p:spTgt spid="3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circle(in)">
                                      <p:cBhvr>
                                        <p:cTn id="43" dur="20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circle(in)">
                                      <p:cBhvr>
                                        <p:cTn id="48" dur="20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randombar(horizont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46"/>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45"/>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4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linds(horizontal)">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randombar(horizontal)">
                                      <p:cBhvr>
                                        <p:cTn id="71" dur="500"/>
                                        <p:tgtEl>
                                          <p:spTgt spid="56"/>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2"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randombar(horizontal)">
                                      <p:cBhvr>
                                        <p:cTn id="76" dur="500"/>
                                        <p:tgtEl>
                                          <p:spTgt spid="3"/>
                                        </p:tgtEl>
                                      </p:cBhvr>
                                    </p:animEffect>
                                  </p:childTnLst>
                                </p:cTn>
                              </p:par>
                              <p:par>
                                <p:cTn id="77" presetID="14" presetClass="entr" presetSubtype="10" fill="hold" grpId="2"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randombar(horizontal)">
                                      <p:cBhvr>
                                        <p:cTn id="79" dur="500"/>
                                        <p:tgtEl>
                                          <p:spTgt spid="55"/>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randombar(horizontal)">
                                      <p:cBhvr>
                                        <p:cTn id="84" dur="500"/>
                                        <p:tgtEl>
                                          <p:spTgt spid="51"/>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randombar(horizontal)">
                                      <p:cBhvr>
                                        <p:cTn id="89" dur="500"/>
                                        <p:tgtEl>
                                          <p:spTgt spid="47"/>
                                        </p:tgtEl>
                                      </p:cBhvr>
                                    </p:animEffect>
                                  </p:childTnLst>
                                </p:cTn>
                              </p:par>
                            </p:childTnLst>
                          </p:cTn>
                        </p:par>
                      </p:childTnLst>
                    </p:cTn>
                  </p:par>
                  <p:par>
                    <p:cTn id="90" fill="hold">
                      <p:stCondLst>
                        <p:cond delay="indefinite"/>
                      </p:stCondLst>
                      <p:childTnLst>
                        <p:par>
                          <p:cTn id="91" fill="hold">
                            <p:stCondLst>
                              <p:cond delay="0"/>
                            </p:stCondLst>
                            <p:childTnLst>
                              <p:par>
                                <p:cTn id="92" presetID="5" presetClass="exit" presetSubtype="10" fill="hold" grpId="1" nodeType="clickEffect">
                                  <p:stCondLst>
                                    <p:cond delay="0"/>
                                  </p:stCondLst>
                                  <p:childTnLst>
                                    <p:animEffect transition="out" filter="checkerboard(across)">
                                      <p:cBhvr>
                                        <p:cTn id="93" dur="500"/>
                                        <p:tgtEl>
                                          <p:spTgt spid="56"/>
                                        </p:tgtEl>
                                      </p:cBhvr>
                                    </p:animEffect>
                                    <p:set>
                                      <p:cBhvr>
                                        <p:cTn id="94" dur="1" fill="hold">
                                          <p:stCondLst>
                                            <p:cond delay="499"/>
                                          </p:stCondLst>
                                        </p:cTn>
                                        <p:tgtEl>
                                          <p:spTgt spid="56"/>
                                        </p:tgtEl>
                                        <p:attrNameLst>
                                          <p:attrName>style.visibility</p:attrName>
                                        </p:attrNameLst>
                                      </p:cBhvr>
                                      <p:to>
                                        <p:strVal val="hidden"/>
                                      </p:to>
                                    </p:set>
                                  </p:childTnLst>
                                </p:cTn>
                              </p:par>
                              <p:par>
                                <p:cTn id="95" presetID="5" presetClass="exit" presetSubtype="10" fill="hold" grpId="3" nodeType="withEffect">
                                  <p:stCondLst>
                                    <p:cond delay="0"/>
                                  </p:stCondLst>
                                  <p:childTnLst>
                                    <p:animEffect transition="out" filter="checkerboard(across)">
                                      <p:cBhvr>
                                        <p:cTn id="96" dur="500"/>
                                        <p:tgtEl>
                                          <p:spTgt spid="3"/>
                                        </p:tgtEl>
                                      </p:cBhvr>
                                    </p:animEffect>
                                    <p:set>
                                      <p:cBhvr>
                                        <p:cTn id="97" dur="1" fill="hold">
                                          <p:stCondLst>
                                            <p:cond delay="499"/>
                                          </p:stCondLst>
                                        </p:cTn>
                                        <p:tgtEl>
                                          <p:spTgt spid="3"/>
                                        </p:tgtEl>
                                        <p:attrNameLst>
                                          <p:attrName>style.visibility</p:attrName>
                                        </p:attrNameLst>
                                      </p:cBhvr>
                                      <p:to>
                                        <p:strVal val="hidden"/>
                                      </p:to>
                                    </p:set>
                                  </p:childTnLst>
                                </p:cTn>
                              </p:par>
                              <p:par>
                                <p:cTn id="98" presetID="5" presetClass="exit" presetSubtype="10" fill="hold" grpId="3" nodeType="withEffect">
                                  <p:stCondLst>
                                    <p:cond delay="0"/>
                                  </p:stCondLst>
                                  <p:childTnLst>
                                    <p:animEffect transition="out" filter="checkerboard(across)">
                                      <p:cBhvr>
                                        <p:cTn id="99" dur="500"/>
                                        <p:tgtEl>
                                          <p:spTgt spid="55"/>
                                        </p:tgtEl>
                                      </p:cBhvr>
                                    </p:animEffect>
                                    <p:set>
                                      <p:cBhvr>
                                        <p:cTn id="100" dur="1" fill="hold">
                                          <p:stCondLst>
                                            <p:cond delay="499"/>
                                          </p:stCondLst>
                                        </p:cTn>
                                        <p:tgtEl>
                                          <p:spTgt spid="55"/>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51"/>
                                        </p:tgtEl>
                                      </p:cBhvr>
                                    </p:animEffect>
                                    <p:set>
                                      <p:cBhvr>
                                        <p:cTn id="103" dur="1" fill="hold">
                                          <p:stCondLst>
                                            <p:cond delay="499"/>
                                          </p:stCondLst>
                                        </p:cTn>
                                        <p:tgtEl>
                                          <p:spTgt spid="51"/>
                                        </p:tgtEl>
                                        <p:attrNameLst>
                                          <p:attrName>style.visibility</p:attrName>
                                        </p:attrNameLst>
                                      </p:cBhvr>
                                      <p:to>
                                        <p:strVal val="hidden"/>
                                      </p:to>
                                    </p:set>
                                  </p:childTnLst>
                                </p:cTn>
                              </p:par>
                              <p:par>
                                <p:cTn id="104" presetID="5" presetClass="exit" presetSubtype="10" fill="hold" grpId="1" nodeType="withEffect">
                                  <p:stCondLst>
                                    <p:cond delay="0"/>
                                  </p:stCondLst>
                                  <p:childTnLst>
                                    <p:animEffect transition="out" filter="checkerboard(across)">
                                      <p:cBhvr>
                                        <p:cTn id="105" dur="500"/>
                                        <p:tgtEl>
                                          <p:spTgt spid="47"/>
                                        </p:tgtEl>
                                      </p:cBhvr>
                                    </p:animEffect>
                                    <p:set>
                                      <p:cBhvr>
                                        <p:cTn id="106" dur="1" fill="hold">
                                          <p:stCondLst>
                                            <p:cond delay="499"/>
                                          </p:stCondLst>
                                        </p:cTn>
                                        <p:tgtEl>
                                          <p:spTgt spid="4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randombar(horizontal)">
                                      <p:cBhvr>
                                        <p:cTn id="111" dur="500"/>
                                        <p:tgtEl>
                                          <p:spTgt spid="57"/>
                                        </p:tgtEl>
                                      </p:cBhvr>
                                    </p:animEffect>
                                  </p:childTnLst>
                                </p:cTn>
                              </p:par>
                              <p:par>
                                <p:cTn id="112" presetID="14" presetClass="entr" presetSubtype="10" fill="hold" grpId="2"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randombar(horizontal)">
                                      <p:cBhvr>
                                        <p:cTn id="114" dur="500"/>
                                        <p:tgtEl>
                                          <p:spTgt spid="34"/>
                                        </p:tgtEl>
                                      </p:cBhvr>
                                    </p:animEffect>
                                  </p:childTnLst>
                                </p:cTn>
                              </p:par>
                              <p:par>
                                <p:cTn id="115" presetID="14" presetClass="entr" presetSubtype="10" fill="hold" grpId="2"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randombar(horizontal)">
                                      <p:cBhvr>
                                        <p:cTn id="117" dur="500"/>
                                        <p:tgtEl>
                                          <p:spTgt spid="45"/>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randombar(horizontal)">
                                      <p:cBhvr>
                                        <p:cTn id="120" dur="500"/>
                                        <p:tgtEl>
                                          <p:spTgt spid="52"/>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randombar(horizontal)">
                                      <p:cBhvr>
                                        <p:cTn id="123" dur="500"/>
                                        <p:tgtEl>
                                          <p:spTgt spid="48"/>
                                        </p:tgtEl>
                                      </p:cBhvr>
                                    </p:animEffect>
                                  </p:childTnLst>
                                </p:cTn>
                              </p:par>
                            </p:childTnLst>
                          </p:cTn>
                        </p:par>
                      </p:childTnLst>
                    </p:cTn>
                  </p:par>
                  <p:par>
                    <p:cTn id="124" fill="hold">
                      <p:stCondLst>
                        <p:cond delay="indefinite"/>
                      </p:stCondLst>
                      <p:childTnLst>
                        <p:par>
                          <p:cTn id="125" fill="hold">
                            <p:stCondLst>
                              <p:cond delay="0"/>
                            </p:stCondLst>
                            <p:childTnLst>
                              <p:par>
                                <p:cTn id="126" presetID="5" presetClass="exit" presetSubtype="10" fill="hold" grpId="1" nodeType="clickEffect">
                                  <p:stCondLst>
                                    <p:cond delay="0"/>
                                  </p:stCondLst>
                                  <p:childTnLst>
                                    <p:animEffect transition="out" filter="checkerboard(across)">
                                      <p:cBhvr>
                                        <p:cTn id="127" dur="500"/>
                                        <p:tgtEl>
                                          <p:spTgt spid="57"/>
                                        </p:tgtEl>
                                      </p:cBhvr>
                                    </p:animEffect>
                                    <p:set>
                                      <p:cBhvr>
                                        <p:cTn id="128" dur="1" fill="hold">
                                          <p:stCondLst>
                                            <p:cond delay="499"/>
                                          </p:stCondLst>
                                        </p:cTn>
                                        <p:tgtEl>
                                          <p:spTgt spid="57"/>
                                        </p:tgtEl>
                                        <p:attrNameLst>
                                          <p:attrName>style.visibility</p:attrName>
                                        </p:attrNameLst>
                                      </p:cBhvr>
                                      <p:to>
                                        <p:strVal val="hidden"/>
                                      </p:to>
                                    </p:set>
                                  </p:childTnLst>
                                </p:cTn>
                              </p:par>
                              <p:par>
                                <p:cTn id="129" presetID="5" presetClass="exit" presetSubtype="10" fill="hold" grpId="3" nodeType="withEffect">
                                  <p:stCondLst>
                                    <p:cond delay="0"/>
                                  </p:stCondLst>
                                  <p:childTnLst>
                                    <p:animEffect transition="out" filter="checkerboard(across)">
                                      <p:cBhvr>
                                        <p:cTn id="130" dur="500"/>
                                        <p:tgtEl>
                                          <p:spTgt spid="34"/>
                                        </p:tgtEl>
                                      </p:cBhvr>
                                    </p:animEffect>
                                    <p:set>
                                      <p:cBhvr>
                                        <p:cTn id="131" dur="1" fill="hold">
                                          <p:stCondLst>
                                            <p:cond delay="499"/>
                                          </p:stCondLst>
                                        </p:cTn>
                                        <p:tgtEl>
                                          <p:spTgt spid="34"/>
                                        </p:tgtEl>
                                        <p:attrNameLst>
                                          <p:attrName>style.visibility</p:attrName>
                                        </p:attrNameLst>
                                      </p:cBhvr>
                                      <p:to>
                                        <p:strVal val="hidden"/>
                                      </p:to>
                                    </p:set>
                                  </p:childTnLst>
                                </p:cTn>
                              </p:par>
                              <p:par>
                                <p:cTn id="132" presetID="5" presetClass="exit" presetSubtype="10" fill="hold" grpId="3" nodeType="withEffect">
                                  <p:stCondLst>
                                    <p:cond delay="0"/>
                                  </p:stCondLst>
                                  <p:childTnLst>
                                    <p:animEffect transition="out" filter="checkerboard(across)">
                                      <p:cBhvr>
                                        <p:cTn id="133" dur="500"/>
                                        <p:tgtEl>
                                          <p:spTgt spid="45"/>
                                        </p:tgtEl>
                                      </p:cBhvr>
                                    </p:animEffect>
                                    <p:set>
                                      <p:cBhvr>
                                        <p:cTn id="134" dur="1" fill="hold">
                                          <p:stCondLst>
                                            <p:cond delay="499"/>
                                          </p:stCondLst>
                                        </p:cTn>
                                        <p:tgtEl>
                                          <p:spTgt spid="45"/>
                                        </p:tgtEl>
                                        <p:attrNameLst>
                                          <p:attrName>style.visibility</p:attrName>
                                        </p:attrNameLst>
                                      </p:cBhvr>
                                      <p:to>
                                        <p:strVal val="hidden"/>
                                      </p:to>
                                    </p:set>
                                  </p:childTnLst>
                                </p:cTn>
                              </p:par>
                              <p:par>
                                <p:cTn id="135" presetID="5" presetClass="exit" presetSubtype="10" fill="hold" grpId="1" nodeType="withEffect">
                                  <p:stCondLst>
                                    <p:cond delay="0"/>
                                  </p:stCondLst>
                                  <p:childTnLst>
                                    <p:animEffect transition="out" filter="checkerboard(across)">
                                      <p:cBhvr>
                                        <p:cTn id="136" dur="500"/>
                                        <p:tgtEl>
                                          <p:spTgt spid="52"/>
                                        </p:tgtEl>
                                      </p:cBhvr>
                                    </p:animEffect>
                                    <p:set>
                                      <p:cBhvr>
                                        <p:cTn id="137" dur="1" fill="hold">
                                          <p:stCondLst>
                                            <p:cond delay="499"/>
                                          </p:stCondLst>
                                        </p:cTn>
                                        <p:tgtEl>
                                          <p:spTgt spid="52"/>
                                        </p:tgtEl>
                                        <p:attrNameLst>
                                          <p:attrName>style.visibility</p:attrName>
                                        </p:attrNameLst>
                                      </p:cBhvr>
                                      <p:to>
                                        <p:strVal val="hidden"/>
                                      </p:to>
                                    </p:set>
                                  </p:childTnLst>
                                </p:cTn>
                              </p:par>
                              <p:par>
                                <p:cTn id="138" presetID="5" presetClass="exit" presetSubtype="10" fill="hold" grpId="1" nodeType="withEffect">
                                  <p:stCondLst>
                                    <p:cond delay="0"/>
                                  </p:stCondLst>
                                  <p:childTnLst>
                                    <p:animEffect transition="out" filter="checkerboard(across)">
                                      <p:cBhvr>
                                        <p:cTn id="139" dur="500"/>
                                        <p:tgtEl>
                                          <p:spTgt spid="48"/>
                                        </p:tgtEl>
                                      </p:cBhvr>
                                    </p:animEffect>
                                    <p:set>
                                      <p:cBhvr>
                                        <p:cTn id="140" dur="1" fill="hold">
                                          <p:stCondLst>
                                            <p:cond delay="499"/>
                                          </p:stCondLst>
                                        </p:cTn>
                                        <p:tgtEl>
                                          <p:spTgt spid="4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blinds(horizontal)">
                                      <p:cBhvr>
                                        <p:cTn id="145" dur="500"/>
                                        <p:tgtEl>
                                          <p:spTgt spid="59"/>
                                        </p:tgtEl>
                                      </p:cBhvr>
                                    </p:animEffect>
                                  </p:childTnLst>
                                </p:cTn>
                              </p:par>
                              <p:par>
                                <p:cTn id="146" presetID="3" presetClass="entr" presetSubtype="10" fill="hold" grpId="2"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blinds(horizontal)">
                                      <p:cBhvr>
                                        <p:cTn id="148" dur="500"/>
                                        <p:tgtEl>
                                          <p:spTgt spid="44"/>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blinds(horizontal)">
                                      <p:cBhvr>
                                        <p:cTn id="151" dur="500"/>
                                        <p:tgtEl>
                                          <p:spTgt spid="54"/>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blinds(horizontal)">
                                      <p:cBhvr>
                                        <p:cTn id="154" dur="500"/>
                                        <p:tgtEl>
                                          <p:spTgt spid="53"/>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blinds(horizontal)">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5" presetClass="exit" presetSubtype="10" fill="hold" grpId="1" nodeType="clickEffect">
                                  <p:stCondLst>
                                    <p:cond delay="0"/>
                                  </p:stCondLst>
                                  <p:childTnLst>
                                    <p:animEffect transition="out" filter="checkerboard(across)">
                                      <p:cBhvr>
                                        <p:cTn id="161" dur="500"/>
                                        <p:tgtEl>
                                          <p:spTgt spid="59"/>
                                        </p:tgtEl>
                                      </p:cBhvr>
                                    </p:animEffect>
                                    <p:set>
                                      <p:cBhvr>
                                        <p:cTn id="162" dur="1" fill="hold">
                                          <p:stCondLst>
                                            <p:cond delay="499"/>
                                          </p:stCondLst>
                                        </p:cTn>
                                        <p:tgtEl>
                                          <p:spTgt spid="59"/>
                                        </p:tgtEl>
                                        <p:attrNameLst>
                                          <p:attrName>style.visibility</p:attrName>
                                        </p:attrNameLst>
                                      </p:cBhvr>
                                      <p:to>
                                        <p:strVal val="hidden"/>
                                      </p:to>
                                    </p:set>
                                  </p:childTnLst>
                                </p:cTn>
                              </p:par>
                              <p:par>
                                <p:cTn id="163" presetID="5" presetClass="exit" presetSubtype="10" fill="hold" grpId="3" nodeType="withEffect">
                                  <p:stCondLst>
                                    <p:cond delay="0"/>
                                  </p:stCondLst>
                                  <p:childTnLst>
                                    <p:animEffect transition="out" filter="checkerboard(across)">
                                      <p:cBhvr>
                                        <p:cTn id="164" dur="500"/>
                                        <p:tgtEl>
                                          <p:spTgt spid="44"/>
                                        </p:tgtEl>
                                      </p:cBhvr>
                                    </p:animEffect>
                                    <p:set>
                                      <p:cBhvr>
                                        <p:cTn id="165" dur="1" fill="hold">
                                          <p:stCondLst>
                                            <p:cond delay="499"/>
                                          </p:stCondLst>
                                        </p:cTn>
                                        <p:tgtEl>
                                          <p:spTgt spid="44"/>
                                        </p:tgtEl>
                                        <p:attrNameLst>
                                          <p:attrName>style.visibility</p:attrName>
                                        </p:attrNameLst>
                                      </p:cBhvr>
                                      <p:to>
                                        <p:strVal val="hidden"/>
                                      </p:to>
                                    </p:set>
                                  </p:childTnLst>
                                </p:cTn>
                              </p:par>
                              <p:par>
                                <p:cTn id="166" presetID="5" presetClass="exit" presetSubtype="10" fill="hold" grpId="1" nodeType="withEffect">
                                  <p:stCondLst>
                                    <p:cond delay="0"/>
                                  </p:stCondLst>
                                  <p:childTnLst>
                                    <p:animEffect transition="out" filter="checkerboard(across)">
                                      <p:cBhvr>
                                        <p:cTn id="167" dur="500"/>
                                        <p:tgtEl>
                                          <p:spTgt spid="54"/>
                                        </p:tgtEl>
                                      </p:cBhvr>
                                    </p:animEffect>
                                    <p:set>
                                      <p:cBhvr>
                                        <p:cTn id="168" dur="1" fill="hold">
                                          <p:stCondLst>
                                            <p:cond delay="499"/>
                                          </p:stCondLst>
                                        </p:cTn>
                                        <p:tgtEl>
                                          <p:spTgt spid="54"/>
                                        </p:tgtEl>
                                        <p:attrNameLst>
                                          <p:attrName>style.visibility</p:attrName>
                                        </p:attrNameLst>
                                      </p:cBhvr>
                                      <p:to>
                                        <p:strVal val="hidden"/>
                                      </p:to>
                                    </p:set>
                                  </p:childTnLst>
                                </p:cTn>
                              </p:par>
                              <p:par>
                                <p:cTn id="169" presetID="5" presetClass="exit" presetSubtype="10" fill="hold" grpId="1" nodeType="withEffect">
                                  <p:stCondLst>
                                    <p:cond delay="0"/>
                                  </p:stCondLst>
                                  <p:childTnLst>
                                    <p:animEffect transition="out" filter="checkerboard(across)">
                                      <p:cBhvr>
                                        <p:cTn id="170" dur="500"/>
                                        <p:tgtEl>
                                          <p:spTgt spid="53"/>
                                        </p:tgtEl>
                                      </p:cBhvr>
                                    </p:animEffect>
                                    <p:set>
                                      <p:cBhvr>
                                        <p:cTn id="171" dur="1" fill="hold">
                                          <p:stCondLst>
                                            <p:cond delay="499"/>
                                          </p:stCondLst>
                                        </p:cTn>
                                        <p:tgtEl>
                                          <p:spTgt spid="53"/>
                                        </p:tgtEl>
                                        <p:attrNameLst>
                                          <p:attrName>style.visibility</p:attrName>
                                        </p:attrNameLst>
                                      </p:cBhvr>
                                      <p:to>
                                        <p:strVal val="hidden"/>
                                      </p:to>
                                    </p:set>
                                  </p:childTnLst>
                                </p:cTn>
                              </p:par>
                              <p:par>
                                <p:cTn id="172" presetID="5" presetClass="exit" presetSubtype="10" fill="hold" grpId="1" nodeType="withEffect">
                                  <p:stCondLst>
                                    <p:cond delay="0"/>
                                  </p:stCondLst>
                                  <p:childTnLst>
                                    <p:animEffect transition="out" filter="checkerboard(across)">
                                      <p:cBhvr>
                                        <p:cTn id="173" dur="500"/>
                                        <p:tgtEl>
                                          <p:spTgt spid="50"/>
                                        </p:tgtEl>
                                      </p:cBhvr>
                                    </p:animEffect>
                                    <p:set>
                                      <p:cBhvr>
                                        <p:cTn id="174" dur="1" fill="hold">
                                          <p:stCondLst>
                                            <p:cond delay="499"/>
                                          </p:stCondLst>
                                        </p:cTn>
                                        <p:tgtEl>
                                          <p:spTgt spid="50"/>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 presetClass="entr" presetSubtype="10" fill="hold" nodeType="clickEffect">
                                  <p:stCondLst>
                                    <p:cond delay="0"/>
                                  </p:stCondLst>
                                  <p:childTnLst>
                                    <p:set>
                                      <p:cBhvr>
                                        <p:cTn id="178" dur="1" fill="hold">
                                          <p:stCondLst>
                                            <p:cond delay="0"/>
                                          </p:stCondLst>
                                        </p:cTn>
                                        <p:tgtEl>
                                          <p:spTgt spid="7"/>
                                        </p:tgtEl>
                                        <p:attrNameLst>
                                          <p:attrName>style.visibility</p:attrName>
                                        </p:attrNameLst>
                                      </p:cBhvr>
                                      <p:to>
                                        <p:strVal val="visible"/>
                                      </p:to>
                                    </p:set>
                                    <p:animEffect transition="in" filter="checkerboard(across)">
                                      <p:cBhvr>
                                        <p:cTn id="179" dur="500"/>
                                        <p:tgtEl>
                                          <p:spTgt spid="7"/>
                                        </p:tgtEl>
                                      </p:cBhvr>
                                    </p:animEffect>
                                  </p:childTnLst>
                                </p:cTn>
                              </p:par>
                            </p:childTnLst>
                          </p:cTn>
                        </p:par>
                      </p:childTnLst>
                    </p:cTn>
                  </p:par>
                  <p:par>
                    <p:cTn id="180" fill="hold">
                      <p:stCondLst>
                        <p:cond delay="indefinite"/>
                      </p:stCondLst>
                      <p:childTnLst>
                        <p:par>
                          <p:cTn id="181" fill="hold">
                            <p:stCondLst>
                              <p:cond delay="0"/>
                            </p:stCondLst>
                            <p:childTnLst>
                              <p:par>
                                <p:cTn id="182" presetID="5" presetClass="entr" presetSubtype="10" fill="hold" nodeType="clickEffect">
                                  <p:stCondLst>
                                    <p:cond delay="0"/>
                                  </p:stCondLst>
                                  <p:childTnLst>
                                    <p:set>
                                      <p:cBhvr>
                                        <p:cTn id="183" dur="1" fill="hold">
                                          <p:stCondLst>
                                            <p:cond delay="0"/>
                                          </p:stCondLst>
                                        </p:cTn>
                                        <p:tgtEl>
                                          <p:spTgt spid="60"/>
                                        </p:tgtEl>
                                        <p:attrNameLst>
                                          <p:attrName>style.visibility</p:attrName>
                                        </p:attrNameLst>
                                      </p:cBhvr>
                                      <p:to>
                                        <p:strVal val="visible"/>
                                      </p:to>
                                    </p:set>
                                    <p:animEffect transition="in" filter="checkerboard(across)">
                                      <p:cBhvr>
                                        <p:cTn id="18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4" grpId="0" animBg="1"/>
      <p:bldP spid="34" grpId="1" animBg="1"/>
      <p:bldP spid="34" grpId="2" animBg="1"/>
      <p:bldP spid="34" grpId="3" animBg="1"/>
      <p:bldP spid="4" grpId="0" animBg="1"/>
      <p:bldP spid="4" grpId="1" animBg="1"/>
      <p:bldP spid="44" grpId="0" animBg="1"/>
      <p:bldP spid="44" grpId="1" animBg="1"/>
      <p:bldP spid="44" grpId="2" animBg="1"/>
      <p:bldP spid="44" grpId="3" animBg="1"/>
      <p:bldP spid="45" grpId="0" animBg="1"/>
      <p:bldP spid="45" grpId="1" animBg="1"/>
      <p:bldP spid="45" grpId="2" animBg="1"/>
      <p:bldP spid="45" grpId="3" animBg="1"/>
      <p:bldP spid="46" grpId="0" animBg="1"/>
      <p:bldP spid="46" grpId="1" animBg="1"/>
      <p:bldP spid="47" grpId="0" animBg="1"/>
      <p:bldP spid="47" grpId="1" animBg="1"/>
      <p:bldP spid="48" grpId="0" animBg="1"/>
      <p:bldP spid="48"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5" grpId="2" animBg="1"/>
      <p:bldP spid="55" grpId="3" animBg="1"/>
      <p:bldP spid="56" grpId="0" animBg="1"/>
      <p:bldP spid="56" grpId="1" animBg="1"/>
      <p:bldP spid="57" grpId="0" animBg="1"/>
      <p:bldP spid="57" grpId="1" animBg="1"/>
      <p:bldP spid="59" grpId="0" animBg="1"/>
      <p:bldP spid="5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9" y="271341"/>
            <a:ext cx="10515600" cy="1325563"/>
          </a:xfrm>
        </p:spPr>
        <p:txBody>
          <a:bodyPr/>
          <a:lstStyle/>
          <a:p>
            <a:r>
              <a:rPr lang="en-US" b="1" dirty="0">
                <a:latin typeface="Times New Roman" panose="02020603050405020304" pitchFamily="18" charset="0"/>
                <a:cs typeface="Times New Roman" panose="02020603050405020304" pitchFamily="18" charset="0"/>
              </a:rPr>
              <a:t>Two-Stage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6670" y="1837348"/>
                <a:ext cx="10515600" cy="4351338"/>
              </a:xfrm>
            </p:spPr>
            <p:txBody>
              <a:bodyPr/>
              <a:lstStyle/>
              <a:p>
                <a:r>
                  <a:rPr lang="en-US" dirty="0" smtClean="0">
                    <a:latin typeface="Times New Roman" charset="0"/>
                    <a:ea typeface="Times New Roman" charset="0"/>
                    <a:cs typeface="Times New Roman" charset="0"/>
                  </a:rPr>
                  <a:t>1 upstream and 1 downstream industry.</a:t>
                </a:r>
              </a:p>
              <a:p>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sub>
                      <m:sup>
                        <m:r>
                          <a:rPr lang="en-US" i="1">
                            <a:latin typeface="Cambria Math" charset="0"/>
                            <a:ea typeface="Times New Roman" charset="0"/>
                            <a:cs typeface="Times New Roman" charset="0"/>
                          </a:rPr>
                          <m:t>1</m:t>
                        </m:r>
                      </m:sup>
                    </m:sSubSup>
                    <m:r>
                      <a:rPr lang="en-US" i="1">
                        <a:latin typeface="Cambria Math" charset="0"/>
                        <a:ea typeface="Times New Roman" charset="0"/>
                        <a:cs typeface="Times New Roman" charset="0"/>
                      </a:rPr>
                      <m:t>=</m:t>
                    </m:r>
                    <m:sSubSup>
                      <m:sSubSupPr>
                        <m:ctrlPr>
                          <a:rPr lang="en-US" i="1">
                            <a:solidFill>
                              <a:schemeClr val="accent2"/>
                            </a:solidFill>
                            <a:latin typeface="Cambria Math" charset="0"/>
                            <a:ea typeface="Times New Roman" charset="0"/>
                            <a:cs typeface="Times New Roman" charset="0"/>
                          </a:rPr>
                        </m:ctrlPr>
                      </m:sSubSupPr>
                      <m:e>
                        <m:r>
                          <a:rPr lang="en-US" i="1">
                            <a:solidFill>
                              <a:schemeClr val="accent2"/>
                            </a:solidFill>
                            <a:latin typeface="Cambria Math" charset="0"/>
                            <a:ea typeface="Times New Roman" charset="0"/>
                            <a:cs typeface="Times New Roman" charset="0"/>
                          </a:rPr>
                          <m:t>𝐷</m:t>
                        </m:r>
                      </m:e>
                      <m:sub>
                        <m:r>
                          <a:rPr lang="en-US" i="1">
                            <a:solidFill>
                              <a:schemeClr val="accent2"/>
                            </a:solidFill>
                            <a:latin typeface="Cambria Math" charset="0"/>
                            <a:ea typeface="Times New Roman" charset="0"/>
                            <a:cs typeface="Times New Roman" charset="0"/>
                          </a:rPr>
                          <m:t>𝑡</m:t>
                        </m:r>
                        <m:r>
                          <a:rPr lang="en-US" i="1">
                            <a:solidFill>
                              <a:schemeClr val="accent2"/>
                            </a:solidFill>
                            <a:latin typeface="Cambria Math" charset="0"/>
                            <a:ea typeface="Times New Roman" charset="0"/>
                            <a:cs typeface="Times New Roman" charset="0"/>
                          </a:rPr>
                          <m:t>−1</m:t>
                        </m:r>
                      </m:sub>
                      <m:sup>
                        <m:r>
                          <a:rPr lang="en-US" i="1">
                            <a:solidFill>
                              <a:schemeClr val="accent2"/>
                            </a:solidFill>
                            <a:latin typeface="Cambria Math" charset="0"/>
                            <a:ea typeface="Times New Roman" charset="0"/>
                            <a:cs typeface="Times New Roman" charset="0"/>
                          </a:rPr>
                          <m:t>0</m:t>
                        </m:r>
                      </m:sup>
                    </m:sSubSup>
                    <m:r>
                      <a:rPr lang="en-US" i="1">
                        <a:latin typeface="Cambria Math" charset="0"/>
                        <a:ea typeface="Times New Roman" charset="0"/>
                        <a:cs typeface="Times New Roman" charset="0"/>
                      </a:rPr>
                      <m:t>+</m:t>
                    </m:r>
                    <m:sSubSup>
                      <m:sSubSupPr>
                        <m:ctrlPr>
                          <a:rPr lang="en-US" i="1">
                            <a:solidFill>
                              <a:schemeClr val="accent6"/>
                            </a:solidFill>
                            <a:latin typeface="Cambria Math" charset="0"/>
                            <a:ea typeface="Times New Roman" charset="0"/>
                            <a:cs typeface="Times New Roman" charset="0"/>
                          </a:rPr>
                        </m:ctrlPr>
                      </m:sSubSupPr>
                      <m:e>
                        <m:r>
                          <a:rPr lang="en-US" i="1">
                            <a:solidFill>
                              <a:schemeClr val="accent6"/>
                            </a:solidFill>
                            <a:latin typeface="Cambria Math" charset="0"/>
                            <a:ea typeface="Times New Roman" charset="0"/>
                            <a:cs typeface="Times New Roman" charset="0"/>
                          </a:rPr>
                          <m:t>(</m:t>
                        </m:r>
                        <m:r>
                          <a:rPr lang="en-US" i="1">
                            <a:solidFill>
                              <a:schemeClr val="accent6"/>
                            </a:solidFill>
                            <a:latin typeface="Cambria Math" charset="0"/>
                            <a:ea typeface="Times New Roman" charset="0"/>
                            <a:cs typeface="Times New Roman" charset="0"/>
                          </a:rPr>
                          <m:t>𝐼</m:t>
                        </m:r>
                      </m:e>
                      <m:sub>
                        <m:r>
                          <a:rPr lang="en-US" i="1">
                            <a:solidFill>
                              <a:schemeClr val="accent6"/>
                            </a:solidFill>
                            <a:latin typeface="Cambria Math" charset="0"/>
                            <a:ea typeface="Times New Roman" charset="0"/>
                            <a:cs typeface="Times New Roman" charset="0"/>
                          </a:rPr>
                          <m:t>𝑡</m:t>
                        </m:r>
                        <m:r>
                          <a:rPr lang="en-US" i="1">
                            <a:solidFill>
                              <a:schemeClr val="accent6"/>
                            </a:solidFill>
                            <a:latin typeface="Cambria Math" charset="0"/>
                            <a:ea typeface="Times New Roman" charset="0"/>
                            <a:cs typeface="Times New Roman" charset="0"/>
                          </a:rPr>
                          <m:t>−1</m:t>
                        </m:r>
                      </m:sub>
                      <m:sup>
                        <m:r>
                          <a:rPr lang="en-US" i="1">
                            <a:solidFill>
                              <a:schemeClr val="accent6"/>
                            </a:solidFill>
                            <a:latin typeface="Cambria Math" charset="0"/>
                            <a:ea typeface="Times New Roman" charset="0"/>
                            <a:cs typeface="Times New Roman" charset="0"/>
                          </a:rPr>
                          <m:t>0</m:t>
                        </m:r>
                      </m:sup>
                    </m:sSubSup>
                    <m:r>
                      <a:rPr lang="en-US" i="1">
                        <a:solidFill>
                          <a:schemeClr val="accent6"/>
                        </a:solidFill>
                        <a:latin typeface="Cambria Math" charset="0"/>
                        <a:ea typeface="Times New Roman" charset="0"/>
                        <a:cs typeface="Times New Roman" charset="0"/>
                      </a:rPr>
                      <m:t>−</m:t>
                    </m:r>
                    <m:sSubSup>
                      <m:sSubSupPr>
                        <m:ctrlPr>
                          <a:rPr lang="en-US" i="1">
                            <a:solidFill>
                              <a:schemeClr val="accent6"/>
                            </a:solidFill>
                            <a:latin typeface="Cambria Math" charset="0"/>
                            <a:ea typeface="Times New Roman" charset="0"/>
                            <a:cs typeface="Times New Roman" charset="0"/>
                          </a:rPr>
                        </m:ctrlPr>
                      </m:sSubSupPr>
                      <m:e>
                        <m:r>
                          <a:rPr lang="en-US" i="1">
                            <a:solidFill>
                              <a:schemeClr val="accent6"/>
                            </a:solidFill>
                            <a:latin typeface="Cambria Math" charset="0"/>
                            <a:ea typeface="Times New Roman" charset="0"/>
                            <a:cs typeface="Times New Roman" charset="0"/>
                          </a:rPr>
                          <m:t>𝑄</m:t>
                        </m:r>
                      </m:e>
                      <m:sub>
                        <m:r>
                          <a:rPr lang="en-US" i="1">
                            <a:solidFill>
                              <a:schemeClr val="accent6"/>
                            </a:solidFill>
                            <a:latin typeface="Cambria Math" charset="0"/>
                            <a:ea typeface="Times New Roman" charset="0"/>
                            <a:cs typeface="Times New Roman" charset="0"/>
                          </a:rPr>
                          <m:t>𝑡</m:t>
                        </m:r>
                        <m:r>
                          <a:rPr lang="en-US" i="1">
                            <a:solidFill>
                              <a:schemeClr val="accent6"/>
                            </a:solidFill>
                            <a:latin typeface="Cambria Math" charset="0"/>
                            <a:ea typeface="Times New Roman" charset="0"/>
                            <a:cs typeface="Times New Roman" charset="0"/>
                          </a:rPr>
                          <m:t>−1</m:t>
                        </m:r>
                      </m:sub>
                      <m:sup>
                        <m:r>
                          <a:rPr lang="en-US" i="1">
                            <a:solidFill>
                              <a:schemeClr val="accent6"/>
                            </a:solidFill>
                            <a:latin typeface="Cambria Math" charset="0"/>
                            <a:ea typeface="Times New Roman" charset="0"/>
                            <a:cs typeface="Times New Roman" charset="0"/>
                          </a:rPr>
                          <m:t>0</m:t>
                        </m:r>
                      </m:sup>
                    </m:sSubSup>
                    <m:r>
                      <a:rPr lang="en-US" i="1">
                        <a:solidFill>
                          <a:schemeClr val="accent6"/>
                        </a:solidFill>
                        <a:latin typeface="Cambria Math" charset="0"/>
                        <a:ea typeface="Times New Roman" charset="0"/>
                        <a:cs typeface="Times New Roman" charset="0"/>
                      </a:rPr>
                      <m:t>)</m:t>
                    </m:r>
                  </m:oMath>
                </a14:m>
                <a:r>
                  <a:rPr lang="en-US" dirty="0">
                    <a:solidFill>
                      <a:schemeClr val="accent6"/>
                    </a:solidFill>
                    <a:latin typeface="Times New Roman" charset="0"/>
                    <a:ea typeface="Times New Roman" charset="0"/>
                    <a:cs typeface="Times New Roman" charset="0"/>
                  </a:rPr>
                  <a:t> </a:t>
                </a:r>
                <a:r>
                  <a:rPr lang="en-US" dirty="0">
                    <a:latin typeface="Times New Roman" charset="0"/>
                    <a:ea typeface="Times New Roman" charset="0"/>
                    <a:cs typeface="Times New Roman" charset="0"/>
                  </a:rPr>
                  <a:t>where </a:t>
                </a:r>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𝐼</m:t>
                        </m:r>
                      </m:e>
                      <m:sub>
                        <m:r>
                          <a:rPr lang="en-US" i="1">
                            <a:latin typeface="Cambria Math" charset="0"/>
                            <a:ea typeface="Times New Roman" charset="0"/>
                            <a:cs typeface="Times New Roman" charset="0"/>
                          </a:rPr>
                          <m:t>𝑡</m:t>
                        </m:r>
                        <m:r>
                          <a:rPr lang="en-US" i="1">
                            <a:latin typeface="Cambria Math" charset="0"/>
                            <a:ea typeface="Times New Roman" charset="0"/>
                            <a:cs typeface="Times New Roman" charset="0"/>
                          </a:rPr>
                          <m:t>−1</m:t>
                        </m:r>
                      </m:sub>
                      <m:sup>
                        <m:r>
                          <a:rPr lang="en-US" i="1">
                            <a:latin typeface="Cambria Math" charset="0"/>
                            <a:ea typeface="Times New Roman" charset="0"/>
                            <a:cs typeface="Times New Roman" charset="0"/>
                          </a:rPr>
                          <m:t>0</m:t>
                        </m:r>
                      </m:sup>
                    </m:sSubSup>
                  </m:oMath>
                </a14:m>
                <a:r>
                  <a:rPr lang="en-US" dirty="0">
                    <a:latin typeface="Times New Roman" charset="0"/>
                    <a:ea typeface="Times New Roman" charset="0"/>
                    <a:cs typeface="Times New Roman" charset="0"/>
                  </a:rPr>
                  <a:t> denotes the demand for inventory, </a:t>
                </a:r>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𝑄</m:t>
                        </m:r>
                      </m:e>
                      <m:sub>
                        <m:r>
                          <a:rPr lang="en-US" i="1">
                            <a:latin typeface="Cambria Math" charset="0"/>
                            <a:ea typeface="Times New Roman" charset="0"/>
                            <a:cs typeface="Times New Roman" charset="0"/>
                          </a:rPr>
                          <m:t>𝑡</m:t>
                        </m:r>
                        <m:r>
                          <a:rPr lang="en-US" i="1">
                            <a:latin typeface="Cambria Math" charset="0"/>
                            <a:ea typeface="Times New Roman" charset="0"/>
                            <a:cs typeface="Times New Roman" charset="0"/>
                          </a:rPr>
                          <m:t>−1</m:t>
                        </m:r>
                      </m:sub>
                      <m:sup>
                        <m:r>
                          <a:rPr lang="en-US" i="1">
                            <a:latin typeface="Cambria Math" charset="0"/>
                            <a:ea typeface="Times New Roman" charset="0"/>
                            <a:cs typeface="Times New Roman" charset="0"/>
                          </a:rPr>
                          <m:t>0</m:t>
                        </m:r>
                      </m:sup>
                    </m:sSubSup>
                  </m:oMath>
                </a14:m>
                <a:r>
                  <a:rPr lang="en-US" dirty="0">
                    <a:latin typeface="Times New Roman" charset="0"/>
                    <a:ea typeface="Times New Roman" charset="0"/>
                    <a:cs typeface="Times New Roman" charset="0"/>
                  </a:rPr>
                  <a:t> denotes the actual inventory</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in stock, and </a:t>
                </a:r>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sub>
                      <m:sup>
                        <m:r>
                          <a:rPr lang="en-US" i="1">
                            <a:latin typeface="Cambria Math" charset="0"/>
                            <a:ea typeface="Times New Roman" charset="0"/>
                            <a:cs typeface="Times New Roman" charset="0"/>
                          </a:rPr>
                          <m:t>𝑛</m:t>
                        </m:r>
                      </m:sup>
                    </m:sSubSup>
                  </m:oMath>
                </a14:m>
                <a:r>
                  <a:rPr lang="en-US" dirty="0">
                    <a:latin typeface="Times New Roman" charset="0"/>
                    <a:ea typeface="Times New Roman" charset="0"/>
                    <a:cs typeface="Times New Roman" charset="0"/>
                  </a:rPr>
                  <a:t> denotes the demand for products at stage n at time t.</a:t>
                </a:r>
              </a:p>
              <a:p>
                <a14:m>
                  <m:oMath xmlns:m="http://schemas.openxmlformats.org/officeDocument/2006/math">
                    <m:sSubSup>
                      <m:sSubSupPr>
                        <m:ctrlPr>
                          <a:rPr lang="en-US" i="1" smtClean="0">
                            <a:solidFill>
                              <a:schemeClr val="accent1"/>
                            </a:solidFill>
                            <a:latin typeface="Cambria Math" charset="0"/>
                            <a:ea typeface="Times New Roman" charset="0"/>
                            <a:cs typeface="Times New Roman" charset="0"/>
                          </a:rPr>
                        </m:ctrlPr>
                      </m:sSubSupPr>
                      <m:e>
                        <m:r>
                          <a:rPr lang="en-US" i="1">
                            <a:solidFill>
                              <a:schemeClr val="accent1"/>
                            </a:solidFill>
                            <a:latin typeface="Cambria Math" charset="0"/>
                            <a:ea typeface="Times New Roman" charset="0"/>
                            <a:cs typeface="Times New Roman" charset="0"/>
                          </a:rPr>
                          <m:t>𝐼</m:t>
                        </m:r>
                      </m:e>
                      <m:sub>
                        <m:r>
                          <a:rPr lang="en-US" i="1">
                            <a:solidFill>
                              <a:schemeClr val="accent1"/>
                            </a:solidFill>
                            <a:latin typeface="Cambria Math" charset="0"/>
                            <a:ea typeface="Times New Roman" charset="0"/>
                            <a:cs typeface="Times New Roman" charset="0"/>
                          </a:rPr>
                          <m:t>𝑡</m:t>
                        </m:r>
                        <m:r>
                          <a:rPr lang="en-US" i="1">
                            <a:solidFill>
                              <a:schemeClr val="accent1"/>
                            </a:solidFill>
                            <a:latin typeface="Cambria Math" charset="0"/>
                            <a:ea typeface="Times New Roman" charset="0"/>
                            <a:cs typeface="Times New Roman" charset="0"/>
                          </a:rPr>
                          <m:t>−1</m:t>
                        </m:r>
                      </m:sub>
                      <m:sup>
                        <m:r>
                          <a:rPr lang="en-US" i="1">
                            <a:solidFill>
                              <a:schemeClr val="accent1"/>
                            </a:solidFill>
                            <a:latin typeface="Cambria Math" charset="0"/>
                            <a:ea typeface="Times New Roman" charset="0"/>
                            <a:cs typeface="Times New Roman" charset="0"/>
                          </a:rPr>
                          <m:t>0</m:t>
                        </m:r>
                      </m:sup>
                    </m:sSubSup>
                    <m:r>
                      <a:rPr lang="en-US" i="1">
                        <a:solidFill>
                          <a:schemeClr val="accent1"/>
                        </a:solidFill>
                        <a:latin typeface="Cambria Math" charset="0"/>
                        <a:ea typeface="Times New Roman" charset="0"/>
                        <a:cs typeface="Times New Roman" charset="0"/>
                      </a:rPr>
                      <m:t>=</m:t>
                    </m:r>
                    <m:r>
                      <a:rPr lang="en-US" i="1">
                        <a:solidFill>
                          <a:schemeClr val="accent1"/>
                        </a:solidFill>
                        <a:latin typeface="Cambria Math" charset="0"/>
                        <a:ea typeface="Times New Roman" charset="0"/>
                        <a:cs typeface="Times New Roman" charset="0"/>
                      </a:rPr>
                      <m:t>𝛼</m:t>
                    </m:r>
                    <m:sSubSup>
                      <m:sSubSupPr>
                        <m:ctrlPr>
                          <a:rPr lang="en-US" i="1">
                            <a:solidFill>
                              <a:schemeClr val="accent1"/>
                            </a:solidFill>
                            <a:latin typeface="Cambria Math" charset="0"/>
                            <a:ea typeface="Times New Roman" charset="0"/>
                            <a:cs typeface="Times New Roman" charset="0"/>
                          </a:rPr>
                        </m:ctrlPr>
                      </m:sSubSupPr>
                      <m:e>
                        <m:r>
                          <a:rPr lang="en-US" i="1">
                            <a:solidFill>
                              <a:schemeClr val="accent1"/>
                            </a:solidFill>
                            <a:latin typeface="Cambria Math" charset="0"/>
                            <a:ea typeface="Times New Roman" charset="0"/>
                            <a:cs typeface="Times New Roman" charset="0"/>
                          </a:rPr>
                          <m:t>𝐷</m:t>
                        </m:r>
                      </m:e>
                      <m:sub>
                        <m:r>
                          <a:rPr lang="en-US" i="1">
                            <a:solidFill>
                              <a:schemeClr val="accent1"/>
                            </a:solidFill>
                            <a:latin typeface="Cambria Math" charset="0"/>
                            <a:ea typeface="Times New Roman" charset="0"/>
                            <a:cs typeface="Times New Roman" charset="0"/>
                          </a:rPr>
                          <m:t>𝑡</m:t>
                        </m:r>
                        <m:r>
                          <a:rPr lang="en-US" i="1">
                            <a:solidFill>
                              <a:schemeClr val="accent1"/>
                            </a:solidFill>
                            <a:latin typeface="Cambria Math" charset="0"/>
                            <a:ea typeface="Times New Roman" charset="0"/>
                            <a:cs typeface="Times New Roman" charset="0"/>
                          </a:rPr>
                          <m:t>−1</m:t>
                        </m:r>
                      </m:sub>
                      <m:sup>
                        <m:r>
                          <a:rPr lang="en-US" i="1">
                            <a:solidFill>
                              <a:schemeClr val="accent1"/>
                            </a:solidFill>
                            <a:latin typeface="Cambria Math" charset="0"/>
                            <a:ea typeface="Times New Roman" charset="0"/>
                            <a:cs typeface="Times New Roman" charset="0"/>
                          </a:rPr>
                          <m:t>0</m:t>
                        </m:r>
                      </m:sup>
                    </m:sSubSup>
                  </m:oMath>
                </a14:m>
                <a:r>
                  <a:rPr lang="en-US" dirty="0">
                    <a:solidFill>
                      <a:schemeClr val="accent1"/>
                    </a:solidFill>
                    <a:latin typeface="Times New Roman" charset="0"/>
                    <a:ea typeface="Times New Roman" charset="0"/>
                    <a:cs typeface="Times New Roman" charset="0"/>
                  </a:rPr>
                  <a:t> and </a:t>
                </a:r>
                <a14:m>
                  <m:oMath xmlns:m="http://schemas.openxmlformats.org/officeDocument/2006/math">
                    <m:sSubSup>
                      <m:sSubSupPr>
                        <m:ctrlPr>
                          <a:rPr lang="en-US" i="1">
                            <a:solidFill>
                              <a:schemeClr val="accent1"/>
                            </a:solidFill>
                            <a:latin typeface="Cambria Math" charset="0"/>
                            <a:ea typeface="Times New Roman" charset="0"/>
                            <a:cs typeface="Times New Roman" charset="0"/>
                          </a:rPr>
                        </m:ctrlPr>
                      </m:sSubSupPr>
                      <m:e>
                        <m:r>
                          <a:rPr lang="en-US" i="1">
                            <a:solidFill>
                              <a:schemeClr val="accent1"/>
                            </a:solidFill>
                            <a:latin typeface="Cambria Math" charset="0"/>
                            <a:ea typeface="Times New Roman" charset="0"/>
                            <a:cs typeface="Times New Roman" charset="0"/>
                          </a:rPr>
                          <m:t>𝑄</m:t>
                        </m:r>
                      </m:e>
                      <m:sub>
                        <m:r>
                          <a:rPr lang="en-US" i="1">
                            <a:solidFill>
                              <a:schemeClr val="accent1"/>
                            </a:solidFill>
                            <a:latin typeface="Cambria Math" charset="0"/>
                            <a:ea typeface="Times New Roman" charset="0"/>
                            <a:cs typeface="Times New Roman" charset="0"/>
                          </a:rPr>
                          <m:t>𝑡</m:t>
                        </m:r>
                        <m:r>
                          <a:rPr lang="en-US" i="1">
                            <a:solidFill>
                              <a:schemeClr val="accent1"/>
                            </a:solidFill>
                            <a:latin typeface="Cambria Math" charset="0"/>
                            <a:ea typeface="Times New Roman" charset="0"/>
                            <a:cs typeface="Times New Roman" charset="0"/>
                          </a:rPr>
                          <m:t>−1</m:t>
                        </m:r>
                      </m:sub>
                      <m:sup>
                        <m:r>
                          <a:rPr lang="en-US" i="1">
                            <a:solidFill>
                              <a:schemeClr val="accent1"/>
                            </a:solidFill>
                            <a:latin typeface="Cambria Math" charset="0"/>
                            <a:ea typeface="Times New Roman" charset="0"/>
                            <a:cs typeface="Times New Roman" charset="0"/>
                          </a:rPr>
                          <m:t>0</m:t>
                        </m:r>
                      </m:sup>
                    </m:sSubSup>
                    <m:r>
                      <a:rPr lang="en-US" i="1">
                        <a:solidFill>
                          <a:schemeClr val="accent1"/>
                        </a:solidFill>
                        <a:latin typeface="Cambria Math" charset="0"/>
                        <a:ea typeface="Times New Roman" charset="0"/>
                        <a:cs typeface="Times New Roman" charset="0"/>
                      </a:rPr>
                      <m:t>=</m:t>
                    </m:r>
                    <m:sSubSup>
                      <m:sSubSupPr>
                        <m:ctrlPr>
                          <a:rPr lang="en-US" i="1">
                            <a:solidFill>
                              <a:schemeClr val="accent1"/>
                            </a:solidFill>
                            <a:latin typeface="Cambria Math" charset="0"/>
                            <a:ea typeface="Times New Roman" charset="0"/>
                            <a:cs typeface="Times New Roman" charset="0"/>
                          </a:rPr>
                        </m:ctrlPr>
                      </m:sSubSupPr>
                      <m:e>
                        <m:r>
                          <a:rPr lang="en-US" i="1">
                            <a:solidFill>
                              <a:schemeClr val="accent1"/>
                            </a:solidFill>
                            <a:latin typeface="Cambria Math" charset="0"/>
                            <a:ea typeface="Times New Roman" charset="0"/>
                            <a:cs typeface="Times New Roman" charset="0"/>
                          </a:rPr>
                          <m:t>𝐼</m:t>
                        </m:r>
                      </m:e>
                      <m:sub>
                        <m:r>
                          <a:rPr lang="en-US" i="1">
                            <a:solidFill>
                              <a:schemeClr val="accent1"/>
                            </a:solidFill>
                            <a:latin typeface="Cambria Math" charset="0"/>
                            <a:ea typeface="Times New Roman" charset="0"/>
                            <a:cs typeface="Times New Roman" charset="0"/>
                          </a:rPr>
                          <m:t>𝑡</m:t>
                        </m:r>
                        <m:r>
                          <a:rPr lang="en-US" i="1">
                            <a:solidFill>
                              <a:schemeClr val="accent1"/>
                            </a:solidFill>
                            <a:latin typeface="Cambria Math" charset="0"/>
                            <a:ea typeface="Times New Roman" charset="0"/>
                            <a:cs typeface="Times New Roman" charset="0"/>
                          </a:rPr>
                          <m:t>−2</m:t>
                        </m:r>
                      </m:sub>
                      <m:sup>
                        <m:r>
                          <a:rPr lang="en-US" i="1">
                            <a:solidFill>
                              <a:schemeClr val="accent1"/>
                            </a:solidFill>
                            <a:latin typeface="Cambria Math" charset="0"/>
                            <a:ea typeface="Times New Roman" charset="0"/>
                            <a:cs typeface="Times New Roman" charset="0"/>
                          </a:rPr>
                          <m:t>0</m:t>
                        </m:r>
                      </m:sup>
                    </m:sSubSup>
                    <m:r>
                      <a:rPr lang="en-US" i="1">
                        <a:solidFill>
                          <a:schemeClr val="accent1"/>
                        </a:solidFill>
                        <a:latin typeface="Cambria Math" charset="0"/>
                        <a:ea typeface="Times New Roman" charset="0"/>
                        <a:cs typeface="Times New Roman" charset="0"/>
                      </a:rPr>
                      <m:t>=</m:t>
                    </m:r>
                    <m:r>
                      <a:rPr lang="en-US" i="1">
                        <a:solidFill>
                          <a:schemeClr val="accent1"/>
                        </a:solidFill>
                        <a:latin typeface="Cambria Math" charset="0"/>
                        <a:ea typeface="Times New Roman" charset="0"/>
                        <a:cs typeface="Times New Roman" charset="0"/>
                      </a:rPr>
                      <m:t>𝛼</m:t>
                    </m:r>
                    <m:sSubSup>
                      <m:sSubSupPr>
                        <m:ctrlPr>
                          <a:rPr lang="en-US" i="1">
                            <a:solidFill>
                              <a:schemeClr val="accent1"/>
                            </a:solidFill>
                            <a:latin typeface="Cambria Math" charset="0"/>
                            <a:ea typeface="Times New Roman" charset="0"/>
                            <a:cs typeface="Times New Roman" charset="0"/>
                          </a:rPr>
                        </m:ctrlPr>
                      </m:sSubSupPr>
                      <m:e>
                        <m:r>
                          <a:rPr lang="en-US" i="1">
                            <a:solidFill>
                              <a:schemeClr val="accent1"/>
                            </a:solidFill>
                            <a:latin typeface="Cambria Math" charset="0"/>
                            <a:ea typeface="Times New Roman" charset="0"/>
                            <a:cs typeface="Times New Roman" charset="0"/>
                          </a:rPr>
                          <m:t>𝐷</m:t>
                        </m:r>
                      </m:e>
                      <m:sub>
                        <m:r>
                          <a:rPr lang="en-US" i="1">
                            <a:solidFill>
                              <a:schemeClr val="accent1"/>
                            </a:solidFill>
                            <a:latin typeface="Cambria Math" charset="0"/>
                            <a:ea typeface="Times New Roman" charset="0"/>
                            <a:cs typeface="Times New Roman" charset="0"/>
                          </a:rPr>
                          <m:t>𝑡</m:t>
                        </m:r>
                        <m:r>
                          <a:rPr lang="en-US" i="1">
                            <a:solidFill>
                              <a:schemeClr val="accent1"/>
                            </a:solidFill>
                            <a:latin typeface="Cambria Math" charset="0"/>
                            <a:ea typeface="Times New Roman" charset="0"/>
                            <a:cs typeface="Times New Roman" charset="0"/>
                          </a:rPr>
                          <m:t>−2</m:t>
                        </m:r>
                      </m:sub>
                      <m:sup>
                        <m:r>
                          <a:rPr lang="en-US" i="1">
                            <a:solidFill>
                              <a:schemeClr val="accent1"/>
                            </a:solidFill>
                            <a:latin typeface="Cambria Math" charset="0"/>
                            <a:ea typeface="Times New Roman" charset="0"/>
                            <a:cs typeface="Times New Roman" charset="0"/>
                          </a:rPr>
                          <m:t>0</m:t>
                        </m:r>
                      </m:sup>
                    </m:sSubSup>
                  </m:oMath>
                </a14:m>
                <a:endParaRPr lang="en-US" dirty="0">
                  <a:solidFill>
                    <a:schemeClr val="accent1"/>
                  </a:solidFill>
                  <a:latin typeface="Times New Roman" charset="0"/>
                  <a:ea typeface="Times New Roman" charset="0"/>
                  <a:cs typeface="Times New Roman" charset="0"/>
                </a:endParaRPr>
              </a:p>
              <a:p>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sub>
                      <m:sup>
                        <m:r>
                          <a:rPr lang="en-US" i="1">
                            <a:latin typeface="Cambria Math" charset="0"/>
                            <a:ea typeface="Times New Roman" charset="0"/>
                            <a:cs typeface="Times New Roman" charset="0"/>
                          </a:rPr>
                          <m:t>1</m:t>
                        </m:r>
                      </m:sup>
                    </m:sSubSup>
                    <m:r>
                      <a:rPr lang="en-US" i="1">
                        <a:latin typeface="Cambria Math" charset="0"/>
                        <a:ea typeface="Times New Roman" charset="0"/>
                        <a:cs typeface="Times New Roman" charset="0"/>
                      </a:rPr>
                      <m:t>=</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r>
                          <a:rPr lang="en-US" i="1">
                            <a:latin typeface="Cambria Math" charset="0"/>
                            <a:ea typeface="Times New Roman" charset="0"/>
                            <a:cs typeface="Times New Roman" charset="0"/>
                          </a:rPr>
                          <m:t>−1</m:t>
                        </m:r>
                      </m:sub>
                      <m:sup>
                        <m:r>
                          <a:rPr lang="en-US" i="1">
                            <a:latin typeface="Cambria Math" charset="0"/>
                            <a:ea typeface="Times New Roman" charset="0"/>
                            <a:cs typeface="Times New Roman" charset="0"/>
                          </a:rPr>
                          <m:t>0</m:t>
                        </m:r>
                      </m:sup>
                    </m:sSubSup>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𝛼</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r>
                          <a:rPr lang="en-US" i="1">
                            <a:latin typeface="Cambria Math" charset="0"/>
                            <a:ea typeface="Times New Roman" charset="0"/>
                            <a:cs typeface="Times New Roman" charset="0"/>
                          </a:rPr>
                          <m:t>−1</m:t>
                        </m:r>
                      </m:sub>
                      <m:sup>
                        <m:r>
                          <a:rPr lang="en-US" i="1">
                            <a:latin typeface="Cambria Math" charset="0"/>
                            <a:ea typeface="Times New Roman" charset="0"/>
                            <a:cs typeface="Times New Roman" charset="0"/>
                          </a:rPr>
                          <m:t>0</m:t>
                        </m:r>
                      </m:sup>
                    </m:sSubSup>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𝛼</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r>
                          <a:rPr lang="en-US" i="1">
                            <a:latin typeface="Cambria Math" charset="0"/>
                            <a:ea typeface="Times New Roman" charset="0"/>
                            <a:cs typeface="Times New Roman" charset="0"/>
                          </a:rPr>
                          <m:t>−2</m:t>
                        </m:r>
                      </m:sub>
                      <m:sup>
                        <m:r>
                          <a:rPr lang="en-US" i="1">
                            <a:latin typeface="Cambria Math" charset="0"/>
                            <a:ea typeface="Times New Roman" charset="0"/>
                            <a:cs typeface="Times New Roman" charset="0"/>
                          </a:rPr>
                          <m:t>0</m:t>
                        </m:r>
                      </m:sup>
                    </m:sSubSup>
                    <m:r>
                      <a:rPr lang="en-US" i="1">
                        <a:latin typeface="Cambria Math" charset="0"/>
                        <a:ea typeface="Times New Roman" charset="0"/>
                        <a:cs typeface="Times New Roman" charset="0"/>
                      </a:rPr>
                      <m:t>=</m:t>
                    </m:r>
                    <m:d>
                      <m:dPr>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1+</m:t>
                        </m:r>
                        <m:r>
                          <a:rPr lang="en-US" i="1">
                            <a:latin typeface="Cambria Math" charset="0"/>
                            <a:ea typeface="Times New Roman" charset="0"/>
                            <a:cs typeface="Times New Roman" charset="0"/>
                          </a:rPr>
                          <m:t>𝛼</m:t>
                        </m:r>
                      </m:e>
                    </m:d>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r>
                          <a:rPr lang="en-US" i="1">
                            <a:latin typeface="Cambria Math" charset="0"/>
                            <a:ea typeface="Times New Roman" charset="0"/>
                            <a:cs typeface="Times New Roman" charset="0"/>
                          </a:rPr>
                          <m:t>−1</m:t>
                        </m:r>
                      </m:sub>
                      <m:sup>
                        <m:r>
                          <a:rPr lang="en-US" i="1">
                            <a:latin typeface="Cambria Math" charset="0"/>
                            <a:ea typeface="Times New Roman" charset="0"/>
                            <a:cs typeface="Times New Roman" charset="0"/>
                          </a:rPr>
                          <m:t>0</m:t>
                        </m:r>
                      </m:sup>
                    </m:sSubSup>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𝛼</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𝐷</m:t>
                        </m:r>
                      </m:e>
                      <m:sub>
                        <m:r>
                          <a:rPr lang="en-US" i="1">
                            <a:latin typeface="Cambria Math" charset="0"/>
                            <a:ea typeface="Times New Roman" charset="0"/>
                            <a:cs typeface="Times New Roman" charset="0"/>
                          </a:rPr>
                          <m:t>𝑡</m:t>
                        </m:r>
                        <m:r>
                          <a:rPr lang="en-US" i="1">
                            <a:latin typeface="Cambria Math" charset="0"/>
                            <a:ea typeface="Times New Roman" charset="0"/>
                            <a:cs typeface="Times New Roman" charset="0"/>
                          </a:rPr>
                          <m:t>−2</m:t>
                        </m:r>
                      </m:sub>
                      <m:sup>
                        <m:r>
                          <a:rPr lang="en-US" i="1">
                            <a:latin typeface="Cambria Math" charset="0"/>
                            <a:ea typeface="Times New Roman" charset="0"/>
                            <a:cs typeface="Times New Roman" charset="0"/>
                          </a:rPr>
                          <m:t>0</m:t>
                        </m:r>
                      </m:sup>
                    </m:sSubSup>
                  </m:oMath>
                </a14:m>
                <a:endParaRPr lang="en-US" dirty="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6670" y="1837348"/>
                <a:ext cx="10515600" cy="4351338"/>
              </a:xfrm>
              <a:blipFill rotWithShape="0">
                <a:blip r:embed="rId3"/>
                <a:stretch>
                  <a:fillRect l="-1043" t="-2381" r="-174"/>
                </a:stretch>
              </a:blipFill>
            </p:spPr>
            <p:txBody>
              <a:bodyPr/>
              <a:lstStyle/>
              <a:p>
                <a:r>
                  <a:rPr lang="en-US">
                    <a:noFill/>
                  </a:rPr>
                  <a:t> </a:t>
                </a:r>
              </a:p>
            </p:txBody>
          </p:sp>
        </mc:Fallback>
      </mc:AlternateContent>
      <p:pic>
        <p:nvPicPr>
          <p:cNvPr id="5" name="Picture 4" descr="Headers-MacBlue-PPT.jpg">
            <a:extLst>
              <a:ext uri="{FF2B5EF4-FFF2-40B4-BE49-F238E27FC236}">
                <a16:creationId xmlns:a16="http://schemas.microsoft.com/office/drawing/2014/main" xmlns="" id="{F3E3C676-48E7-E94A-9F4E-0FACDF4172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42652"/>
            <a:ext cx="12208940" cy="820363"/>
          </a:xfrm>
          <a:prstGeom prst="rect">
            <a:avLst/>
          </a:prstGeom>
        </p:spPr>
      </p:pic>
    </p:spTree>
    <p:extLst>
      <p:ext uri="{BB962C8B-B14F-4D97-AF65-F5344CB8AC3E}">
        <p14:creationId xmlns:p14="http://schemas.microsoft.com/office/powerpoint/2010/main" val="160000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912" y="376879"/>
            <a:ext cx="10515600" cy="1325563"/>
          </a:xfrm>
        </p:spPr>
        <p:txBody>
          <a:bodyPr/>
          <a:lstStyle/>
          <a:p>
            <a:r>
              <a:rPr lang="en-US" b="1" dirty="0">
                <a:latin typeface="Times New Roman" panose="02020603050405020304" pitchFamily="18" charset="0"/>
                <a:cs typeface="Times New Roman" panose="02020603050405020304" pitchFamily="18" charset="0"/>
              </a:rPr>
              <a:t>Two-Stage </a:t>
            </a:r>
            <a:r>
              <a:rPr lang="en-US" b="1" dirty="0" smtClean="0">
                <a:latin typeface="Times New Roman" panose="02020603050405020304" pitchFamily="18" charset="0"/>
                <a:cs typeface="Times New Roman" panose="02020603050405020304" pitchFamily="18" charset="0"/>
              </a:rPr>
              <a:t>Model</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6670" y="1919410"/>
                <a:ext cx="10515600" cy="4351338"/>
              </a:xfrm>
            </p:spPr>
            <p:txBody>
              <a:bodyPr/>
              <a:lstStyle/>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1</m:t>
                        </m:r>
                      </m:sup>
                    </m:sSubSup>
                    <m:r>
                      <a:rPr lang="en-US" b="0" i="1" smtClean="0">
                        <a:latin typeface="Cambria Math" charset="0"/>
                      </a:rPr>
                      <m:t>=</m:t>
                    </m:r>
                    <m:d>
                      <m:dPr>
                        <m:ctrlPr>
                          <a:rPr lang="en-US" b="0" i="1" smtClean="0">
                            <a:latin typeface="Cambria Math" charset="0"/>
                          </a:rPr>
                        </m:ctrlPr>
                      </m:dPr>
                      <m:e>
                        <m:r>
                          <a:rPr lang="en-US" b="0" i="1" smtClean="0">
                            <a:latin typeface="Cambria Math" charset="0"/>
                          </a:rPr>
                          <m:t>1+</m:t>
                        </m:r>
                        <m:r>
                          <a:rPr lang="en-US" b="0" i="1" smtClean="0">
                            <a:latin typeface="Cambria Math" charset="0"/>
                            <a:ea typeface="Cambria Math" charset="0"/>
                            <a:cs typeface="Cambria Math" charset="0"/>
                          </a:rPr>
                          <m:t>𝛼</m:t>
                        </m:r>
                      </m:e>
                    </m:d>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−1</m:t>
                        </m:r>
                      </m:sub>
                      <m:sup>
                        <m:r>
                          <a:rPr lang="en-US" b="0" i="1" smtClean="0">
                            <a:latin typeface="Cambria Math" charset="0"/>
                          </a:rPr>
                          <m:t>0</m:t>
                        </m:r>
                      </m:sup>
                    </m:sSubSup>
                    <m:r>
                      <a:rPr lang="en-US" b="0" i="1" smtClean="0">
                        <a:latin typeface="Cambria Math" charset="0"/>
                      </a:rPr>
                      <m:t>−</m:t>
                    </m:r>
                    <m:r>
                      <a:rPr lang="en-US" b="0" i="1" smtClean="0">
                        <a:latin typeface="Cambria Math" charset="0"/>
                        <a:ea typeface="Cambria Math" charset="0"/>
                        <a:cs typeface="Cambria Math" charset="0"/>
                      </a:rPr>
                      <m:t>𝛼</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−2</m:t>
                        </m:r>
                      </m:sub>
                      <m:sup>
                        <m:r>
                          <a:rPr lang="en-US" b="0" i="1" smtClean="0">
                            <a:latin typeface="Cambria Math" charset="0"/>
                          </a:rPr>
                          <m:t>0</m:t>
                        </m:r>
                      </m:sup>
                    </m:sSubSup>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there is a negative demand shock at time t-1 that reduces the demand for products at stage 0 by A%:</a:t>
                </a:r>
              </a:p>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1</m:t>
                        </m:r>
                      </m:sup>
                    </m:sSubSup>
                    <m:r>
                      <a:rPr lang="en-US" b="0" i="1" smtClean="0">
                        <a:latin typeface="Cambria Math" charset="0"/>
                      </a:rPr>
                      <m:t>=</m:t>
                    </m:r>
                    <m:d>
                      <m:dPr>
                        <m:ctrlPr>
                          <a:rPr lang="en-US" b="0" i="1" smtClean="0">
                            <a:latin typeface="Cambria Math" charset="0"/>
                          </a:rPr>
                        </m:ctrlPr>
                      </m:dPr>
                      <m:e>
                        <m:r>
                          <a:rPr lang="en-US" b="0" i="1" smtClean="0">
                            <a:latin typeface="Cambria Math" charset="0"/>
                          </a:rPr>
                          <m:t>1+</m:t>
                        </m:r>
                        <m:r>
                          <a:rPr lang="en-US" b="0" i="1" smtClean="0">
                            <a:latin typeface="Cambria Math" charset="0"/>
                            <a:ea typeface="Cambria Math" charset="0"/>
                            <a:cs typeface="Cambria Math" charset="0"/>
                          </a:rPr>
                          <m:t>𝛼</m:t>
                        </m:r>
                      </m:e>
                    </m:d>
                    <m:d>
                      <m:dPr>
                        <m:ctrlPr>
                          <a:rPr lang="en-US" b="0" i="1" smtClean="0">
                            <a:solidFill>
                              <a:srgbClr val="FF0000"/>
                            </a:solidFill>
                            <a:latin typeface="Cambria Math" charset="0"/>
                            <a:ea typeface="Cambria Math" charset="0"/>
                            <a:cs typeface="Cambria Math" charset="0"/>
                          </a:rPr>
                        </m:ctrlPr>
                      </m:dPr>
                      <m:e>
                        <m:r>
                          <a:rPr lang="en-US" b="0" i="1" smtClean="0">
                            <a:solidFill>
                              <a:srgbClr val="FF0000"/>
                            </a:solidFill>
                            <a:latin typeface="Cambria Math" charset="0"/>
                            <a:ea typeface="Cambria Math" charset="0"/>
                            <a:cs typeface="Cambria Math" charset="0"/>
                          </a:rPr>
                          <m:t>1−</m:t>
                        </m:r>
                        <m:r>
                          <a:rPr lang="en-US" b="0" i="1" smtClean="0">
                            <a:solidFill>
                              <a:srgbClr val="FF0000"/>
                            </a:solidFill>
                            <a:latin typeface="Cambria Math" charset="0"/>
                            <a:ea typeface="Cambria Math" charset="0"/>
                            <a:cs typeface="Cambria Math" charset="0"/>
                          </a:rPr>
                          <m:t>𝐴</m:t>
                        </m:r>
                      </m:e>
                    </m:d>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−1</m:t>
                        </m:r>
                      </m:sub>
                      <m:sup>
                        <m:r>
                          <a:rPr lang="en-US" b="0" i="1" smtClean="0">
                            <a:latin typeface="Cambria Math" charset="0"/>
                          </a:rPr>
                          <m:t>0</m:t>
                        </m:r>
                      </m:sup>
                    </m:sSubSup>
                    <m:r>
                      <a:rPr lang="en-US" b="0" i="1" smtClean="0">
                        <a:latin typeface="Cambria Math" charset="0"/>
                      </a:rPr>
                      <m:t>−</m:t>
                    </m:r>
                    <m:r>
                      <a:rPr lang="en-US" b="0" i="1" smtClean="0">
                        <a:latin typeface="Cambria Math" charset="0"/>
                        <a:ea typeface="Cambria Math" charset="0"/>
                        <a:cs typeface="Cambria Math" charset="0"/>
                      </a:rPr>
                      <m:t>𝛼</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−2</m:t>
                        </m:r>
                      </m:sub>
                      <m:sup>
                        <m:r>
                          <a:rPr lang="en-US" b="0" i="1" smtClean="0">
                            <a:latin typeface="Cambria Math" charset="0"/>
                          </a:rPr>
                          <m:t>0</m:t>
                        </m:r>
                      </m:sup>
                    </m:sSubSup>
                  </m:oMath>
                </a14:m>
                <a:endParaRPr lang="en-US" b="0" i="1"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1</m:t>
                        </m:r>
                      </m:sup>
                    </m:sSubSup>
                    <m:r>
                      <a:rPr lang="en-US" b="0" i="1" smtClean="0">
                        <a:latin typeface="Cambria Math" charset="0"/>
                      </a:rPr>
                      <m:t>=</m:t>
                    </m:r>
                    <m:d>
                      <m:dPr>
                        <m:ctrlPr>
                          <a:rPr lang="en-US" b="0" i="1" smtClean="0">
                            <a:latin typeface="Cambria Math" charset="0"/>
                          </a:rPr>
                        </m:ctrlPr>
                      </m:dPr>
                      <m:e>
                        <m:r>
                          <a:rPr lang="en-US" b="0" i="1" smtClean="0">
                            <a:latin typeface="Cambria Math" charset="0"/>
                          </a:rPr>
                          <m:t>1+</m:t>
                        </m:r>
                        <m:r>
                          <a:rPr lang="en-US" b="0" i="1" smtClean="0">
                            <a:latin typeface="Cambria Math" charset="0"/>
                            <a:ea typeface="Cambria Math" charset="0"/>
                            <a:cs typeface="Cambria Math" charset="0"/>
                          </a:rPr>
                          <m:t>𝛼</m:t>
                        </m:r>
                      </m:e>
                    </m:d>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−1</m:t>
                        </m:r>
                      </m:sub>
                      <m:sup>
                        <m:r>
                          <a:rPr lang="en-US" b="0" i="1" smtClean="0">
                            <a:latin typeface="Cambria Math" charset="0"/>
                          </a:rPr>
                          <m:t>0</m:t>
                        </m:r>
                      </m:sup>
                    </m:sSubSup>
                    <m:r>
                      <a:rPr lang="en-US" b="0" i="1" smtClean="0">
                        <a:solidFill>
                          <a:srgbClr val="FF0000"/>
                        </a:solidFill>
                        <a:latin typeface="Cambria Math" charset="0"/>
                      </a:rPr>
                      <m:t>−</m:t>
                    </m:r>
                    <m:d>
                      <m:dPr>
                        <m:ctrlPr>
                          <a:rPr lang="en-US" b="0" i="1" smtClean="0">
                            <a:solidFill>
                              <a:srgbClr val="FF0000"/>
                            </a:solidFill>
                            <a:latin typeface="Cambria Math" charset="0"/>
                          </a:rPr>
                        </m:ctrlPr>
                      </m:dPr>
                      <m:e>
                        <m:r>
                          <a:rPr lang="en-US" b="0" i="1" smtClean="0">
                            <a:solidFill>
                              <a:srgbClr val="FF0000"/>
                            </a:solidFill>
                            <a:latin typeface="Cambria Math" charset="0"/>
                          </a:rPr>
                          <m:t>1+</m:t>
                        </m:r>
                        <m:r>
                          <a:rPr lang="en-US" b="0" i="1" smtClean="0">
                            <a:solidFill>
                              <a:srgbClr val="FF0000"/>
                            </a:solidFill>
                            <a:latin typeface="Cambria Math" charset="0"/>
                            <a:ea typeface="Cambria Math" charset="0"/>
                            <a:cs typeface="Cambria Math" charset="0"/>
                          </a:rPr>
                          <m:t>𝛼</m:t>
                        </m:r>
                      </m:e>
                    </m:d>
                    <m:sSubSup>
                      <m:sSubSupPr>
                        <m:ctrlPr>
                          <a:rPr lang="en-US" b="0" i="1" smtClean="0">
                            <a:solidFill>
                              <a:srgbClr val="FF0000"/>
                            </a:solidFill>
                            <a:latin typeface="Cambria Math" charset="0"/>
                          </a:rPr>
                        </m:ctrlPr>
                      </m:sSubSupPr>
                      <m:e>
                        <m:r>
                          <a:rPr lang="en-US" b="0" i="1" smtClean="0">
                            <a:solidFill>
                              <a:srgbClr val="FF0000"/>
                            </a:solidFill>
                            <a:latin typeface="Cambria Math" charset="0"/>
                          </a:rPr>
                          <m:t>𝐴𝐷</m:t>
                        </m:r>
                      </m:e>
                      <m:sub>
                        <m:r>
                          <a:rPr lang="en-US" b="0" i="1" smtClean="0">
                            <a:solidFill>
                              <a:srgbClr val="FF0000"/>
                            </a:solidFill>
                            <a:latin typeface="Cambria Math" charset="0"/>
                          </a:rPr>
                          <m:t>𝑡</m:t>
                        </m:r>
                        <m:r>
                          <a:rPr lang="en-US" b="0" i="1" smtClean="0">
                            <a:solidFill>
                              <a:srgbClr val="FF0000"/>
                            </a:solidFill>
                            <a:latin typeface="Cambria Math" charset="0"/>
                          </a:rPr>
                          <m:t>−1</m:t>
                        </m:r>
                      </m:sub>
                      <m:sup>
                        <m:r>
                          <a:rPr lang="en-US" b="0" i="1" smtClean="0">
                            <a:solidFill>
                              <a:srgbClr val="FF0000"/>
                            </a:solidFill>
                            <a:latin typeface="Cambria Math" charset="0"/>
                          </a:rPr>
                          <m:t>0</m:t>
                        </m:r>
                      </m:sup>
                    </m:sSubSup>
                    <m:r>
                      <a:rPr lang="en-US" b="0" i="1" smtClean="0">
                        <a:latin typeface="Cambria Math" charset="0"/>
                      </a:rPr>
                      <m:t>−</m:t>
                    </m:r>
                    <m:r>
                      <a:rPr lang="en-US" b="0" i="1" smtClean="0">
                        <a:latin typeface="Cambria Math" charset="0"/>
                        <a:ea typeface="Cambria Math" charset="0"/>
                        <a:cs typeface="Cambria Math" charset="0"/>
                      </a:rPr>
                      <m:t>𝛼</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−2</m:t>
                        </m:r>
                      </m:sub>
                      <m:sup>
                        <m:r>
                          <a:rPr lang="en-US" b="0" i="1" smtClean="0">
                            <a:latin typeface="Cambria Math" charset="0"/>
                          </a:rPr>
                          <m:t>0</m:t>
                        </m:r>
                      </m:sup>
                    </m:sSubSup>
                  </m:oMath>
                </a14:m>
                <a:endParaRPr lang="en-US"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6670" y="1919410"/>
                <a:ext cx="10515600" cy="4351338"/>
              </a:xfrm>
              <a:blipFill rotWithShape="0">
                <a:blip r:embed="rId3"/>
                <a:stretch>
                  <a:fillRect l="-1043"/>
                </a:stretch>
              </a:blipFill>
            </p:spPr>
            <p:txBody>
              <a:bodyPr/>
              <a:lstStyle/>
              <a:p>
                <a:r>
                  <a:rPr lang="en-US">
                    <a:noFill/>
                  </a:rPr>
                  <a:t> </a:t>
                </a:r>
              </a:p>
            </p:txBody>
          </p:sp>
        </mc:Fallback>
      </mc:AlternateContent>
      <p:pic>
        <p:nvPicPr>
          <p:cNvPr id="5" name="Picture 4" descr="Headers-MacBlue-PPT.jpg">
            <a:extLst>
              <a:ext uri="{FF2B5EF4-FFF2-40B4-BE49-F238E27FC236}">
                <a16:creationId xmlns:a16="http://schemas.microsoft.com/office/drawing/2014/main" xmlns="" id="{391CC661-EB6B-F740-A6C6-36D66C963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42652"/>
            <a:ext cx="12208940" cy="820363"/>
          </a:xfrm>
          <a:prstGeom prst="rect">
            <a:avLst/>
          </a:prstGeom>
        </p:spPr>
      </p:pic>
      <p:sp>
        <p:nvSpPr>
          <p:cNvPr id="4" name="Rectangle 3"/>
          <p:cNvSpPr/>
          <p:nvPr/>
        </p:nvSpPr>
        <p:spPr>
          <a:xfrm>
            <a:off x="3169085" y="3281819"/>
            <a:ext cx="1139868" cy="563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72630" y="3845491"/>
            <a:ext cx="2515644" cy="5260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46670" y="1919410"/>
            <a:ext cx="4564574" cy="498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6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318232"/>
            <a:ext cx="10515600" cy="1325563"/>
          </a:xfrm>
        </p:spPr>
        <p:txBody>
          <a:bodyPr/>
          <a:lstStyle/>
          <a:p>
            <a:r>
              <a:rPr lang="en-US" b="1" dirty="0">
                <a:latin typeface="Times New Roman" panose="02020603050405020304" pitchFamily="18" charset="0"/>
                <a:cs typeface="Times New Roman" panose="02020603050405020304" pitchFamily="18" charset="0"/>
              </a:rPr>
              <a:t>N-Stage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20919" cy="4351338"/>
              </a:xfrm>
            </p:spPr>
            <p:txBody>
              <a:bodyPr/>
              <a:lstStyle/>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1</m:t>
                        </m:r>
                      </m:sup>
                    </m:sSubSup>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−1</m:t>
                        </m:r>
                      </m:sub>
                      <m:sup>
                        <m:r>
                          <a:rPr lang="en-US" b="0" i="1" smtClean="0">
                            <a:latin typeface="Cambria Math" charset="0"/>
                          </a:rPr>
                          <m:t>0</m:t>
                        </m:r>
                      </m:sup>
                    </m:sSubSup>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m:t>
                        </m:r>
                        <m:r>
                          <a:rPr lang="en-US" b="0" i="1" smtClean="0">
                            <a:latin typeface="Cambria Math" charset="0"/>
                          </a:rPr>
                          <m:t>𝐼</m:t>
                        </m:r>
                      </m:e>
                      <m:sub>
                        <m:r>
                          <a:rPr lang="en-US" b="0" i="1" smtClean="0">
                            <a:latin typeface="Cambria Math" charset="0"/>
                          </a:rPr>
                          <m:t>𝑡</m:t>
                        </m:r>
                        <m:r>
                          <a:rPr lang="en-US" b="0" i="1" smtClean="0">
                            <a:latin typeface="Cambria Math" charset="0"/>
                          </a:rPr>
                          <m:t>−1</m:t>
                        </m:r>
                      </m:sub>
                      <m:sup>
                        <m:r>
                          <a:rPr lang="en-US" b="0" i="1" smtClean="0">
                            <a:latin typeface="Cambria Math" charset="0"/>
                          </a:rPr>
                          <m:t>0</m:t>
                        </m:r>
                      </m:sup>
                    </m:sSubSup>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𝑄</m:t>
                        </m:r>
                      </m:e>
                      <m:sub>
                        <m:r>
                          <a:rPr lang="en-US" b="0" i="1" smtClean="0">
                            <a:latin typeface="Cambria Math" charset="0"/>
                          </a:rPr>
                          <m:t>𝑡</m:t>
                        </m:r>
                        <m:r>
                          <a:rPr lang="en-US" b="0" i="1" smtClean="0">
                            <a:latin typeface="Cambria Math" charset="0"/>
                          </a:rPr>
                          <m:t>−2</m:t>
                        </m:r>
                      </m:sub>
                      <m:sup>
                        <m:r>
                          <a:rPr lang="en-US" b="0" i="1" smtClean="0">
                            <a:latin typeface="Cambria Math" charset="0"/>
                          </a:rPr>
                          <m:t>0</m:t>
                        </m:r>
                      </m:sup>
                    </m:sSubSup>
                    <m:r>
                      <a:rPr lang="en-US" b="0" i="1" smtClean="0">
                        <a:latin typeface="Cambria Math" charset="0"/>
                      </a:rPr>
                      <m:t>)=</m:t>
                    </m:r>
                    <m:d>
                      <m:dPr>
                        <m:ctrlPr>
                          <a:rPr lang="en-US" b="0" i="1" smtClean="0">
                            <a:latin typeface="Cambria Math" charset="0"/>
                          </a:rPr>
                        </m:ctrlPr>
                      </m:dPr>
                      <m:e>
                        <m:r>
                          <a:rPr lang="en-US" b="0" i="1" smtClean="0">
                            <a:latin typeface="Cambria Math" charset="0"/>
                          </a:rPr>
                          <m:t>1+</m:t>
                        </m:r>
                        <m:r>
                          <a:rPr lang="en-US" b="0" i="1" smtClean="0">
                            <a:latin typeface="Cambria Math" charset="0"/>
                            <a:ea typeface="Cambria Math" charset="0"/>
                            <a:cs typeface="Cambria Math" charset="0"/>
                          </a:rPr>
                          <m:t>𝛼</m:t>
                        </m:r>
                      </m:e>
                    </m:d>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−1</m:t>
                        </m:r>
                      </m:sub>
                      <m:sup>
                        <m:r>
                          <a:rPr lang="en-US" b="0" i="1" smtClean="0">
                            <a:latin typeface="Cambria Math" charset="0"/>
                          </a:rPr>
                          <m:t>0</m:t>
                        </m:r>
                      </m:sup>
                    </m:sSubSup>
                    <m:r>
                      <a:rPr lang="en-US" b="0" i="1" smtClean="0">
                        <a:latin typeface="Cambria Math" charset="0"/>
                      </a:rPr>
                      <m:t>−</m:t>
                    </m:r>
                    <m:r>
                      <a:rPr lang="en-US" b="0" i="1" smtClean="0">
                        <a:latin typeface="Cambria Math" charset="0"/>
                        <a:ea typeface="Cambria Math" charset="0"/>
                        <a:cs typeface="Cambria Math" charset="0"/>
                      </a:rPr>
                      <m:t>𝛼</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−2</m:t>
                        </m:r>
                      </m:sub>
                      <m:sup>
                        <m:r>
                          <a:rPr lang="en-US" b="0" i="1" smtClean="0">
                            <a:latin typeface="Cambria Math" charset="0"/>
                          </a:rPr>
                          <m:t>0</m:t>
                        </m:r>
                      </m:sup>
                    </m:sSubSup>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2</m:t>
                        </m:r>
                      </m:sup>
                    </m:sSubSup>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−1</m:t>
                        </m:r>
                      </m:sub>
                      <m:sup>
                        <m:r>
                          <a:rPr lang="en-US" b="0" i="1" smtClean="0">
                            <a:latin typeface="Cambria Math" charset="0"/>
                          </a:rPr>
                          <m:t>1</m:t>
                        </m:r>
                      </m:sup>
                    </m:sSubSup>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m:t>
                        </m:r>
                        <m:r>
                          <a:rPr lang="en-US" b="0" i="1" smtClean="0">
                            <a:latin typeface="Cambria Math" charset="0"/>
                          </a:rPr>
                          <m:t>𝐼</m:t>
                        </m:r>
                      </m:e>
                      <m:sub>
                        <m:r>
                          <a:rPr lang="en-US" b="0" i="1" smtClean="0">
                            <a:latin typeface="Cambria Math" charset="0"/>
                          </a:rPr>
                          <m:t>𝑡</m:t>
                        </m:r>
                        <m:r>
                          <a:rPr lang="en-US" b="0" i="1" smtClean="0">
                            <a:latin typeface="Cambria Math" charset="0"/>
                          </a:rPr>
                          <m:t>−1</m:t>
                        </m:r>
                      </m:sub>
                      <m:sup>
                        <m:r>
                          <a:rPr lang="en-US" b="0" i="1" smtClean="0">
                            <a:latin typeface="Cambria Math" charset="0"/>
                          </a:rPr>
                          <m:t>1</m:t>
                        </m:r>
                      </m:sup>
                    </m:sSubSup>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𝑄</m:t>
                        </m:r>
                      </m:e>
                      <m:sub>
                        <m:r>
                          <a:rPr lang="en-US" b="0" i="1" smtClean="0">
                            <a:latin typeface="Cambria Math" charset="0"/>
                          </a:rPr>
                          <m:t>𝑡</m:t>
                        </m:r>
                        <m:r>
                          <a:rPr lang="en-US" b="0" i="1" smtClean="0">
                            <a:latin typeface="Cambria Math" charset="0"/>
                          </a:rPr>
                          <m:t>−2</m:t>
                        </m:r>
                      </m:sub>
                      <m:sup>
                        <m:r>
                          <a:rPr lang="en-US" b="0" i="1" smtClean="0">
                            <a:latin typeface="Cambria Math" charset="0"/>
                          </a:rPr>
                          <m:t>1</m:t>
                        </m:r>
                      </m:sup>
                    </m:sSubSup>
                    <m:r>
                      <a:rPr lang="en-US" b="0" i="1" smtClean="0">
                        <a:latin typeface="Cambria Math" charset="0"/>
                      </a:rPr>
                      <m:t>)=</m:t>
                    </m:r>
                    <m:sSup>
                      <m:sSupPr>
                        <m:ctrlPr>
                          <a:rPr lang="is-IS" b="0" i="1" smtClean="0">
                            <a:latin typeface="Cambria Math" charset="0"/>
                            <a:ea typeface="Cambria Math" charset="0"/>
                            <a:cs typeface="Cambria Math" charset="0"/>
                          </a:rPr>
                        </m:ctrlPr>
                      </m:sSupPr>
                      <m:e>
                        <m:d>
                          <m:dPr>
                            <m:ctrlPr>
                              <a:rPr lang="en-US" b="0" i="1" smtClean="0">
                                <a:latin typeface="Cambria Math" charset="0"/>
                                <a:ea typeface="Cambria Math" charset="0"/>
                                <a:cs typeface="Cambria Math" charset="0"/>
                              </a:rPr>
                            </m:ctrlPr>
                          </m:dPr>
                          <m:e>
                            <m:r>
                              <a:rPr lang="en-US" b="0" i="1" smtClean="0">
                                <a:latin typeface="Cambria Math" charset="0"/>
                              </a:rPr>
                              <m:t>1+</m:t>
                            </m:r>
                            <m:r>
                              <a:rPr lang="en-US" b="0" i="1" smtClean="0">
                                <a:latin typeface="Cambria Math" charset="0"/>
                                <a:ea typeface="Cambria Math" charset="0"/>
                                <a:cs typeface="Cambria Math" charset="0"/>
                              </a:rPr>
                              <m:t>𝛼</m:t>
                            </m:r>
                          </m:e>
                        </m:d>
                      </m:e>
                      <m:sup>
                        <m:r>
                          <a:rPr lang="is-IS" b="0" i="1" smtClean="0">
                            <a:latin typeface="Cambria Math" charset="0"/>
                            <a:ea typeface="Cambria Math" charset="0"/>
                            <a:cs typeface="Cambria Math" charset="0"/>
                          </a:rPr>
                          <m:t>2</m:t>
                        </m:r>
                      </m:sup>
                    </m:sSup>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−2</m:t>
                        </m:r>
                      </m:sub>
                      <m:sup>
                        <m:r>
                          <a:rPr lang="en-US" b="0" i="1" smtClean="0">
                            <a:latin typeface="Cambria Math" charset="0"/>
                          </a:rPr>
                          <m:t>0</m:t>
                        </m:r>
                      </m:sup>
                    </m:sSubSup>
                    <m:r>
                      <a:rPr lang="en-US" b="0" i="1" smtClean="0">
                        <a:latin typeface="Cambria Math" charset="0"/>
                      </a:rPr>
                      <m:t>−2</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−3</m:t>
                        </m:r>
                      </m:sub>
                      <m:sup>
                        <m:r>
                          <a:rPr lang="en-US" b="0" i="1" smtClean="0">
                            <a:latin typeface="Cambria Math" charset="0"/>
                          </a:rPr>
                          <m:t>0</m:t>
                        </m:r>
                      </m:sup>
                    </m:sSubSup>
                    <m:r>
                      <a:rPr lang="en-US" b="0" i="1" smtClean="0">
                        <a:latin typeface="Cambria Math" charset="0"/>
                      </a:rPr>
                      <m:t>+</m:t>
                    </m:r>
                    <m:sSup>
                      <m:sSupPr>
                        <m:ctrlPr>
                          <a:rPr lang="is-IS" b="0" i="1" smtClean="0">
                            <a:latin typeface="Cambria Math" charset="0"/>
                          </a:rPr>
                        </m:ctrlPr>
                      </m:sSupPr>
                      <m:e>
                        <m:r>
                          <a:rPr lang="is-IS" b="0" i="1" smtClean="0">
                            <a:latin typeface="Cambria Math" charset="0"/>
                            <a:ea typeface="Cambria Math" charset="0"/>
                            <a:cs typeface="Cambria Math" charset="0"/>
                          </a:rPr>
                          <m:t>𝛼</m:t>
                        </m:r>
                      </m:e>
                      <m:sup>
                        <m:r>
                          <a:rPr lang="is-IS" b="0" i="1" smtClean="0">
                            <a:latin typeface="Cambria Math" charset="0"/>
                          </a:rPr>
                          <m:t>2</m:t>
                        </m:r>
                      </m:sup>
                    </m:sSup>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−4</m:t>
                        </m:r>
                      </m:sub>
                      <m:sup>
                        <m:r>
                          <a:rPr lang="en-US" b="0" i="1" smtClean="0">
                            <a:latin typeface="Cambria Math" charset="0"/>
                          </a:rPr>
                          <m:t>0</m:t>
                        </m:r>
                      </m:sup>
                    </m:sSubSup>
                  </m:oMath>
                </a14:m>
                <a:endParaRPr lang="en-US" b="0"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3</m:t>
                        </m:r>
                      </m:sup>
                    </m:sSubSup>
                    <m:r>
                      <a:rPr lang="en-US" b="0" i="1" smtClean="0">
                        <a:latin typeface="Cambria Math" charset="0"/>
                      </a:rPr>
                      <m:t>=…</m:t>
                    </m:r>
                  </m:oMath>
                </a14:m>
                <a:endParaRPr lang="en-US" b="0"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4</m:t>
                        </m:r>
                      </m:sup>
                    </m:sSubSup>
                    <m:r>
                      <a:rPr lang="en-US" b="0" i="1" smtClean="0">
                        <a:latin typeface="Cambria Math" charset="0"/>
                      </a:rPr>
                      <m:t>=…</m:t>
                    </m:r>
                  </m:oMath>
                </a14:m>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𝑛</m:t>
                        </m:r>
                      </m:sup>
                    </m:sSubSup>
                    <m:r>
                      <a:rPr lang="en-US" b="0" i="1" smtClean="0">
                        <a:latin typeface="Cambria Math" charset="0"/>
                      </a:rPr>
                      <m:t>=</m:t>
                    </m:r>
                    <m:sSup>
                      <m:sSupPr>
                        <m:ctrlPr>
                          <a:rPr lang="en-US" b="0" i="1" smtClean="0">
                            <a:solidFill>
                              <a:srgbClr val="FF0000"/>
                            </a:solidFill>
                            <a:latin typeface="Cambria Math" charset="0"/>
                          </a:rPr>
                        </m:ctrlPr>
                      </m:sSupPr>
                      <m:e>
                        <m:r>
                          <a:rPr lang="en-US" b="0" i="1" smtClean="0">
                            <a:solidFill>
                              <a:srgbClr val="FF0000"/>
                            </a:solidFill>
                            <a:latin typeface="Cambria Math" charset="0"/>
                          </a:rPr>
                          <m:t>(1+</m:t>
                        </m:r>
                        <m:r>
                          <a:rPr lang="en-US" b="0" i="1" smtClean="0">
                            <a:solidFill>
                              <a:srgbClr val="FF0000"/>
                            </a:solidFill>
                            <a:latin typeface="Cambria Math" charset="0"/>
                            <a:ea typeface="Cambria Math" charset="0"/>
                            <a:cs typeface="Cambria Math" charset="0"/>
                          </a:rPr>
                          <m:t>𝛼</m:t>
                        </m:r>
                        <m:r>
                          <a:rPr lang="en-US" b="0" i="1" smtClean="0">
                            <a:solidFill>
                              <a:srgbClr val="FF0000"/>
                            </a:solidFill>
                            <a:latin typeface="Cambria Math" charset="0"/>
                            <a:ea typeface="Cambria Math" charset="0"/>
                            <a:cs typeface="Cambria Math" charset="0"/>
                          </a:rPr>
                          <m:t>)</m:t>
                        </m:r>
                      </m:e>
                      <m:sup>
                        <m:r>
                          <a:rPr lang="en-US" b="0" i="1" smtClean="0">
                            <a:solidFill>
                              <a:srgbClr val="FF0000"/>
                            </a:solidFill>
                            <a:latin typeface="Cambria Math" charset="0"/>
                          </a:rPr>
                          <m:t>𝑛</m:t>
                        </m:r>
                      </m:sup>
                    </m:sSup>
                    <m:sSubSup>
                      <m:sSubSupPr>
                        <m:ctrlPr>
                          <a:rPr lang="en-US" b="0" i="1" smtClean="0">
                            <a:solidFill>
                              <a:srgbClr val="FF0000"/>
                            </a:solidFill>
                            <a:latin typeface="Cambria Math" charset="0"/>
                          </a:rPr>
                        </m:ctrlPr>
                      </m:sSubSupPr>
                      <m:e>
                        <m:r>
                          <a:rPr lang="en-US" b="0" i="1" smtClean="0">
                            <a:solidFill>
                              <a:srgbClr val="FF0000"/>
                            </a:solidFill>
                            <a:latin typeface="Cambria Math" charset="0"/>
                          </a:rPr>
                          <m:t>𝐷</m:t>
                        </m:r>
                      </m:e>
                      <m:sub>
                        <m:r>
                          <a:rPr lang="en-US" b="0" i="1" smtClean="0">
                            <a:solidFill>
                              <a:srgbClr val="FF0000"/>
                            </a:solidFill>
                            <a:latin typeface="Cambria Math" charset="0"/>
                          </a:rPr>
                          <m:t>𝑡</m:t>
                        </m:r>
                        <m:r>
                          <a:rPr lang="en-US" b="0" i="1" smtClean="0">
                            <a:solidFill>
                              <a:srgbClr val="FF0000"/>
                            </a:solidFill>
                            <a:latin typeface="Cambria Math" charset="0"/>
                          </a:rPr>
                          <m:t>−</m:t>
                        </m:r>
                        <m:r>
                          <a:rPr lang="en-US" b="0" i="1" smtClean="0">
                            <a:solidFill>
                              <a:srgbClr val="FF0000"/>
                            </a:solidFill>
                            <a:latin typeface="Cambria Math" charset="0"/>
                          </a:rPr>
                          <m:t>𝑛</m:t>
                        </m:r>
                      </m:sub>
                      <m:sup>
                        <m:r>
                          <a:rPr lang="en-US" b="0" i="1" smtClean="0">
                            <a:solidFill>
                              <a:srgbClr val="FF0000"/>
                            </a:solidFill>
                            <a:latin typeface="Cambria Math" charset="0"/>
                          </a:rPr>
                          <m:t>0</m:t>
                        </m:r>
                      </m:sup>
                    </m:sSubSup>
                    <m:r>
                      <a:rPr lang="en-US" b="0" i="1" smtClean="0">
                        <a:latin typeface="Cambria Math" charset="0"/>
                      </a:rPr>
                      <m:t>−</m:t>
                    </m:r>
                    <m:r>
                      <a:rPr lang="en-US" b="0" i="1" smtClean="0">
                        <a:latin typeface="Cambria Math" charset="0"/>
                      </a:rPr>
                      <m:t>𝑛</m:t>
                    </m:r>
                    <m:r>
                      <a:rPr lang="en-US" b="0" i="1" smtClean="0">
                        <a:latin typeface="Cambria Math" charset="0"/>
                        <a:ea typeface="Cambria Math" charset="0"/>
                        <a:cs typeface="Cambria Math" charset="0"/>
                      </a:rPr>
                      <m:t>𝛼</m:t>
                    </m:r>
                    <m:sSup>
                      <m:sSupPr>
                        <m:ctrlPr>
                          <a:rPr lang="en-US" b="0" i="1" smtClean="0">
                            <a:latin typeface="Cambria Math" charset="0"/>
                            <a:ea typeface="Cambria Math" charset="0"/>
                            <a:cs typeface="Cambria Math" charset="0"/>
                          </a:rPr>
                        </m:ctrlPr>
                      </m:sSupPr>
                      <m:e>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𝛼</m:t>
                            </m:r>
                          </m:e>
                        </m:d>
                      </m:e>
                      <m:sup>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−1</m:t>
                        </m:r>
                      </m:sup>
                    </m:sSup>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m:t>
                        </m:r>
                        <m:r>
                          <a:rPr lang="en-US" b="0" i="1" smtClean="0">
                            <a:latin typeface="Cambria Math" charset="0"/>
                          </a:rPr>
                          <m:t>𝑛</m:t>
                        </m:r>
                        <m:r>
                          <a:rPr lang="en-US" b="0" i="1" smtClean="0">
                            <a:latin typeface="Cambria Math" charset="0"/>
                          </a:rPr>
                          <m:t>−1</m:t>
                        </m:r>
                      </m:sub>
                      <m:sup>
                        <m:r>
                          <a:rPr lang="en-US" b="0" i="1" smtClean="0">
                            <a:latin typeface="Cambria Math" charset="0"/>
                          </a:rPr>
                          <m:t>0</m:t>
                        </m:r>
                      </m:sup>
                    </m:sSubSup>
                    <m:r>
                      <a:rPr lang="en-US" b="0" i="1" smtClean="0">
                        <a:latin typeface="Cambria Math" charset="0"/>
                      </a:rPr>
                      <m:t>+…+</m:t>
                    </m:r>
                    <m:sSup>
                      <m:sSupPr>
                        <m:ctrlPr>
                          <a:rPr lang="en-US" b="0" i="1" smtClean="0">
                            <a:latin typeface="Cambria Math" charset="0"/>
                          </a:rPr>
                        </m:ctrlPr>
                      </m:sSupPr>
                      <m:e>
                        <m:r>
                          <a:rPr lang="en-US" b="0" i="1" smtClean="0">
                            <a:latin typeface="Cambria Math" charset="0"/>
                          </a:rPr>
                          <m:t>(−1)</m:t>
                        </m:r>
                      </m:e>
                      <m:sup>
                        <m:r>
                          <a:rPr lang="en-US" b="0" i="1" smtClean="0">
                            <a:latin typeface="Cambria Math" charset="0"/>
                          </a:rPr>
                          <m:t>𝑛</m:t>
                        </m:r>
                      </m:sup>
                    </m:sSup>
                    <m:sSup>
                      <m:sSupPr>
                        <m:ctrlPr>
                          <a:rPr lang="en-US" b="0" i="1" smtClean="0">
                            <a:latin typeface="Cambria Math" charset="0"/>
                          </a:rPr>
                        </m:ctrlPr>
                      </m:sSupPr>
                      <m:e>
                        <m:r>
                          <a:rPr lang="en-US" b="0" i="1" smtClean="0">
                            <a:latin typeface="Cambria Math" charset="0"/>
                            <a:ea typeface="Cambria Math" charset="0"/>
                            <a:cs typeface="Cambria Math" charset="0"/>
                          </a:rPr>
                          <m:t>𝛼</m:t>
                        </m:r>
                      </m:e>
                      <m:sup>
                        <m:r>
                          <a:rPr lang="en-US" b="0" i="1" smtClean="0">
                            <a:latin typeface="Cambria Math" charset="0"/>
                          </a:rPr>
                          <m:t>𝑛</m:t>
                        </m:r>
                      </m:sup>
                    </m:sSup>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−2</m:t>
                        </m:r>
                        <m:r>
                          <a:rPr lang="en-US" b="0" i="1" smtClean="0">
                            <a:latin typeface="Cambria Math" charset="0"/>
                          </a:rPr>
                          <m:t>𝑛</m:t>
                        </m:r>
                      </m:sub>
                      <m:sup>
                        <m:r>
                          <a:rPr lang="en-US" b="0" i="1" smtClean="0">
                            <a:latin typeface="Cambria Math" charset="0"/>
                          </a:rPr>
                          <m:t>0</m:t>
                        </m:r>
                      </m:sup>
                    </m:sSubSup>
                  </m:oMath>
                </a14:m>
                <a:endParaRPr lang="en-US" b="0" dirty="0">
                  <a:latin typeface="Times New Roman" panose="02020603050405020304" pitchFamily="18" charset="0"/>
                  <a:cs typeface="Times New Roman" panose="02020603050405020304" pitchFamily="18" charset="0"/>
                </a:endParaRPr>
              </a:p>
              <a:p>
                <a14:m>
                  <m:oMath xmlns:m="http://schemas.openxmlformats.org/officeDocument/2006/math">
                    <m:f>
                      <m:fPr>
                        <m:ctrlPr>
                          <a:rPr lang="en-US" b="0" i="1" smtClean="0">
                            <a:latin typeface="Cambria Math" charset="0"/>
                          </a:rPr>
                        </m:ctrlPr>
                      </m:fPr>
                      <m:num>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sub>
                          <m:sup>
                            <m:r>
                              <a:rPr lang="en-US" b="0" i="1" smtClean="0">
                                <a:latin typeface="Cambria Math" charset="0"/>
                              </a:rPr>
                              <m:t>𝑛</m:t>
                            </m:r>
                          </m:sup>
                        </m:sSubSup>
                      </m:num>
                      <m:den>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𝐷</m:t>
                            </m:r>
                          </m:e>
                          <m:sub>
                            <m:r>
                              <a:rPr lang="en-US" b="0" i="1" smtClean="0">
                                <a:latin typeface="Cambria Math" charset="0"/>
                              </a:rPr>
                              <m:t>𝑡</m:t>
                            </m:r>
                            <m:r>
                              <a:rPr lang="en-US" b="0" i="1" smtClean="0">
                                <a:latin typeface="Cambria Math" charset="0"/>
                              </a:rPr>
                              <m:t>−</m:t>
                            </m:r>
                            <m:r>
                              <a:rPr lang="en-US" b="0" i="1" smtClean="0">
                                <a:latin typeface="Cambria Math" charset="0"/>
                              </a:rPr>
                              <m:t>𝑛</m:t>
                            </m:r>
                          </m:sub>
                          <m:sup>
                            <m:r>
                              <a:rPr lang="en-US" b="0" i="1" smtClean="0">
                                <a:latin typeface="Cambria Math" charset="0"/>
                              </a:rPr>
                              <m:t>0</m:t>
                            </m:r>
                          </m:sup>
                        </m:sSubSup>
                      </m:den>
                    </m:f>
                    <m:r>
                      <a:rPr lang="en-US" b="0" i="1" smtClean="0">
                        <a:latin typeface="Cambria Math" charset="0"/>
                      </a:rPr>
                      <m:t>=</m:t>
                    </m:r>
                    <m:sSup>
                      <m:sSupPr>
                        <m:ctrlPr>
                          <a:rPr lang="en-US" b="0" i="1" smtClean="0">
                            <a:latin typeface="Cambria Math" charset="0"/>
                            <a:ea typeface="Cambria Math" charset="0"/>
                            <a:cs typeface="Cambria Math" charset="0"/>
                          </a:rPr>
                        </m:ctrlPr>
                      </m:sSupPr>
                      <m:e>
                        <m:r>
                          <a:rPr lang="en-US" b="0" i="1" smtClean="0">
                            <a:latin typeface="Cambria Math" charset="0"/>
                          </a:rPr>
                          <m:t>(1+</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e>
                      <m:sup>
                        <m:r>
                          <a:rPr lang="en-US" b="0" i="1" smtClean="0">
                            <a:latin typeface="Cambria Math" charset="0"/>
                            <a:ea typeface="Cambria Math" charset="0"/>
                            <a:cs typeface="Cambria Math" charset="0"/>
                          </a:rPr>
                          <m:t>𝑛</m:t>
                        </m:r>
                      </m:sup>
                    </m:sSup>
                  </m:oMath>
                </a14:m>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20919" cy="4351338"/>
              </a:xfrm>
              <a:blipFill>
                <a:blip r:embed="rId3"/>
                <a:stretch>
                  <a:fillRect l="-912" t="-1754"/>
                </a:stretch>
              </a:blipFill>
            </p:spPr>
            <p:txBody>
              <a:bodyPr/>
              <a:lstStyle/>
              <a:p>
                <a:r>
                  <a:rPr lang="en-US">
                    <a:noFill/>
                  </a:rPr>
                  <a:t> </a:t>
                </a:r>
              </a:p>
            </p:txBody>
          </p:sp>
        </mc:Fallback>
      </mc:AlternateContent>
      <p:pic>
        <p:nvPicPr>
          <p:cNvPr id="6" name="Picture 5" descr="Headers-MacBlue-PP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0" y="6037637"/>
            <a:ext cx="12208940" cy="820363"/>
          </a:xfrm>
          <a:prstGeom prst="rect">
            <a:avLst/>
          </a:prstGeom>
        </p:spPr>
      </p:pic>
      <p:sp>
        <p:nvSpPr>
          <p:cNvPr id="4" name="Rectangle 3"/>
          <p:cNvSpPr/>
          <p:nvPr/>
        </p:nvSpPr>
        <p:spPr>
          <a:xfrm>
            <a:off x="838199" y="4371583"/>
            <a:ext cx="10510382" cy="538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8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77" y="306510"/>
            <a:ext cx="10515600" cy="1325563"/>
          </a:xfrm>
        </p:spPr>
        <p:txBody>
          <a:bodyPr/>
          <a:lstStyle/>
          <a:p>
            <a:r>
              <a:rPr lang="en-US" b="1" dirty="0">
                <a:latin typeface="Times New Roman" panose="02020603050405020304" pitchFamily="18" charset="0"/>
                <a:cs typeface="Times New Roman" panose="02020603050405020304" pitchFamily="18" charset="0"/>
              </a:rPr>
              <a:t>Key Takeaways</a:t>
            </a:r>
          </a:p>
        </p:txBody>
      </p:sp>
      <p:sp>
        <p:nvSpPr>
          <p:cNvPr id="3" name="Content Placeholder 2"/>
          <p:cNvSpPr>
            <a:spLocks noGrp="1"/>
          </p:cNvSpPr>
          <p:nvPr>
            <p:ph idx="1"/>
          </p:nvPr>
        </p:nvSpPr>
        <p:spPr>
          <a:xfrm>
            <a:off x="846670" y="2506662"/>
            <a:ext cx="10515600" cy="4351338"/>
          </a:xfrm>
        </p:spPr>
        <p:txBody>
          <a:bodyPr/>
          <a:lstStyle/>
          <a:p>
            <a:r>
              <a:rPr lang="en-US" dirty="0">
                <a:latin typeface="Times New Roman" panose="02020603050405020304" pitchFamily="18" charset="0"/>
                <a:cs typeface="Times New Roman" panose="02020603050405020304" pitchFamily="18" charset="0"/>
              </a:rPr>
              <a:t>Upstream industries at time t tend to suffer from an </a:t>
            </a:r>
            <a:r>
              <a:rPr lang="en-US" dirty="0">
                <a:solidFill>
                  <a:srgbClr val="FF0000"/>
                </a:solidFill>
                <a:latin typeface="Times New Roman" panose="02020603050405020304" pitchFamily="18" charset="0"/>
                <a:cs typeface="Times New Roman" panose="02020603050405020304" pitchFamily="18" charset="0"/>
              </a:rPr>
              <a:t>lagged amplified </a:t>
            </a:r>
            <a:r>
              <a:rPr lang="en-US" dirty="0">
                <a:latin typeface="Times New Roman" panose="02020603050405020304" pitchFamily="18" charset="0"/>
                <a:cs typeface="Times New Roman" panose="02020603050405020304" pitchFamily="18" charset="0"/>
              </a:rPr>
              <a:t>demand shock that hits downstream industries at time t-n</a:t>
            </a:r>
          </a:p>
        </p:txBody>
      </p:sp>
      <p:pic>
        <p:nvPicPr>
          <p:cNvPr id="4" name="Picture 3" descr="Headers-MacBlue-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7637"/>
            <a:ext cx="12208940" cy="820363"/>
          </a:xfrm>
          <a:prstGeom prst="rect">
            <a:avLst/>
          </a:prstGeom>
        </p:spPr>
      </p:pic>
    </p:spTree>
    <p:extLst>
      <p:ext uri="{BB962C8B-B14F-4D97-AF65-F5344CB8AC3E}">
        <p14:creationId xmlns:p14="http://schemas.microsoft.com/office/powerpoint/2010/main" val="40363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16415</TotalTime>
  <Words>2155</Words>
  <Application>Microsoft Macintosh PowerPoint</Application>
  <PresentationFormat>Widescreen</PresentationFormat>
  <Paragraphs>151</Paragraphs>
  <Slides>26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vt:lpstr>
      <vt:lpstr>Calibri Light</vt:lpstr>
      <vt:lpstr>Cambria Math</vt:lpstr>
      <vt:lpstr>DengXian</vt:lpstr>
      <vt:lpstr>DengXian Light</vt:lpstr>
      <vt:lpstr>Mangal</vt:lpstr>
      <vt:lpstr>Times New Roman</vt:lpstr>
      <vt:lpstr>Wingdings</vt:lpstr>
      <vt:lpstr>Arial</vt:lpstr>
      <vt:lpstr>Office Theme</vt:lpstr>
      <vt:lpstr>Demand Shock along the Supply Chain:  The Bullwhip Effect of Covid-19  in Chinese Exports</vt:lpstr>
      <vt:lpstr>Covid-19 and the Bullwhip Effect</vt:lpstr>
      <vt:lpstr>Theoretical Model</vt:lpstr>
      <vt:lpstr>PowerPoint Presentation</vt:lpstr>
      <vt:lpstr>Two-Stage Model</vt:lpstr>
      <vt:lpstr>Two-Stage Model</vt:lpstr>
      <vt:lpstr>Two-Stage Model</vt:lpstr>
      <vt:lpstr>N-Stage Model</vt:lpstr>
      <vt:lpstr>Key Takeaways</vt:lpstr>
      <vt:lpstr>N-Stage Model with Concentration</vt:lpstr>
      <vt:lpstr>N-Stage Model with Concentration</vt:lpstr>
      <vt:lpstr>N-Stage Model with Concentration</vt:lpstr>
      <vt:lpstr>N-Stage Model with Concentration</vt:lpstr>
      <vt:lpstr>Key Takeaways</vt:lpstr>
      <vt:lpstr>Data Summary</vt:lpstr>
      <vt:lpstr>Data Summary</vt:lpstr>
      <vt:lpstr>Empirical Result</vt:lpstr>
      <vt:lpstr>Baseline Estimates</vt:lpstr>
      <vt:lpstr>Geographic Heterogeneity Analysis</vt:lpstr>
      <vt:lpstr>Time Lagged Effect</vt:lpstr>
      <vt:lpstr>Time Lagged Effect</vt:lpstr>
      <vt:lpstr>Time Lagged Effect V.S. Theoretical Model</vt:lpstr>
      <vt:lpstr>Import Substitutions</vt:lpstr>
      <vt:lpstr>Import Substitutions</vt:lpstr>
      <vt:lpstr>Conclusion</vt:lpstr>
      <vt:lpstr>Thank you for your listening   Any questions?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Shock on Supply Chain: the Bullwhip Effect of Covid-19 in Chinese Exports</dc:title>
  <dc:creator>Microsoft Office User</dc:creator>
  <cp:lastModifiedBy>Microsoft Office User</cp:lastModifiedBy>
  <cp:revision>74</cp:revision>
  <dcterms:created xsi:type="dcterms:W3CDTF">2021-03-17T19:57:57Z</dcterms:created>
  <dcterms:modified xsi:type="dcterms:W3CDTF">2021-04-16T20:52:35Z</dcterms:modified>
</cp:coreProperties>
</file>