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6" r:id="rId8"/>
    <p:sldId id="265" r:id="rId9"/>
    <p:sldId id="260" r:id="rId10"/>
    <p:sldId id="267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i.stanford.edu/~amaas/data/sentimen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EB3B-8474-450A-AD41-7C1F9605B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Movie Review Sentiment Analysis Using A Neural Network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2FF30-5226-431B-B3AE-42C2421B85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Barry and Matthew Keeran, Team: 14</a:t>
            </a:r>
          </a:p>
        </p:txBody>
      </p:sp>
    </p:spTree>
    <p:extLst>
      <p:ext uri="{BB962C8B-B14F-4D97-AF65-F5344CB8AC3E}">
        <p14:creationId xmlns:p14="http://schemas.microsoft.com/office/powerpoint/2010/main" val="2556881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E003-E931-440C-A2CC-19000DB3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BOW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E456-475B-45AE-AABB-D596435BD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189DC7-79FA-4F72-9005-A19A8A7A5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0439"/>
            <a:ext cx="12192000" cy="437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52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0673-C53A-4FB9-B3D0-9E0AB1FB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BOW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B1160-AAEF-4C2E-BBBE-E33024036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8" y="2052116"/>
            <a:ext cx="8146448" cy="3997828"/>
          </a:xfrm>
        </p:spPr>
        <p:txBody>
          <a:bodyPr>
            <a:normAutofit fontScale="92500"/>
          </a:bodyPr>
          <a:lstStyle/>
          <a:p>
            <a:r>
              <a:rPr lang="en-US" dirty="0"/>
              <a:t>Size of the lexicon had greatest impact on accuracy and runtime of the 3 parameters that were tuned (+ ~9% accuracy from original values).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most important was number of layers + ~7% accuracy, then number of nodes + ~4%.</a:t>
            </a:r>
          </a:p>
          <a:p>
            <a:r>
              <a:rPr lang="en-US" dirty="0"/>
              <a:t>Best accuracy recorded using this model was 75%.</a:t>
            </a:r>
          </a:p>
          <a:p>
            <a:r>
              <a:rPr lang="en-US" dirty="0"/>
              <a:t>Creating the lexicon took ~60% of the overall runtime of the entire algorithm.</a:t>
            </a:r>
          </a:p>
          <a:p>
            <a:r>
              <a:rPr lang="en-US" dirty="0"/>
              <a:t>Word frequency skewed infrequent so lower bound more important.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7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09C6-5A01-45F8-9AE4-361A9C1F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57576-DD03-4DCD-9A28-9F0E0E4EF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8049732" cy="3997828"/>
          </a:xfrm>
        </p:spPr>
        <p:txBody>
          <a:bodyPr/>
          <a:lstStyle/>
          <a:p>
            <a:r>
              <a:rPr lang="en-US" dirty="0"/>
              <a:t>To improve runtime efficiency of BOW focus on improving the function that creates the lexicon.</a:t>
            </a:r>
          </a:p>
          <a:p>
            <a:r>
              <a:rPr lang="en-US" dirty="0"/>
              <a:t>To improve accuracy could use a more sophisticated NN, or just use an SVM or Logistic Regression Model.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9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09C6-5A01-45F8-9AE4-361A9C1F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Background/Problem Statement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FBB067-6612-4113-A211-B33FC9A89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072" y="1532073"/>
            <a:ext cx="9652672" cy="4977727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400" dirty="0"/>
              <a:t>Bag of Words (BOW)</a:t>
            </a:r>
          </a:p>
          <a:p>
            <a:pPr lvl="1" fontAlgn="base"/>
            <a:r>
              <a:rPr lang="en-US" sz="1400" dirty="0"/>
              <a:t>One hot vector representation</a:t>
            </a:r>
          </a:p>
          <a:p>
            <a:pPr lvl="1" fontAlgn="base"/>
            <a:r>
              <a:rPr lang="en-US" sz="1400" dirty="0"/>
              <a:t>Vector size is vocab size N</a:t>
            </a:r>
          </a:p>
          <a:p>
            <a:pPr lvl="1" fontAlgn="base"/>
            <a:r>
              <a:rPr lang="en-US" sz="1400" dirty="0"/>
              <a:t>One-hot vector representation for group of words</a:t>
            </a:r>
          </a:p>
          <a:p>
            <a:pPr lvl="1" fontAlgn="base"/>
            <a:r>
              <a:rPr lang="en-US" sz="1400" dirty="0"/>
              <a:t>Shows no relationships between words, hence BOW</a:t>
            </a:r>
          </a:p>
          <a:p>
            <a:pPr marL="0" indent="0" fontAlgn="base">
              <a:buNone/>
            </a:pPr>
            <a:r>
              <a:rPr lang="en-US" sz="1400" dirty="0"/>
              <a:t>Word2Vec</a:t>
            </a:r>
          </a:p>
          <a:p>
            <a:pPr lvl="1" fontAlgn="base"/>
            <a:r>
              <a:rPr lang="en-US" sz="1400" dirty="0"/>
              <a:t>Continuous Bag of Words (CBOW)</a:t>
            </a:r>
          </a:p>
          <a:p>
            <a:pPr lvl="2" fontAlgn="base"/>
            <a:r>
              <a:rPr lang="en-US" sz="1400" dirty="0"/>
              <a:t>NN model that predicts a word based on its surrounding words and a window size</a:t>
            </a:r>
          </a:p>
          <a:p>
            <a:pPr lvl="1" fontAlgn="base"/>
            <a:r>
              <a:rPr lang="en-US" sz="1400" dirty="0"/>
              <a:t>Skip-Gram (SG)</a:t>
            </a:r>
          </a:p>
          <a:p>
            <a:pPr lvl="2" fontAlgn="base"/>
            <a:r>
              <a:rPr lang="en-US" sz="1400" dirty="0"/>
              <a:t>NN model that predicts the surrounding words given a target word and a window size</a:t>
            </a:r>
          </a:p>
          <a:p>
            <a:pPr lvl="1" fontAlgn="base"/>
            <a:r>
              <a:rPr lang="en-US" sz="1400" dirty="0"/>
              <a:t>Show relationships between words: King - Man = Queen – Woman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107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09C6-5A01-45F8-9AE4-361A9C1F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Background/Problem Statement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FBB067-6612-4113-A211-B33FC9A89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072" y="2700811"/>
            <a:ext cx="9652672" cy="3808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CBOW training</a:t>
            </a:r>
            <a:endParaRPr lang="en-US" sz="2200" dirty="0"/>
          </a:p>
          <a:p>
            <a:pPr lvl="1"/>
            <a:r>
              <a:rPr lang="en-US" dirty="0"/>
              <a:t>“The cat sat on the mat”</a:t>
            </a:r>
          </a:p>
          <a:p>
            <a:pPr lvl="1"/>
            <a:r>
              <a:rPr lang="en-US" dirty="0"/>
              <a:t>The vector for “cat” is used as the weights for node 1 and the vector for “sat” is used as the weights for node 2</a:t>
            </a:r>
          </a:p>
          <a:p>
            <a:pPr lvl="1"/>
            <a:r>
              <a:rPr lang="en-US" dirty="0"/>
              <a:t>Ex: [the, cat, sat]</a:t>
            </a:r>
          </a:p>
          <a:p>
            <a:pPr marL="914400" lvl="2" indent="0">
              <a:buNone/>
            </a:pPr>
            <a:r>
              <a:rPr lang="en-US" dirty="0" err="1"/>
              <a:t>Vec</a:t>
            </a:r>
            <a:r>
              <a:rPr lang="en-US" dirty="0"/>
              <a:t>(“cat”) -&gt; weights(node 1)</a:t>
            </a:r>
          </a:p>
          <a:p>
            <a:pPr marL="914400" lvl="2" indent="0">
              <a:buNone/>
            </a:pPr>
            <a:r>
              <a:rPr lang="en-US" dirty="0"/>
              <a:t>Vector “sat” -&gt; weights(node 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BD5C8-9560-49F7-B251-67DB94A6B85D}"/>
              </a:ext>
            </a:extLst>
          </p:cNvPr>
          <p:cNvSpPr/>
          <p:nvPr/>
        </p:nvSpPr>
        <p:spPr>
          <a:xfrm>
            <a:off x="1229294" y="1699848"/>
            <a:ext cx="9586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CMSY10"/>
              </a:rPr>
              <a:t>{</a:t>
            </a:r>
            <a:r>
              <a:rPr lang="en-US" dirty="0">
                <a:latin typeface="NimbusRomNo9L-Regu"/>
              </a:rPr>
              <a:t>[The, cat, sat],[cat, The, sat, on],[sat, The, cat, on, the],[on, cat, sat, the, mat],[the, sat, on, mat],[mat, on, the]</a:t>
            </a:r>
            <a:r>
              <a:rPr lang="en-US" i="1" dirty="0">
                <a:latin typeface="CMSY1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9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09C6-5A01-45F8-9AE4-361A9C1F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Background/Problem Statement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1FBB067-6612-4113-A211-B33FC9A89D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2126" y="2010469"/>
                <a:ext cx="4675166" cy="44993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400" dirty="0"/>
                  <a:t>CBOW training</a:t>
                </a:r>
              </a:p>
              <a:p>
                <a:pPr lvl="1"/>
                <a:r>
                  <a:rPr lang="en-US" sz="1400" dirty="0"/>
                  <a:t>Output of hidden layer:</a:t>
                </a:r>
                <a:br>
                  <a:rPr lang="en-US" sz="1400" dirty="0"/>
                </a:br>
                <a:br>
                  <a:rPr lang="en-US" sz="1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𝑐𝑎𝑡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𝑠𝑎𝑡</m:t>
                            </m:r>
                          </m:sub>
                        </m:sSub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Output layer is sigmoid activation function:</a:t>
                </a:r>
                <a:br>
                  <a:rPr lang="en-US" sz="1400" dirty="0"/>
                </a:br>
                <a:br>
                  <a:rPr lang="en-US" sz="1400" dirty="0"/>
                </a:b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𝑡h𝑒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As you can see, word distances are not taken into account.</a:t>
                </a:r>
              </a:p>
              <a:p>
                <a:pPr lvl="1"/>
                <a:r>
                  <a:rPr lang="en-US" sz="1400" dirty="0"/>
                  <a:t>The goal of weighted bag-of-words is to remedy this problem.</a:t>
                </a:r>
              </a:p>
              <a:p>
                <a:endParaRPr lang="en-US" sz="140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1FBB067-6612-4113-A211-B33FC9A89D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2126" y="2010469"/>
                <a:ext cx="4675166" cy="4499331"/>
              </a:xfrm>
              <a:blipFill>
                <a:blip r:embed="rId2"/>
                <a:stretch>
                  <a:fillRect l="-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2E0F8C0B-9648-47B6-A0D2-8413E7F20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710" y="1885284"/>
            <a:ext cx="4576257" cy="424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8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09C6-5A01-45F8-9AE4-361A9C1F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253" y="521458"/>
            <a:ext cx="7958331" cy="1077229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57576-DD03-4DCD-9A28-9F0E0E4EF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0747" y="1598687"/>
            <a:ext cx="9034999" cy="4977726"/>
          </a:xfrm>
        </p:spPr>
        <p:txBody>
          <a:bodyPr>
            <a:normAutofit/>
          </a:bodyPr>
          <a:lstStyle/>
          <a:p>
            <a:r>
              <a:rPr lang="en-US" sz="1400" dirty="0"/>
              <a:t>IMDB </a:t>
            </a:r>
            <a:r>
              <a:rPr lang="en-US" sz="1400" dirty="0" err="1"/>
              <a:t>moview</a:t>
            </a:r>
            <a:r>
              <a:rPr lang="en-US" sz="1400" dirty="0"/>
              <a:t> review dataset from Stanford (</a:t>
            </a:r>
            <a:r>
              <a:rPr lang="en-US" sz="1400" dirty="0">
                <a:hlinkClick r:id="rId2"/>
              </a:rPr>
              <a:t>http://ai.stanford.edu/~amaas/data/sentiment/</a:t>
            </a:r>
            <a:r>
              <a:rPr lang="en-US" sz="1400" dirty="0"/>
              <a:t>).</a:t>
            </a:r>
          </a:p>
          <a:p>
            <a:r>
              <a:rPr lang="en-US" sz="1400" dirty="0"/>
              <a:t>50K unique, labeled reviews split in half into positive reviews and negative reviews</a:t>
            </a:r>
          </a:p>
          <a:p>
            <a:r>
              <a:rPr lang="en-US" sz="1400" dirty="0"/>
              <a:t>Lemmatized, HTML removed, emoticons removed.</a:t>
            </a:r>
          </a:p>
          <a:p>
            <a:r>
              <a:rPr lang="en-US" sz="1400" dirty="0"/>
              <a:t>BOW: stop words removed.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992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09C6-5A01-45F8-9AE4-361A9C1F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C32CF-83FB-4F74-9801-5E258C951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626" y="2052116"/>
            <a:ext cx="9640562" cy="4414924"/>
          </a:xfrm>
        </p:spPr>
        <p:txBody>
          <a:bodyPr/>
          <a:lstStyle/>
          <a:p>
            <a:r>
              <a:rPr lang="en-US" dirty="0"/>
              <a:t>Bag of Words</a:t>
            </a:r>
          </a:p>
          <a:p>
            <a:r>
              <a:rPr lang="en-US" dirty="0"/>
              <a:t>Word2Vec</a:t>
            </a:r>
          </a:p>
          <a:p>
            <a:r>
              <a:rPr lang="en-US" dirty="0"/>
              <a:t>Random Forest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E76282-3D1E-4133-825F-9C7EE65198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06315" y="1887522"/>
            <a:ext cx="7120059" cy="2101335"/>
          </a:xfrm>
        </p:spPr>
      </p:pic>
    </p:spTree>
    <p:extLst>
      <p:ext uri="{BB962C8B-B14F-4D97-AF65-F5344CB8AC3E}">
        <p14:creationId xmlns:p14="http://schemas.microsoft.com/office/powerpoint/2010/main" val="199896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09BB-77AE-40AF-97B2-02780216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(BOW)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7871D-960F-4B1E-ADB9-1FE0499B0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7268388" cy="3997828"/>
          </a:xfrm>
        </p:spPr>
        <p:txBody>
          <a:bodyPr/>
          <a:lstStyle/>
          <a:p>
            <a:r>
              <a:rPr lang="en-US" dirty="0"/>
              <a:t>Create &amp; trim lexicon according to frequency.</a:t>
            </a:r>
          </a:p>
          <a:p>
            <a:r>
              <a:rPr lang="en-US" dirty="0"/>
              <a:t>Use lexicon to create feature vector for entire review.</a:t>
            </a:r>
          </a:p>
          <a:p>
            <a:r>
              <a:rPr lang="en-US" dirty="0"/>
              <a:t>Train feedforward NN.</a:t>
            </a:r>
          </a:p>
          <a:p>
            <a:r>
              <a:rPr lang="en-US" dirty="0"/>
              <a:t>Test using 50% of the data.</a:t>
            </a:r>
          </a:p>
          <a:p>
            <a:r>
              <a:rPr lang="en-US" dirty="0"/>
              <a:t>Uses Adam Optimizer to minimize </a:t>
            </a:r>
            <a:r>
              <a:rPr lang="en-US" dirty="0" err="1"/>
              <a:t>softmax</a:t>
            </a:r>
            <a:r>
              <a:rPr lang="en-US" dirty="0"/>
              <a:t> cross entropy with logits v2.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8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09C6-5A01-45F8-9AE4-361A9C1F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W2V to NN: System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C32CF-83FB-4F74-9801-5E258C951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626" y="2052116"/>
            <a:ext cx="9640562" cy="4414924"/>
          </a:xfrm>
        </p:spPr>
        <p:txBody>
          <a:bodyPr/>
          <a:lstStyle/>
          <a:p>
            <a:r>
              <a:rPr lang="en-US" dirty="0"/>
              <a:t>Feature vectors created for each movie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88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09C6-5A01-45F8-9AE4-361A9C1F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BOW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57576-DD03-4DCD-9A28-9F0E0E4EF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Initial Parameters: 5 runs, average accuracy and runtime recorded.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3 Hidden Layers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500 Nodes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Lexicon frequency bounds 500 &gt; x &gt; 1</a:t>
            </a:r>
          </a:p>
          <a:p>
            <a:endParaRPr lang="en-US" dirty="0"/>
          </a:p>
          <a:p>
            <a:r>
              <a:rPr lang="en-US" dirty="0"/>
              <a:t>Parameters Tested: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1, 2, &amp; 4 Hidden Layers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250, 750, 1000 Nodes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Upper Bounds: 750, 1000; Lower Bounds: 5, 50, 75, 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97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39</TotalTime>
  <Words>542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Cambria Math</vt:lpstr>
      <vt:lpstr>CMSY10</vt:lpstr>
      <vt:lpstr>MS Shell Dlg 2</vt:lpstr>
      <vt:lpstr>NimbusRomNo9L-Regu</vt:lpstr>
      <vt:lpstr>Wingdings</vt:lpstr>
      <vt:lpstr>Wingdings 3</vt:lpstr>
      <vt:lpstr>Madison</vt:lpstr>
      <vt:lpstr>Movie Review Sentiment Analysis Using A Neural Network</vt:lpstr>
      <vt:lpstr>Background/Problem Statement</vt:lpstr>
      <vt:lpstr>Background/Problem Statement</vt:lpstr>
      <vt:lpstr>Background/Problem Statement</vt:lpstr>
      <vt:lpstr>Dataset</vt:lpstr>
      <vt:lpstr>System Design</vt:lpstr>
      <vt:lpstr>Bag of Words (BOW)</vt:lpstr>
      <vt:lpstr>W2V to NN: System Design</vt:lpstr>
      <vt:lpstr>BOW Experiments</vt:lpstr>
      <vt:lpstr>BOW Results</vt:lpstr>
      <vt:lpstr>BOW 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Review Sentiment Analysis Using A Neural Network</dc:title>
  <dc:creator>Justin Barry</dc:creator>
  <cp:lastModifiedBy>John</cp:lastModifiedBy>
  <cp:revision>24</cp:revision>
  <dcterms:created xsi:type="dcterms:W3CDTF">2018-04-15T21:56:47Z</dcterms:created>
  <dcterms:modified xsi:type="dcterms:W3CDTF">2018-04-16T17:25:18Z</dcterms:modified>
</cp:coreProperties>
</file>