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17FDA48-873B-4608-8C33-75CCBFCABAD1}">
  <a:tblStyle styleId="{817FDA48-873B-4608-8C33-75CCBFCABAD1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baseline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sz="1600"/>
            </a:lvl1pPr>
            <a:lvl2pPr indent="0" marL="457200" rtl="0">
              <a:spcBef>
                <a:spcPts val="0"/>
              </a:spcBef>
              <a:buFont typeface="Calibri"/>
              <a:buNone/>
              <a:defRPr sz="1400"/>
            </a:lvl2pPr>
            <a:lvl3pPr indent="0" marL="914400" rtl="0">
              <a:spcBef>
                <a:spcPts val="0"/>
              </a:spcBef>
              <a:buFont typeface="Calibri"/>
              <a:buNone/>
              <a:defRPr sz="1200"/>
            </a:lvl3pPr>
            <a:lvl4pPr indent="0" marL="1371600" rtl="0">
              <a:spcBef>
                <a:spcPts val="0"/>
              </a:spcBef>
              <a:buFont typeface="Calibri"/>
              <a:buNone/>
              <a:defRPr sz="1000"/>
            </a:lvl4pPr>
            <a:lvl5pPr indent="0" marL="1828800" rtl="0">
              <a:spcBef>
                <a:spcPts val="0"/>
              </a:spcBef>
              <a:buFont typeface="Calibri"/>
              <a:buNone/>
              <a:defRPr sz="1000"/>
            </a:lvl5pPr>
            <a:lvl6pPr indent="0" marL="2286000" rtl="0">
              <a:spcBef>
                <a:spcPts val="0"/>
              </a:spcBef>
              <a:buFont typeface="Calibri"/>
              <a:buNone/>
              <a:defRPr sz="1000"/>
            </a:lvl6pPr>
            <a:lvl7pPr indent="0" marL="2743200" rtl="0">
              <a:spcBef>
                <a:spcPts val="0"/>
              </a:spcBef>
              <a:buFont typeface="Calibri"/>
              <a:buNone/>
              <a:defRPr sz="1000"/>
            </a:lvl7pPr>
            <a:lvl8pPr indent="0" marL="3200400" rtl="0">
              <a:spcBef>
                <a:spcPts val="0"/>
              </a:spcBef>
              <a:buFont typeface="Calibri"/>
              <a:buNone/>
              <a:defRPr sz="1000"/>
            </a:lvl8pPr>
            <a:lvl9pPr indent="0" marL="3657600" rtl="0">
              <a:spcBef>
                <a:spcPts val="0"/>
              </a:spcBef>
              <a:buFont typeface="Calibri"/>
              <a:buNone/>
              <a:defRPr sz="10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baseline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sz="1600"/>
            </a:lvl1pPr>
            <a:lvl2pPr indent="0" marL="457200" rtl="0">
              <a:spcBef>
                <a:spcPts val="0"/>
              </a:spcBef>
              <a:buFont typeface="Calibri"/>
              <a:buNone/>
              <a:defRPr sz="1400"/>
            </a:lvl2pPr>
            <a:lvl3pPr indent="0" marL="914400" rtl="0">
              <a:spcBef>
                <a:spcPts val="0"/>
              </a:spcBef>
              <a:buFont typeface="Calibri"/>
              <a:buNone/>
              <a:defRPr sz="1200"/>
            </a:lvl3pPr>
            <a:lvl4pPr indent="0" marL="1371600" rtl="0">
              <a:spcBef>
                <a:spcPts val="0"/>
              </a:spcBef>
              <a:buFont typeface="Calibri"/>
              <a:buNone/>
              <a:defRPr sz="1000"/>
            </a:lvl4pPr>
            <a:lvl5pPr indent="0" marL="1828800" rtl="0">
              <a:spcBef>
                <a:spcPts val="0"/>
              </a:spcBef>
              <a:buFont typeface="Calibri"/>
              <a:buNone/>
              <a:defRPr sz="1000"/>
            </a:lvl5pPr>
            <a:lvl6pPr indent="0" marL="2286000" rtl="0">
              <a:spcBef>
                <a:spcPts val="0"/>
              </a:spcBef>
              <a:buFont typeface="Calibri"/>
              <a:buNone/>
              <a:defRPr sz="1000"/>
            </a:lvl6pPr>
            <a:lvl7pPr indent="0" marL="2743200" rtl="0">
              <a:spcBef>
                <a:spcPts val="0"/>
              </a:spcBef>
              <a:buFont typeface="Calibri"/>
              <a:buNone/>
              <a:defRPr sz="1000"/>
            </a:lvl7pPr>
            <a:lvl8pPr indent="0" marL="3200400" rtl="0">
              <a:spcBef>
                <a:spcPts val="0"/>
              </a:spcBef>
              <a:buFont typeface="Calibri"/>
              <a:buNone/>
              <a:defRPr sz="1000"/>
            </a:lvl8pPr>
            <a:lvl9pPr indent="0" marL="3657600" rtl="0">
              <a:spcBef>
                <a:spcPts val="0"/>
              </a:spcBef>
              <a:buFont typeface="Calibri"/>
              <a:buNone/>
              <a:defRPr sz="1000"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b="0" baseline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Predicting</a:t>
            </a:r>
            <a:r>
              <a:rPr b="0" baseline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0" i="0" lang="en-US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Entrepreneurship</a:t>
            </a:r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Matt Keiser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F5F7FC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12" scaled="0"/>
        </a:gra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/>
              <a:t>Results - Voting Matrix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838200" y="1825625"/>
            <a:ext cx="4655099" cy="46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Non-Unanimous Votes = 1.3% of Total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This Means a Single Estimator Could Possibly be Used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714"/>
              <a:buFont typeface="Arial"/>
              <a:buChar char="•"/>
            </a:pPr>
            <a:r>
              <a:rPr lang="en-US"/>
              <a:t>Simplifies and Speeds Analysis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Primarily 8 Votes non-entrepreneur, 1 vote entrepreneur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175" y="2022150"/>
            <a:ext cx="5539275" cy="36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F5F7FC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12" scaled="0"/>
        </a:gra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/>
              <a:t>Next Steps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838200" y="1825625"/>
            <a:ext cx="5266199" cy="46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Analysis Limited by Computational Power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714"/>
              <a:buFont typeface="Arial"/>
              <a:buChar char="•"/>
            </a:pPr>
            <a:r>
              <a:rPr lang="en-US"/>
              <a:t>SVM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714"/>
              <a:buFont typeface="Arial"/>
              <a:buChar char="•"/>
            </a:pPr>
            <a:r>
              <a:rPr lang="en-US"/>
              <a:t>Enterprise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714"/>
              <a:buFont typeface="Arial"/>
              <a:buChar char="•"/>
            </a:pPr>
            <a:r>
              <a:rPr lang="en-US"/>
              <a:t>Distributed Computing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Find How Many Estimators is Optimal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Time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Entrepreneur Recall 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See if a Single Estimator Could be Used Efficiently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4400" y="1388350"/>
            <a:ext cx="5266200" cy="4081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ctrTitle"/>
          </p:nvPr>
        </p:nvSpPr>
        <p:spPr>
          <a:xfrm>
            <a:off x="1524000" y="1122362"/>
            <a:ext cx="9144000" cy="2387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F5F7FC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00" scaled="0"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does Entrepreneurship Come From?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838200" y="1825625"/>
            <a:ext cx="58152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Demographics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Age, Race, Education, Location, Relationships …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Economics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Income, Industry …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Effects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Ancestry, Citizenship, Birthplace …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2100" y="1655675"/>
            <a:ext cx="3802624" cy="469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F5F7FC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00" scaled="0"/>
        </a:gra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American Community Survey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838200" y="1825625"/>
            <a:ext cx="5860200" cy="44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Conducted by the US Census Bureau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ongoing survey that provides vital information on a yearly basis about our nation and its people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Helps determine how more than $400 billion in federal and state funds are distributed each year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3.4 Gb CSV Filesize</a:t>
            </a: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9503" y="2092307"/>
            <a:ext cx="3809999" cy="3009899"/>
          </a:xfrm>
          <a:prstGeom prst="rect">
            <a:avLst/>
          </a:prstGeom>
          <a:gradFill>
            <a:gsLst>
              <a:gs pos="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F5F7FC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00" scaled="0"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838200" y="1825625"/>
            <a:ext cx="5320499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the American Community Survey data be used to predict Entrepreneurship?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Categorization problem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Non-Zero Self-employment Income or Not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Clean Data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Generate Estimator Function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Test Estimator on Test Data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0375" y="1825612"/>
            <a:ext cx="5524500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F5F7FC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12" scaled="0"/>
        </a:gra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/>
              <a:t>Approach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838200" y="1645150"/>
            <a:ext cx="10515599" cy="25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032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Size of Dataset Presents a Problem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Need to Reduce Amount of Data Handled at One Time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Still Want to Represent all of the Information in the Main Data Set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Solution: Multiple Estimators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Split Dataset into 10 Subsets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Leave One Aside as Test Set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Generate an Estimator for Each Subset and save to Pickle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Read in each Pickle; Predict with Each Estimator; Vote on Result</a:t>
            </a:r>
          </a:p>
        </p:txBody>
      </p:sp>
      <p:sp>
        <p:nvSpPr>
          <p:cNvPr id="109" name="Shape 109"/>
          <p:cNvSpPr/>
          <p:nvPr/>
        </p:nvSpPr>
        <p:spPr>
          <a:xfrm>
            <a:off x="723900" y="4717000"/>
            <a:ext cx="2020800" cy="1622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723900" y="4236200"/>
            <a:ext cx="2020800" cy="413399"/>
          </a:xfrm>
          <a:prstGeom prst="rect">
            <a:avLst/>
          </a:prstGeom>
          <a:solidFill>
            <a:srgbClr val="6FA8DC"/>
          </a:solidFill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1800"/>
              <a:t>Dataset</a:t>
            </a:r>
          </a:p>
        </p:txBody>
      </p:sp>
      <p:cxnSp>
        <p:nvCxnSpPr>
          <p:cNvPr id="111" name="Shape 111"/>
          <p:cNvCxnSpPr/>
          <p:nvPr/>
        </p:nvCxnSpPr>
        <p:spPr>
          <a:xfrm>
            <a:off x="478975" y="4964875"/>
            <a:ext cx="2541000" cy="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12" name="Shape 112"/>
          <p:cNvCxnSpPr/>
          <p:nvPr/>
        </p:nvCxnSpPr>
        <p:spPr>
          <a:xfrm>
            <a:off x="463800" y="5117275"/>
            <a:ext cx="2541000" cy="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13" name="Shape 113"/>
          <p:cNvCxnSpPr/>
          <p:nvPr/>
        </p:nvCxnSpPr>
        <p:spPr>
          <a:xfrm>
            <a:off x="463800" y="5269675"/>
            <a:ext cx="2541000" cy="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14" name="Shape 114"/>
          <p:cNvCxnSpPr/>
          <p:nvPr/>
        </p:nvCxnSpPr>
        <p:spPr>
          <a:xfrm>
            <a:off x="463800" y="5422075"/>
            <a:ext cx="2541000" cy="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15" name="Shape 115"/>
          <p:cNvCxnSpPr/>
          <p:nvPr/>
        </p:nvCxnSpPr>
        <p:spPr>
          <a:xfrm>
            <a:off x="463800" y="5574475"/>
            <a:ext cx="2541000" cy="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16" name="Shape 116"/>
          <p:cNvCxnSpPr/>
          <p:nvPr/>
        </p:nvCxnSpPr>
        <p:spPr>
          <a:xfrm>
            <a:off x="463800" y="5726925"/>
            <a:ext cx="2541000" cy="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17" name="Shape 117"/>
          <p:cNvCxnSpPr/>
          <p:nvPr/>
        </p:nvCxnSpPr>
        <p:spPr>
          <a:xfrm>
            <a:off x="463800" y="5864000"/>
            <a:ext cx="2541000" cy="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18" name="Shape 118"/>
          <p:cNvCxnSpPr/>
          <p:nvPr/>
        </p:nvCxnSpPr>
        <p:spPr>
          <a:xfrm>
            <a:off x="463800" y="6001075"/>
            <a:ext cx="2541000" cy="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19" name="Shape 119"/>
          <p:cNvCxnSpPr/>
          <p:nvPr/>
        </p:nvCxnSpPr>
        <p:spPr>
          <a:xfrm>
            <a:off x="463800" y="6153475"/>
            <a:ext cx="2541000" cy="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20" name="Shape 120"/>
          <p:cNvCxnSpPr/>
          <p:nvPr/>
        </p:nvCxnSpPr>
        <p:spPr>
          <a:xfrm>
            <a:off x="3019975" y="5528350"/>
            <a:ext cx="428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1" name="Shape 121"/>
          <p:cNvSpPr txBox="1"/>
          <p:nvPr/>
        </p:nvSpPr>
        <p:spPr>
          <a:xfrm>
            <a:off x="4120775" y="4303600"/>
            <a:ext cx="1457100" cy="413399"/>
          </a:xfrm>
          <a:prstGeom prst="rect">
            <a:avLst/>
          </a:prstGeom>
          <a:solidFill>
            <a:srgbClr val="6FA8DC"/>
          </a:solidFill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Subsets</a:t>
            </a:r>
          </a:p>
        </p:txBody>
      </p:sp>
      <p:sp>
        <p:nvSpPr>
          <p:cNvPr id="122" name="Shape 122"/>
          <p:cNvSpPr/>
          <p:nvPr/>
        </p:nvSpPr>
        <p:spPr>
          <a:xfrm>
            <a:off x="4120775" y="4784400"/>
            <a:ext cx="1457100" cy="316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4120775" y="5228300"/>
            <a:ext cx="1457100" cy="316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4120775" y="5709175"/>
            <a:ext cx="1457100" cy="316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4120775" y="6190050"/>
            <a:ext cx="1457100" cy="316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6" name="Shape 126"/>
          <p:cNvCxnSpPr/>
          <p:nvPr/>
        </p:nvCxnSpPr>
        <p:spPr>
          <a:xfrm>
            <a:off x="5778725" y="4942800"/>
            <a:ext cx="428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7" name="Shape 127"/>
          <p:cNvCxnSpPr/>
          <p:nvPr/>
        </p:nvCxnSpPr>
        <p:spPr>
          <a:xfrm>
            <a:off x="5778725" y="5386700"/>
            <a:ext cx="428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8" name="Shape 128"/>
          <p:cNvCxnSpPr/>
          <p:nvPr/>
        </p:nvCxnSpPr>
        <p:spPr>
          <a:xfrm>
            <a:off x="5778725" y="5867575"/>
            <a:ext cx="428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9" name="Shape 129"/>
          <p:cNvCxnSpPr/>
          <p:nvPr/>
        </p:nvCxnSpPr>
        <p:spPr>
          <a:xfrm>
            <a:off x="5778725" y="6348450"/>
            <a:ext cx="428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0" name="Shape 130"/>
          <p:cNvSpPr txBox="1"/>
          <p:nvPr/>
        </p:nvSpPr>
        <p:spPr>
          <a:xfrm>
            <a:off x="6756500" y="4303600"/>
            <a:ext cx="1591499" cy="413399"/>
          </a:xfrm>
          <a:prstGeom prst="rect">
            <a:avLst/>
          </a:prstGeom>
          <a:solidFill>
            <a:srgbClr val="6FA8DC"/>
          </a:solidFill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Estimators</a:t>
            </a:r>
          </a:p>
        </p:txBody>
      </p:sp>
      <p:sp>
        <p:nvSpPr>
          <p:cNvPr id="131" name="Shape 131"/>
          <p:cNvSpPr/>
          <p:nvPr/>
        </p:nvSpPr>
        <p:spPr>
          <a:xfrm>
            <a:off x="6756500" y="4784400"/>
            <a:ext cx="1591499" cy="316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Estimator 1</a:t>
            </a:r>
          </a:p>
        </p:txBody>
      </p:sp>
      <p:sp>
        <p:nvSpPr>
          <p:cNvPr id="132" name="Shape 132"/>
          <p:cNvSpPr/>
          <p:nvPr/>
        </p:nvSpPr>
        <p:spPr>
          <a:xfrm>
            <a:off x="6756500" y="5228300"/>
            <a:ext cx="1591499" cy="316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Estimator 2</a:t>
            </a:r>
          </a:p>
        </p:txBody>
      </p:sp>
      <p:sp>
        <p:nvSpPr>
          <p:cNvPr id="133" name="Shape 133"/>
          <p:cNvSpPr/>
          <p:nvPr/>
        </p:nvSpPr>
        <p:spPr>
          <a:xfrm>
            <a:off x="6756500" y="5709175"/>
            <a:ext cx="1591499" cy="316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Estimator 3</a:t>
            </a:r>
          </a:p>
        </p:txBody>
      </p:sp>
      <p:sp>
        <p:nvSpPr>
          <p:cNvPr id="134" name="Shape 134"/>
          <p:cNvSpPr/>
          <p:nvPr/>
        </p:nvSpPr>
        <p:spPr>
          <a:xfrm>
            <a:off x="6756500" y="6190050"/>
            <a:ext cx="1591499" cy="316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Estimator 4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10446900" y="4303600"/>
            <a:ext cx="1281300" cy="413399"/>
          </a:xfrm>
          <a:prstGeom prst="rect">
            <a:avLst/>
          </a:prstGeom>
          <a:solidFill>
            <a:srgbClr val="6FA8DC"/>
          </a:solidFill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Result</a:t>
            </a:r>
          </a:p>
        </p:txBody>
      </p:sp>
      <p:sp>
        <p:nvSpPr>
          <p:cNvPr id="136" name="Shape 136"/>
          <p:cNvSpPr/>
          <p:nvPr/>
        </p:nvSpPr>
        <p:spPr>
          <a:xfrm>
            <a:off x="10446900" y="5416075"/>
            <a:ext cx="1281300" cy="316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Result Vector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8800225" y="4303600"/>
            <a:ext cx="1281300" cy="413399"/>
          </a:xfrm>
          <a:prstGeom prst="rect">
            <a:avLst/>
          </a:prstGeom>
          <a:solidFill>
            <a:srgbClr val="6FA8DC"/>
          </a:solidFill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Vote</a:t>
            </a:r>
          </a:p>
        </p:txBody>
      </p:sp>
      <p:cxnSp>
        <p:nvCxnSpPr>
          <p:cNvPr id="138" name="Shape 138"/>
          <p:cNvCxnSpPr>
            <a:endCxn id="136" idx="1"/>
          </p:cNvCxnSpPr>
          <p:nvPr/>
        </p:nvCxnSpPr>
        <p:spPr>
          <a:xfrm>
            <a:off x="8348100" y="4941775"/>
            <a:ext cx="2098800" cy="63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9" name="Shape 139"/>
          <p:cNvCxnSpPr>
            <a:endCxn id="136" idx="1"/>
          </p:cNvCxnSpPr>
          <p:nvPr/>
        </p:nvCxnSpPr>
        <p:spPr>
          <a:xfrm>
            <a:off x="8370900" y="5410674"/>
            <a:ext cx="2076000" cy="16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0" name="Shape 140"/>
          <p:cNvCxnSpPr>
            <a:endCxn id="136" idx="1"/>
          </p:cNvCxnSpPr>
          <p:nvPr/>
        </p:nvCxnSpPr>
        <p:spPr>
          <a:xfrm flipH="1" rot="10800000">
            <a:off x="8355600" y="5574475"/>
            <a:ext cx="2091300" cy="30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1" name="Shape 141"/>
          <p:cNvCxnSpPr>
            <a:endCxn id="136" idx="1"/>
          </p:cNvCxnSpPr>
          <p:nvPr/>
        </p:nvCxnSpPr>
        <p:spPr>
          <a:xfrm flipH="1" rot="10800000">
            <a:off x="8363399" y="5574475"/>
            <a:ext cx="2083500" cy="7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F5F7FC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12" scaled="0"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/>
              <a:t>Algorithm Selection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838200" y="1825625"/>
            <a:ext cx="6429300" cy="435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How to Select an Algorithm: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85714"/>
              <a:buFont typeface="Arial"/>
              <a:buChar char="•"/>
            </a:pPr>
            <a:r>
              <a:rPr lang="en-US"/>
              <a:t>Type of Result: Categorical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85714"/>
              <a:buFont typeface="Arial"/>
              <a:buChar char="•"/>
            </a:pPr>
            <a:r>
              <a:rPr lang="en-US"/>
              <a:t>Type of Features: Categorical and Continuous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85714"/>
              <a:buFont typeface="Arial"/>
              <a:buChar char="•"/>
            </a:pPr>
            <a:r>
              <a:rPr lang="en-US"/>
              <a:t>Balance of Categories: Unbalanced</a:t>
            </a:r>
          </a:p>
          <a:p>
            <a:pPr lvl="2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6.6% Entrepreneurs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85714"/>
              <a:buFont typeface="Arial"/>
              <a:buChar char="•"/>
            </a:pPr>
            <a:r>
              <a:rPr lang="en-US"/>
              <a:t>Size of Dataset: Large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714"/>
              <a:buFont typeface="Arial"/>
              <a:buChar char="•"/>
            </a:pPr>
            <a:r>
              <a:rPr lang="en-US"/>
              <a:t>Potential Algorithms: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714"/>
              <a:buFont typeface="Arial"/>
              <a:buChar char="•"/>
            </a:pPr>
            <a:r>
              <a:rPr lang="en-US"/>
              <a:t>Random Forest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714"/>
              <a:buFont typeface="Arial"/>
              <a:buChar char="•"/>
            </a:pPr>
            <a:r>
              <a:rPr lang="en-US"/>
              <a:t>Boosting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714"/>
              <a:buFont typeface="Arial"/>
              <a:buChar char="•"/>
            </a:pPr>
            <a:r>
              <a:rPr lang="en-US"/>
              <a:t>Support Vector Machines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9400" y="1945025"/>
            <a:ext cx="4253225" cy="318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F5F7FC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12" scaled="0"/>
        </a:gra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/>
              <a:t>Method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838200" y="1825625"/>
            <a:ext cx="4943399" cy="435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Tested All Three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714"/>
              <a:buFont typeface="Arial"/>
              <a:buChar char="•"/>
            </a:pPr>
            <a:r>
              <a:rPr lang="en-US"/>
              <a:t>Used First Subset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Random Forest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714"/>
              <a:buFont typeface="Arial"/>
              <a:buChar char="•"/>
            </a:pPr>
            <a:r>
              <a:rPr lang="en-US"/>
              <a:t>Entrepreneur Recall = 61.5%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714"/>
              <a:buFont typeface="Arial"/>
              <a:buChar char="•"/>
            </a:pPr>
            <a:r>
              <a:rPr lang="en-US"/>
              <a:t>20 Minutes to Calculate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AdaBoost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714"/>
              <a:buFont typeface="Arial"/>
              <a:buChar char="•"/>
            </a:pPr>
            <a:r>
              <a:rPr lang="en-US"/>
              <a:t>Entrepreneur Recall = 67.5%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85714"/>
              <a:buFont typeface="Arial"/>
              <a:buChar char="•"/>
            </a:pPr>
            <a:r>
              <a:rPr lang="en-US"/>
              <a:t>90 Minutes to Calculate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714"/>
              <a:buFont typeface="Arial"/>
              <a:buChar char="•"/>
            </a:pPr>
            <a:r>
              <a:rPr lang="en-US"/>
              <a:t>Support Vector Machines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714"/>
              <a:buFont typeface="Arial"/>
              <a:buChar char="•"/>
            </a:pPr>
            <a:r>
              <a:rPr lang="en-US"/>
              <a:t>Did not Converge in 2 Hours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6526" y="984125"/>
            <a:ext cx="5569627" cy="5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F5F7FC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12" scaled="0"/>
        </a:gra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/>
              <a:t>AdaBoostClassifier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838200" y="1825625"/>
            <a:ext cx="4805099" cy="46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Classifier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Can Easily Handle Categorical and Continuous Data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Focuses in on Miscategorized Parts of the Data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Relatively Quick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3325" y="645400"/>
            <a:ext cx="5905500" cy="59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F5F7FC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12" scaled="0"/>
        </a:gra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/>
              <a:t>Results - Predictions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838200" y="1825625"/>
            <a:ext cx="3913199" cy="46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Accuracy = 98%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Deeper Look: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714"/>
              <a:buFont typeface="Arial"/>
              <a:buChar char="•"/>
            </a:pPr>
            <a:r>
              <a:rPr lang="en-US"/>
              <a:t>Confusion Matrix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68% Entrepreneur Recall</a:t>
            </a:r>
          </a:p>
        </p:txBody>
      </p:sp>
      <p:graphicFrame>
        <p:nvGraphicFramePr>
          <p:cNvPr id="169" name="Shape 169"/>
          <p:cNvGraphicFramePr/>
          <p:nvPr/>
        </p:nvGraphicFramePr>
        <p:xfrm>
          <a:off x="4635200" y="182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{817FDA48-873B-4608-8C33-75CCBFCABAD1}</a:tableStyleId>
              </a:tblPr>
              <a:tblGrid>
                <a:gridCol w="2291125"/>
                <a:gridCol w="2291125"/>
                <a:gridCol w="22911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Predicted Non-Entrepreneur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Predicted Entrepreneur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Actual Non-Entrepreneur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217,218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9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Actual Entrepreneur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4,820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10,485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025" y="4366224"/>
            <a:ext cx="5273953" cy="226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