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1"/>
    <p:sldMasterId id="2147483847" r:id="rId2"/>
  </p:sldMasterIdLst>
  <p:notesMasterIdLst>
    <p:notesMasterId r:id="rId23"/>
  </p:notesMasterIdLst>
  <p:handoutMasterIdLst>
    <p:handoutMasterId r:id="rId24"/>
  </p:handoutMasterIdLst>
  <p:sldIdLst>
    <p:sldId id="259" r:id="rId3"/>
    <p:sldId id="298" r:id="rId4"/>
    <p:sldId id="282" r:id="rId5"/>
    <p:sldId id="258" r:id="rId6"/>
    <p:sldId id="293" r:id="rId7"/>
    <p:sldId id="284" r:id="rId8"/>
    <p:sldId id="287" r:id="rId9"/>
    <p:sldId id="279" r:id="rId10"/>
    <p:sldId id="296" r:id="rId11"/>
    <p:sldId id="297" r:id="rId12"/>
    <p:sldId id="288" r:id="rId13"/>
    <p:sldId id="281" r:id="rId14"/>
    <p:sldId id="291" r:id="rId15"/>
    <p:sldId id="256" r:id="rId16"/>
    <p:sldId id="294" r:id="rId17"/>
    <p:sldId id="295" r:id="rId18"/>
    <p:sldId id="280" r:id="rId19"/>
    <p:sldId id="299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5814A6E-DC97-49D2-B76A-B305430F0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AF2E5478-3D2C-41BA-BA1A-C662EAF982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A99C37B2-69CB-4F10-8FF8-8697CE803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01EE48C0-0094-4389-AF4F-95442510A8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55EB95B-896F-43D9-BB3A-54AB086A4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D79C30-81AA-42EB-A995-22CB323F2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D250702-9A00-4FE9-ADBE-11C5DB7082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168DE6-F5FF-47BF-9E61-C4BB174BDCD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BE7520F-B0DC-46E8-A1CD-D81E05406C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1B5D9F7B-20A0-4571-85F6-209F04113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B9CBEF73-B7D6-4AB6-8750-21B1B43C3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ECA1D4F-92D2-4118-AF85-E3FDFAA16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CA0884-E4ED-4074-9759-2ACAC0D6E4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ED12E-7A24-412B-8F91-3B13557A4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8FACC7B6-6619-4BC5-A0D9-132D6EC3357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73E556A-A59C-46F4-B06F-5EA8742ED0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0306AA4-FC4D-4F6F-A95E-CAC67E5B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7B7DA4A-A4FF-4A64-8332-2F58023C9695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94EAAE-3BCB-42C1-AAAB-0EC3796224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2B62D-E366-4E2F-AD14-5E1EEB1805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16899B0-F94B-44FD-9C7E-DEC68B784B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822D9A8-29F0-45D2-BD58-0E00EC14BAB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7A9369-8EC1-46BE-8013-4184D699EA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6E5B7C-B9E6-4BE9-9978-1835C736765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23A3F530-5DE3-405B-A39C-851A088E148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8255E04-5AA9-4512-ABB2-582B4C23BD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3FDDB5C-49DA-43A8-99D6-9BCE76BE3F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E844C-667E-400D-A76D-0187A15528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05EE3A9E-7BC7-45F3-A241-7A34B9B2A6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DF25A2E-9C2A-4DF0-BCD8-2C2212BE4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0B207D-B9F4-4B31-BA01-DAD914AAB5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C6324-8945-4C32-93D2-B3743003D8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0CC7AB3A-2948-4673-820B-6A1E7CF473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EDADE1-C43F-41E9-990F-BFFB2F4606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31269CE-010A-4487-8BEB-8E4390B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34E9D5B0-C3F1-4B29-8245-8CC6C3B7DD0A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459DE39-0778-4E1B-8CFF-A9CB210FE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7815F6-E670-49DE-8081-36A152D415D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E22383B-71F3-4048-B1EC-C4356850FBD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2DC27DF-23BC-4CCA-8FD0-349CD7367AF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983B72ED-F29C-443D-8723-0452BB9B2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100000"/>
            </a:pPr>
            <a:fld id="{667CD945-EAA0-4D51-81C9-D5533BFC4716}" type="slidenum">
              <a:rPr lang="en-US" altLang="en-US" smtClean="0">
                <a:solidFill>
                  <a:srgbClr val="000000"/>
                </a:solidFill>
              </a:rPr>
              <a:pPr>
                <a:buSzPct val="100000"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BC9931DC-A8ED-421C-904F-BABE0360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8409D4E-E692-49DC-9441-63B8F67F245C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6238B88-0133-40AC-9E11-1E9AAF39C8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5375" y="663575"/>
            <a:ext cx="4629150" cy="3471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5CC2B931-348D-4BC3-BC51-BE7DC5280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57688"/>
            <a:ext cx="5040312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A3C668-1485-40A8-ACD4-A29601F28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15075"/>
            <a:ext cx="2133600" cy="3476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F9C33F-785B-4068-913A-B4E62622F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67225" y="6289675"/>
            <a:ext cx="4524375" cy="358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7339B8-E41D-47B6-B295-7906C22DD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67000" y="6248400"/>
            <a:ext cx="990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1A0C59-D1D0-4F52-BD63-C34C9F9E2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D226D-34B6-4490-A94B-D7C7ED29E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45E9C0-3AB0-4D51-8957-DD3046AAE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E8A796-A235-4AF4-B8FB-3C67C03C6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A1D5-FA75-4157-B8BD-C23229B9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0825"/>
            <a:ext cx="2286000" cy="581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0825"/>
            <a:ext cx="6705600" cy="581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0E3931-DD09-4201-900F-0DAE53C30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EF169-BD21-4079-A74A-88D80245A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467CC-DFC7-41AC-907C-A85D6162C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0F9C-4187-4119-8548-AFA78C3D8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3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E25D97-4F1F-4A62-83EE-CB66D7A44E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6C9-FC2A-4F66-86F0-485209FFC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9DECB-7836-4DD0-9CDF-929B442563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B5CFA-6985-47D1-9E0C-4A7D6955E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9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8E7EA7-2B92-45ED-8667-8BCB248686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8586-B598-415C-B43C-B7E86A0C6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3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C2555-1EE5-477A-93EB-1AAB66DC24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26AC9-4267-4F83-AD93-239544571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25BE7F-1689-40CF-93E6-F62C7B20E1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0B1C-709B-4F0E-A7E4-9B0FAC7C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4C2A0A-E23F-454A-A53C-F24C13741E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2597A-1019-4F32-B510-2B3445523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3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7D66E4-6642-4B17-AFFE-15103E2900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E26E-D8A8-48A9-ABDE-A3684DC91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7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E8CC3-3541-4151-ADAE-F3352A504E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C873-C77C-4FB0-ACB3-03AFAF2F8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A00FB30-EE05-4B12-9186-B55E9936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F183BF7-DA58-4765-8535-6263803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9BD0E20-E6B0-4CBE-BEFD-89C3D875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8227-C68F-4E56-BD7B-C202989B4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92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E1BC0-CE4C-47EE-82C2-0D234D0695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A69D-84D8-407A-8FFC-86F17E29A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54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F2A8D4-A92A-4DF4-AAF8-A166E47003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893-AFC1-4FAA-B9F5-7DB188B2D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06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E16CAB-D7D1-4006-9E26-2310C1B7E7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C958-F3EC-4013-8ACE-F50F2DFAA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3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5B8EB2-D585-4F9D-84B8-A78154BD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3EC-18DB-47DF-8EC4-082C3E621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EDC09-2E05-4D66-AA71-295CE43EB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8306-5461-43CB-B36C-1D5C4225B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323975"/>
            <a:ext cx="40386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323975"/>
            <a:ext cx="4040187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933F7-B784-454A-8422-2A3B186A6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F224-14F3-48CB-AA7C-738059621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4453-907C-40C5-B3E7-90E5D962F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3001-6F91-495E-B5B1-7271E455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6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9111AC-FF51-40C1-BF8F-A20830134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277CC-5A60-4270-AB98-13F43CCC4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B042C7-83A2-4980-93B2-145C2F72E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1BC60-4053-4B12-AC08-A590A7ADA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94BEBB-F60F-4050-B266-AC9202C43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009882-7A19-4FD0-A3D5-38DFB94C6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8C9768-937B-4BAD-B357-F60223889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19C14-20AE-4C2A-82DC-BA1A0326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644C47-F466-42B8-8955-307B17B82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9F72C8-7A0E-4549-9447-634685FC3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1A29F5-2F07-44C7-8BCC-ECFC47FF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552F8-BC9E-4C7F-A440-EDE00A920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B395-EDC9-4008-94E9-54E809969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4875-F650-4C6D-819F-17DAF920A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22F6-1313-4F9C-A0B3-2B96DDBF5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12B5-D466-4086-8151-7E46D90B3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735-0C55-4EF0-93F4-2BA9DB1D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FB7C-CD5E-44EC-A59C-F2E9A48D7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DEF6-790E-4461-8528-2CED66FF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DC3F-DB88-4403-BDB7-9355C7EF9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6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242D13-A32F-4B64-BF9B-7A13ADA1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0825"/>
            <a:ext cx="9144000" cy="800100"/>
          </a:xfrm>
          <a:prstGeom prst="rect">
            <a:avLst/>
          </a:prstGeom>
          <a:gradFill rotWithShape="1">
            <a:gsLst>
              <a:gs pos="0">
                <a:srgbClr val="535353"/>
              </a:gs>
              <a:gs pos="100000">
                <a:srgbClr val="B3B3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938D96-7462-4FC5-9B4F-3146DAED0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323975"/>
            <a:ext cx="82311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C6B93217-8621-4B64-8E16-80D6B3E0B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788" y="6353175"/>
            <a:ext cx="214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4-DEC-2019</a:t>
            </a:r>
            <a:endParaRPr lang="en-US" dirty="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BDFC394-39D5-4333-8BB7-643CC12B76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22950" y="6364288"/>
            <a:ext cx="29987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1E684091-4A8E-4413-8FDC-CA2902BC4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8238" y="6356350"/>
            <a:ext cx="1533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0808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DC00825-5F22-47BE-AFFC-9B057247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544CCD4-5C2F-44CB-9D22-2569882B28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3200" b="1">
          <a:solidFill>
            <a:srgbClr val="13131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08BB39D-C66C-4FEF-B532-07515309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8F8E67B-202F-4A67-9B33-4B16B6A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915CCFA0-730B-41B9-B87F-88743C4E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5502538-3611-4C75-B83F-2001754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5740D-7EE7-46CE-B256-F17C691925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7ACE70-EEEC-4286-B4E3-E4C4A83B7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task%20animation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individual%20joint%20animation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82054-86A5-498D-B254-A91F51FC7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7525" y="423863"/>
            <a:ext cx="5399088" cy="1065212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Techno" charset="0"/>
                <a:ea typeface="ＭＳ Ｐゴシック" panose="020B0600070205080204" pitchFamily="34" charset="-128"/>
              </a:rPr>
              <a:t>Drone Recovery Robot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59CC98-A37D-4AEB-99F6-DBD8CD0E99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1975" y="1408113"/>
            <a:ext cx="5322888" cy="1304925"/>
          </a:xfrm>
        </p:spPr>
        <p:txBody>
          <a:bodyPr/>
          <a:lstStyle/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Matt Kennedy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John Furumo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endParaRPr lang="en-US" altLang="en-US" sz="2800">
              <a:latin typeface="Techno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EF98FD-F45A-4C82-8F7F-6DC03B81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800350"/>
            <a:ext cx="4486275" cy="3154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Snapshot of Robot Model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from RoboWorks</a:t>
            </a: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B98F-3E16-4A5C-9C0A-14787F4B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5" y="2800350"/>
            <a:ext cx="5322889" cy="3787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E77B99-73E4-4409-B0BE-850DE794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1189801"/>
            <a:ext cx="3854880" cy="438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Maximum Task Force/Torque: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F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 300N, 0], N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[0,0,0]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Workspace Pose: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Joint Position: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540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50.77,1.57,1.75,50.84,-0.18,0,-1.57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BF6E61A2-2B07-47B5-9919-DD30E1C2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1" y="4807080"/>
            <a:ext cx="1268640" cy="627840"/>
          </a:xfrm>
          <a:custGeom>
            <a:avLst/>
            <a:gdLst>
              <a:gd name="G0" fmla="+- 41964 0 0"/>
              <a:gd name="G1" fmla="+- 1 0 0"/>
              <a:gd name="G2" fmla="+- 1 0 0"/>
              <a:gd name="G3" fmla="+- 60354 0 0"/>
              <a:gd name="G4" fmla="+- 41964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0 w 1398588"/>
              <a:gd name="T1" fmla="*/ 173038 h 692150"/>
              <a:gd name="T2" fmla="*/ 21630 w 1398588"/>
              <a:gd name="T3" fmla="*/ 173038 h 692150"/>
              <a:gd name="T4" fmla="*/ 21630 w 1398588"/>
              <a:gd name="T5" fmla="*/ 519113 h 692150"/>
              <a:gd name="T6" fmla="*/ 0 w 1398588"/>
              <a:gd name="T7" fmla="*/ 519113 h 692150"/>
              <a:gd name="T8" fmla="*/ 0 w 1398588"/>
              <a:gd name="T9" fmla="*/ 173038 h 692150"/>
              <a:gd name="T10" fmla="*/ 43259 w 1398588"/>
              <a:gd name="T11" fmla="*/ 173038 h 692150"/>
              <a:gd name="T12" fmla="*/ 86519 w 1398588"/>
              <a:gd name="T13" fmla="*/ 173038 h 692150"/>
              <a:gd name="T14" fmla="*/ 86519 w 1398588"/>
              <a:gd name="T15" fmla="*/ 519113 h 692150"/>
              <a:gd name="T16" fmla="*/ 43259 w 1398588"/>
              <a:gd name="T17" fmla="*/ 519113 h 692150"/>
              <a:gd name="T18" fmla="*/ 43259 w 1398588"/>
              <a:gd name="T19" fmla="*/ 173038 h 692150"/>
              <a:gd name="T20" fmla="*/ 108148 w 1398588"/>
              <a:gd name="T21" fmla="*/ 173038 h 692150"/>
              <a:gd name="T22" fmla="*/ 1052513 w 1398588"/>
              <a:gd name="T23" fmla="*/ 173038 h 692150"/>
              <a:gd name="T24" fmla="*/ 1052513 w 1398588"/>
              <a:gd name="T25" fmla="*/ 0 h 692150"/>
              <a:gd name="T26" fmla="*/ 1398588 w 1398588"/>
              <a:gd name="T27" fmla="*/ 346075 h 692150"/>
              <a:gd name="T28" fmla="*/ 1052513 w 1398588"/>
              <a:gd name="T29" fmla="*/ 692150 h 692150"/>
              <a:gd name="T30" fmla="*/ 1052513 w 1398588"/>
              <a:gd name="T31" fmla="*/ 519113 h 692150"/>
              <a:gd name="T32" fmla="*/ 108148 w 1398588"/>
              <a:gd name="T33" fmla="*/ 519113 h 692150"/>
              <a:gd name="T34" fmla="*/ 108148 w 1398588"/>
              <a:gd name="T35" fmla="*/ 173038 h 692150"/>
              <a:gd name="T36" fmla="*/ 0 w 1398588"/>
              <a:gd name="T37" fmla="*/ 0 h 692150"/>
              <a:gd name="T38" fmla="*/ 1398588 w 1398588"/>
              <a:gd name="T39" fmla="*/ 692150 h 69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1398588" h="692150">
                <a:moveTo>
                  <a:pt x="0" y="173038"/>
                </a:moveTo>
                <a:lnTo>
                  <a:pt x="21630" y="173038"/>
                </a:lnTo>
                <a:lnTo>
                  <a:pt x="21630" y="519113"/>
                </a:lnTo>
                <a:lnTo>
                  <a:pt x="0" y="519113"/>
                </a:lnTo>
                <a:lnTo>
                  <a:pt x="0" y="173038"/>
                </a:lnTo>
                <a:close/>
                <a:moveTo>
                  <a:pt x="43259" y="173038"/>
                </a:moveTo>
                <a:lnTo>
                  <a:pt x="86519" y="173038"/>
                </a:lnTo>
                <a:lnTo>
                  <a:pt x="86519" y="519113"/>
                </a:lnTo>
                <a:lnTo>
                  <a:pt x="43259" y="519113"/>
                </a:lnTo>
                <a:lnTo>
                  <a:pt x="43259" y="173038"/>
                </a:lnTo>
                <a:close/>
                <a:moveTo>
                  <a:pt x="108148" y="173038"/>
                </a:moveTo>
                <a:lnTo>
                  <a:pt x="1052513" y="173038"/>
                </a:lnTo>
                <a:lnTo>
                  <a:pt x="1052513" y="0"/>
                </a:lnTo>
                <a:lnTo>
                  <a:pt x="1398588" y="346075"/>
                </a:lnTo>
                <a:lnTo>
                  <a:pt x="1052513" y="692150"/>
                </a:lnTo>
                <a:lnTo>
                  <a:pt x="1052513" y="519113"/>
                </a:lnTo>
                <a:lnTo>
                  <a:pt x="108148" y="519113"/>
                </a:lnTo>
                <a:lnTo>
                  <a:pt x="108148" y="173038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FF0000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</a:t>
            </a:r>
            <a:r>
              <a:rPr lang="en-US" altLang="en-US" sz="2177" baseline="30000">
                <a:solidFill>
                  <a:srgbClr val="FFFFFF"/>
                </a:solidFill>
                <a:latin typeface="Symbol" panose="05050102010706020507" pitchFamily="18" charset="2"/>
              </a:rPr>
              <a:t></a:t>
            </a: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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ED86837-B22E-4278-B772-C8360B85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81" y="4615561"/>
            <a:ext cx="3545604" cy="86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540" dirty="0">
                <a:solidFill>
                  <a:srgbClr val="131313"/>
                </a:solidFill>
                <a:latin typeface="Symbol" panose="05050102010706020507" pitchFamily="18" charset="2"/>
              </a:rPr>
              <a:t></a:t>
            </a:r>
            <a:r>
              <a:rPr lang="en-US" altLang="en-US" sz="2540" dirty="0">
                <a:solidFill>
                  <a:srgbClr val="131313"/>
                </a:solidFill>
              </a:rPr>
              <a:t> = J*F=[</a:t>
            </a:r>
            <a:r>
              <a:rPr lang="en-US" altLang="en-US" sz="1814" dirty="0">
                <a:solidFill>
                  <a:srgbClr val="131313"/>
                </a:solidFill>
              </a:rPr>
              <a:t>0,-15000,-6369,295,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14" dirty="0">
                <a:solidFill>
                  <a:srgbClr val="131313"/>
                </a:solidFill>
              </a:rPr>
              <a:t>-3600,15000,15000</a:t>
            </a:r>
            <a:r>
              <a:rPr lang="en-US" altLang="en-US" sz="2540" dirty="0">
                <a:solidFill>
                  <a:srgbClr val="131313"/>
                </a:solidFill>
              </a:rPr>
              <a:t>]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EFD665F-D04B-4195-BD19-98C14057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01" y="5342760"/>
            <a:ext cx="1740302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(Joint Torques)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CEBE33D5-ABD8-40D9-809E-0F7B01A6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61" y="4977000"/>
            <a:ext cx="992160" cy="4665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79BD4DF-1ADA-493A-8EA6-791B84CF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67394E7D-9AA6-4280-ADE9-69C20572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C12E3E6-5B9A-46EE-BF84-F6F49F54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BFB0EEF-21B8-44C9-AD74-B9E1123F1566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79C5835-E04E-482D-BE23-0AF6F5B0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01" y="1328041"/>
            <a:ext cx="4066560" cy="31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AutoShape 11">
            <a:extLst>
              <a:ext uri="{FF2B5EF4-FFF2-40B4-BE49-F238E27FC236}">
                <a16:creationId xmlns:a16="http://schemas.microsoft.com/office/drawing/2014/main" id="{0F8F21E6-2BD1-4404-ADED-10AB9E25586D}"/>
              </a:ext>
            </a:extLst>
          </p:cNvPr>
          <p:cNvSpPr>
            <a:spLocks noChangeArrowheads="1"/>
          </p:cNvSpPr>
          <p:nvPr/>
        </p:nvSpPr>
        <p:spPr bwMode="auto">
          <a:xfrm rot="10140000">
            <a:off x="7457761" y="2819880"/>
            <a:ext cx="610560" cy="1532160"/>
          </a:xfrm>
          <a:prstGeom prst="downArrow">
            <a:avLst>
              <a:gd name="adj1" fmla="val 50000"/>
              <a:gd name="adj2" fmla="val 125472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/>
          <a:p>
            <a:pPr algn="ctr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Force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BF1C4B-183F-42A6-86D5-2CDDBD6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" y="3948841"/>
            <a:ext cx="2903040" cy="10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54B8F52-B60A-4078-939D-5034FC40A8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0825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Maximum Load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6FD9D9-4C3E-45A6-A2A2-30CCAEAA5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Task (Animation)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63D475F-6E82-4792-A794-B4D9B4B9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Task Animation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(Show task execution in </a:t>
            </a:r>
            <a:r>
              <a:rPr lang="en-US" dirty="0" err="1">
                <a:solidFill>
                  <a:srgbClr val="131313"/>
                </a:solidFill>
                <a:latin typeface="Arial" charset="0"/>
                <a:ea typeface="+mn-ea"/>
              </a:rPr>
              <a:t>RoboWorks</a:t>
            </a: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8D55348-4AEC-4FBA-98B0-19FE2B9F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70425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*Note:  required for teams of 2</a:t>
            </a:r>
          </a:p>
        </p:txBody>
      </p:sp>
      <p:sp>
        <p:nvSpPr>
          <p:cNvPr id="32773" name="Date Placeholder 1">
            <a:extLst>
              <a:ext uri="{FF2B5EF4-FFF2-40B4-BE49-F238E27FC236}">
                <a16:creationId xmlns:a16="http://schemas.microsoft.com/office/drawing/2014/main" id="{33C39136-70F8-40BB-AE5F-D47E162C5F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2774" name="Footer Placeholder 2">
            <a:extLst>
              <a:ext uri="{FF2B5EF4-FFF2-40B4-BE49-F238E27FC236}">
                <a16:creationId xmlns:a16="http://schemas.microsoft.com/office/drawing/2014/main" id="{CED6F8DB-9942-4DC2-93E5-49BC59C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2775" name="Slide Number Placeholder 3">
            <a:extLst>
              <a:ext uri="{FF2B5EF4-FFF2-40B4-BE49-F238E27FC236}">
                <a16:creationId xmlns:a16="http://schemas.microsoft.com/office/drawing/2014/main" id="{1A5162B0-FB7F-4BE5-80EE-2B94D0B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0C098-EEBA-432E-9F03-26A2AFDC8F63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task animation.mp4">
            <a:hlinkClick r:id="" action="ppaction://media"/>
            <a:extLst>
              <a:ext uri="{FF2B5EF4-FFF2-40B4-BE49-F238E27FC236}">
                <a16:creationId xmlns:a16="http://schemas.microsoft.com/office/drawing/2014/main" id="{3E93DD27-A1D4-4BC1-8BCB-5B564EA730D5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12838"/>
            <a:ext cx="7000875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F7F5CDC-874E-4A17-943F-BF419B09A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C7BAB38-657C-4004-8104-FB670413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285875"/>
            <a:ext cx="72739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Robot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Workspace adequate?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Singularities a problem?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Kinematic Redundancy?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Future Work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Improvements?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Other Potential Applications?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/>
              <a:t>What I Learned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About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/>
              <a:t>From Building RoboWorks Model</a:t>
            </a:r>
          </a:p>
        </p:txBody>
      </p:sp>
      <p:sp>
        <p:nvSpPr>
          <p:cNvPr id="33796" name="Date Placeholder 1">
            <a:extLst>
              <a:ext uri="{FF2B5EF4-FFF2-40B4-BE49-F238E27FC236}">
                <a16:creationId xmlns:a16="http://schemas.microsoft.com/office/drawing/2014/main" id="{F8C23DFA-1CD3-4D40-9E97-8734EB9F21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3797" name="Footer Placeholder 2">
            <a:extLst>
              <a:ext uri="{FF2B5EF4-FFF2-40B4-BE49-F238E27FC236}">
                <a16:creationId xmlns:a16="http://schemas.microsoft.com/office/drawing/2014/main" id="{A6306177-A3AE-4788-BE83-917EB3A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0F5D82E8-65D7-42C2-A325-F966FD9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7CF28-72AE-4747-BEE5-85C05E891F60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8B0B7852-2E93-425A-B842-5EAD0C5968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Back-up</a:t>
            </a:r>
          </a:p>
        </p:txBody>
      </p:sp>
      <p:sp>
        <p:nvSpPr>
          <p:cNvPr id="34819" name="Subtitle 6">
            <a:extLst>
              <a:ext uri="{FF2B5EF4-FFF2-40B4-BE49-F238E27FC236}">
                <a16:creationId xmlns:a16="http://schemas.microsoft.com/office/drawing/2014/main" id="{9D0166BE-706B-4AED-B5B9-68E594681A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428A-031B-4AE1-AE7B-DF53A5FA9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9A4975E0-3958-4DBC-A85D-1D52E7303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4822" name="Slide Number Placeholder 4">
            <a:extLst>
              <a:ext uri="{FF2B5EF4-FFF2-40B4-BE49-F238E27FC236}">
                <a16:creationId xmlns:a16="http://schemas.microsoft.com/office/drawing/2014/main" id="{504215AC-B9C5-4F76-8228-818DDAF61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FEFA-1F38-4748-AC54-5ECD066E9A10}" type="slidenum">
              <a:rPr lang="en-US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B04F029-50CA-43BE-8A04-DE4715D9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871FC65-4892-4482-A938-3ABF52FBA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76471CA-A342-491E-9148-0CBEED22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4B5FF2E7-DAEE-4469-A2B4-6A6886D423D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4DC2F7B-C00D-444C-9674-F987314C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968841"/>
            <a:ext cx="9142560" cy="297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388B9C-8CD5-4211-8081-CEE91711BD73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180B4B-EC05-4EAF-957B-4914CC15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81" y="115812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50,1.92,1.57,50,0,0,-1.92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endParaRPr lang="en-US" altLang="en-US" sz="2177" dirty="0">
              <a:solidFill>
                <a:srgbClr val="131313"/>
              </a:solidFill>
            </a:endParaRPr>
          </a:p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50,0,1.57,50,0,0,0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 sz="2540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50.8,1.57,1.75,50.85,-0.18,0,-1.57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177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D2EDEE-577E-493F-929E-1F93D8C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60" y="2799720"/>
            <a:ext cx="2136960" cy="130752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snapshot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1FD8051-E687-4CC1-9F3F-11C0438A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0C08DDB-9A85-485B-ACDE-E45375EA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7F58AFC-77D9-4855-94C5-1F54C117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ECA31548-B290-476D-9893-00D9AA0C632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7417FBDC-D38D-443A-B0C2-272148CD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1" y="2661481"/>
            <a:ext cx="3816000" cy="181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B4AC793-8EBC-4D23-B2D5-A82BE697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1" y="1659241"/>
            <a:ext cx="2446560" cy="7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DF184E00-F88B-4B7A-8C06-F04821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61" y="210126"/>
            <a:ext cx="1493280" cy="23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94085F3-AF61-4F5E-87F0-03B77DB2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81" y="3276361"/>
            <a:ext cx="294624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1D09A53E-720C-4882-8B9C-BA04F3EF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01" y="5102281"/>
            <a:ext cx="292896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56D180-9950-413C-AF01-4EEB6F6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1" y="4629961"/>
            <a:ext cx="3875040" cy="200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B3B7AB4-1FBC-4EE4-AB3D-E136ECD2FA10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 (Test)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12789C3-C4CB-4F7C-B2F6-3121DCD4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50921"/>
            <a:ext cx="9144000" cy="7992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53535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14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903" b="1">
                <a:solidFill>
                  <a:srgbClr val="13131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Inverse Kinematics (Test)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381124-298B-4D14-A419-A0F263CA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01" y="1276201"/>
            <a:ext cx="439632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START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50,0,pi/2,50,0,0,0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65,65,65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],</a:t>
            </a:r>
          </a:p>
          <a:p>
            <a:pPr hangingPunct="1"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pi/8,-pi/8,0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]=[</a:t>
            </a:r>
            <a:r>
              <a:rPr lang="en-US" altLang="en-US" sz="1089" b="1">
                <a:solidFill>
                  <a:srgbClr val="131313"/>
                </a:solidFill>
                <a:latin typeface="Palatino Linotype" panose="02040502050505030304" pitchFamily="18" charset="0"/>
              </a:rPr>
              <a:t>yaw,pitch,roll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912DD8-619D-4C41-A3E3-48C37089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041" y="133956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start configuration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53D0F2-8253-405B-A812-EC6C3BD7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1" y="3139561"/>
            <a:ext cx="392544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50.84,0.32,2.09,72.63,-0.52,-0.39,0.077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C38931-CBAD-411D-866C-79E2D5A0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" y="4808521"/>
            <a:ext cx="4756320" cy="13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 Check: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 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(q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) = [65,65,65]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F7A6E34-3C9B-4595-AA83-188EEED1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41" y="376884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end configuration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0EF8A008-FE0C-4EA5-8F89-D8F9F435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0" y="6353640"/>
            <a:ext cx="214272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E83FDF39-F72A-456C-9DDA-08870509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921" y="6363721"/>
            <a:ext cx="2998080" cy="3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32F449-83FD-40F3-8CD2-CEE0BD5A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761" y="6356520"/>
            <a:ext cx="153360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209DBE27-0C8C-4C1D-AAFB-2034D5914242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3E9610A-8993-459E-92D9-FFF829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1161001"/>
            <a:ext cx="3816000" cy="250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1E1BC287-FD12-436A-A3CE-40581E4B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3754441"/>
            <a:ext cx="3807360" cy="23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67080D83-870D-4BA5-B86C-0EE1D041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806825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9267A4BB-AA64-4284-907A-1D0C14F0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530350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Translational Jacobian (Base Frame)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3C387CA2-62DB-4805-A14C-1EE5FA77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741488"/>
          <a:ext cx="6897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3" imgW="6884280" imgH="1261440" progId="Equation.3">
                  <p:embed/>
                </p:oleObj>
              </mc:Choice>
              <mc:Fallback>
                <p:oleObj name="Equation" r:id="rId3" imgW="6884280" imgH="126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41488"/>
                        <a:ext cx="68976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634F1942-8D09-4362-853C-46E49401D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064000"/>
          <a:ext cx="4470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5" imgW="4461480" imgH="1261440" progId="Equation.3">
                  <p:embed/>
                </p:oleObj>
              </mc:Choice>
              <mc:Fallback>
                <p:oleObj name="Equation" r:id="rId5" imgW="4461480" imgH="126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064000"/>
                        <a:ext cx="4470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2863B-9751-4E93-9BBB-A2DD6A240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23975"/>
            <a:ext cx="9144000" cy="4865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Rotational Jacobian (Base Frame)</a:t>
            </a:r>
          </a:p>
        </p:txBody>
      </p:sp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65C21-20BB-41E9-8595-7DF26818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3" y="1476347"/>
            <a:ext cx="454953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B2ECE42-4F0D-4B89-90E4-2240720B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5843" name="Content Placeholder 7">
            <a:extLst>
              <a:ext uri="{FF2B5EF4-FFF2-40B4-BE49-F238E27FC236}">
                <a16:creationId xmlns:a16="http://schemas.microsoft.com/office/drawing/2014/main" id="{D9B110CE-76E2-427F-820D-05C4372D7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538" y="1325563"/>
            <a:ext cx="6324600" cy="474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2A8A-3CEB-4875-A091-D0E3D53DA2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5A00B5C3-3C71-4A8B-A615-9B1E7D5C7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DE7EFF06-F0C3-444F-904C-6CB62F9D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5A9D2-3FE5-4E57-9DF7-F0D3268054A9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30E93A97-46B5-4F9C-9D47-0D13209B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61" y="2448361"/>
            <a:ext cx="362880" cy="600480"/>
          </a:xfrm>
          <a:prstGeom prst="curvedRightArrow">
            <a:avLst>
              <a:gd name="adj1" fmla="val 33095"/>
              <a:gd name="adj2" fmla="val 66191"/>
              <a:gd name="adj3" fmla="val 33333"/>
            </a:avLst>
          </a:prstGeom>
          <a:solidFill>
            <a:srgbClr val="FF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744E2B2B-9833-4B54-AD9D-DD7DBBC462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23201" y="3031561"/>
            <a:ext cx="498240" cy="53568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5965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46859 19264"/>
              <a:gd name="G16" fmla="+- 1 0 0"/>
              <a:gd name="G17" fmla="+- 8193 0 0"/>
              <a:gd name="G18" fmla="+- 1 0 0"/>
              <a:gd name="G19" fmla="*/ 1 10923 10"/>
              <a:gd name="G20" fmla="*/ 1 60441 51712"/>
              <a:gd name="G21" fmla="*/ 1 48365 11520"/>
              <a:gd name="G22" fmla="*/ G21 1 180"/>
              <a:gd name="G23" fmla="*/ G20 1 G22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*/ 1 0 51712"/>
              <a:gd name="G31" fmla="+- 1 0 0"/>
              <a:gd name="G32" fmla="+- 1 0 0"/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8602" y="11437"/>
                </a:moveTo>
                <a:cubicBezTo>
                  <a:pt x="18620" y="11225"/>
                  <a:pt x="18629" y="11012"/>
                  <a:pt x="18629" y="10800"/>
                </a:cubicBezTo>
                <a:cubicBezTo>
                  <a:pt x="18629" y="6476"/>
                  <a:pt x="15123" y="2971"/>
                  <a:pt x="10800" y="2971"/>
                </a:cubicBezTo>
                <a:cubicBezTo>
                  <a:pt x="6476" y="2971"/>
                  <a:pt x="2971" y="6476"/>
                  <a:pt x="2971" y="10800"/>
                </a:cubicBezTo>
                <a:cubicBezTo>
                  <a:pt x="2970" y="11086"/>
                  <a:pt x="2986" y="11373"/>
                  <a:pt x="3018" y="11658"/>
                </a:cubicBezTo>
                <a:lnTo>
                  <a:pt x="65" y="11984"/>
                </a:lnTo>
                <a:cubicBezTo>
                  <a:pt x="21" y="11591"/>
                  <a:pt x="0" y="1119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1093"/>
                  <a:pt x="21588" y="11387"/>
                  <a:pt x="21564" y="11680"/>
                </a:cubicBezTo>
                <a:lnTo>
                  <a:pt x="24255" y="11900"/>
                </a:lnTo>
                <a:lnTo>
                  <a:pt x="19742" y="15732"/>
                </a:lnTo>
                <a:lnTo>
                  <a:pt x="15911" y="11217"/>
                </a:lnTo>
                <a:lnTo>
                  <a:pt x="18602" y="11437"/>
                </a:lnTo>
                <a:close/>
              </a:path>
            </a:pathLst>
          </a:custGeom>
          <a:solidFill>
            <a:srgbClr val="00FF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5FDE0155-C845-4D6F-B2F8-96CA62B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1" y="2717641"/>
            <a:ext cx="525600" cy="468000"/>
          </a:xfrm>
          <a:prstGeom prst="curvedDownArrow">
            <a:avLst>
              <a:gd name="adj1" fmla="val 22462"/>
              <a:gd name="adj2" fmla="val 44923"/>
              <a:gd name="adj3" fmla="val 33333"/>
            </a:avLst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E3856EF-72BD-4B87-9A49-57318465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3AFEC588-6994-4D77-BE4D-A6C2CF13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D64A3AD-30EF-471E-968C-DAA63435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61894F31-AA39-43F7-AA3C-45C8055A4B41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68CCFB-58BF-40BE-BC21-F3062401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1048681"/>
            <a:ext cx="6625440" cy="58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765EDD6-D7ED-4B24-AC31-B1C2670F94CA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227252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(Description)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>
            <a:extLst>
              <a:ext uri="{FF2B5EF4-FFF2-40B4-BE49-F238E27FC236}">
                <a16:creationId xmlns:a16="http://schemas.microsoft.com/office/drawing/2014/main" id="{5352AD01-C8E2-4DFC-A297-482F4D4A2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CEF5CD10-FEDD-4AA5-BF77-1AF03710E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A47521B3-C906-4F4A-BA6D-1931DA76A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"/>
            <a:ext cx="1588" cy="6324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63EF5F21-EEB5-463D-889F-25D639A5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AC8CBF99-66B9-441F-AE5A-CDA723DA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263"/>
            <a:ext cx="7315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</a:pPr>
            <a:r>
              <a:rPr lang="en-US" altLang="en-US" sz="2000" b="1" i="1">
                <a:solidFill>
                  <a:srgbClr val="FF0033"/>
                </a:solidFill>
              </a:rPr>
              <a:t>Drone Recovery Arm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E01D41E-AF3C-4612-AB33-24A2B448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4038600" cy="2679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400" b="1" u="sng"/>
              <a:t>Robot Design</a:t>
            </a:r>
            <a:r>
              <a:rPr lang="en-US" altLang="en-US" sz="1400"/>
              <a:t>:</a:t>
            </a:r>
          </a:p>
          <a:p>
            <a:pPr defTabSz="457200">
              <a:buSzPct val="100000"/>
              <a:defRPr/>
            </a:pPr>
            <a:r>
              <a:rPr lang="en-US" altLang="en-US" sz="1200"/>
              <a:t>Initial concept uses 5 revolute joints for positioning and orientation, and a prismatic joint near the base for additional stabilization.</a:t>
            </a:r>
          </a:p>
          <a:p>
            <a:pPr defTabSz="457200">
              <a:buSzPct val="100000"/>
              <a:defRPr/>
            </a:pPr>
            <a:endParaRPr lang="en-US" altLang="en-US" sz="1200"/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The estimated required arms lengths are: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D2 = 2-3m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L3 = 1m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L4 = 1m 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Though design requirements will be further investigated for optimal workspace to ensure safe wave-offs. The end-effector catching mechanism is initially proposed to be a simple net, though the effectiveness of others will be investigated.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4E1FFB24-A1CB-4455-9243-8F1D3FDA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0"/>
            <a:ext cx="28051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Team: Matt Kennedy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John Furumo</a:t>
            </a:r>
          </a:p>
        </p:txBody>
      </p:sp>
      <p:sp>
        <p:nvSpPr>
          <p:cNvPr id="36873" name="Text Box 8">
            <a:extLst>
              <a:ext uri="{FF2B5EF4-FFF2-40B4-BE49-F238E27FC236}">
                <a16:creationId xmlns:a16="http://schemas.microsoft.com/office/drawing/2014/main" id="{D20FAFB9-43C0-45B6-9A83-71D3BFF2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206750"/>
            <a:ext cx="35512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Drone Recovery Arm mounted to LCS Flight Deck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3EA7CC0-7F08-42F6-A67A-A9FAB387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"/>
            <a:ext cx="4648200" cy="3165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93700" indent="-1698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Objective: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Design a manipulator capable of safely recovering both fixed wing and rotary drones to an underway ship.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Motivation: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/>
              <a:t>• Facilitate drone recovery in all weather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• Facilitate drone recovery to all ship types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Task Requirements: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Kinematics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orient the catching mechanism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adjust height and stabilize tool tip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Workspace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Orient catching mechanism to 1m (width) by 2m (height) target area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Lower catching mechanism to ground for drone removal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Force/Moment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Impact with 40kg drone moving 10m/s (for fixed wing)</a:t>
            </a:r>
          </a:p>
          <a:p>
            <a:pPr marL="395288" lvl="1" indent="-168275" defTabSz="457200" eaLnBrk="1" hangingPunct="1">
              <a:lnSpc>
                <a:spcPct val="90000"/>
              </a:lnSpc>
              <a:buSzPct val="100000"/>
              <a:defRPr/>
            </a:pPr>
            <a:endParaRPr lang="en-US" altLang="en-US" sz="1200"/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E6583E63-38A3-44A4-AB29-568DF548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6524625"/>
            <a:ext cx="12588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23-OCT-2019</a:t>
            </a:r>
          </a:p>
        </p:txBody>
      </p:sp>
      <p:pic>
        <p:nvPicPr>
          <p:cNvPr id="36876" name="Picture 11">
            <a:extLst>
              <a:ext uri="{FF2B5EF4-FFF2-40B4-BE49-F238E27FC236}">
                <a16:creationId xmlns:a16="http://schemas.microsoft.com/office/drawing/2014/main" id="{7C3C0359-B161-4EB8-A301-59B5789E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657600"/>
            <a:ext cx="17859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7" name="Picture 12">
            <a:extLst>
              <a:ext uri="{FF2B5EF4-FFF2-40B4-BE49-F238E27FC236}">
                <a16:creationId xmlns:a16="http://schemas.microsoft.com/office/drawing/2014/main" id="{2C429D75-E6E3-4B94-9F5D-2FC3E763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42672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4F5AEEE-1B37-463D-B722-BA5E6D774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Robotic Task (Requirements)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348C4D-D2EA-4F51-A71A-D8D98734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323975"/>
            <a:ext cx="7264400" cy="47434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Kinematic Requirements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Position DOFs/Range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Orientation DOFs/Range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Workspace Requirements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Reachable (tool position)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Dexterous (tool orientation)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Force Requirements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Force (x-y-z)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Moment (Mx-My-Mz)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Other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Obstacle Avoidance</a:t>
            </a:r>
          </a:p>
        </p:txBody>
      </p:sp>
      <p:sp>
        <p:nvSpPr>
          <p:cNvPr id="19460" name="Date Placeholder 1">
            <a:extLst>
              <a:ext uri="{FF2B5EF4-FFF2-40B4-BE49-F238E27FC236}">
                <a16:creationId xmlns:a16="http://schemas.microsoft.com/office/drawing/2014/main" id="{F276718E-8EE4-4C2A-B552-4E539E68C3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19461" name="Footer Placeholder 2">
            <a:extLst>
              <a:ext uri="{FF2B5EF4-FFF2-40B4-BE49-F238E27FC236}">
                <a16:creationId xmlns:a16="http://schemas.microsoft.com/office/drawing/2014/main" id="{A8935D90-C900-4BF5-A528-163876A8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1510B613-BB26-4813-8C4E-7F81690F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01935-86B7-4C14-AE74-7CB3EF98D800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E0FDE7-84B4-4A0E-9250-DD54AFA69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Robot Design (Specifications)</a:t>
            </a:r>
          </a:p>
        </p:txBody>
      </p:sp>
      <p:graphicFrame>
        <p:nvGraphicFramePr>
          <p:cNvPr id="173243" name="Group 187">
            <a:extLst>
              <a:ext uri="{FF2B5EF4-FFF2-40B4-BE49-F238E27FC236}">
                <a16:creationId xmlns:a16="http://schemas.microsoft.com/office/drawing/2014/main" id="{28AE98BA-9265-477C-8911-30498E52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1068"/>
              </p:ext>
            </p:extLst>
          </p:nvPr>
        </p:nvGraphicFramePr>
        <p:xfrm>
          <a:off x="755650" y="1398588"/>
          <a:ext cx="6858000" cy="3694113"/>
        </p:xfrm>
        <a:graphic>
          <a:graphicData uri="http://schemas.openxmlformats.org/drawingml/2006/table">
            <a:tbl>
              <a:tblPr/>
              <a:tblGrid>
                <a:gridCol w="430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Total Degrees of Freedom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Arm Type*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DYPDPRY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Wrist Type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†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PRY (IAW-No)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Redundancy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elbow orbit angle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Length Sum 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highlight>
                            <a:srgbClr val="FFFF00"/>
                          </a:highlight>
                          <a:latin typeface="Palatino Linotype" charset="0"/>
                          <a:ea typeface="ＭＳ Ｐゴシック" charset="-128"/>
                        </a:rPr>
                        <a:t>50 cm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Structural Length Index (Q)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highlight>
                            <a:srgbClr val="FFFF00"/>
                          </a:highlight>
                          <a:latin typeface="Palatino Linotype" charset="0"/>
                          <a:ea typeface="ＭＳ Ｐゴシック" charset="-128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Text Box 145">
            <a:extLst>
              <a:ext uri="{FF2B5EF4-FFF2-40B4-BE49-F238E27FC236}">
                <a16:creationId xmlns:a16="http://schemas.microsoft.com/office/drawing/2014/main" id="{2C70C92D-9001-4643-96BC-01C5CDF3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" y="5168899"/>
            <a:ext cx="351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*R=roll, P=pitch, Y=yaw, D=prismatic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†</a:t>
            </a: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IAW-intersecting axis wrist</a:t>
            </a:r>
          </a:p>
        </p:txBody>
      </p:sp>
      <p:sp>
        <p:nvSpPr>
          <p:cNvPr id="20510" name="Date Placeholder 1">
            <a:extLst>
              <a:ext uri="{FF2B5EF4-FFF2-40B4-BE49-F238E27FC236}">
                <a16:creationId xmlns:a16="http://schemas.microsoft.com/office/drawing/2014/main" id="{BECC374B-53FC-423C-83A2-EE909637DD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0511" name="Footer Placeholder 2">
            <a:extLst>
              <a:ext uri="{FF2B5EF4-FFF2-40B4-BE49-F238E27FC236}">
                <a16:creationId xmlns:a16="http://schemas.microsoft.com/office/drawing/2014/main" id="{8B74B6C6-0AF7-440B-9E2B-BD10CBA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0512" name="Slide Number Placeholder 3">
            <a:extLst>
              <a:ext uri="{FF2B5EF4-FFF2-40B4-BE49-F238E27FC236}">
                <a16:creationId xmlns:a16="http://schemas.microsoft.com/office/drawing/2014/main" id="{AABFC1F2-2EE2-40A4-9B94-F5E1785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6396-28C5-47D9-A850-F5B34ACFFEFC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E4CEE8D-8FB7-4BE7-A459-A389DC3B5EFB}"/>
              </a:ext>
            </a:extLst>
          </p:cNvPr>
          <p:cNvSpPr/>
          <p:nvPr/>
        </p:nvSpPr>
        <p:spPr>
          <a:xfrm rot="10800000">
            <a:off x="5386388" y="2193926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342B1-789C-4647-9DE6-310A968CF4EF}"/>
              </a:ext>
            </a:extLst>
          </p:cNvPr>
          <p:cNvSpPr/>
          <p:nvPr/>
        </p:nvSpPr>
        <p:spPr>
          <a:xfrm rot="5400000">
            <a:off x="6336506" y="3672682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40DD-3BBA-4B71-9C4E-0D9A79485415}"/>
              </a:ext>
            </a:extLst>
          </p:cNvPr>
          <p:cNvSpPr/>
          <p:nvPr/>
        </p:nvSpPr>
        <p:spPr>
          <a:xfrm rot="5400000">
            <a:off x="3532981" y="2545557"/>
            <a:ext cx="274637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52CF71E0-FA12-4B5A-8054-DA2AD21F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Robot Design (Link Frames)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32F1-E68F-421E-BBAF-E8203D6A4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21510" name="Footer Placeholder 4">
            <a:extLst>
              <a:ext uri="{FF2B5EF4-FFF2-40B4-BE49-F238E27FC236}">
                <a16:creationId xmlns:a16="http://schemas.microsoft.com/office/drawing/2014/main" id="{C9758990-B263-4E9D-9289-2F01D67C8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id="{3B9ABFD7-B02B-42F0-9172-267FE54B3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5F32-78B0-41B8-9E7B-4264A5C3C6F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982A0-9E15-4BA8-B677-F77B8FF57239}"/>
              </a:ext>
            </a:extLst>
          </p:cNvPr>
          <p:cNvSpPr/>
          <p:nvPr/>
        </p:nvSpPr>
        <p:spPr>
          <a:xfrm>
            <a:off x="2835275" y="4484688"/>
            <a:ext cx="274638" cy="18288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F80F-4EB9-4CD9-BB7F-7A192ADBFEC4}"/>
              </a:ext>
            </a:extLst>
          </p:cNvPr>
          <p:cNvSpPr/>
          <p:nvPr/>
        </p:nvSpPr>
        <p:spPr>
          <a:xfrm>
            <a:off x="5376863" y="4157663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A8DF6-753C-4A19-9F48-1EEF4279678B}"/>
              </a:ext>
            </a:extLst>
          </p:cNvPr>
          <p:cNvSpPr/>
          <p:nvPr/>
        </p:nvSpPr>
        <p:spPr>
          <a:xfrm>
            <a:off x="2754313" y="4140200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0CB5-E35D-44E6-B88E-6589033F8D55}"/>
              </a:ext>
            </a:extLst>
          </p:cNvPr>
          <p:cNvCxnSpPr/>
          <p:nvPr/>
        </p:nvCxnSpPr>
        <p:spPr>
          <a:xfrm flipV="1">
            <a:off x="2982913" y="5608638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06C90-A780-41ED-8C7A-407956020A26}"/>
              </a:ext>
            </a:extLst>
          </p:cNvPr>
          <p:cNvCxnSpPr>
            <a:cxnSpLocks/>
          </p:cNvCxnSpPr>
          <p:nvPr/>
        </p:nvCxnSpPr>
        <p:spPr>
          <a:xfrm flipV="1">
            <a:off x="2970213" y="631348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16">
            <a:extLst>
              <a:ext uri="{FF2B5EF4-FFF2-40B4-BE49-F238E27FC236}">
                <a16:creationId xmlns:a16="http://schemas.microsoft.com/office/drawing/2014/main" id="{B3F61579-A242-40C3-B999-5BD8DE3C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61102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x0</a:t>
            </a:r>
          </a:p>
        </p:txBody>
      </p:sp>
      <p:sp>
        <p:nvSpPr>
          <p:cNvPr id="21518" name="TextBox 17">
            <a:extLst>
              <a:ext uri="{FF2B5EF4-FFF2-40B4-BE49-F238E27FC236}">
                <a16:creationId xmlns:a16="http://schemas.microsoft.com/office/drawing/2014/main" id="{C65B5919-C241-4715-868F-CFAA365F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2705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DA664-DBDA-46CA-AC37-032113E13E21}"/>
              </a:ext>
            </a:extLst>
          </p:cNvPr>
          <p:cNvCxnSpPr/>
          <p:nvPr/>
        </p:nvCxnSpPr>
        <p:spPr>
          <a:xfrm flipV="1">
            <a:off x="2960688" y="36703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6730B-E647-4654-8386-6AFF850C1609}"/>
              </a:ext>
            </a:extLst>
          </p:cNvPr>
          <p:cNvCxnSpPr>
            <a:cxnSpLocks/>
          </p:cNvCxnSpPr>
          <p:nvPr/>
        </p:nvCxnSpPr>
        <p:spPr>
          <a:xfrm flipV="1">
            <a:off x="2946400" y="437515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0">
            <a:extLst>
              <a:ext uri="{FF2B5EF4-FFF2-40B4-BE49-F238E27FC236}">
                <a16:creationId xmlns:a16="http://schemas.microsoft.com/office/drawing/2014/main" id="{0E00F2FE-4D5D-48E5-8472-CA32EDF5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183063"/>
            <a:ext cx="83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22" name="TextBox 21">
            <a:extLst>
              <a:ext uri="{FF2B5EF4-FFF2-40B4-BE49-F238E27FC236}">
                <a16:creationId xmlns:a16="http://schemas.microsoft.com/office/drawing/2014/main" id="{FB6AFAC0-A3B1-410A-B721-9AC6F60B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308350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11902-036E-4B05-9F47-A60D5F422BCE}"/>
              </a:ext>
            </a:extLst>
          </p:cNvPr>
          <p:cNvSpPr/>
          <p:nvPr/>
        </p:nvSpPr>
        <p:spPr>
          <a:xfrm>
            <a:off x="2887663" y="4287838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4" name="TextBox 23">
            <a:extLst>
              <a:ext uri="{FF2B5EF4-FFF2-40B4-BE49-F238E27FC236}">
                <a16:creationId xmlns:a16="http://schemas.microsoft.com/office/drawing/2014/main" id="{066D862D-B3D1-4E1E-BB68-FE00BAD9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434657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E636E-B3EE-44D6-8456-82314385A78E}"/>
              </a:ext>
            </a:extLst>
          </p:cNvPr>
          <p:cNvCxnSpPr>
            <a:cxnSpLocks/>
          </p:cNvCxnSpPr>
          <p:nvPr/>
        </p:nvCxnSpPr>
        <p:spPr>
          <a:xfrm>
            <a:off x="2513013" y="4545013"/>
            <a:ext cx="0" cy="1820862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6" name="TextBox 26">
            <a:extLst>
              <a:ext uri="{FF2B5EF4-FFF2-40B4-BE49-F238E27FC236}">
                <a16:creationId xmlns:a16="http://schemas.microsoft.com/office/drawing/2014/main" id="{BD5AC599-D262-4BBD-A58D-4123455E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52403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C1713C0B-AEB4-400E-88B7-2C4DF8197653}"/>
              </a:ext>
            </a:extLst>
          </p:cNvPr>
          <p:cNvSpPr/>
          <p:nvPr/>
        </p:nvSpPr>
        <p:spPr>
          <a:xfrm>
            <a:off x="2611438" y="4814888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4CBB5-CC95-49DD-8E91-D97D1CCB3C5B}"/>
              </a:ext>
            </a:extLst>
          </p:cNvPr>
          <p:cNvCxnSpPr>
            <a:cxnSpLocks/>
          </p:cNvCxnSpPr>
          <p:nvPr/>
        </p:nvCxnSpPr>
        <p:spPr>
          <a:xfrm flipH="1">
            <a:off x="3241675" y="4078288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9" name="TextBox 30">
            <a:extLst>
              <a:ext uri="{FF2B5EF4-FFF2-40B4-BE49-F238E27FC236}">
                <a16:creationId xmlns:a16="http://schemas.microsoft.com/office/drawing/2014/main" id="{96161506-A519-4BCD-9766-3AEDD3E0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37496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30D9B-B7B8-48AC-8FEC-BB7DD6144755}"/>
              </a:ext>
            </a:extLst>
          </p:cNvPr>
          <p:cNvCxnSpPr/>
          <p:nvPr/>
        </p:nvCxnSpPr>
        <p:spPr>
          <a:xfrm flipV="1">
            <a:off x="5597525" y="36830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83EDDE-2572-4CFE-8C91-3AB095F83F2B}"/>
              </a:ext>
            </a:extLst>
          </p:cNvPr>
          <p:cNvCxnSpPr>
            <a:cxnSpLocks/>
          </p:cNvCxnSpPr>
          <p:nvPr/>
        </p:nvCxnSpPr>
        <p:spPr>
          <a:xfrm flipV="1">
            <a:off x="5591175" y="43735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32" name="TextBox 34">
            <a:extLst>
              <a:ext uri="{FF2B5EF4-FFF2-40B4-BE49-F238E27FC236}">
                <a16:creationId xmlns:a16="http://schemas.microsoft.com/office/drawing/2014/main" id="{07AF49FE-6F17-4BBD-9E6E-8A05F0E1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4175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33" name="TextBox 35">
            <a:extLst>
              <a:ext uri="{FF2B5EF4-FFF2-40B4-BE49-F238E27FC236}">
                <a16:creationId xmlns:a16="http://schemas.microsoft.com/office/drawing/2014/main" id="{24EAA273-87E1-482A-8AB3-81556FB0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543804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x4,x5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1BF560-ABAA-4FF4-9D11-FC0B3CBCBB5B}"/>
              </a:ext>
            </a:extLst>
          </p:cNvPr>
          <p:cNvSpPr/>
          <p:nvPr/>
        </p:nvSpPr>
        <p:spPr>
          <a:xfrm>
            <a:off x="2921000" y="4329113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FFD44-70C1-474A-9931-C3BA4687F00B}"/>
              </a:ext>
            </a:extLst>
          </p:cNvPr>
          <p:cNvSpPr/>
          <p:nvPr/>
        </p:nvSpPr>
        <p:spPr>
          <a:xfrm rot="10800000">
            <a:off x="7127875" y="4137025"/>
            <a:ext cx="274638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714811-3948-44D3-9752-FD5C4B944013}"/>
              </a:ext>
            </a:extLst>
          </p:cNvPr>
          <p:cNvSpPr/>
          <p:nvPr/>
        </p:nvSpPr>
        <p:spPr>
          <a:xfrm>
            <a:off x="5513388" y="4284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37" name="TextBox 41">
            <a:extLst>
              <a:ext uri="{FF2B5EF4-FFF2-40B4-BE49-F238E27FC236}">
                <a16:creationId xmlns:a16="http://schemas.microsoft.com/office/drawing/2014/main" id="{9F26843F-8285-45A8-A6F8-D9478672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3354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B8147B-2AAB-4583-B616-9D879A67EB0B}"/>
              </a:ext>
            </a:extLst>
          </p:cNvPr>
          <p:cNvSpPr/>
          <p:nvPr/>
        </p:nvSpPr>
        <p:spPr>
          <a:xfrm>
            <a:off x="5546725" y="4325938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E7989E-2019-42BE-A074-E4D658E2D0BE}"/>
              </a:ext>
            </a:extLst>
          </p:cNvPr>
          <p:cNvCxnSpPr/>
          <p:nvPr/>
        </p:nvCxnSpPr>
        <p:spPr>
          <a:xfrm flipV="1">
            <a:off x="7251700" y="36623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6E87BC-4D2C-43FC-BC5B-D1E1AA772DF8}"/>
              </a:ext>
            </a:extLst>
          </p:cNvPr>
          <p:cNvCxnSpPr>
            <a:cxnSpLocks/>
          </p:cNvCxnSpPr>
          <p:nvPr/>
        </p:nvCxnSpPr>
        <p:spPr>
          <a:xfrm flipV="1">
            <a:off x="7245350" y="435292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41" name="TextBox 47">
            <a:extLst>
              <a:ext uri="{FF2B5EF4-FFF2-40B4-BE49-F238E27FC236}">
                <a16:creationId xmlns:a16="http://schemas.microsoft.com/office/drawing/2014/main" id="{F7000780-DD60-4716-8F99-EE061153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1544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42" name="TextBox 48">
            <a:extLst>
              <a:ext uri="{FF2B5EF4-FFF2-40B4-BE49-F238E27FC236}">
                <a16:creationId xmlns:a16="http://schemas.microsoft.com/office/drawing/2014/main" id="{6DB481A4-E755-4447-8334-ED31F708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306763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96E1C0-12DB-4F44-A538-228B97242D5F}"/>
              </a:ext>
            </a:extLst>
          </p:cNvPr>
          <p:cNvSpPr/>
          <p:nvPr/>
        </p:nvSpPr>
        <p:spPr>
          <a:xfrm>
            <a:off x="7169150" y="4264025"/>
            <a:ext cx="182563" cy="184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4" name="TextBox 50">
            <a:extLst>
              <a:ext uri="{FF2B5EF4-FFF2-40B4-BE49-F238E27FC236}">
                <a16:creationId xmlns:a16="http://schemas.microsoft.com/office/drawing/2014/main" id="{FF48673C-CA5D-4FED-9C37-C73EEA10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437832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5564CA-B0CE-4AF4-A29B-6FDAB9597333}"/>
              </a:ext>
            </a:extLst>
          </p:cNvPr>
          <p:cNvSpPr/>
          <p:nvPr/>
        </p:nvSpPr>
        <p:spPr>
          <a:xfrm>
            <a:off x="7202488" y="430688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6" name="TextBox 52">
            <a:extLst>
              <a:ext uri="{FF2B5EF4-FFF2-40B4-BE49-F238E27FC236}">
                <a16:creationId xmlns:a16="http://schemas.microsoft.com/office/drawing/2014/main" id="{0E02CE7F-7766-4C6C-B9F4-25E6BBDC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8244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2AB68DCC-DF8F-4161-8622-FC65E8DA3004}"/>
              </a:ext>
            </a:extLst>
          </p:cNvPr>
          <p:cNvSpPr/>
          <p:nvPr/>
        </p:nvSpPr>
        <p:spPr>
          <a:xfrm>
            <a:off x="2635250" y="4016375"/>
            <a:ext cx="685800" cy="606425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48" name="TextBox 57">
            <a:extLst>
              <a:ext uri="{FF2B5EF4-FFF2-40B4-BE49-F238E27FC236}">
                <a16:creationId xmlns:a16="http://schemas.microsoft.com/office/drawing/2014/main" id="{DB935D8F-9B85-44CD-9140-D8DE3461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5445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E3FCEA0C-9EEA-41F0-AFAE-27314F92F25B}"/>
              </a:ext>
            </a:extLst>
          </p:cNvPr>
          <p:cNvSpPr/>
          <p:nvPr/>
        </p:nvSpPr>
        <p:spPr>
          <a:xfrm>
            <a:off x="5256213" y="4024313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0" name="TextBox 59">
            <a:extLst>
              <a:ext uri="{FF2B5EF4-FFF2-40B4-BE49-F238E27FC236}">
                <a16:creationId xmlns:a16="http://schemas.microsoft.com/office/drawing/2014/main" id="{2ACC6B53-5F7A-4B32-876C-F9035F0A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38179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5</a:t>
            </a: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D19E8B1A-851C-4548-A732-CBB69B6BB8A8}"/>
              </a:ext>
            </a:extLst>
          </p:cNvPr>
          <p:cNvSpPr/>
          <p:nvPr/>
        </p:nvSpPr>
        <p:spPr>
          <a:xfrm rot="5400000">
            <a:off x="7328694" y="4175919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2" name="TextBox 61">
            <a:extLst>
              <a:ext uri="{FF2B5EF4-FFF2-40B4-BE49-F238E27FC236}">
                <a16:creationId xmlns:a16="http://schemas.microsoft.com/office/drawing/2014/main" id="{FD89A0C1-B8D7-4F4F-8782-A3E2C0471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6767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F17FB0DF-5393-4548-A140-DC6CCEB585C5}"/>
              </a:ext>
            </a:extLst>
          </p:cNvPr>
          <p:cNvSpPr/>
          <p:nvPr/>
        </p:nvSpPr>
        <p:spPr>
          <a:xfrm>
            <a:off x="6892925" y="3749675"/>
            <a:ext cx="617538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4" name="TextBox 63">
            <a:extLst>
              <a:ext uri="{FF2B5EF4-FFF2-40B4-BE49-F238E27FC236}">
                <a16:creationId xmlns:a16="http://schemas.microsoft.com/office/drawing/2014/main" id="{B573815C-58D5-4001-A0DB-B68557A1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36845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BB2E82-5B70-467D-BA34-D2920443F620}"/>
              </a:ext>
            </a:extLst>
          </p:cNvPr>
          <p:cNvSpPr/>
          <p:nvPr/>
        </p:nvSpPr>
        <p:spPr>
          <a:xfrm>
            <a:off x="6478588" y="5241925"/>
            <a:ext cx="1597025" cy="64611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EC7C6E-6629-4A09-B0B0-D5E55A2E4CDB}"/>
              </a:ext>
            </a:extLst>
          </p:cNvPr>
          <p:cNvSpPr/>
          <p:nvPr/>
        </p:nvSpPr>
        <p:spPr>
          <a:xfrm>
            <a:off x="7216775" y="4597400"/>
            <a:ext cx="117475" cy="63976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57" name="TextBox 66">
            <a:extLst>
              <a:ext uri="{FF2B5EF4-FFF2-40B4-BE49-F238E27FC236}">
                <a16:creationId xmlns:a16="http://schemas.microsoft.com/office/drawing/2014/main" id="{A8CA5AA9-D7D0-4643-94A9-9FC50595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5354638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tern device</a:t>
            </a:r>
          </a:p>
        </p:txBody>
      </p:sp>
      <p:sp>
        <p:nvSpPr>
          <p:cNvPr id="21558" name="TextBox 67">
            <a:extLst>
              <a:ext uri="{FF2B5EF4-FFF2-40B4-BE49-F238E27FC236}">
                <a16:creationId xmlns:a16="http://schemas.microsoft.com/office/drawing/2014/main" id="{F1932D42-D268-40BA-B4C8-A4BC0D6C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137025"/>
            <a:ext cx="167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Side View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6BBB49-6DA4-45B1-A74C-3E83BDB29648}"/>
              </a:ext>
            </a:extLst>
          </p:cNvPr>
          <p:cNvSpPr/>
          <p:nvPr/>
        </p:nvSpPr>
        <p:spPr>
          <a:xfrm rot="5400000">
            <a:off x="6398419" y="1727995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AF8930-F70A-4E05-9DA9-AD788707E367}"/>
              </a:ext>
            </a:extLst>
          </p:cNvPr>
          <p:cNvSpPr/>
          <p:nvPr/>
        </p:nvSpPr>
        <p:spPr>
          <a:xfrm>
            <a:off x="7094538" y="2185988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182C96-C9B1-4FFB-90C4-A7BE5231DB01}"/>
              </a:ext>
            </a:extLst>
          </p:cNvPr>
          <p:cNvSpPr/>
          <p:nvPr/>
        </p:nvSpPr>
        <p:spPr>
          <a:xfrm rot="5400000">
            <a:off x="3511550" y="119063"/>
            <a:ext cx="273050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0A28C-D69F-4B82-9733-65254C934809}"/>
              </a:ext>
            </a:extLst>
          </p:cNvPr>
          <p:cNvSpPr/>
          <p:nvPr/>
        </p:nvSpPr>
        <p:spPr>
          <a:xfrm rot="10800000">
            <a:off x="538638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7471D9-5742-4A9D-8586-C8ECC8C8EA6F}"/>
              </a:ext>
            </a:extLst>
          </p:cNvPr>
          <p:cNvSpPr/>
          <p:nvPr/>
        </p:nvSpPr>
        <p:spPr>
          <a:xfrm rot="10800000">
            <a:off x="272573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C629D-5C2D-44F8-9346-4CE55A6427F8}"/>
              </a:ext>
            </a:extLst>
          </p:cNvPr>
          <p:cNvCxnSpPr>
            <a:cxnSpLocks/>
          </p:cNvCxnSpPr>
          <p:nvPr/>
        </p:nvCxnSpPr>
        <p:spPr>
          <a:xfrm>
            <a:off x="2938463" y="1928813"/>
            <a:ext cx="6350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165D69-0987-4DD6-81B5-075D3DDBD658}"/>
              </a:ext>
            </a:extLst>
          </p:cNvPr>
          <p:cNvCxnSpPr>
            <a:cxnSpLocks/>
          </p:cNvCxnSpPr>
          <p:nvPr/>
        </p:nvCxnSpPr>
        <p:spPr>
          <a:xfrm flipV="1">
            <a:off x="2925763" y="19478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66" name="TextBox 75">
            <a:extLst>
              <a:ext uri="{FF2B5EF4-FFF2-40B4-BE49-F238E27FC236}">
                <a16:creationId xmlns:a16="http://schemas.microsoft.com/office/drawing/2014/main" id="{BA13BFC9-3F36-4491-84EB-15D4C3C7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757363"/>
            <a:ext cx="83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67" name="TextBox 76">
            <a:extLst>
              <a:ext uri="{FF2B5EF4-FFF2-40B4-BE49-F238E27FC236}">
                <a16:creationId xmlns:a16="http://schemas.microsoft.com/office/drawing/2014/main" id="{64592C78-B79C-4815-A40D-4E9693A3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804988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33B318-155A-4029-A975-983D471A59CB}"/>
              </a:ext>
            </a:extLst>
          </p:cNvPr>
          <p:cNvSpPr/>
          <p:nvPr/>
        </p:nvSpPr>
        <p:spPr>
          <a:xfrm>
            <a:off x="2867025" y="1860550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69" name="TextBox 78">
            <a:extLst>
              <a:ext uri="{FF2B5EF4-FFF2-40B4-BE49-F238E27FC236}">
                <a16:creationId xmlns:a16="http://schemas.microsoft.com/office/drawing/2014/main" id="{C034E38C-8568-499C-9C70-9BFBD4DE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27225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F98DAFE0-462E-4E89-9A48-029B07D43294}"/>
              </a:ext>
            </a:extLst>
          </p:cNvPr>
          <p:cNvSpPr/>
          <p:nvPr/>
        </p:nvSpPr>
        <p:spPr>
          <a:xfrm>
            <a:off x="2589213" y="2389188"/>
            <a:ext cx="619125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92F70D-D616-4CD5-9655-4844F1DBD64E}"/>
              </a:ext>
            </a:extLst>
          </p:cNvPr>
          <p:cNvCxnSpPr>
            <a:cxnSpLocks/>
          </p:cNvCxnSpPr>
          <p:nvPr/>
        </p:nvCxnSpPr>
        <p:spPr>
          <a:xfrm flipH="1">
            <a:off x="3219450" y="1651000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2" name="TextBox 81">
            <a:extLst>
              <a:ext uri="{FF2B5EF4-FFF2-40B4-BE49-F238E27FC236}">
                <a16:creationId xmlns:a16="http://schemas.microsoft.com/office/drawing/2014/main" id="{6A43988F-DC3C-49F0-AD1D-31249596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3223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AD09E4-E7FE-4652-A95B-530F832C3F7F}"/>
              </a:ext>
            </a:extLst>
          </p:cNvPr>
          <p:cNvCxnSpPr>
            <a:cxnSpLocks/>
          </p:cNvCxnSpPr>
          <p:nvPr/>
        </p:nvCxnSpPr>
        <p:spPr>
          <a:xfrm>
            <a:off x="5602575" y="196922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4AE892-6E21-42A1-8038-B8E9C18E21DB}"/>
              </a:ext>
            </a:extLst>
          </p:cNvPr>
          <p:cNvCxnSpPr>
            <a:cxnSpLocks/>
          </p:cNvCxnSpPr>
          <p:nvPr/>
        </p:nvCxnSpPr>
        <p:spPr>
          <a:xfrm flipV="1">
            <a:off x="5609793" y="1977881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5" name="TextBox 84">
            <a:extLst>
              <a:ext uri="{FF2B5EF4-FFF2-40B4-BE49-F238E27FC236}">
                <a16:creationId xmlns:a16="http://schemas.microsoft.com/office/drawing/2014/main" id="{2B6F7AB9-8147-4F9D-8151-F21FC7A2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07" y="17589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76" name="TextBox 85">
            <a:extLst>
              <a:ext uri="{FF2B5EF4-FFF2-40B4-BE49-F238E27FC236}">
                <a16:creationId xmlns:a16="http://schemas.microsoft.com/office/drawing/2014/main" id="{CC1D545F-8B22-4D1B-AF2C-2281949E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3151548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6438FA-B447-4C94-BA47-64DE8806F0F4}"/>
              </a:ext>
            </a:extLst>
          </p:cNvPr>
          <p:cNvSpPr/>
          <p:nvPr/>
        </p:nvSpPr>
        <p:spPr>
          <a:xfrm>
            <a:off x="2898775" y="1901825"/>
            <a:ext cx="93663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E362123-8E0A-4C4B-81B5-89114BF92463}"/>
              </a:ext>
            </a:extLst>
          </p:cNvPr>
          <p:cNvSpPr/>
          <p:nvPr/>
        </p:nvSpPr>
        <p:spPr>
          <a:xfrm>
            <a:off x="5529550" y="1888224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79" name="TextBox 88">
            <a:extLst>
              <a:ext uri="{FF2B5EF4-FFF2-40B4-BE49-F238E27FC236}">
                <a16:creationId xmlns:a16="http://schemas.microsoft.com/office/drawing/2014/main" id="{1A123ABC-A3F7-45B0-B1E4-2F42B449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840" y="1555029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63B08B-A222-49AB-9DB0-8B98A7E2D9CD}"/>
              </a:ext>
            </a:extLst>
          </p:cNvPr>
          <p:cNvSpPr/>
          <p:nvPr/>
        </p:nvSpPr>
        <p:spPr>
          <a:xfrm>
            <a:off x="5561300" y="1929499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E969DD-6959-44DD-B59E-2ABF17B3F8A5}"/>
              </a:ext>
            </a:extLst>
          </p:cNvPr>
          <p:cNvCxnSpPr>
            <a:cxnSpLocks/>
          </p:cNvCxnSpPr>
          <p:nvPr/>
        </p:nvCxnSpPr>
        <p:spPr>
          <a:xfrm>
            <a:off x="7315201" y="2401888"/>
            <a:ext cx="793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CDF32F-0ABD-4E10-B3E4-5F341826B8F3}"/>
              </a:ext>
            </a:extLst>
          </p:cNvPr>
          <p:cNvCxnSpPr>
            <a:cxnSpLocks/>
          </p:cNvCxnSpPr>
          <p:nvPr/>
        </p:nvCxnSpPr>
        <p:spPr>
          <a:xfrm flipV="1">
            <a:off x="7308851" y="240823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83" name="TextBox 92">
            <a:extLst>
              <a:ext uri="{FF2B5EF4-FFF2-40B4-BE49-F238E27FC236}">
                <a16:creationId xmlns:a16="http://schemas.microsoft.com/office/drawing/2014/main" id="{6F3FB427-6B2C-4EBE-88D7-46C7372F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2209801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84" name="TextBox 93">
            <a:extLst>
              <a:ext uri="{FF2B5EF4-FFF2-40B4-BE49-F238E27FC236}">
                <a16:creationId xmlns:a16="http://schemas.microsoft.com/office/drawing/2014/main" id="{DBA2F698-FA49-426F-8FAB-BA673E08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305051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FA5EC9-FC96-48A1-81A8-6CE379477A82}"/>
              </a:ext>
            </a:extLst>
          </p:cNvPr>
          <p:cNvSpPr/>
          <p:nvPr/>
        </p:nvSpPr>
        <p:spPr>
          <a:xfrm>
            <a:off x="7231063" y="2319338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6" name="TextBox 95">
            <a:extLst>
              <a:ext uri="{FF2B5EF4-FFF2-40B4-BE49-F238E27FC236}">
                <a16:creationId xmlns:a16="http://schemas.microsoft.com/office/drawing/2014/main" id="{9FD516BE-543F-4948-8E6D-D7306F17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3290888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230798-A1FD-4B2C-8695-1357FAC3549F}"/>
              </a:ext>
            </a:extLst>
          </p:cNvPr>
          <p:cNvSpPr/>
          <p:nvPr/>
        </p:nvSpPr>
        <p:spPr>
          <a:xfrm>
            <a:off x="7264401" y="2360613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8" name="TextBox 97">
            <a:extLst>
              <a:ext uri="{FF2B5EF4-FFF2-40B4-BE49-F238E27FC236}">
                <a16:creationId xmlns:a16="http://schemas.microsoft.com/office/drawing/2014/main" id="{50CE74A3-BF55-4F5A-A355-EBBB5D87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87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99" name="Arrow: Circular 98">
            <a:extLst>
              <a:ext uri="{FF2B5EF4-FFF2-40B4-BE49-F238E27FC236}">
                <a16:creationId xmlns:a16="http://schemas.microsoft.com/office/drawing/2014/main" id="{F3524BB7-A62D-441A-A295-A12490483B4A}"/>
              </a:ext>
            </a:extLst>
          </p:cNvPr>
          <p:cNvSpPr/>
          <p:nvPr/>
        </p:nvSpPr>
        <p:spPr>
          <a:xfrm>
            <a:off x="2614613" y="1589088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0" name="TextBox 99">
            <a:extLst>
              <a:ext uri="{FF2B5EF4-FFF2-40B4-BE49-F238E27FC236}">
                <a16:creationId xmlns:a16="http://schemas.microsoft.com/office/drawing/2014/main" id="{9F2FD58B-1227-42AA-AC69-07D9A1E2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4287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21591" name="TextBox 100">
            <a:extLst>
              <a:ext uri="{FF2B5EF4-FFF2-40B4-BE49-F238E27FC236}">
                <a16:creationId xmlns:a16="http://schemas.microsoft.com/office/drawing/2014/main" id="{4337387D-469C-4FE7-B5DD-6E32D117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48" y="2756479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ymbol" panose="05050102010706020507" pitchFamily="18" charset="2"/>
              </a:rPr>
              <a:t>Q</a:t>
            </a:r>
            <a:r>
              <a:rPr lang="en-US" altLang="en-US" sz="1800" baseline="-25000" dirty="0"/>
              <a:t>5</a:t>
            </a:r>
          </a:p>
        </p:txBody>
      </p:sp>
      <p:sp>
        <p:nvSpPr>
          <p:cNvPr id="102" name="Arrow: Curved Right 101">
            <a:extLst>
              <a:ext uri="{FF2B5EF4-FFF2-40B4-BE49-F238E27FC236}">
                <a16:creationId xmlns:a16="http://schemas.microsoft.com/office/drawing/2014/main" id="{96D11C56-E5AE-46D3-9101-E58B780B18C7}"/>
              </a:ext>
            </a:extLst>
          </p:cNvPr>
          <p:cNvSpPr/>
          <p:nvPr/>
        </p:nvSpPr>
        <p:spPr>
          <a:xfrm rot="5400000">
            <a:off x="8110538" y="2266951"/>
            <a:ext cx="617537" cy="369888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3" name="TextBox 102">
            <a:extLst>
              <a:ext uri="{FF2B5EF4-FFF2-40B4-BE49-F238E27FC236}">
                <a16:creationId xmlns:a16="http://schemas.microsoft.com/office/drawing/2014/main" id="{928116D2-EFB4-421F-84F4-166DCF00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278288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21594" name="TextBox 103">
            <a:extLst>
              <a:ext uri="{FF2B5EF4-FFF2-40B4-BE49-F238E27FC236}">
                <a16:creationId xmlns:a16="http://schemas.microsoft.com/office/drawing/2014/main" id="{8815F34E-989F-43EF-B1CF-52F119AD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194945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21595" name="TextBox 104">
            <a:extLst>
              <a:ext uri="{FF2B5EF4-FFF2-40B4-BE49-F238E27FC236}">
                <a16:creationId xmlns:a16="http://schemas.microsoft.com/office/drawing/2014/main" id="{43A0B67E-563F-48CF-AEB7-95BAE7DA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01800"/>
            <a:ext cx="1677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Top View</a:t>
            </a: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F6C2F915-E825-422A-BA62-D33AF574FE55}"/>
              </a:ext>
            </a:extLst>
          </p:cNvPr>
          <p:cNvSpPr/>
          <p:nvPr/>
        </p:nvSpPr>
        <p:spPr>
          <a:xfrm>
            <a:off x="6980238" y="2054226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 Box 518">
            <a:extLst>
              <a:ext uri="{FF2B5EF4-FFF2-40B4-BE49-F238E27FC236}">
                <a16:creationId xmlns:a16="http://schemas.microsoft.com/office/drawing/2014/main" id="{AFCA42F0-9F27-4492-B68A-BCEB6CC0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905356"/>
            <a:ext cx="3756025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0" u="sng" dirty="0" err="1">
                <a:latin typeface="Symbol" panose="05050102010706020507" pitchFamily="18" charset="2"/>
              </a:rPr>
              <a:t>q</a:t>
            </a:r>
            <a:r>
              <a:rPr lang="en-US" altLang="en-US" sz="2000" b="0" baseline="-25000" dirty="0" err="1">
                <a:latin typeface="Symbol" panose="05050102010706020507" pitchFamily="18" charset="2"/>
              </a:rPr>
              <a:t>HOME</a:t>
            </a:r>
            <a:r>
              <a:rPr lang="en-US" altLang="en-US" sz="1800" b="0" dirty="0">
                <a:latin typeface="Arial" panose="020B0604020202020204" pitchFamily="34" charset="0"/>
              </a:rPr>
              <a:t>=[2.5m, 0 rad, </a:t>
            </a:r>
            <a:r>
              <a:rPr lang="en-US" altLang="en-US" sz="2400" b="0" dirty="0">
                <a:latin typeface="Symbol" panose="05050102010706020507" pitchFamily="18" charset="2"/>
              </a:rPr>
              <a:t>p</a:t>
            </a:r>
            <a:r>
              <a:rPr lang="en-US" altLang="en-US" sz="1800" b="0" dirty="0">
                <a:latin typeface="Arial" panose="020B0604020202020204" pitchFamily="34" charset="0"/>
              </a:rPr>
              <a:t>/2 rad, 2.5m, 0, 0, 0]</a:t>
            </a:r>
            <a:r>
              <a:rPr lang="en-US" altLang="en-US" sz="1800" b="0" baseline="30000" dirty="0">
                <a:latin typeface="Arial" panose="020B0604020202020204" pitchFamily="34" charset="0"/>
              </a:rPr>
              <a:t>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4C2B58-1289-4200-B8D7-E4D623176F3E}"/>
              </a:ext>
            </a:extLst>
          </p:cNvPr>
          <p:cNvCxnSpPr>
            <a:cxnSpLocks/>
          </p:cNvCxnSpPr>
          <p:nvPr/>
        </p:nvCxnSpPr>
        <p:spPr>
          <a:xfrm flipH="1">
            <a:off x="5255130" y="1980551"/>
            <a:ext cx="1" cy="503093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81">
            <a:extLst>
              <a:ext uri="{FF2B5EF4-FFF2-40B4-BE49-F238E27FC236}">
                <a16:creationId xmlns:a16="http://schemas.microsoft.com/office/drawing/2014/main" id="{98707176-D74E-457F-89C5-182EAA93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4" y="203662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a4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9DDEF5-337B-4EAE-8A39-945004426381}"/>
              </a:ext>
            </a:extLst>
          </p:cNvPr>
          <p:cNvCxnSpPr>
            <a:cxnSpLocks/>
          </p:cNvCxnSpPr>
          <p:nvPr/>
        </p:nvCxnSpPr>
        <p:spPr>
          <a:xfrm>
            <a:off x="5611811" y="2437897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33DBA6-620E-4FF6-A1B3-C602AEE7FBBA}"/>
              </a:ext>
            </a:extLst>
          </p:cNvPr>
          <p:cNvSpPr/>
          <p:nvPr/>
        </p:nvSpPr>
        <p:spPr>
          <a:xfrm>
            <a:off x="5529261" y="2355347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71547B-42E8-4C60-A61B-65CE0A67BB43}"/>
              </a:ext>
            </a:extLst>
          </p:cNvPr>
          <p:cNvSpPr/>
          <p:nvPr/>
        </p:nvSpPr>
        <p:spPr>
          <a:xfrm>
            <a:off x="5570536" y="2398173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TextBox 88">
            <a:extLst>
              <a:ext uri="{FF2B5EF4-FFF2-40B4-BE49-F238E27FC236}">
                <a16:creationId xmlns:a16="http://schemas.microsoft.com/office/drawing/2014/main" id="{07591163-6F88-45DF-93E7-E17B8BFB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14" y="22574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x5</a:t>
            </a:r>
          </a:p>
        </p:txBody>
      </p:sp>
      <p:sp>
        <p:nvSpPr>
          <p:cNvPr id="106" name="Arrow: Curved Right 105">
            <a:extLst>
              <a:ext uri="{FF2B5EF4-FFF2-40B4-BE49-F238E27FC236}">
                <a16:creationId xmlns:a16="http://schemas.microsoft.com/office/drawing/2014/main" id="{B7704FEF-5D84-412B-8235-123200050538}"/>
              </a:ext>
            </a:extLst>
          </p:cNvPr>
          <p:cNvSpPr/>
          <p:nvPr/>
        </p:nvSpPr>
        <p:spPr>
          <a:xfrm>
            <a:off x="5308598" y="2761242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07DFEC2-A0B2-4858-936A-9EE1D630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(D-H Table)</a:t>
            </a:r>
          </a:p>
        </p:txBody>
      </p:sp>
      <p:graphicFrame>
        <p:nvGraphicFramePr>
          <p:cNvPr id="213694" name="Group 702">
            <a:extLst>
              <a:ext uri="{FF2B5EF4-FFF2-40B4-BE49-F238E27FC236}">
                <a16:creationId xmlns:a16="http://schemas.microsoft.com/office/drawing/2014/main" id="{67B7D3E7-9FB1-420C-ADC4-DB608928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81936"/>
              </p:ext>
            </p:extLst>
          </p:nvPr>
        </p:nvGraphicFramePr>
        <p:xfrm>
          <a:off x="323850" y="1389063"/>
          <a:ext cx="8266113" cy="445611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i-1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-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+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32" name="Text Box 700">
            <a:extLst>
              <a:ext uri="{FF2B5EF4-FFF2-40B4-BE49-F238E27FC236}">
                <a16:creationId xmlns:a16="http://schemas.microsoft.com/office/drawing/2014/main" id="{121EE0ED-9352-430A-8809-314D32B1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067425"/>
            <a:ext cx="158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JL = JOINT LIMIT</a:t>
            </a:r>
          </a:p>
        </p:txBody>
      </p:sp>
      <p:sp>
        <p:nvSpPr>
          <p:cNvPr id="22533" name="Date Placeholder 1">
            <a:extLst>
              <a:ext uri="{FF2B5EF4-FFF2-40B4-BE49-F238E27FC236}">
                <a16:creationId xmlns:a16="http://schemas.microsoft.com/office/drawing/2014/main" id="{9AA1870E-B5D2-409D-B513-E9F499CEE5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2534" name="Footer Placeholder 2">
            <a:extLst>
              <a:ext uri="{FF2B5EF4-FFF2-40B4-BE49-F238E27FC236}">
                <a16:creationId xmlns:a16="http://schemas.microsoft.com/office/drawing/2014/main" id="{46143765-A294-4387-B739-8D8E4A0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2535" name="Slide Number Placeholder 3">
            <a:extLst>
              <a:ext uri="{FF2B5EF4-FFF2-40B4-BE49-F238E27FC236}">
                <a16:creationId xmlns:a16="http://schemas.microsoft.com/office/drawing/2014/main" id="{DE410A08-B035-4064-AB44-AC0CF21F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234C1-3D56-4560-ADF9-C399F680633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0FD23E-6639-4409-BA21-E74CE2BD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(Joint Animation)</a:t>
            </a:r>
          </a:p>
        </p:txBody>
      </p:sp>
      <p:sp>
        <p:nvSpPr>
          <p:cNvPr id="216141" name="Rectangle 77">
            <a:extLst>
              <a:ext uri="{FF2B5EF4-FFF2-40B4-BE49-F238E27FC236}">
                <a16:creationId xmlns:a16="http://schemas.microsoft.com/office/drawing/2014/main" id="{A11E4836-3C4E-4D5F-9F5D-22F712CB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My Awesome Robot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(Show the motion of each joint in RoboWorks)</a:t>
            </a:r>
          </a:p>
        </p:txBody>
      </p:sp>
      <p:sp>
        <p:nvSpPr>
          <p:cNvPr id="23556" name="Date Placeholder 1">
            <a:extLst>
              <a:ext uri="{FF2B5EF4-FFF2-40B4-BE49-F238E27FC236}">
                <a16:creationId xmlns:a16="http://schemas.microsoft.com/office/drawing/2014/main" id="{AF1E593B-950E-470F-933F-E628077172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3557" name="Footer Placeholder 2">
            <a:extLst>
              <a:ext uri="{FF2B5EF4-FFF2-40B4-BE49-F238E27FC236}">
                <a16:creationId xmlns:a16="http://schemas.microsoft.com/office/drawing/2014/main" id="{7DD35305-0DCD-48B5-9939-D5E2EBA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3558" name="Slide Number Placeholder 3">
            <a:extLst>
              <a:ext uri="{FF2B5EF4-FFF2-40B4-BE49-F238E27FC236}">
                <a16:creationId xmlns:a16="http://schemas.microsoft.com/office/drawing/2014/main" id="{83FA9CAF-33F5-457C-A1CF-C3113F0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E4016-4BD0-4A58-8D9B-0ADE04F14E4F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ndividual joint animation.mp4">
            <a:hlinkClick r:id="" action="ppaction://media"/>
            <a:extLst>
              <a:ext uri="{FF2B5EF4-FFF2-40B4-BE49-F238E27FC236}">
                <a16:creationId xmlns:a16="http://schemas.microsoft.com/office/drawing/2014/main" id="{B6B81C65-05B7-4EA0-A37D-C82F68F2B0B4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92213"/>
            <a:ext cx="6881812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7285F5-EE31-4FAD-9282-EE21B0A0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Inverse Kinematics (Solution)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1">
            <a:extLst>
              <a:ext uri="{FF2B5EF4-FFF2-40B4-BE49-F238E27FC236}">
                <a16:creationId xmlns:a16="http://schemas.microsoft.com/office/drawing/2014/main" id="{9A180571-D789-46C6-917C-4B8126744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7652" name="Footer Placeholder 2">
            <a:extLst>
              <a:ext uri="{FF2B5EF4-FFF2-40B4-BE49-F238E27FC236}">
                <a16:creationId xmlns:a16="http://schemas.microsoft.com/office/drawing/2014/main" id="{5D1AF32F-E7B8-4398-8B10-9D91129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EEE1D770-D364-4AA7-A2DA-69D2C0D7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895F7-DDD8-438A-BE7C-67506E5638C7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529271F2-4E8D-4BC4-8157-C8CD7B07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085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4">
            <a:extLst>
              <a:ext uri="{FF2B5EF4-FFF2-40B4-BE49-F238E27FC236}">
                <a16:creationId xmlns:a16="http://schemas.microsoft.com/office/drawing/2014/main" id="{E64595C2-DBBD-4CDF-8758-8A0EDF16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92A7D79-DC39-4878-8F71-4C5DD181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1" y="1659241"/>
            <a:ext cx="4448160" cy="10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6C486CD-36FB-4DA0-81C3-4EF0DDE9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1" y="113796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Internal: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Boundary: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E3688B8-5826-413D-8CA1-6A188B29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81" y="1630440"/>
            <a:ext cx="78480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F3533FF-691D-413F-AC0F-C2B911D0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121" y="1630440"/>
            <a:ext cx="70848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2B28364-AC36-45CA-89A9-3ECF64AF04DF}"/>
              </a:ext>
            </a:extLst>
          </p:cNvPr>
          <p:cNvCxnSpPr>
            <a:cxnSpLocks noChangeShapeType="1"/>
            <a:stCxn id="4100" idx="2"/>
            <a:endCxn id="4101" idx="2"/>
          </p:cNvCxnSpPr>
          <p:nvPr/>
        </p:nvCxnSpPr>
        <p:spPr bwMode="auto">
          <a:xfrm rot="16200000" flipH="1">
            <a:off x="2280241" y="1392121"/>
            <a:ext cx="1440" cy="2692800"/>
          </a:xfrm>
          <a:prstGeom prst="bentConnector3">
            <a:avLst>
              <a:gd name="adj1" fmla="val 16750000"/>
            </a:avLst>
          </a:prstGeom>
          <a:noFill/>
          <a:ln w="9360" cap="sq">
            <a:solidFill>
              <a:srgbClr val="3366CC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" name="Text Box 7">
            <a:extLst>
              <a:ext uri="{FF2B5EF4-FFF2-40B4-BE49-F238E27FC236}">
                <a16:creationId xmlns:a16="http://schemas.microsoft.com/office/drawing/2014/main" id="{8DD235A9-7D37-4189-92BA-7C860F5A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21" y="2956681"/>
            <a:ext cx="1301760" cy="91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3366CC"/>
                </a:solidFill>
              </a:rPr>
              <a:t>linearly dependent columns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D2217E4F-7570-47E5-9F04-8C40A7ED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A57B5AE-4970-48F1-86D2-7DC14751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EA3CD835-9C2B-4057-BAB1-3B7D6DEB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F431D405-0151-4328-9864-03DA001AC333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1EA229B2-EFD5-4506-9306-653E3BDF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61" y="1659241"/>
            <a:ext cx="2499840" cy="36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CDA7B02-330A-42E6-B278-B96AAE5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4313161"/>
            <a:ext cx="4645440" cy="20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50F42F7-E779-465A-94B7-C27B6CD0E3A2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333986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Singularities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Verdana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870</Words>
  <Application>Microsoft Office PowerPoint</Application>
  <PresentationFormat>On-screen Show (4:3)</PresentationFormat>
  <Paragraphs>302</Paragraphs>
  <Slides>20</Slides>
  <Notes>7</Notes>
  <HiddenSlides>0</HiddenSlides>
  <MMClips>2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ＭＳ Ｐゴシック</vt:lpstr>
      <vt:lpstr>Verdana</vt:lpstr>
      <vt:lpstr>Palatino Linotype</vt:lpstr>
      <vt:lpstr>Wingdings</vt:lpstr>
      <vt:lpstr>Times New Roman</vt:lpstr>
      <vt:lpstr>Techno</vt:lpstr>
      <vt:lpstr>Symbol</vt:lpstr>
      <vt:lpstr>Century Gothic</vt:lpstr>
      <vt:lpstr>Default Design</vt:lpstr>
      <vt:lpstr>Office Theme</vt:lpstr>
      <vt:lpstr>Microsoft Equation</vt:lpstr>
      <vt:lpstr>Drone Recovery Robot</vt:lpstr>
      <vt:lpstr>PowerPoint Presentation</vt:lpstr>
      <vt:lpstr>Robotic Task (Requirements)</vt:lpstr>
      <vt:lpstr>Robot Design (Specifications)</vt:lpstr>
      <vt:lpstr>Robot Design (Link Frames)</vt:lpstr>
      <vt:lpstr>Robot Design (D-H Table)</vt:lpstr>
      <vt:lpstr>Robot Design (Joint Animation)</vt:lpstr>
      <vt:lpstr>Inverse Kinematics (Solution)</vt:lpstr>
      <vt:lpstr>PowerPoint Presentation</vt:lpstr>
      <vt:lpstr>PowerPoint Presentation</vt:lpstr>
      <vt:lpstr>Task (Animation)</vt:lpstr>
      <vt:lpstr>Conclusions</vt:lpstr>
      <vt:lpstr>Back-up</vt:lpstr>
      <vt:lpstr>PowerPoint Presentation</vt:lpstr>
      <vt:lpstr>PowerPoint Presentation</vt:lpstr>
      <vt:lpstr>PowerPoint Presentation</vt:lpstr>
      <vt:lpstr>Translational Jacobian (Base Frame)</vt:lpstr>
      <vt:lpstr>Rotational Jacobian (Base Frame)</vt:lpstr>
      <vt:lpstr>PowerPoint Presentation</vt:lpstr>
      <vt:lpstr>PowerPoint Presentation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Wong</dc:creator>
  <cp:lastModifiedBy>John Furumo</cp:lastModifiedBy>
  <cp:revision>144</cp:revision>
  <cp:lastPrinted>2003-04-02T20:11:12Z</cp:lastPrinted>
  <dcterms:created xsi:type="dcterms:W3CDTF">2009-11-23T00:13:29Z</dcterms:created>
  <dcterms:modified xsi:type="dcterms:W3CDTF">2019-12-09T04:35:50Z</dcterms:modified>
</cp:coreProperties>
</file>