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1" r:id="rId1"/>
    <p:sldMasterId id="2147483847" r:id="rId2"/>
  </p:sldMasterIdLst>
  <p:notesMasterIdLst>
    <p:notesMasterId r:id="rId23"/>
  </p:notesMasterIdLst>
  <p:handoutMasterIdLst>
    <p:handoutMasterId r:id="rId24"/>
  </p:handoutMasterIdLst>
  <p:sldIdLst>
    <p:sldId id="259" r:id="rId3"/>
    <p:sldId id="298" r:id="rId4"/>
    <p:sldId id="300" r:id="rId5"/>
    <p:sldId id="258" r:id="rId6"/>
    <p:sldId id="293" r:id="rId7"/>
    <p:sldId id="284" r:id="rId8"/>
    <p:sldId id="287" r:id="rId9"/>
    <p:sldId id="279" r:id="rId10"/>
    <p:sldId id="296" r:id="rId11"/>
    <p:sldId id="297" r:id="rId12"/>
    <p:sldId id="288" r:id="rId13"/>
    <p:sldId id="281" r:id="rId14"/>
    <p:sldId id="291" r:id="rId15"/>
    <p:sldId id="256" r:id="rId16"/>
    <p:sldId id="294" r:id="rId17"/>
    <p:sldId id="295" r:id="rId18"/>
    <p:sldId id="280" r:id="rId19"/>
    <p:sldId id="299" r:id="rId20"/>
    <p:sldId id="292" r:id="rId21"/>
    <p:sldId id="290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14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96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B5814A6E-DC97-49D2-B76A-B305430F0D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AF2E5478-3D2C-41BA-BA1A-C662EAF982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28" name="Rectangle 4">
            <a:extLst>
              <a:ext uri="{FF2B5EF4-FFF2-40B4-BE49-F238E27FC236}">
                <a16:creationId xmlns:a16="http://schemas.microsoft.com/office/drawing/2014/main" id="{A99C37B2-69CB-4F10-8FF8-8697CE8037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29" name="Rectangle 5">
            <a:extLst>
              <a:ext uri="{FF2B5EF4-FFF2-40B4-BE49-F238E27FC236}">
                <a16:creationId xmlns:a16="http://schemas.microsoft.com/office/drawing/2014/main" id="{01EE48C0-0094-4389-AF4F-95442510A83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855EB95B-896F-43D9-BB3A-54AB086A4A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2DD79C30-81AA-42EB-A995-22CB323F20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5D250702-9A00-4FE9-ADBE-11C5DB7082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F168DE6-F5FF-47BF-9E61-C4BB174BDCD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3BE7520F-B0DC-46E8-A1CD-D81E05406CE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1B5D9F7B-20A0-4571-85F6-209F0411330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B9CBEF73-B7D6-4AB6-8750-21B1B43C3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8ECA1D4F-92D2-4118-AF85-E3FDFAA16D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6CA0884-E4ED-4074-9759-2ACAC0D6E48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EED12E-7A24-412B-8F91-3B13557A4D3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8FACC7B6-6619-4BC5-A0D9-132D6EC3357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273E556A-A59C-46F4-B06F-5EA8742ED01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80306AA4-FC4D-4F6F-A95E-CAC67E5BC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fld id="{27B7DA4A-A4FF-4A64-8332-2F58023C9695}" type="slidenum">
              <a:rPr lang="en-US" altLang="en-US" sz="1200"/>
              <a:pPr algn="r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C67F38F-E78B-4300-BD02-DCBD870BDA5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0613BD-3932-40FB-9D17-3B940DDE695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58A93FBD-45A4-4064-B357-737269B917C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738C9C95-DE47-44C4-B6B7-8A15173D0B4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C94EAAE-3BCB-42C1-AAAB-0EC37962247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C2B62D-E366-4E2F-AD14-5E1EEB18050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516899B0-F94B-44FD-9C7E-DEC68B784B2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7822D9A8-29F0-45D2-BD58-0E00EC14BAB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07A9369-8EC1-46BE-8013-4184D699EA2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6E5B7C-B9E6-4BE9-9978-1835C736765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23A3F530-5DE3-405B-A39C-851A088E148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D8255E04-5AA9-4512-ABB2-582B4C23BDF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3FDDB5C-49DA-43A8-99D6-9BCE76BE3FC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9E844C-667E-400D-A76D-0187A155281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05EE3A9E-7BC7-45F3-A241-7A34B9B2A65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DF25A2E-9C2A-4DF0-BCD8-2C2212BE4D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90B207D-B9F4-4B31-BA01-DAD914AAB56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7C6324-8945-4C32-93D2-B3743003D85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169" name="Rectangle 1">
            <a:extLst>
              <a:ext uri="{FF2B5EF4-FFF2-40B4-BE49-F238E27FC236}">
                <a16:creationId xmlns:a16="http://schemas.microsoft.com/office/drawing/2014/main" id="{0CC7AB3A-2948-4673-820B-6A1E7CF473E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EDADE1-C43F-41E9-990F-BFFB2F4606D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831269CE-010A-4487-8BEB-8E4390B82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fld id="{34E9D5B0-C3F1-4B29-8245-8CC6C3B7DD0A}" type="slidenum">
              <a:rPr lang="en-US" altLang="en-US" sz="1200"/>
              <a:pPr algn="r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459DE39-0778-4E1B-8CFF-A9CB210FEC1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7815F6-E670-49DE-8081-36A152D415D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6E22383B-71F3-4048-B1EC-C4356850FBD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72DC27DF-23BC-4CCA-8FD0-349CD7367AF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>
            <a:extLst>
              <a:ext uri="{FF2B5EF4-FFF2-40B4-BE49-F238E27FC236}">
                <a16:creationId xmlns:a16="http://schemas.microsoft.com/office/drawing/2014/main" id="{983B72ED-F29C-443D-8723-0452BB9B2B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100000"/>
            </a:pPr>
            <a:fld id="{667CD945-EAA0-4D51-81C9-D5533BFC4716}" type="slidenum">
              <a:rPr lang="en-US" altLang="en-US" smtClean="0">
                <a:solidFill>
                  <a:srgbClr val="000000"/>
                </a:solidFill>
              </a:rPr>
              <a:pPr>
                <a:buSzPct val="100000"/>
              </a:pPr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7891" name="Text Box 1">
            <a:extLst>
              <a:ext uri="{FF2B5EF4-FFF2-40B4-BE49-F238E27FC236}">
                <a16:creationId xmlns:a16="http://schemas.microsoft.com/office/drawing/2014/main" id="{BC9931DC-A8ED-421C-904F-BABE0360C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78409D4E-E692-49DC-9441-63B8F67F245C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20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C6238B88-0133-40AC-9E11-1E9AAF39C8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95375" y="663575"/>
            <a:ext cx="4629150" cy="3471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3" name="Text Box 3">
            <a:extLst>
              <a:ext uri="{FF2B5EF4-FFF2-40B4-BE49-F238E27FC236}">
                <a16:creationId xmlns:a16="http://schemas.microsoft.com/office/drawing/2014/main" id="{5CC2B931-348D-4BC3-BC51-BE7DC5280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8" y="4357688"/>
            <a:ext cx="5040312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 lIns="9144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A3C668-1485-40A8-ACD4-A29601F281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15075"/>
            <a:ext cx="2133600" cy="3476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F9C33F-785B-4068-913A-B4E62622F8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467225" y="6289675"/>
            <a:ext cx="4524375" cy="3587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7339B8-E41D-47B6-B295-7906C22DD4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67000" y="6248400"/>
            <a:ext cx="990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71A0C59-D1D0-4F52-BD63-C34C9F9E25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84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6D226D-34B6-4490-A94B-D7C7ED29E6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45E9C0-3AB0-4D51-8957-DD3046AAE8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E8A796-A235-4AF4-B8FB-3C67C03C66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DA1D5-FA75-4157-B8BD-C23229B9B3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7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50825"/>
            <a:ext cx="2286000" cy="581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50825"/>
            <a:ext cx="6705600" cy="581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0E3931-DD09-4201-900F-0DAE53C30D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5EF169-BD21-4079-A74A-88D80245AA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6467CC-DFC7-41AC-907C-A85D6162C7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50F9C-4187-4119-8548-AFA78C3D8D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733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E25D97-4F1F-4A62-83EE-CB66D7A44E6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DD6C9-FC2A-4F66-86F0-485209FFCA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3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49DECB-7836-4DD0-9CDF-929B4425634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B5CFA-6985-47D1-9E0C-4A7D6955E6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59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8E7EA7-2B92-45ED-8667-8BCB2486862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48586-B598-415C-B43C-B7E86A0C6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23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5C2555-1EE5-477A-93EB-1AAB66DC244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26AC9-4267-4F83-AD93-239544571B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877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C25BE7F-1689-40CF-93E6-F62C7B20E1F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50B1C-709B-4F0E-A7E4-9B0FAC7CF6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516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04C2A0A-E23F-454A-A53C-F24C13741E2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2597A-1019-4F32-B510-2B3445523C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837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B7D66E4-6642-4B17-AFFE-15103E29000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3E26E-D8A8-48A9-ABDE-A3684DC916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172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5E8CC3-3541-4151-ADAE-F3352A504E0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5C873-C77C-4FB0-ACB3-03AFAF2F8F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51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AA00FB30-EE05-4B12-9186-B55E9936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6F183BF7-DA58-4765-8535-6263803E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39BD0E20-E6B0-4CBE-BEFD-89C3D875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88227-C68F-4E56-BD7B-C202989B48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9207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0E1BC0-CE4C-47EE-82C2-0D234D06953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8A69D-84D8-407A-8FFC-86F17E29A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454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F2A8D4-A92A-4DF4-AAF8-A166E470035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66893-AFC1-4FAA-B9F5-7DB188B2D6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506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0E16CAB-D7D1-4006-9E26-2310C1B7E73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CC958-F3EC-4013-8ACE-F50F2DFAAD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31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5B8EB2-D585-4F9D-84B8-A78154BDB9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3B43EC-18DB-47DF-8EC4-082C3E6217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BEDC09-2E05-4D66-AA71-295CE43EB8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8306-5461-43CB-B36C-1D5C4225B2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07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038" y="1323975"/>
            <a:ext cx="403860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8038" y="1323975"/>
            <a:ext cx="4040187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933F7-B784-454A-8422-2A3B186A62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7F224-14F3-48CB-AA7C-738059621D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B4453-907C-40C5-B3E7-90E5D962F9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D3001-6F91-495E-B5B1-7271E4553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67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9111AC-FF51-40C1-BF8F-A208301346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A277CC-5A60-4270-AB98-13F43CCC4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BB042C7-83A2-4980-93B2-145C2F72E5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1BC60-4053-4B12-AC08-A590A7ADA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93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194BEBB-F60F-4050-B266-AC9202C43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8009882-7A19-4FD0-A3D5-38DFB94C69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8C9768-937B-4BAD-B357-F602238893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19C14-20AE-4C2A-82DC-BA1A03267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74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2644C47-F466-42B8-8955-307B17B824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D9F72C8-7A0E-4549-9447-634685FC3D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21A29F5-2F07-44C7-8BCC-ECFC47FF5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552F8-BC9E-4C7F-A440-EDE00A920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1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FB395-EDC9-4008-94E9-54E8099699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84875-F650-4C6D-819F-17DAF920A5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A22F6-1313-4F9C-A0B3-2B96DDBF55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E12B5-D466-4086-8151-7E46D90B3D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20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BB735-0C55-4EF0-93F4-2BA9DB1DBD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7FB7C-CD5E-44EC-A59C-F2E9A48D7F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5DEF6-790E-4461-8528-2CED66FF77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DDC3F-DB88-4403-BDB7-9355C7EF9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69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5242D13-A32F-4B64-BF9B-7A13ADA1C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50825"/>
            <a:ext cx="9144000" cy="800100"/>
          </a:xfrm>
          <a:prstGeom prst="rect">
            <a:avLst/>
          </a:prstGeom>
          <a:gradFill rotWithShape="1">
            <a:gsLst>
              <a:gs pos="0">
                <a:srgbClr val="535353"/>
              </a:gs>
              <a:gs pos="100000">
                <a:srgbClr val="B3B3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938D96-7462-4FC5-9B4F-3146DAED0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7038" y="1323975"/>
            <a:ext cx="8231187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C6B93217-8621-4B64-8E16-80D6B3E0BAD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1788" y="6353175"/>
            <a:ext cx="21431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80808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4-DEC-2019</a:t>
            </a:r>
            <a:endParaRPr lang="en-US" dirty="0"/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EBDFC394-39D5-4333-8BB7-643CC12B769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22950" y="6364288"/>
            <a:ext cx="2998788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808080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1E684091-4A8E-4413-8FDC-CA2902BC4E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8238" y="6356350"/>
            <a:ext cx="1533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808080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DC00825-5F22-47BE-AFFC-9B057247AA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5544CCD4-5C2F-44CB-9D22-2569882B28A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57150" cmpd="thinThick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3200" b="1">
          <a:solidFill>
            <a:srgbClr val="131313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A08BB39D-C66C-4FEF-B532-075153098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98F8E67B-202F-4A67-9B33-4B16B6A9A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915CCFA0-730B-41B9-B87F-88743C4E4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05502538-3611-4C75-B83F-2001754CE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825740D-7EE7-46CE-B256-F17C691925C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87ACE70-EEEC-4286-B4E3-E4C4A83B70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furu\Desktop\UMD\Fall%202019\ENAE%20692\Design%20Project\Presentation\task%20animation.mp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furu\Desktop\UMD\Fall%202019\ENAE%20692\Design%20Project\Presentation\individual%20joint%20animation.mp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5982054-86A5-498D-B254-A91F51FC7B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87525" y="423863"/>
            <a:ext cx="5399088" cy="1065212"/>
          </a:xfr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535353"/>
                    </a:gs>
                    <a:gs pos="100000">
                      <a:srgbClr val="B3B3B3"/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rgbClr val="FF0000"/>
                </a:solidFill>
                <a:latin typeface="Techno" charset="0"/>
                <a:ea typeface="ＭＳ Ｐゴシック" panose="020B0600070205080204" pitchFamily="34" charset="-128"/>
              </a:rPr>
              <a:t>Drone Recovery Robot</a:t>
            </a:r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C59CC98-A37D-4AEB-99F6-DBD8CD0E99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31975" y="1408113"/>
            <a:ext cx="5322888" cy="1304925"/>
          </a:xfrm>
        </p:spPr>
        <p:txBody>
          <a:bodyPr/>
          <a:lstStyle/>
          <a:p>
            <a:pPr eaLnBrk="1" hangingPunct="1">
              <a:tabLst>
                <a:tab pos="682625" algn="l"/>
                <a:tab pos="2743200" algn="l"/>
                <a:tab pos="5487988" algn="l"/>
              </a:tabLst>
            </a:pPr>
            <a:r>
              <a:rPr lang="en-US" altLang="en-US" sz="2800">
                <a:latin typeface="Techno" charset="0"/>
                <a:ea typeface="ＭＳ Ｐゴシック" panose="020B0600070205080204" pitchFamily="34" charset="-128"/>
              </a:rPr>
              <a:t>Matt Kennedy</a:t>
            </a:r>
          </a:p>
          <a:p>
            <a:pPr eaLnBrk="1" hangingPunct="1">
              <a:tabLst>
                <a:tab pos="682625" algn="l"/>
                <a:tab pos="2743200" algn="l"/>
                <a:tab pos="5487988" algn="l"/>
              </a:tabLst>
            </a:pPr>
            <a:r>
              <a:rPr lang="en-US" altLang="en-US" sz="2800">
                <a:latin typeface="Techno" charset="0"/>
                <a:ea typeface="ＭＳ Ｐゴシック" panose="020B0600070205080204" pitchFamily="34" charset="-128"/>
              </a:rPr>
              <a:t>John Furumo</a:t>
            </a:r>
          </a:p>
          <a:p>
            <a:pPr eaLnBrk="1" hangingPunct="1">
              <a:tabLst>
                <a:tab pos="682625" algn="l"/>
                <a:tab pos="2743200" algn="l"/>
                <a:tab pos="5487988" algn="l"/>
              </a:tabLst>
            </a:pPr>
            <a:endParaRPr lang="en-US" altLang="en-US" sz="2800">
              <a:latin typeface="Techno" charset="0"/>
              <a:ea typeface="ＭＳ Ｐゴシック" panose="020B0600070205080204" pitchFamily="34" charset="-128"/>
            </a:endParaRP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4EF98FD-F45A-4C82-8F7F-6DC03B819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2800350"/>
            <a:ext cx="4486275" cy="3154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" panose="020B0604020202020204" pitchFamily="34" charset="0"/>
              </a:rPr>
              <a:t>Snapshot of Robot Model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" panose="020B0604020202020204" pitchFamily="34" charset="0"/>
              </a:rPr>
              <a:t>from RoboWorks</a:t>
            </a:r>
            <a:endParaRPr lang="en-US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7AB98F-3E16-4A5C-9C0A-14787F4BF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55" y="2800350"/>
            <a:ext cx="5322889" cy="37873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AE77B99-73E4-4409-B0BE-850DE794D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01" y="1189801"/>
            <a:ext cx="3854880" cy="438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Maximum Task Force/Torque: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	F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MAX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 = [0, 300N, 0], N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MAX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 = [0,0,0]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Workspace Pose: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Joint Position: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	</a:t>
            </a:r>
            <a:r>
              <a:rPr lang="en-US" altLang="en-US" sz="2540">
                <a:solidFill>
                  <a:srgbClr val="131313"/>
                </a:solidFill>
                <a:latin typeface="Palatino Linotype" panose="02040502050505030304" pitchFamily="18" charset="0"/>
              </a:rPr>
              <a:t>q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T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= [</a:t>
            </a:r>
            <a:r>
              <a:rPr lang="en-US" altLang="en-US" sz="1814" b="1">
                <a:solidFill>
                  <a:srgbClr val="131313"/>
                </a:solidFill>
                <a:latin typeface="Palatino Linotype" panose="02040502050505030304" pitchFamily="18" charset="0"/>
              </a:rPr>
              <a:t>50.77,1.57,1.75,50.84,-0.18,0,-1.57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]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099" name="AutoShape 3">
            <a:extLst>
              <a:ext uri="{FF2B5EF4-FFF2-40B4-BE49-F238E27FC236}">
                <a16:creationId xmlns:a16="http://schemas.microsoft.com/office/drawing/2014/main" id="{BF6E61A2-2B07-47B5-9919-DD30E1C2A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001" y="4807080"/>
            <a:ext cx="1268640" cy="627840"/>
          </a:xfrm>
          <a:custGeom>
            <a:avLst/>
            <a:gdLst>
              <a:gd name="G0" fmla="+- 41964 0 0"/>
              <a:gd name="G1" fmla="+- 1 0 0"/>
              <a:gd name="G2" fmla="+- 1 0 0"/>
              <a:gd name="G3" fmla="+- 60354 0 0"/>
              <a:gd name="G4" fmla="+- 41964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0 w 1398588"/>
              <a:gd name="T1" fmla="*/ 173038 h 692150"/>
              <a:gd name="T2" fmla="*/ 21630 w 1398588"/>
              <a:gd name="T3" fmla="*/ 173038 h 692150"/>
              <a:gd name="T4" fmla="*/ 21630 w 1398588"/>
              <a:gd name="T5" fmla="*/ 519113 h 692150"/>
              <a:gd name="T6" fmla="*/ 0 w 1398588"/>
              <a:gd name="T7" fmla="*/ 519113 h 692150"/>
              <a:gd name="T8" fmla="*/ 0 w 1398588"/>
              <a:gd name="T9" fmla="*/ 173038 h 692150"/>
              <a:gd name="T10" fmla="*/ 43259 w 1398588"/>
              <a:gd name="T11" fmla="*/ 173038 h 692150"/>
              <a:gd name="T12" fmla="*/ 86519 w 1398588"/>
              <a:gd name="T13" fmla="*/ 173038 h 692150"/>
              <a:gd name="T14" fmla="*/ 86519 w 1398588"/>
              <a:gd name="T15" fmla="*/ 519113 h 692150"/>
              <a:gd name="T16" fmla="*/ 43259 w 1398588"/>
              <a:gd name="T17" fmla="*/ 519113 h 692150"/>
              <a:gd name="T18" fmla="*/ 43259 w 1398588"/>
              <a:gd name="T19" fmla="*/ 173038 h 692150"/>
              <a:gd name="T20" fmla="*/ 108148 w 1398588"/>
              <a:gd name="T21" fmla="*/ 173038 h 692150"/>
              <a:gd name="T22" fmla="*/ 1052513 w 1398588"/>
              <a:gd name="T23" fmla="*/ 173038 h 692150"/>
              <a:gd name="T24" fmla="*/ 1052513 w 1398588"/>
              <a:gd name="T25" fmla="*/ 0 h 692150"/>
              <a:gd name="T26" fmla="*/ 1398588 w 1398588"/>
              <a:gd name="T27" fmla="*/ 346075 h 692150"/>
              <a:gd name="T28" fmla="*/ 1052513 w 1398588"/>
              <a:gd name="T29" fmla="*/ 692150 h 692150"/>
              <a:gd name="T30" fmla="*/ 1052513 w 1398588"/>
              <a:gd name="T31" fmla="*/ 519113 h 692150"/>
              <a:gd name="T32" fmla="*/ 108148 w 1398588"/>
              <a:gd name="T33" fmla="*/ 519113 h 692150"/>
              <a:gd name="T34" fmla="*/ 108148 w 1398588"/>
              <a:gd name="T35" fmla="*/ 173038 h 692150"/>
              <a:gd name="T36" fmla="*/ 0 w 1398588"/>
              <a:gd name="T37" fmla="*/ 0 h 692150"/>
              <a:gd name="T38" fmla="*/ 1398588 w 1398588"/>
              <a:gd name="T39" fmla="*/ 692150 h 69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T36" t="T37" r="T38" b="T39"/>
            <a:pathLst>
              <a:path w="1398588" h="692150">
                <a:moveTo>
                  <a:pt x="0" y="173038"/>
                </a:moveTo>
                <a:lnTo>
                  <a:pt x="21630" y="173038"/>
                </a:lnTo>
                <a:lnTo>
                  <a:pt x="21630" y="519113"/>
                </a:lnTo>
                <a:lnTo>
                  <a:pt x="0" y="519113"/>
                </a:lnTo>
                <a:lnTo>
                  <a:pt x="0" y="173038"/>
                </a:lnTo>
                <a:close/>
                <a:moveTo>
                  <a:pt x="43259" y="173038"/>
                </a:moveTo>
                <a:lnTo>
                  <a:pt x="86519" y="173038"/>
                </a:lnTo>
                <a:lnTo>
                  <a:pt x="86519" y="519113"/>
                </a:lnTo>
                <a:lnTo>
                  <a:pt x="43259" y="519113"/>
                </a:lnTo>
                <a:lnTo>
                  <a:pt x="43259" y="173038"/>
                </a:lnTo>
                <a:close/>
                <a:moveTo>
                  <a:pt x="108148" y="173038"/>
                </a:moveTo>
                <a:lnTo>
                  <a:pt x="1052513" y="173038"/>
                </a:lnTo>
                <a:lnTo>
                  <a:pt x="1052513" y="0"/>
                </a:lnTo>
                <a:lnTo>
                  <a:pt x="1398588" y="346075"/>
                </a:lnTo>
                <a:lnTo>
                  <a:pt x="1052513" y="692150"/>
                </a:lnTo>
                <a:lnTo>
                  <a:pt x="1052513" y="519113"/>
                </a:lnTo>
                <a:lnTo>
                  <a:pt x="108148" y="519113"/>
                </a:lnTo>
                <a:lnTo>
                  <a:pt x="108148" y="173038"/>
                </a:lnTo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FF0000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81638" tIns="42452" rIns="81638" bIns="42452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177">
                <a:solidFill>
                  <a:srgbClr val="FFFFFF"/>
                </a:solidFill>
                <a:latin typeface="Symbol" panose="05050102010706020507" pitchFamily="18" charset="2"/>
              </a:rPr>
              <a:t></a:t>
            </a:r>
            <a:r>
              <a:rPr lang="en-US" altLang="en-US" sz="2177" baseline="30000">
                <a:solidFill>
                  <a:srgbClr val="FFFFFF"/>
                </a:solidFill>
                <a:latin typeface="Symbol" panose="05050102010706020507" pitchFamily="18" charset="2"/>
              </a:rPr>
              <a:t></a:t>
            </a:r>
            <a:r>
              <a:rPr lang="en-US" altLang="en-US" sz="2177">
                <a:solidFill>
                  <a:srgbClr val="FFFFFF"/>
                </a:solidFill>
                <a:latin typeface="Symbol" panose="05050102010706020507" pitchFamily="18" charset="2"/>
              </a:rPr>
              <a:t>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9ED86837-B22E-4278-B772-C8360B850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481" y="4615561"/>
            <a:ext cx="3545604" cy="86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540" dirty="0">
                <a:solidFill>
                  <a:srgbClr val="131313"/>
                </a:solidFill>
                <a:latin typeface="Symbol" panose="05050102010706020507" pitchFamily="18" charset="2"/>
              </a:rPr>
              <a:t></a:t>
            </a:r>
            <a:r>
              <a:rPr lang="en-US" altLang="en-US" sz="2540" dirty="0">
                <a:solidFill>
                  <a:srgbClr val="131313"/>
                </a:solidFill>
              </a:rPr>
              <a:t> = J*F=[</a:t>
            </a:r>
            <a:r>
              <a:rPr lang="en-US" altLang="en-US" sz="1814" dirty="0">
                <a:solidFill>
                  <a:srgbClr val="131313"/>
                </a:solidFill>
              </a:rPr>
              <a:t>0,-15000,-6369,295,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14" dirty="0">
                <a:solidFill>
                  <a:srgbClr val="131313"/>
                </a:solidFill>
              </a:rPr>
              <a:t>-3600,15000,15000</a:t>
            </a:r>
            <a:r>
              <a:rPr lang="en-US" altLang="en-US" sz="2540" dirty="0">
                <a:solidFill>
                  <a:srgbClr val="131313"/>
                </a:solidFill>
              </a:rPr>
              <a:t>] 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BEFD665F-D04B-4195-BD19-98C140573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001" y="5342760"/>
            <a:ext cx="1740302" cy="362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b="1">
                <a:solidFill>
                  <a:srgbClr val="131313"/>
                </a:solidFill>
                <a:latin typeface="Palatino Linotype" panose="02040502050505030304" pitchFamily="18" charset="0"/>
              </a:rPr>
              <a:t>(Joint Torques)</a:t>
            </a:r>
          </a:p>
        </p:txBody>
      </p:sp>
      <p:sp>
        <p:nvSpPr>
          <p:cNvPr id="4102" name="AutoShape 6">
            <a:extLst>
              <a:ext uri="{FF2B5EF4-FFF2-40B4-BE49-F238E27FC236}">
                <a16:creationId xmlns:a16="http://schemas.microsoft.com/office/drawing/2014/main" id="{CEBE33D5-ABD8-40D9-809E-0F7B01A62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561" y="4977000"/>
            <a:ext cx="992160" cy="46656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8BA7FF"/>
              </a:gs>
              <a:gs pos="100000">
                <a:srgbClr val="1C5EE3"/>
              </a:gs>
            </a:gsLst>
            <a:lin ang="5400000" scaled="1"/>
          </a:gradFill>
          <a:ln w="9360" cap="sq">
            <a:solidFill>
              <a:srgbClr val="2E62C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479BD4DF-1ADA-493A-8EA6-791B84CFB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61" y="5763240"/>
            <a:ext cx="194400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67394E7D-9AA6-4280-ADE9-69C205720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21" y="5773321"/>
            <a:ext cx="2720160" cy="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6C12E3E6-5B9A-46EE-BF84-F6F49F541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481" y="5766120"/>
            <a:ext cx="139104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5BFB0EEF-21B8-44C9-AD74-B9E1123F1566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10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679C5835-E04E-482D-BE23-0AF6F5B07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801" y="1328041"/>
            <a:ext cx="4066560" cy="316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7" name="AutoShape 11">
            <a:extLst>
              <a:ext uri="{FF2B5EF4-FFF2-40B4-BE49-F238E27FC236}">
                <a16:creationId xmlns:a16="http://schemas.microsoft.com/office/drawing/2014/main" id="{0F8F21E6-2BD1-4404-ADED-10AB9E25586D}"/>
              </a:ext>
            </a:extLst>
          </p:cNvPr>
          <p:cNvSpPr>
            <a:spLocks noChangeArrowheads="1"/>
          </p:cNvSpPr>
          <p:nvPr/>
        </p:nvSpPr>
        <p:spPr bwMode="auto">
          <a:xfrm rot="10140000">
            <a:off x="7457761" y="2819880"/>
            <a:ext cx="610560" cy="1532160"/>
          </a:xfrm>
          <a:prstGeom prst="downArrow">
            <a:avLst>
              <a:gd name="adj1" fmla="val 50000"/>
              <a:gd name="adj2" fmla="val 125472"/>
            </a:avLst>
          </a:prstGeom>
          <a:gradFill rotWithShape="0">
            <a:gsLst>
              <a:gs pos="0">
                <a:srgbClr val="8BA7FF"/>
              </a:gs>
              <a:gs pos="100000">
                <a:srgbClr val="1C5EE3"/>
              </a:gs>
            </a:gsLst>
            <a:lin ang="5400000" scaled="1"/>
          </a:gradFill>
          <a:ln w="9360" cap="sq">
            <a:solidFill>
              <a:srgbClr val="2E62C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81638" tIns="42452" rIns="81638" bIns="42452" anchor="ctr"/>
          <a:lstStyle/>
          <a:p>
            <a:pPr algn="ctr" hangingPunct="1">
              <a:lnSpc>
                <a:spcPct val="100000"/>
              </a:lnSpc>
            </a:pPr>
            <a:r>
              <a:rPr lang="en-US" altLang="en-US">
                <a:solidFill>
                  <a:srgbClr val="000000"/>
                </a:solidFill>
              </a:rPr>
              <a:t>Force</a:t>
            </a: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8EBF1C4B-183F-42A6-86D5-2CDDBD692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41" y="3948841"/>
            <a:ext cx="2903040" cy="102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954B8F52-B60A-4078-939D-5034FC40A89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50825"/>
            <a:ext cx="9144000" cy="800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Maximum Load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86FD9D9-4C3E-45A6-A2A2-30CCAEAA5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Task (Animation)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E63D475F-6E82-4792-A794-B4D9B4B91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1665288"/>
            <a:ext cx="6797675" cy="44148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13500000">
              <a:srgbClr val="999999">
                <a:alpha val="74997"/>
              </a:srgb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131313"/>
                </a:solidFill>
                <a:latin typeface="Arial" charset="0"/>
                <a:ea typeface="+mn-ea"/>
              </a:rPr>
              <a:t>Task Animation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131313"/>
                </a:solidFill>
                <a:latin typeface="Arial" charset="0"/>
                <a:ea typeface="+mn-ea"/>
              </a:rPr>
              <a:t>(Show task execution in </a:t>
            </a:r>
            <a:r>
              <a:rPr lang="en-US" dirty="0" err="1">
                <a:solidFill>
                  <a:srgbClr val="131313"/>
                </a:solidFill>
                <a:latin typeface="Arial" charset="0"/>
                <a:ea typeface="+mn-ea"/>
              </a:rPr>
              <a:t>RoboWorks</a:t>
            </a:r>
            <a:r>
              <a:rPr lang="en-US" dirty="0">
                <a:solidFill>
                  <a:srgbClr val="131313"/>
                </a:solidFill>
                <a:latin typeface="Arial" charset="0"/>
                <a:ea typeface="+mn-ea"/>
              </a:rPr>
              <a:t>)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B8D55348-4AEC-4FBA-98B0-19FE2B9FC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670425"/>
            <a:ext cx="340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FF0000"/>
                </a:solidFill>
                <a:latin typeface="Arial" panose="020B0604020202020204" pitchFamily="34" charset="0"/>
              </a:rPr>
              <a:t>*Note:  required for teams of 2</a:t>
            </a:r>
          </a:p>
        </p:txBody>
      </p:sp>
      <p:sp>
        <p:nvSpPr>
          <p:cNvPr id="32773" name="Date Placeholder 1">
            <a:extLst>
              <a:ext uri="{FF2B5EF4-FFF2-40B4-BE49-F238E27FC236}">
                <a16:creationId xmlns:a16="http://schemas.microsoft.com/office/drawing/2014/main" id="{33C39136-70F8-40BB-AE5F-D47E162C5F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32774" name="Footer Placeholder 2">
            <a:extLst>
              <a:ext uri="{FF2B5EF4-FFF2-40B4-BE49-F238E27FC236}">
                <a16:creationId xmlns:a16="http://schemas.microsoft.com/office/drawing/2014/main" id="{CED6F8DB-9942-4DC2-93E5-49BC59C3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32775" name="Slide Number Placeholder 3">
            <a:extLst>
              <a:ext uri="{FF2B5EF4-FFF2-40B4-BE49-F238E27FC236}">
                <a16:creationId xmlns:a16="http://schemas.microsoft.com/office/drawing/2014/main" id="{1A5162B0-FB7F-4BE5-80EE-2B94D0BE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20C098-EEBA-432E-9F03-26A2AFDC8F63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task animation.mp4">
            <a:hlinkClick r:id="" action="ppaction://media"/>
            <a:extLst>
              <a:ext uri="{FF2B5EF4-FFF2-40B4-BE49-F238E27FC236}">
                <a16:creationId xmlns:a16="http://schemas.microsoft.com/office/drawing/2014/main" id="{3E93DD27-A1D4-4BC1-8BCB-5B564EA730D5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112838"/>
            <a:ext cx="7000875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4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F7F5CDC-874E-4A17-943F-BF419B09A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Conclusions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C7BAB38-657C-4004-8104-FB6704133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1285875"/>
            <a:ext cx="727392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800"/>
              <a:t>Robot Design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/>
              <a:t>Workspace adequate?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/>
              <a:t>Singularities a problem?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/>
              <a:t>Kinematic Redundancy?</a:t>
            </a:r>
          </a:p>
          <a:p>
            <a:pPr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800"/>
              <a:t>Future Work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/>
              <a:t>Improvements?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/>
              <a:t>Other Potential Applications?</a:t>
            </a:r>
          </a:p>
          <a:p>
            <a:pPr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800"/>
              <a:t>What I Learned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/>
              <a:t>About Design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/>
              <a:t>From Building RoboWorks Model</a:t>
            </a:r>
          </a:p>
        </p:txBody>
      </p:sp>
      <p:sp>
        <p:nvSpPr>
          <p:cNvPr id="33796" name="Date Placeholder 1">
            <a:extLst>
              <a:ext uri="{FF2B5EF4-FFF2-40B4-BE49-F238E27FC236}">
                <a16:creationId xmlns:a16="http://schemas.microsoft.com/office/drawing/2014/main" id="{F8C23DFA-1CD3-4D40-9E97-8734EB9F21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33797" name="Footer Placeholder 2">
            <a:extLst>
              <a:ext uri="{FF2B5EF4-FFF2-40B4-BE49-F238E27FC236}">
                <a16:creationId xmlns:a16="http://schemas.microsoft.com/office/drawing/2014/main" id="{A6306177-A3AE-4788-BE83-917EB3A9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33798" name="Slide Number Placeholder 3">
            <a:extLst>
              <a:ext uri="{FF2B5EF4-FFF2-40B4-BE49-F238E27FC236}">
                <a16:creationId xmlns:a16="http://schemas.microsoft.com/office/drawing/2014/main" id="{0F5D82E8-65D7-42C2-A325-F966FD97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67CF28-72AE-4747-BEE5-85C05E891F60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5">
            <a:extLst>
              <a:ext uri="{FF2B5EF4-FFF2-40B4-BE49-F238E27FC236}">
                <a16:creationId xmlns:a16="http://schemas.microsoft.com/office/drawing/2014/main" id="{8B0B7852-2E93-425A-B842-5EAD0C5968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535353"/>
                    </a:gs>
                    <a:gs pos="100000">
                      <a:srgbClr val="B3B3B3"/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Back-up</a:t>
            </a:r>
          </a:p>
        </p:txBody>
      </p:sp>
      <p:sp>
        <p:nvSpPr>
          <p:cNvPr id="34819" name="Subtitle 6">
            <a:extLst>
              <a:ext uri="{FF2B5EF4-FFF2-40B4-BE49-F238E27FC236}">
                <a16:creationId xmlns:a16="http://schemas.microsoft.com/office/drawing/2014/main" id="{9D0166BE-706B-4AED-B5B9-68E594681A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B428A-031B-4AE1-AE7B-DF53A5FA9C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34821" name="Footer Placeholder 3">
            <a:extLst>
              <a:ext uri="{FF2B5EF4-FFF2-40B4-BE49-F238E27FC236}">
                <a16:creationId xmlns:a16="http://schemas.microsoft.com/office/drawing/2014/main" id="{9A4975E0-3958-4DBC-A85D-1D52E73034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tx1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34822" name="Slide Number Placeholder 4">
            <a:extLst>
              <a:ext uri="{FF2B5EF4-FFF2-40B4-BE49-F238E27FC236}">
                <a16:creationId xmlns:a16="http://schemas.microsoft.com/office/drawing/2014/main" id="{504215AC-B9C5-4F76-8228-818DDAF615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1DFEFA-1F38-4748-AC54-5ECD066E9A10}" type="slidenum">
              <a:rPr lang="en-US" altLang="en-US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EB04F029-50CA-43BE-8A04-DE4715D9A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61" y="5763240"/>
            <a:ext cx="194400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D871FC65-4892-4482-A938-3ABF52FBA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21" y="5773321"/>
            <a:ext cx="2720160" cy="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576471CA-A342-491E-9148-0CBEED221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481" y="5766120"/>
            <a:ext cx="139104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4B5FF2E7-DAEE-4469-A2B4-6A6886D423D7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14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14DC2F7B-C00D-444C-9674-F987314CF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" y="1968841"/>
            <a:ext cx="9142560" cy="297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8388B9C-8CD5-4211-8081-CEE91711BD73}"/>
              </a:ext>
            </a:extLst>
          </p:cNvPr>
          <p:cNvSpPr txBox="1">
            <a:spLocks noChangeArrowheads="1"/>
          </p:cNvSpPr>
          <p:nvPr/>
        </p:nvSpPr>
        <p:spPr>
          <a:xfrm>
            <a:off x="300961" y="229831"/>
            <a:ext cx="9144000" cy="800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kern="0" dirty="0">
                <a:ea typeface="ＭＳ Ｐゴシック" panose="020B0600070205080204" pitchFamily="34" charset="-128"/>
              </a:rPr>
              <a:t>Forward Kinematics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3180B4B-EC05-4EAF-957B-4914CC159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81" y="1158120"/>
            <a:ext cx="6598080" cy="430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spcBef>
                <a:spcPts val="635"/>
              </a:spcBef>
            </a:pPr>
            <a:r>
              <a:rPr lang="en-US" altLang="en-US" sz="2540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q =  [</a:t>
            </a:r>
            <a:r>
              <a:rPr lang="en-US" altLang="en-US" sz="1814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50,1.92,1.57,50,0,0,-1.92</a:t>
            </a:r>
            <a:r>
              <a:rPr lang="en-US" altLang="en-US" sz="2540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] 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2177" dirty="0">
                <a:solidFill>
                  <a:srgbClr val="131313"/>
                </a:solidFill>
              </a:rPr>
              <a:t>p0T=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2177" dirty="0">
                <a:solidFill>
                  <a:srgbClr val="131313"/>
                </a:solidFill>
              </a:rPr>
              <a:t>R0T=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</a:pPr>
            <a:endParaRPr lang="en-US" altLang="en-US" sz="2177" dirty="0">
              <a:solidFill>
                <a:srgbClr val="131313"/>
              </a:solidFill>
            </a:endParaRPr>
          </a:p>
          <a:p>
            <a:pPr hangingPunct="1">
              <a:spcBef>
                <a:spcPts val="635"/>
              </a:spcBef>
            </a:pPr>
            <a:r>
              <a:rPr lang="en-US" altLang="en-US" sz="2540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q = [</a:t>
            </a:r>
            <a:r>
              <a:rPr lang="en-US" altLang="en-US" sz="1814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50,0,1.57,50,0,0,0</a:t>
            </a:r>
            <a:r>
              <a:rPr lang="en-US" altLang="en-US" sz="2540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] 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2177" dirty="0">
                <a:solidFill>
                  <a:srgbClr val="131313"/>
                </a:solidFill>
              </a:rPr>
              <a:t>p0T=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2177" dirty="0">
                <a:solidFill>
                  <a:srgbClr val="131313"/>
                </a:solidFill>
              </a:rPr>
              <a:t>R0T=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altLang="en-US" sz="2540" b="1" dirty="0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lvl="1" hangingPunct="1">
              <a:spcBef>
                <a:spcPts val="635"/>
              </a:spcBef>
              <a:buClr>
                <a:srgbClr val="FFFFFF"/>
              </a:buClr>
            </a:pPr>
            <a:r>
              <a:rPr lang="en-US" altLang="en-US" sz="2540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q = [</a:t>
            </a:r>
            <a:r>
              <a:rPr lang="en-US" altLang="en-US" sz="1814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50.8,1.57,1.75,50.85,-0.18,0,-1.57</a:t>
            </a:r>
            <a:r>
              <a:rPr lang="en-US" altLang="en-US" sz="2540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]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2177" dirty="0">
                <a:solidFill>
                  <a:srgbClr val="131313"/>
                </a:solidFill>
              </a:rPr>
              <a:t>p0T=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2177" dirty="0">
                <a:solidFill>
                  <a:srgbClr val="131313"/>
                </a:solidFill>
              </a:rPr>
              <a:t>R0T=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177" b="1" dirty="0">
              <a:solidFill>
                <a:srgbClr val="131313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CD2EDEE-577E-493F-929E-1F93D8C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560" y="2799720"/>
            <a:ext cx="2136960" cy="1307520"/>
          </a:xfrm>
          <a:prstGeom prst="rect">
            <a:avLst/>
          </a:prstGeom>
          <a:solidFill>
            <a:srgbClr val="3366CC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42452" rIns="81638" bIns="42452" anchor="ctr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snapshot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51FD8051-E687-4CC1-9F3F-11C0438A6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61" y="5763240"/>
            <a:ext cx="194400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B0C08DDB-9A85-485B-ACDE-E45375EAC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21" y="5773321"/>
            <a:ext cx="2720160" cy="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C7F58AFC-77D9-4855-94C5-1F54C117B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481" y="5766120"/>
            <a:ext cx="139104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ECA31548-B290-476D-9893-00D9AA0C6327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15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7417FBDC-D38D-443A-B0C2-272148CD9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21" y="2661481"/>
            <a:ext cx="3816000" cy="181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AB4AC793-8EBC-4D23-B2D5-A82BE697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161" y="1659241"/>
            <a:ext cx="2446560" cy="7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9" name="Picture 9">
            <a:extLst>
              <a:ext uri="{FF2B5EF4-FFF2-40B4-BE49-F238E27FC236}">
                <a16:creationId xmlns:a16="http://schemas.microsoft.com/office/drawing/2014/main" id="{DF184E00-F88B-4B7A-8C06-F04821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961" y="210126"/>
            <a:ext cx="1493280" cy="232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794085F3-AF61-4F5E-87F0-03B77DB21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881" y="3276361"/>
            <a:ext cx="2946240" cy="10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1" name="Picture 11">
            <a:extLst>
              <a:ext uri="{FF2B5EF4-FFF2-40B4-BE49-F238E27FC236}">
                <a16:creationId xmlns:a16="http://schemas.microsoft.com/office/drawing/2014/main" id="{1D09A53E-720C-4882-8B9C-BA04F3EF8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401" y="5102281"/>
            <a:ext cx="2928960" cy="10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F356D180-9950-413C-AF01-4EEB6F6C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21" y="4629961"/>
            <a:ext cx="3875040" cy="200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AB3B7AB4-1FBC-4EE4-AB3D-E136ECD2FA10}"/>
              </a:ext>
            </a:extLst>
          </p:cNvPr>
          <p:cNvSpPr txBox="1">
            <a:spLocks noChangeArrowheads="1"/>
          </p:cNvSpPr>
          <p:nvPr/>
        </p:nvSpPr>
        <p:spPr>
          <a:xfrm>
            <a:off x="300961" y="229831"/>
            <a:ext cx="9144000" cy="800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kern="0" dirty="0">
                <a:ea typeface="ＭＳ Ｐゴシック" panose="020B0600070205080204" pitchFamily="34" charset="-128"/>
              </a:rPr>
              <a:t>Forward Kinematics (Test)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912789C3-C4CB-4F7C-B2F6-3121DCD49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250921"/>
            <a:ext cx="9144000" cy="799200"/>
          </a:xfrm>
          <a:prstGeom prst="rect">
            <a:avLst/>
          </a:prstGeom>
          <a:gradFill rotWithShape="0">
            <a:gsLst>
              <a:gs pos="0">
                <a:srgbClr val="B3B3B3"/>
              </a:gs>
              <a:gs pos="100000">
                <a:srgbClr val="535353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14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903" b="1">
                <a:solidFill>
                  <a:srgbClr val="131313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Inverse Kinematics (Test)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30381124-298B-4D14-A419-A0F263CA6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01" y="1276201"/>
            <a:ext cx="4396320" cy="199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q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START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 = [</a:t>
            </a:r>
            <a:r>
              <a:rPr lang="en-US" altLang="en-US" sz="1814" b="1">
                <a:solidFill>
                  <a:srgbClr val="131313"/>
                </a:solidFill>
                <a:latin typeface="Palatino Linotype" panose="02040502050505030304" pitchFamily="18" charset="0"/>
              </a:rPr>
              <a:t>50,0,pi/2,50,0,0,0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]</a:t>
            </a:r>
            <a:r>
              <a:rPr lang="en-US" altLang="en-US" sz="2540" b="1" baseline="30000">
                <a:solidFill>
                  <a:srgbClr val="131313"/>
                </a:solidFill>
                <a:latin typeface="Palatino Linotype" panose="02040502050505030304" pitchFamily="18" charset="0"/>
              </a:rPr>
              <a:t> 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 baseline="30000">
                <a:solidFill>
                  <a:srgbClr val="131313"/>
                </a:solidFill>
                <a:latin typeface="Palatino Linotype" panose="02040502050505030304" pitchFamily="18" charset="0"/>
              </a:rPr>
              <a:t>0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p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GOAL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= [</a:t>
            </a:r>
            <a:r>
              <a:rPr lang="en-US" altLang="en-US" sz="1814" b="1">
                <a:solidFill>
                  <a:srgbClr val="131313"/>
                </a:solidFill>
                <a:latin typeface="Palatino Linotype" panose="02040502050505030304" pitchFamily="18" charset="0"/>
              </a:rPr>
              <a:t>65,65,65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],</a:t>
            </a:r>
          </a:p>
          <a:p>
            <a:pPr hangingPunct="1">
              <a:spcBef>
                <a:spcPts val="635"/>
              </a:spcBef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540" b="1" baseline="30000">
                <a:solidFill>
                  <a:srgbClr val="131313"/>
                </a:solidFill>
                <a:latin typeface="Palatino Linotype" panose="02040502050505030304" pitchFamily="18" charset="0"/>
              </a:rPr>
              <a:t>0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R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GOAL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= [</a:t>
            </a:r>
            <a:r>
              <a:rPr lang="en-US" altLang="en-US" sz="1814" b="1">
                <a:solidFill>
                  <a:srgbClr val="131313"/>
                </a:solidFill>
                <a:latin typeface="Palatino Linotype" panose="02040502050505030304" pitchFamily="18" charset="0"/>
              </a:rPr>
              <a:t>pi/8,-pi/8,0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]=[</a:t>
            </a:r>
            <a:r>
              <a:rPr lang="en-US" altLang="en-US" sz="1089" b="1">
                <a:solidFill>
                  <a:srgbClr val="131313"/>
                </a:solidFill>
                <a:latin typeface="Palatino Linotype" panose="02040502050505030304" pitchFamily="18" charset="0"/>
              </a:rPr>
              <a:t>yaw,pitch,roll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]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2912DD8-619D-4C41-A3E3-48C370897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041" y="1339561"/>
            <a:ext cx="3189600" cy="2295360"/>
          </a:xfrm>
          <a:prstGeom prst="rect">
            <a:avLst/>
          </a:prstGeom>
          <a:solidFill>
            <a:srgbClr val="3366CC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show start configuration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E53D0F2-8253-405B-A812-EC6C3BD7E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21" y="3139561"/>
            <a:ext cx="3925440" cy="199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608013" indent="-608013"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Solution: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Q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GOAL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 = [</a:t>
            </a:r>
            <a:r>
              <a:rPr lang="en-US" altLang="en-US" b="1">
                <a:solidFill>
                  <a:srgbClr val="131313"/>
                </a:solidFill>
                <a:latin typeface="Palatino Linotype" panose="02040502050505030304" pitchFamily="18" charset="0"/>
              </a:rPr>
              <a:t>50.84,0.32,2.09,72.63,-0.52,-0.39,0.077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]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3C38931-CBAD-411D-866C-79E2D5A0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41" y="4808521"/>
            <a:ext cx="4756320" cy="133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Solution Check: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	 </a:t>
            </a:r>
            <a:r>
              <a:rPr lang="en-US" altLang="en-US" sz="2540" b="1" baseline="30000">
                <a:solidFill>
                  <a:srgbClr val="131313"/>
                </a:solidFill>
                <a:latin typeface="Palatino Linotype" panose="02040502050505030304" pitchFamily="18" charset="0"/>
              </a:rPr>
              <a:t>0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p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T 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(q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GOAL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) = [65,65,65]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F7A6E34-3C9B-4595-AA83-188EEED13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641" y="3768841"/>
            <a:ext cx="3189600" cy="2295360"/>
          </a:xfrm>
          <a:prstGeom prst="rect">
            <a:avLst/>
          </a:prstGeom>
          <a:solidFill>
            <a:srgbClr val="3366CC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show end configuration</a:t>
            </a: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0EF8A008-FE0C-4EA5-8F89-D8F9F4356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00" y="6353640"/>
            <a:ext cx="2142720" cy="36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E83FDF39-F72A-456C-9DDA-08870509D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1921" y="6363721"/>
            <a:ext cx="2998080" cy="34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5A32F449-83FD-40F3-8CD2-CEE0BD5AD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7761" y="6356520"/>
            <a:ext cx="1533600" cy="36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209DBE27-0C8C-4C1D-AAFB-2034D5914242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16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B3E9610A-8993-459E-92D9-FFF829B17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241" y="1161001"/>
            <a:ext cx="3816000" cy="250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7" name="Picture 11">
            <a:extLst>
              <a:ext uri="{FF2B5EF4-FFF2-40B4-BE49-F238E27FC236}">
                <a16:creationId xmlns:a16="http://schemas.microsoft.com/office/drawing/2014/main" id="{1E1BC287-FD12-436A-A3CE-40581E4BA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241" y="3754441"/>
            <a:ext cx="3807360" cy="239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>
            <a:extLst>
              <a:ext uri="{FF2B5EF4-FFF2-40B4-BE49-F238E27FC236}">
                <a16:creationId xmlns:a16="http://schemas.microsoft.com/office/drawing/2014/main" id="{67080D83-870D-4BA5-B86C-0EE1D041D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3806825"/>
            <a:ext cx="7826375" cy="172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6">
            <a:extLst>
              <a:ext uri="{FF2B5EF4-FFF2-40B4-BE49-F238E27FC236}">
                <a16:creationId xmlns:a16="http://schemas.microsoft.com/office/drawing/2014/main" id="{9267A4BB-AA64-4284-907A-1D0C14F07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530350"/>
            <a:ext cx="7826375" cy="172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4873A542-8FE6-48AA-BC16-DD77FE603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Translational Jacobian (Base Frame)</a:t>
            </a:r>
          </a:p>
        </p:txBody>
      </p:sp>
      <p:graphicFrame>
        <p:nvGraphicFramePr>
          <p:cNvPr id="29701" name="Object 2">
            <a:extLst>
              <a:ext uri="{FF2B5EF4-FFF2-40B4-BE49-F238E27FC236}">
                <a16:creationId xmlns:a16="http://schemas.microsoft.com/office/drawing/2014/main" id="{3C387CA2-62DB-4805-A14C-1EE5FA77E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300" y="1741488"/>
          <a:ext cx="689768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Equation" r:id="rId3" imgW="6884280" imgH="1261440" progId="Equation.3">
                  <p:embed/>
                </p:oleObj>
              </mc:Choice>
              <mc:Fallback>
                <p:oleObj name="Equation" r:id="rId3" imgW="6884280" imgH="1261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741488"/>
                        <a:ext cx="6897688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3">
            <a:extLst>
              <a:ext uri="{FF2B5EF4-FFF2-40B4-BE49-F238E27FC236}">
                <a16:creationId xmlns:a16="http://schemas.microsoft.com/office/drawing/2014/main" id="{634F1942-8D09-4362-853C-46E49401D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4064000"/>
          <a:ext cx="44704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Equation" r:id="rId5" imgW="4461480" imgH="1261440" progId="Equation.3">
                  <p:embed/>
                </p:oleObj>
              </mc:Choice>
              <mc:Fallback>
                <p:oleObj name="Equation" r:id="rId5" imgW="4461480" imgH="1261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064000"/>
                        <a:ext cx="44704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Date Placeholder 1">
            <a:extLst>
              <a:ext uri="{FF2B5EF4-FFF2-40B4-BE49-F238E27FC236}">
                <a16:creationId xmlns:a16="http://schemas.microsoft.com/office/drawing/2014/main" id="{82447BDC-0E62-4887-B859-B0A11C4AC7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29705" name="Footer Placeholder 2">
            <a:extLst>
              <a:ext uri="{FF2B5EF4-FFF2-40B4-BE49-F238E27FC236}">
                <a16:creationId xmlns:a16="http://schemas.microsoft.com/office/drawing/2014/main" id="{EADD8149-3BEA-4F0B-A905-82D8F915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9706" name="Slide Number Placeholder 3">
            <a:extLst>
              <a:ext uri="{FF2B5EF4-FFF2-40B4-BE49-F238E27FC236}">
                <a16:creationId xmlns:a16="http://schemas.microsoft.com/office/drawing/2014/main" id="{22276BAB-6062-4FD8-8E81-B3C7CEDF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7DB042-7C9F-49E7-923E-BE2EB505F5B2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22863B-9751-4E93-9BBB-A2DD6A240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323975"/>
            <a:ext cx="9144000" cy="48653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4873A542-8FE6-48AA-BC16-DD77FE603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Rotational Jacobian (Base Frame)</a:t>
            </a:r>
          </a:p>
        </p:txBody>
      </p:sp>
      <p:sp>
        <p:nvSpPr>
          <p:cNvPr id="29704" name="Date Placeholder 1">
            <a:extLst>
              <a:ext uri="{FF2B5EF4-FFF2-40B4-BE49-F238E27FC236}">
                <a16:creationId xmlns:a16="http://schemas.microsoft.com/office/drawing/2014/main" id="{82447BDC-0E62-4887-B859-B0A11C4AC7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29705" name="Footer Placeholder 2">
            <a:extLst>
              <a:ext uri="{FF2B5EF4-FFF2-40B4-BE49-F238E27FC236}">
                <a16:creationId xmlns:a16="http://schemas.microsoft.com/office/drawing/2014/main" id="{EADD8149-3BEA-4F0B-A905-82D8F915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9706" name="Slide Number Placeholder 3">
            <a:extLst>
              <a:ext uri="{FF2B5EF4-FFF2-40B4-BE49-F238E27FC236}">
                <a16:creationId xmlns:a16="http://schemas.microsoft.com/office/drawing/2014/main" id="{22276BAB-6062-4FD8-8E81-B3C7CEDF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7DB042-7C9F-49E7-923E-BE2EB505F5B2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65C21-20BB-41E9-8595-7DF26818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33" y="1476347"/>
            <a:ext cx="4549534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01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6B2ECE42-4F0D-4B89-90E4-2240720B5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35843" name="Content Placeholder 7">
            <a:extLst>
              <a:ext uri="{FF2B5EF4-FFF2-40B4-BE49-F238E27FC236}">
                <a16:creationId xmlns:a16="http://schemas.microsoft.com/office/drawing/2014/main" id="{D9B110CE-76E2-427F-820D-05C4372D76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9538" y="1325563"/>
            <a:ext cx="6324600" cy="47434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72A8A-3CEB-4875-A091-D0E3D53DA2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35845" name="Footer Placeholder 4">
            <a:extLst>
              <a:ext uri="{FF2B5EF4-FFF2-40B4-BE49-F238E27FC236}">
                <a16:creationId xmlns:a16="http://schemas.microsoft.com/office/drawing/2014/main" id="{5A00B5C3-3C71-4A8B-A615-9B1E7D5C7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35846" name="Slide Number Placeholder 5">
            <a:extLst>
              <a:ext uri="{FF2B5EF4-FFF2-40B4-BE49-F238E27FC236}">
                <a16:creationId xmlns:a16="http://schemas.microsoft.com/office/drawing/2014/main" id="{DE7EFF06-F0C3-444F-904C-6CB62F9DF1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B5A9D2-3FE5-4E57-9DF7-F0D3268054A9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30E93A97-46B5-4F9C-9D47-0D13209B9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561" y="2448361"/>
            <a:ext cx="362880" cy="600480"/>
          </a:xfrm>
          <a:prstGeom prst="curvedRightArrow">
            <a:avLst>
              <a:gd name="adj1" fmla="val 33095"/>
              <a:gd name="adj2" fmla="val 66191"/>
              <a:gd name="adj3" fmla="val 33333"/>
            </a:avLst>
          </a:prstGeom>
          <a:solidFill>
            <a:srgbClr val="FF00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Freeform 3">
            <a:extLst>
              <a:ext uri="{FF2B5EF4-FFF2-40B4-BE49-F238E27FC236}">
                <a16:creationId xmlns:a16="http://schemas.microsoft.com/office/drawing/2014/main" id="{744E2B2B-9833-4B54-AD9D-DD7DBBC462B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23201" y="3031561"/>
            <a:ext cx="498240" cy="535680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5965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*/ 1 46859 19264"/>
              <a:gd name="G16" fmla="+- 1 0 0"/>
              <a:gd name="G17" fmla="+- 8193 0 0"/>
              <a:gd name="G18" fmla="+- 1 0 0"/>
              <a:gd name="G19" fmla="*/ 1 10923 10"/>
              <a:gd name="G20" fmla="*/ 1 60441 51712"/>
              <a:gd name="G21" fmla="*/ 1 48365 11520"/>
              <a:gd name="G22" fmla="*/ G21 1 180"/>
              <a:gd name="G23" fmla="*/ G20 1 G22"/>
              <a:gd name="G24" fmla="+- 1 0 0"/>
              <a:gd name="G25" fmla="+- 1 0 0"/>
              <a:gd name="G26" fmla="+- 1 0 0"/>
              <a:gd name="G27" fmla="+- 1 0 0"/>
              <a:gd name="G28" fmla="+- 1 0 0"/>
              <a:gd name="G29" fmla="+- 1 0 0"/>
              <a:gd name="G30" fmla="*/ 1 0 51712"/>
              <a:gd name="G31" fmla="+- 1 0 0"/>
              <a:gd name="G32" fmla="+- 1 0 0"/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3163 w 21600"/>
              <a:gd name="T13" fmla="*/ 3163 h 21600"/>
              <a:gd name="T14" fmla="*/ 18437 w 21600"/>
              <a:gd name="T15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8602" y="11437"/>
                </a:moveTo>
                <a:cubicBezTo>
                  <a:pt x="18620" y="11225"/>
                  <a:pt x="18629" y="11012"/>
                  <a:pt x="18629" y="10800"/>
                </a:cubicBezTo>
                <a:cubicBezTo>
                  <a:pt x="18629" y="6476"/>
                  <a:pt x="15123" y="2971"/>
                  <a:pt x="10800" y="2971"/>
                </a:cubicBezTo>
                <a:cubicBezTo>
                  <a:pt x="6476" y="2971"/>
                  <a:pt x="2971" y="6476"/>
                  <a:pt x="2971" y="10800"/>
                </a:cubicBezTo>
                <a:cubicBezTo>
                  <a:pt x="2970" y="11086"/>
                  <a:pt x="2986" y="11373"/>
                  <a:pt x="3018" y="11658"/>
                </a:cubicBezTo>
                <a:lnTo>
                  <a:pt x="65" y="11984"/>
                </a:lnTo>
                <a:cubicBezTo>
                  <a:pt x="21" y="11591"/>
                  <a:pt x="0" y="1119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599" y="11093"/>
                  <a:pt x="21588" y="11387"/>
                  <a:pt x="21564" y="11680"/>
                </a:cubicBezTo>
                <a:lnTo>
                  <a:pt x="24255" y="11900"/>
                </a:lnTo>
                <a:lnTo>
                  <a:pt x="19742" y="15732"/>
                </a:lnTo>
                <a:lnTo>
                  <a:pt x="15911" y="11217"/>
                </a:lnTo>
                <a:lnTo>
                  <a:pt x="18602" y="11437"/>
                </a:lnTo>
                <a:close/>
              </a:path>
            </a:pathLst>
          </a:custGeom>
          <a:solidFill>
            <a:srgbClr val="00FF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5FDE0155-C845-4D6F-B2F8-96CA62B1D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001" y="2717641"/>
            <a:ext cx="525600" cy="468000"/>
          </a:xfrm>
          <a:prstGeom prst="curvedDownArrow">
            <a:avLst>
              <a:gd name="adj1" fmla="val 22462"/>
              <a:gd name="adj2" fmla="val 44923"/>
              <a:gd name="adj3" fmla="val 33333"/>
            </a:avLst>
          </a:prstGeom>
          <a:solidFill>
            <a:srgbClr val="3366CC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DE3856EF-72BD-4B87-9A49-57318465A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61" y="5763240"/>
            <a:ext cx="194400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3AFEC588-6994-4D77-BE4D-A6C2CF134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21" y="5773321"/>
            <a:ext cx="2720160" cy="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DD64A3AD-30EF-471E-968C-DAA63435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481" y="5766120"/>
            <a:ext cx="139104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61894F31-AA39-43F7-AA3C-45C8055A4B41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2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F668CCFB-58BF-40BE-BC21-F30624011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81" y="1048681"/>
            <a:ext cx="6625440" cy="58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D765EDD6-D7ED-4B24-AC31-B1C2670F94CA}"/>
              </a:ext>
            </a:extLst>
          </p:cNvPr>
          <p:cNvSpPr txBox="1">
            <a:spLocks noChangeArrowheads="1"/>
          </p:cNvSpPr>
          <p:nvPr/>
        </p:nvSpPr>
        <p:spPr>
          <a:xfrm>
            <a:off x="155521" y="227252"/>
            <a:ext cx="9144000" cy="800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Robotic Task (Description)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1">
            <a:extLst>
              <a:ext uri="{FF2B5EF4-FFF2-40B4-BE49-F238E27FC236}">
                <a16:creationId xmlns:a16="http://schemas.microsoft.com/office/drawing/2014/main" id="{5352AD01-C8E2-4DFC-A297-482F4D4A2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33400"/>
            <a:ext cx="91440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Line 2">
            <a:extLst>
              <a:ext uri="{FF2B5EF4-FFF2-40B4-BE49-F238E27FC236}">
                <a16:creationId xmlns:a16="http://schemas.microsoft.com/office/drawing/2014/main" id="{CEF5CD10-FEDD-4AA5-BF77-1AF03710E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657600"/>
            <a:ext cx="91440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Line 3">
            <a:extLst>
              <a:ext uri="{FF2B5EF4-FFF2-40B4-BE49-F238E27FC236}">
                <a16:creationId xmlns:a16="http://schemas.microsoft.com/office/drawing/2014/main" id="{A47521B3-C906-4F4A-BA6D-1931DA76A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33400"/>
            <a:ext cx="1588" cy="6324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63EF5F21-EEB5-463D-889F-25D639A5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2590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6870" name="Text Box 5">
            <a:extLst>
              <a:ext uri="{FF2B5EF4-FFF2-40B4-BE49-F238E27FC236}">
                <a16:creationId xmlns:a16="http://schemas.microsoft.com/office/drawing/2014/main" id="{AC8CBF99-66B9-441F-AE5A-CDA723DA3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263"/>
            <a:ext cx="73152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5"/>
              </a:spcBef>
              <a:buClrTx/>
              <a:buFontTx/>
              <a:buNone/>
            </a:pPr>
            <a:r>
              <a:rPr lang="en-US" altLang="en-US" sz="2000" b="1" i="1">
                <a:solidFill>
                  <a:srgbClr val="FF0033"/>
                </a:solidFill>
              </a:rPr>
              <a:t>Drone Recovery Arm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2E01D41E-AF3C-4612-AB33-24A2B448B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733800"/>
            <a:ext cx="4038600" cy="2679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hangingPunct="1">
              <a:buSzPct val="100000"/>
              <a:defRPr/>
            </a:pPr>
            <a:r>
              <a:rPr lang="en-US" altLang="en-US" sz="1400" b="1" u="sng"/>
              <a:t>Robot Design</a:t>
            </a:r>
            <a:r>
              <a:rPr lang="en-US" altLang="en-US" sz="1400"/>
              <a:t>:</a:t>
            </a:r>
          </a:p>
          <a:p>
            <a:pPr defTabSz="457200">
              <a:buSzPct val="100000"/>
              <a:defRPr/>
            </a:pPr>
            <a:r>
              <a:rPr lang="en-US" altLang="en-US" sz="1200"/>
              <a:t>Initial concept uses 5 revolute joints for positioning and orientation, and a prismatic joint near the base for additional stabilization.</a:t>
            </a:r>
          </a:p>
          <a:p>
            <a:pPr defTabSz="457200">
              <a:buSzPct val="100000"/>
              <a:defRPr/>
            </a:pPr>
            <a:endParaRPr lang="en-US" altLang="en-US" sz="1200"/>
          </a:p>
          <a:p>
            <a:pPr marL="214313" indent="-214313" defTabSz="4572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200"/>
              <a:t>The estimated required arms lengths are:</a:t>
            </a:r>
          </a:p>
          <a:p>
            <a:pPr marL="214313" indent="-214313" defTabSz="4572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200"/>
              <a:t>D2 = 2-3m</a:t>
            </a:r>
          </a:p>
          <a:p>
            <a:pPr marL="214313" indent="-214313" defTabSz="4572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200"/>
              <a:t>L3 = 1m</a:t>
            </a:r>
          </a:p>
          <a:p>
            <a:pPr marL="214313" indent="-214313" defTabSz="4572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200"/>
              <a:t>L4 = 1m </a:t>
            </a:r>
          </a:p>
          <a:p>
            <a:pPr defTabSz="457200" eaLnBrk="1" hangingPunct="1">
              <a:spcAft>
                <a:spcPts val="600"/>
              </a:spcAft>
              <a:buSzPct val="100000"/>
              <a:defRPr/>
            </a:pPr>
            <a:r>
              <a:rPr lang="en-US" altLang="en-US" sz="1200"/>
              <a:t>Though design requirements will be further investigated for optimal workspace to ensure safe wave-offs. The end-effector catching mechanism is initially proposed to be a simple net, though the effectiveness of others will be investigated.</a:t>
            </a:r>
          </a:p>
        </p:txBody>
      </p:sp>
      <p:sp>
        <p:nvSpPr>
          <p:cNvPr id="36872" name="Text Box 7">
            <a:extLst>
              <a:ext uri="{FF2B5EF4-FFF2-40B4-BE49-F238E27FC236}">
                <a16:creationId xmlns:a16="http://schemas.microsoft.com/office/drawing/2014/main" id="{4E1FFB24-A1CB-4455-9243-8F1D3FDAB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0"/>
            <a:ext cx="28051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entury Gothic" panose="020B0502020202020204" pitchFamily="34" charset="0"/>
              </a:rPr>
              <a:t>Team: Matt Kennedy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entury Gothic" panose="020B0502020202020204" pitchFamily="34" charset="0"/>
              </a:rPr>
              <a:t>John Furumo</a:t>
            </a:r>
          </a:p>
        </p:txBody>
      </p:sp>
      <p:sp>
        <p:nvSpPr>
          <p:cNvPr id="36873" name="Text Box 8">
            <a:extLst>
              <a:ext uri="{FF2B5EF4-FFF2-40B4-BE49-F238E27FC236}">
                <a16:creationId xmlns:a16="http://schemas.microsoft.com/office/drawing/2014/main" id="{D20FAFB9-43C0-45B6-9A83-71D3BFF2D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3206750"/>
            <a:ext cx="355123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Drone Recovery Arm mounted to LCS Flight Deck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53EA7CC0-7F08-42F6-A67A-A9FAB387E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33400"/>
            <a:ext cx="4648200" cy="316547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93700" indent="-169863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hangingPunct="1">
              <a:buSzPct val="100000"/>
              <a:defRPr/>
            </a:pPr>
            <a:r>
              <a:rPr lang="en-US" altLang="en-US" sz="1200" b="1" u="sng"/>
              <a:t>Objective:</a:t>
            </a:r>
          </a:p>
          <a:p>
            <a:pPr defTabSz="457200" eaLnBrk="1" hangingPunct="1">
              <a:spcAft>
                <a:spcPts val="600"/>
              </a:spcAft>
              <a:buSzPct val="100000"/>
              <a:defRPr/>
            </a:pPr>
            <a:r>
              <a:rPr lang="en-US" altLang="en-US" sz="1200"/>
              <a:t>Design a manipulator capable of safely recovering both fixed wing and rotary drones to an underway ship.</a:t>
            </a:r>
          </a:p>
          <a:p>
            <a:pPr defTabSz="457200" eaLnBrk="1" hangingPunct="1">
              <a:buSzPct val="100000"/>
              <a:defRPr/>
            </a:pPr>
            <a:r>
              <a:rPr lang="en-US" altLang="en-US" sz="1200" b="1" u="sng"/>
              <a:t>Motivation:</a:t>
            </a:r>
          </a:p>
          <a:p>
            <a:pPr defTabSz="457200" eaLnBrk="1" hangingPunct="1">
              <a:buSzPct val="100000"/>
              <a:defRPr/>
            </a:pPr>
            <a:r>
              <a:rPr lang="en-US" altLang="en-US" sz="1200"/>
              <a:t>• Facilitate drone recovery in all weather</a:t>
            </a:r>
          </a:p>
          <a:p>
            <a:pPr defTabSz="457200" eaLnBrk="1" hangingPunct="1">
              <a:spcAft>
                <a:spcPts val="600"/>
              </a:spcAft>
              <a:buSzPct val="100000"/>
              <a:defRPr/>
            </a:pPr>
            <a:r>
              <a:rPr lang="en-US" altLang="en-US" sz="1200"/>
              <a:t>• Facilitate drone recovery to all ship types</a:t>
            </a:r>
          </a:p>
          <a:p>
            <a:pPr defTabSz="457200" eaLnBrk="1" hangingPunct="1">
              <a:buSzPct val="100000"/>
              <a:defRPr/>
            </a:pPr>
            <a:r>
              <a:rPr lang="en-US" altLang="en-US" sz="1200" b="1" u="sng"/>
              <a:t>Task Requirements:</a:t>
            </a:r>
          </a:p>
          <a:p>
            <a:pPr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Kinematics</a:t>
            </a:r>
          </a:p>
          <a:p>
            <a:pPr lvl="1"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3 DOF to orient the catching mechanism</a:t>
            </a:r>
          </a:p>
          <a:p>
            <a:pPr lvl="1"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3 DOF to adjust height and stabilize tool tip</a:t>
            </a:r>
          </a:p>
          <a:p>
            <a:pPr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Workspace</a:t>
            </a:r>
          </a:p>
          <a:p>
            <a:pPr lvl="1"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Orient catching mechanism to 1m (width) by 2m (height) target area</a:t>
            </a:r>
          </a:p>
          <a:p>
            <a:pPr lvl="1"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Lower catching mechanism to ground for drone removal</a:t>
            </a:r>
          </a:p>
          <a:p>
            <a:pPr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Force/Moment</a:t>
            </a:r>
          </a:p>
          <a:p>
            <a:pPr lvl="1"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Impact with 40kg drone moving 10m/s (for fixed wing)</a:t>
            </a:r>
          </a:p>
          <a:p>
            <a:pPr marL="395288" lvl="1" indent="-168275" defTabSz="457200" eaLnBrk="1" hangingPunct="1">
              <a:lnSpc>
                <a:spcPct val="90000"/>
              </a:lnSpc>
              <a:buSzPct val="100000"/>
              <a:defRPr/>
            </a:pPr>
            <a:endParaRPr lang="en-US" altLang="en-US" sz="1200"/>
          </a:p>
        </p:txBody>
      </p:sp>
      <p:sp>
        <p:nvSpPr>
          <p:cNvPr id="36875" name="Text Box 10">
            <a:extLst>
              <a:ext uri="{FF2B5EF4-FFF2-40B4-BE49-F238E27FC236}">
                <a16:creationId xmlns:a16="http://schemas.microsoft.com/office/drawing/2014/main" id="{E6583E63-38A3-44A4-AB29-568DF5483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" y="6524625"/>
            <a:ext cx="125888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/>
              <a:t>23-OCT-2019</a:t>
            </a:r>
          </a:p>
        </p:txBody>
      </p:sp>
      <p:pic>
        <p:nvPicPr>
          <p:cNvPr id="36876" name="Picture 11">
            <a:extLst>
              <a:ext uri="{FF2B5EF4-FFF2-40B4-BE49-F238E27FC236}">
                <a16:creationId xmlns:a16="http://schemas.microsoft.com/office/drawing/2014/main" id="{7C3C0359-B161-4EB8-A301-59B5789E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657600"/>
            <a:ext cx="178593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7" name="Picture 12">
            <a:extLst>
              <a:ext uri="{FF2B5EF4-FFF2-40B4-BE49-F238E27FC236}">
                <a16:creationId xmlns:a16="http://schemas.microsoft.com/office/drawing/2014/main" id="{2C429D75-E6E3-4B94-9F5D-2FC3E763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4538"/>
            <a:ext cx="4267200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76B0ED82-72EB-4823-B4B8-8FDCF78A8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61" y="1201320"/>
            <a:ext cx="6589440" cy="430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8013" indent="-608013"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989013" indent="-531813"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Kinematic Requirements</a:t>
            </a:r>
          </a:p>
          <a:p>
            <a:pPr lvl="1" hangingPunct="1">
              <a:lnSpc>
                <a:spcPct val="90000"/>
              </a:lnSpc>
              <a:spcBef>
                <a:spcPts val="544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177">
                <a:solidFill>
                  <a:srgbClr val="131313"/>
                </a:solidFill>
                <a:ea typeface="ＭＳ Ｐゴシック" panose="020B0600070205080204" pitchFamily="34" charset="-128"/>
              </a:rPr>
              <a:t>Have a large horizontal and vertical reach</a:t>
            </a:r>
          </a:p>
          <a:p>
            <a:pPr lvl="1" hangingPunct="1">
              <a:lnSpc>
                <a:spcPct val="90000"/>
              </a:lnSpc>
              <a:spcBef>
                <a:spcPts val="544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177">
                <a:solidFill>
                  <a:srgbClr val="131313"/>
                </a:solidFill>
                <a:ea typeface="ＭＳ Ｐゴシック" panose="020B0600070205080204" pitchFamily="34" charset="-128"/>
              </a:rPr>
              <a:t>Be able to track a target in space with quickly changing conditions (wave motion, flight controls)</a:t>
            </a:r>
          </a:p>
          <a:p>
            <a:pPr hangingPunct="1">
              <a:lnSpc>
                <a:spcPct val="90000"/>
              </a:lnSpc>
              <a:spcBef>
                <a:spcPts val="635"/>
              </a:spcBef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Workspace Requirements</a:t>
            </a:r>
          </a:p>
          <a:p>
            <a:pPr lvl="1" hangingPunct="1">
              <a:lnSpc>
                <a:spcPct val="90000"/>
              </a:lnSpc>
              <a:spcBef>
                <a:spcPts val="544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177">
                <a:solidFill>
                  <a:srgbClr val="131313"/>
                </a:solidFill>
                <a:ea typeface="ＭＳ Ｐゴシック" panose="020B0600070205080204" pitchFamily="34" charset="-128"/>
              </a:rPr>
              <a:t>Reach into safe flight path away from ship</a:t>
            </a:r>
          </a:p>
          <a:p>
            <a:pPr lvl="1" hangingPunct="1">
              <a:lnSpc>
                <a:spcPct val="90000"/>
              </a:lnSpc>
              <a:spcBef>
                <a:spcPts val="544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177">
                <a:solidFill>
                  <a:srgbClr val="131313"/>
                </a:solidFill>
                <a:ea typeface="ＭＳ Ｐゴシック" panose="020B0600070205080204" pitchFamily="34" charset="-128"/>
              </a:rPr>
              <a:t>Match orientation of drone</a:t>
            </a:r>
          </a:p>
          <a:p>
            <a:pPr hangingPunct="1">
              <a:lnSpc>
                <a:spcPct val="90000"/>
              </a:lnSpc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Force Requirements</a:t>
            </a:r>
          </a:p>
          <a:p>
            <a:pPr lvl="1" hangingPunct="1">
              <a:lnSpc>
                <a:spcPct val="90000"/>
              </a:lnSpc>
              <a:spcBef>
                <a:spcPts val="544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177">
                <a:solidFill>
                  <a:srgbClr val="131313"/>
                </a:solidFill>
                <a:ea typeface="ＭＳ Ｐゴシック" panose="020B0600070205080204" pitchFamily="34" charset="-128"/>
              </a:rPr>
              <a:t>Impact with 6kg drone moving at ~40km/h</a:t>
            </a:r>
          </a:p>
          <a:p>
            <a:pPr hangingPunct="1">
              <a:lnSpc>
                <a:spcPct val="90000"/>
              </a:lnSpc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Other</a:t>
            </a:r>
          </a:p>
          <a:p>
            <a:pPr lvl="1" hangingPunct="1">
              <a:lnSpc>
                <a:spcPct val="90000"/>
              </a:lnSpc>
              <a:spcBef>
                <a:spcPts val="544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177">
                <a:solidFill>
                  <a:srgbClr val="131313"/>
                </a:solidFill>
                <a:ea typeface="ＭＳ Ｐゴシック" panose="020B0600070205080204" pitchFamily="34" charset="-128"/>
              </a:rPr>
              <a:t>Return drone to ship deck</a:t>
            </a:r>
          </a:p>
          <a:p>
            <a:pPr lvl="1" hangingPunct="1">
              <a:lnSpc>
                <a:spcPct val="90000"/>
              </a:lnSpc>
              <a:spcBef>
                <a:spcPts val="544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177">
                <a:solidFill>
                  <a:srgbClr val="131313"/>
                </a:solidFill>
                <a:ea typeface="ＭＳ Ｐゴシック" panose="020B0600070205080204" pitchFamily="34" charset="-128"/>
              </a:rPr>
              <a:t>Stow arm safely on-board ship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E8BFBC74-BBEC-4E8A-94D1-9109E92C9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61" y="5763240"/>
            <a:ext cx="194400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27F7651A-01FD-4D28-9859-E6E128D90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21" y="5773321"/>
            <a:ext cx="2720160" cy="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432E46F8-6453-45B2-B918-72F746AEA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481" y="5766120"/>
            <a:ext cx="139104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5D6E9B02-4B88-47FF-B7B8-AD5410B413EB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3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1A68D87-1F31-4B45-B8FF-1D4D59F7C83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66580"/>
            <a:ext cx="9144000" cy="800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Robotic Task (Requirements)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0E0FDE7-84B4-4A0E-9250-DD54AFA69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Robot Design (Specifications)</a:t>
            </a:r>
          </a:p>
        </p:txBody>
      </p:sp>
      <p:graphicFrame>
        <p:nvGraphicFramePr>
          <p:cNvPr id="173243" name="Group 187">
            <a:extLst>
              <a:ext uri="{FF2B5EF4-FFF2-40B4-BE49-F238E27FC236}">
                <a16:creationId xmlns:a16="http://schemas.microsoft.com/office/drawing/2014/main" id="{28AE98BA-9265-477C-8911-30498E52A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91068"/>
              </p:ext>
            </p:extLst>
          </p:nvPr>
        </p:nvGraphicFramePr>
        <p:xfrm>
          <a:off x="755650" y="1398588"/>
          <a:ext cx="6858000" cy="3694113"/>
        </p:xfrm>
        <a:graphic>
          <a:graphicData uri="http://schemas.openxmlformats.org/drawingml/2006/table">
            <a:tbl>
              <a:tblPr/>
              <a:tblGrid>
                <a:gridCol w="4300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7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Specification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Total Degrees of Freedom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Arm Type*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DYPDPRY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Wrist Type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†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Palatino Linotype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PRY (IAW-No)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Redundancy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elbow orbit angle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Length Sum (L)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highlight>
                            <a:srgbClr val="FFFF00"/>
                          </a:highlight>
                          <a:latin typeface="Palatino Linotype" charset="0"/>
                          <a:ea typeface="ＭＳ Ｐゴシック" charset="-128"/>
                        </a:rPr>
                        <a:t>50 cm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Structural Length Index (Q)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highlight>
                            <a:srgbClr val="FFFF00"/>
                          </a:highlight>
                          <a:latin typeface="Palatino Linotype" charset="0"/>
                          <a:ea typeface="ＭＳ Ｐゴシック" charset="-128"/>
                        </a:rPr>
                        <a:t>1.8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509" name="Text Box 145">
            <a:extLst>
              <a:ext uri="{FF2B5EF4-FFF2-40B4-BE49-F238E27FC236}">
                <a16:creationId xmlns:a16="http://schemas.microsoft.com/office/drawing/2014/main" id="{2C70C92D-9001-4643-96BC-01C5CDF32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" y="5168899"/>
            <a:ext cx="35163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i="1" dirty="0">
                <a:solidFill>
                  <a:schemeClr val="bg1"/>
                </a:solidFill>
                <a:latin typeface="Arial" panose="020B0604020202020204" pitchFamily="34" charset="0"/>
              </a:rPr>
              <a:t>*R=roll, P=pitch, Y=yaw, D=prismatic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i="1" baseline="30000" dirty="0">
                <a:solidFill>
                  <a:schemeClr val="bg1"/>
                </a:solidFill>
                <a:latin typeface="Arial" panose="020B0604020202020204" pitchFamily="34" charset="0"/>
              </a:rPr>
              <a:t>†</a:t>
            </a:r>
            <a:r>
              <a:rPr lang="en-US" altLang="en-US" sz="1600" b="0" i="1" dirty="0">
                <a:solidFill>
                  <a:schemeClr val="bg1"/>
                </a:solidFill>
                <a:latin typeface="Arial" panose="020B0604020202020204" pitchFamily="34" charset="0"/>
              </a:rPr>
              <a:t>IAW-intersecting axis wrist</a:t>
            </a:r>
          </a:p>
        </p:txBody>
      </p:sp>
      <p:sp>
        <p:nvSpPr>
          <p:cNvPr id="20510" name="Date Placeholder 1">
            <a:extLst>
              <a:ext uri="{FF2B5EF4-FFF2-40B4-BE49-F238E27FC236}">
                <a16:creationId xmlns:a16="http://schemas.microsoft.com/office/drawing/2014/main" id="{BECC374B-53FC-423C-83A2-EE909637DD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20511" name="Footer Placeholder 2">
            <a:extLst>
              <a:ext uri="{FF2B5EF4-FFF2-40B4-BE49-F238E27FC236}">
                <a16:creationId xmlns:a16="http://schemas.microsoft.com/office/drawing/2014/main" id="{8B74B6C6-0AF7-440B-9E2B-BD10CBAF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0512" name="Slide Number Placeholder 3">
            <a:extLst>
              <a:ext uri="{FF2B5EF4-FFF2-40B4-BE49-F238E27FC236}">
                <a16:creationId xmlns:a16="http://schemas.microsoft.com/office/drawing/2014/main" id="{AABFC1F2-2EE2-40A4-9B94-F5E17859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236396-28C5-47D9-A850-F5B34ACFFEFC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2E4CEE8D-8FB7-4BE7-A459-A389DC3B5EFB}"/>
              </a:ext>
            </a:extLst>
          </p:cNvPr>
          <p:cNvSpPr/>
          <p:nvPr/>
        </p:nvSpPr>
        <p:spPr>
          <a:xfrm rot="10800000">
            <a:off x="5386388" y="2193926"/>
            <a:ext cx="457200" cy="4572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1342B1-789C-4647-9DE6-310A968CF4EF}"/>
              </a:ext>
            </a:extLst>
          </p:cNvPr>
          <p:cNvSpPr/>
          <p:nvPr/>
        </p:nvSpPr>
        <p:spPr>
          <a:xfrm rot="5400000">
            <a:off x="6336506" y="3672682"/>
            <a:ext cx="274637" cy="13716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340DD-3BBA-4B71-9C4E-0D9A79485415}"/>
              </a:ext>
            </a:extLst>
          </p:cNvPr>
          <p:cNvSpPr/>
          <p:nvPr/>
        </p:nvSpPr>
        <p:spPr>
          <a:xfrm rot="5400000">
            <a:off x="3532981" y="2545557"/>
            <a:ext cx="274637" cy="36576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508" name="Title 1">
            <a:extLst>
              <a:ext uri="{FF2B5EF4-FFF2-40B4-BE49-F238E27FC236}">
                <a16:creationId xmlns:a16="http://schemas.microsoft.com/office/drawing/2014/main" id="{52CF71E0-FA12-4B5A-8054-DA2AD21F9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Robot Design (Link Frames)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032F1-E68F-421E-BBAF-E8203D6A4C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21510" name="Footer Placeholder 4">
            <a:extLst>
              <a:ext uri="{FF2B5EF4-FFF2-40B4-BE49-F238E27FC236}">
                <a16:creationId xmlns:a16="http://schemas.microsoft.com/office/drawing/2014/main" id="{C9758990-B263-4E9D-9289-2F01D67C8E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1511" name="Slide Number Placeholder 5">
            <a:extLst>
              <a:ext uri="{FF2B5EF4-FFF2-40B4-BE49-F238E27FC236}">
                <a16:creationId xmlns:a16="http://schemas.microsoft.com/office/drawing/2014/main" id="{3B9ABFD7-B02B-42F0-9172-267FE54B37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A05F32-78B0-41B8-9E7B-4264A5C3C6FB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7982A0-9E15-4BA8-B677-F77B8FF57239}"/>
              </a:ext>
            </a:extLst>
          </p:cNvPr>
          <p:cNvSpPr/>
          <p:nvPr/>
        </p:nvSpPr>
        <p:spPr>
          <a:xfrm>
            <a:off x="2835275" y="4484688"/>
            <a:ext cx="274638" cy="18288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03F80F-4EB9-4CD9-BB7F-7A192ADBFEC4}"/>
              </a:ext>
            </a:extLst>
          </p:cNvPr>
          <p:cNvSpPr/>
          <p:nvPr/>
        </p:nvSpPr>
        <p:spPr>
          <a:xfrm>
            <a:off x="5376863" y="4157663"/>
            <a:ext cx="457200" cy="457200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BA8DF6-753C-4A19-9F48-1EEF4279678B}"/>
              </a:ext>
            </a:extLst>
          </p:cNvPr>
          <p:cNvSpPr/>
          <p:nvPr/>
        </p:nvSpPr>
        <p:spPr>
          <a:xfrm>
            <a:off x="2754313" y="4140200"/>
            <a:ext cx="457200" cy="457200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2F0CB5-E35D-44E6-B88E-6589033F8D55}"/>
              </a:ext>
            </a:extLst>
          </p:cNvPr>
          <p:cNvCxnSpPr/>
          <p:nvPr/>
        </p:nvCxnSpPr>
        <p:spPr>
          <a:xfrm flipV="1">
            <a:off x="2982913" y="5608638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406C90-A780-41ED-8C7A-407956020A26}"/>
              </a:ext>
            </a:extLst>
          </p:cNvPr>
          <p:cNvCxnSpPr>
            <a:cxnSpLocks/>
          </p:cNvCxnSpPr>
          <p:nvPr/>
        </p:nvCxnSpPr>
        <p:spPr>
          <a:xfrm flipV="1">
            <a:off x="2970213" y="6313488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7" name="TextBox 16">
            <a:extLst>
              <a:ext uri="{FF2B5EF4-FFF2-40B4-BE49-F238E27FC236}">
                <a16:creationId xmlns:a16="http://schemas.microsoft.com/office/drawing/2014/main" id="{B3F61579-A242-40C3-B999-5BD8DE3C9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675" y="611028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x0</a:t>
            </a:r>
          </a:p>
        </p:txBody>
      </p:sp>
      <p:sp>
        <p:nvSpPr>
          <p:cNvPr id="21518" name="TextBox 17">
            <a:extLst>
              <a:ext uri="{FF2B5EF4-FFF2-40B4-BE49-F238E27FC236}">
                <a16:creationId xmlns:a16="http://schemas.microsoft.com/office/drawing/2014/main" id="{C65B5919-C241-4715-868F-CFAA365F4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5" y="52705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0DA664-DBDA-46CA-AC37-032113E13E21}"/>
              </a:ext>
            </a:extLst>
          </p:cNvPr>
          <p:cNvCxnSpPr/>
          <p:nvPr/>
        </p:nvCxnSpPr>
        <p:spPr>
          <a:xfrm flipV="1">
            <a:off x="2960688" y="3670300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56730B-E647-4654-8386-6AFF850C1609}"/>
              </a:ext>
            </a:extLst>
          </p:cNvPr>
          <p:cNvCxnSpPr>
            <a:cxnSpLocks/>
          </p:cNvCxnSpPr>
          <p:nvPr/>
        </p:nvCxnSpPr>
        <p:spPr>
          <a:xfrm flipV="1">
            <a:off x="2946400" y="4375150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21" name="TextBox 20">
            <a:extLst>
              <a:ext uri="{FF2B5EF4-FFF2-40B4-BE49-F238E27FC236}">
                <a16:creationId xmlns:a16="http://schemas.microsoft.com/office/drawing/2014/main" id="{0E00F2FE-4D5D-48E5-8472-CA32EDF5C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813" y="4183063"/>
            <a:ext cx="835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x1,x2</a:t>
            </a:r>
          </a:p>
        </p:txBody>
      </p:sp>
      <p:sp>
        <p:nvSpPr>
          <p:cNvPr id="21522" name="TextBox 21">
            <a:extLst>
              <a:ext uri="{FF2B5EF4-FFF2-40B4-BE49-F238E27FC236}">
                <a16:creationId xmlns:a16="http://schemas.microsoft.com/office/drawing/2014/main" id="{FB6AFAC0-A3B1-410A-B721-9AC6F60BD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3308350"/>
            <a:ext cx="1357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z1, z2, x3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7C11902-036E-4B05-9F47-A60D5F422BCE}"/>
              </a:ext>
            </a:extLst>
          </p:cNvPr>
          <p:cNvSpPr/>
          <p:nvPr/>
        </p:nvSpPr>
        <p:spPr>
          <a:xfrm>
            <a:off x="2887663" y="4287838"/>
            <a:ext cx="184150" cy="1825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24" name="TextBox 23">
            <a:extLst>
              <a:ext uri="{FF2B5EF4-FFF2-40B4-BE49-F238E27FC236}">
                <a16:creationId xmlns:a16="http://schemas.microsoft.com/office/drawing/2014/main" id="{066D862D-B3D1-4E1E-BB68-FE00BAD9A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163" y="4346575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EE636E-B3EE-44D6-8456-82314385A78E}"/>
              </a:ext>
            </a:extLst>
          </p:cNvPr>
          <p:cNvCxnSpPr>
            <a:cxnSpLocks/>
          </p:cNvCxnSpPr>
          <p:nvPr/>
        </p:nvCxnSpPr>
        <p:spPr>
          <a:xfrm>
            <a:off x="2513013" y="4545013"/>
            <a:ext cx="0" cy="1820862"/>
          </a:xfrm>
          <a:prstGeom prst="straightConnector1">
            <a:avLst/>
          </a:prstGeom>
          <a:ln>
            <a:solidFill>
              <a:srgbClr val="08080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26" name="TextBox 26">
            <a:extLst>
              <a:ext uri="{FF2B5EF4-FFF2-40B4-BE49-F238E27FC236}">
                <a16:creationId xmlns:a16="http://schemas.microsoft.com/office/drawing/2014/main" id="{BD5AC599-D262-4BBD-A58D-4123455EF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213" y="5240338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d1</a:t>
            </a:r>
          </a:p>
        </p:txBody>
      </p:sp>
      <p:sp>
        <p:nvSpPr>
          <p:cNvPr id="29" name="Arrow: Curved Right 28">
            <a:extLst>
              <a:ext uri="{FF2B5EF4-FFF2-40B4-BE49-F238E27FC236}">
                <a16:creationId xmlns:a16="http://schemas.microsoft.com/office/drawing/2014/main" id="{C1713C0B-AEB4-400E-88B7-2C4DF8197653}"/>
              </a:ext>
            </a:extLst>
          </p:cNvPr>
          <p:cNvSpPr/>
          <p:nvPr/>
        </p:nvSpPr>
        <p:spPr>
          <a:xfrm>
            <a:off x="2611438" y="4814888"/>
            <a:ext cx="619125" cy="369887"/>
          </a:xfrm>
          <a:prstGeom prst="curvedRight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74CBB5-CC95-49DD-8E91-D97D1CCB3C5B}"/>
              </a:ext>
            </a:extLst>
          </p:cNvPr>
          <p:cNvCxnSpPr>
            <a:cxnSpLocks/>
          </p:cNvCxnSpPr>
          <p:nvPr/>
        </p:nvCxnSpPr>
        <p:spPr>
          <a:xfrm flipH="1">
            <a:off x="3241675" y="4078288"/>
            <a:ext cx="2133600" cy="0"/>
          </a:xfrm>
          <a:prstGeom prst="straightConnector1">
            <a:avLst/>
          </a:prstGeom>
          <a:ln>
            <a:solidFill>
              <a:srgbClr val="08080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29" name="TextBox 30">
            <a:extLst>
              <a:ext uri="{FF2B5EF4-FFF2-40B4-BE49-F238E27FC236}">
                <a16:creationId xmlns:a16="http://schemas.microsoft.com/office/drawing/2014/main" id="{96161506-A519-4BCD-9766-3AEDD3E07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374967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d4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30D9B-B7B8-48AC-8FEC-BB7DD6144755}"/>
              </a:ext>
            </a:extLst>
          </p:cNvPr>
          <p:cNvCxnSpPr/>
          <p:nvPr/>
        </p:nvCxnSpPr>
        <p:spPr>
          <a:xfrm flipV="1">
            <a:off x="5597525" y="3683000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83EDDE-2572-4CFE-8C91-3AB095F83F2B}"/>
              </a:ext>
            </a:extLst>
          </p:cNvPr>
          <p:cNvCxnSpPr>
            <a:cxnSpLocks/>
          </p:cNvCxnSpPr>
          <p:nvPr/>
        </p:nvCxnSpPr>
        <p:spPr>
          <a:xfrm flipV="1">
            <a:off x="5591175" y="4373563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32" name="TextBox 34">
            <a:extLst>
              <a:ext uri="{FF2B5EF4-FFF2-40B4-BE49-F238E27FC236}">
                <a16:creationId xmlns:a16="http://schemas.microsoft.com/office/drawing/2014/main" id="{07AF49FE-6F17-4BBD-9E6E-8A05F0E1A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417512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z4</a:t>
            </a:r>
          </a:p>
        </p:txBody>
      </p:sp>
      <p:sp>
        <p:nvSpPr>
          <p:cNvPr id="21533" name="TextBox 35">
            <a:extLst>
              <a:ext uri="{FF2B5EF4-FFF2-40B4-BE49-F238E27FC236}">
                <a16:creationId xmlns:a16="http://schemas.microsoft.com/office/drawing/2014/main" id="{24EAA273-87E1-482A-8AB3-81556FB02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3543804"/>
            <a:ext cx="835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x4,x5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1BF560-ABAA-4FF4-9D11-FC0B3CBCBB5B}"/>
              </a:ext>
            </a:extLst>
          </p:cNvPr>
          <p:cNvSpPr/>
          <p:nvPr/>
        </p:nvSpPr>
        <p:spPr>
          <a:xfrm>
            <a:off x="2921000" y="4329113"/>
            <a:ext cx="92075" cy="90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EFFD44-70C1-474A-9931-C3BA4687F00B}"/>
              </a:ext>
            </a:extLst>
          </p:cNvPr>
          <p:cNvSpPr/>
          <p:nvPr/>
        </p:nvSpPr>
        <p:spPr>
          <a:xfrm rot="10800000">
            <a:off x="7127875" y="4137025"/>
            <a:ext cx="274638" cy="4572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C714811-3948-44D3-9752-FD5C4B944013}"/>
              </a:ext>
            </a:extLst>
          </p:cNvPr>
          <p:cNvSpPr/>
          <p:nvPr/>
        </p:nvSpPr>
        <p:spPr>
          <a:xfrm>
            <a:off x="5513388" y="4284663"/>
            <a:ext cx="184150" cy="1825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37" name="TextBox 41">
            <a:extLst>
              <a:ext uri="{FF2B5EF4-FFF2-40B4-BE49-F238E27FC236}">
                <a16:creationId xmlns:a16="http://schemas.microsoft.com/office/drawing/2014/main" id="{9F26843F-8285-45A8-A6F8-D9478672C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4335463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5B8147B-2AAB-4583-B616-9D879A67EB0B}"/>
              </a:ext>
            </a:extLst>
          </p:cNvPr>
          <p:cNvSpPr/>
          <p:nvPr/>
        </p:nvSpPr>
        <p:spPr>
          <a:xfrm>
            <a:off x="5546725" y="4325938"/>
            <a:ext cx="92075" cy="92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E7989E-2019-42BE-A074-E4D658E2D0BE}"/>
              </a:ext>
            </a:extLst>
          </p:cNvPr>
          <p:cNvCxnSpPr/>
          <p:nvPr/>
        </p:nvCxnSpPr>
        <p:spPr>
          <a:xfrm flipV="1">
            <a:off x="7251700" y="3662363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56E87BC-4D2C-43FC-BC5B-D1E1AA772DF8}"/>
              </a:ext>
            </a:extLst>
          </p:cNvPr>
          <p:cNvCxnSpPr>
            <a:cxnSpLocks/>
          </p:cNvCxnSpPr>
          <p:nvPr/>
        </p:nvCxnSpPr>
        <p:spPr>
          <a:xfrm flipV="1">
            <a:off x="7245350" y="4352925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41" name="TextBox 47">
            <a:extLst>
              <a:ext uri="{FF2B5EF4-FFF2-40B4-BE49-F238E27FC236}">
                <a16:creationId xmlns:a16="http://schemas.microsoft.com/office/drawing/2014/main" id="{F7000780-DD60-4716-8F99-EE0611532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650" y="415448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z6</a:t>
            </a:r>
          </a:p>
        </p:txBody>
      </p:sp>
      <p:sp>
        <p:nvSpPr>
          <p:cNvPr id="21542" name="TextBox 48">
            <a:extLst>
              <a:ext uri="{FF2B5EF4-FFF2-40B4-BE49-F238E27FC236}">
                <a16:creationId xmlns:a16="http://schemas.microsoft.com/office/drawing/2014/main" id="{6DB481A4-E755-4447-8334-ED31F7082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3306763"/>
            <a:ext cx="590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596E1C0-12DB-4F44-A538-228B97242D5F}"/>
              </a:ext>
            </a:extLst>
          </p:cNvPr>
          <p:cNvSpPr/>
          <p:nvPr/>
        </p:nvSpPr>
        <p:spPr>
          <a:xfrm>
            <a:off x="7169150" y="4264025"/>
            <a:ext cx="182563" cy="1841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44" name="TextBox 50">
            <a:extLst>
              <a:ext uri="{FF2B5EF4-FFF2-40B4-BE49-F238E27FC236}">
                <a16:creationId xmlns:a16="http://schemas.microsoft.com/office/drawing/2014/main" id="{FF48673C-CA5D-4FED-9C37-C73EEA10B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4378325"/>
            <a:ext cx="858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x6,x7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15564CA-B0CE-4AF4-A29B-6FDAB9597333}"/>
              </a:ext>
            </a:extLst>
          </p:cNvPr>
          <p:cNvSpPr/>
          <p:nvPr/>
        </p:nvSpPr>
        <p:spPr>
          <a:xfrm>
            <a:off x="7202488" y="4306888"/>
            <a:ext cx="92075" cy="90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46" name="TextBox 52">
            <a:extLst>
              <a:ext uri="{FF2B5EF4-FFF2-40B4-BE49-F238E27FC236}">
                <a16:creationId xmlns:a16="http://schemas.microsoft.com/office/drawing/2014/main" id="{0E02CE7F-7766-4C6C-B9F4-25E6BBDCC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5" y="482441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2</a:t>
            </a:r>
          </a:p>
        </p:txBody>
      </p:sp>
      <p:sp>
        <p:nvSpPr>
          <p:cNvPr id="57" name="Arrow: Circular 56">
            <a:extLst>
              <a:ext uri="{FF2B5EF4-FFF2-40B4-BE49-F238E27FC236}">
                <a16:creationId xmlns:a16="http://schemas.microsoft.com/office/drawing/2014/main" id="{2AB68DCC-DF8F-4161-8622-FC65E8DA3004}"/>
              </a:ext>
            </a:extLst>
          </p:cNvPr>
          <p:cNvSpPr/>
          <p:nvPr/>
        </p:nvSpPr>
        <p:spPr>
          <a:xfrm>
            <a:off x="2635250" y="4016375"/>
            <a:ext cx="685800" cy="606425"/>
          </a:xfrm>
          <a:prstGeom prst="circular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48" name="TextBox 57">
            <a:extLst>
              <a:ext uri="{FF2B5EF4-FFF2-40B4-BE49-F238E27FC236}">
                <a16:creationId xmlns:a16="http://schemas.microsoft.com/office/drawing/2014/main" id="{DB935D8F-9B85-44CD-9140-D8DE34615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5445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3</a:t>
            </a:r>
          </a:p>
        </p:txBody>
      </p:sp>
      <p:sp>
        <p:nvSpPr>
          <p:cNvPr id="59" name="Arrow: Circular 58">
            <a:extLst>
              <a:ext uri="{FF2B5EF4-FFF2-40B4-BE49-F238E27FC236}">
                <a16:creationId xmlns:a16="http://schemas.microsoft.com/office/drawing/2014/main" id="{E3FCEA0C-9EEA-41F0-AFAE-27314F92F25B}"/>
              </a:ext>
            </a:extLst>
          </p:cNvPr>
          <p:cNvSpPr/>
          <p:nvPr/>
        </p:nvSpPr>
        <p:spPr>
          <a:xfrm>
            <a:off x="5256213" y="4024313"/>
            <a:ext cx="685800" cy="608012"/>
          </a:xfrm>
          <a:prstGeom prst="circular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50" name="TextBox 59">
            <a:extLst>
              <a:ext uri="{FF2B5EF4-FFF2-40B4-BE49-F238E27FC236}">
                <a16:creationId xmlns:a16="http://schemas.microsoft.com/office/drawing/2014/main" id="{2ACC6B53-5F7A-4B32-876C-F9035F0A6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850" y="3817938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5</a:t>
            </a:r>
          </a:p>
        </p:txBody>
      </p:sp>
      <p:sp>
        <p:nvSpPr>
          <p:cNvPr id="61" name="Arrow: Curved Right 60">
            <a:extLst>
              <a:ext uri="{FF2B5EF4-FFF2-40B4-BE49-F238E27FC236}">
                <a16:creationId xmlns:a16="http://schemas.microsoft.com/office/drawing/2014/main" id="{D19E8B1A-851C-4548-A732-CBB69B6BB8A8}"/>
              </a:ext>
            </a:extLst>
          </p:cNvPr>
          <p:cNvSpPr/>
          <p:nvPr/>
        </p:nvSpPr>
        <p:spPr>
          <a:xfrm rot="5400000">
            <a:off x="7328694" y="4175919"/>
            <a:ext cx="619125" cy="369887"/>
          </a:xfrm>
          <a:prstGeom prst="curvedRight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52" name="TextBox 61">
            <a:extLst>
              <a:ext uri="{FF2B5EF4-FFF2-40B4-BE49-F238E27FC236}">
                <a16:creationId xmlns:a16="http://schemas.microsoft.com/office/drawing/2014/main" id="{FD89A0C1-B8D7-4F4F-8782-A3E2C0471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8388" y="467677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6</a:t>
            </a:r>
          </a:p>
        </p:txBody>
      </p:sp>
      <p:sp>
        <p:nvSpPr>
          <p:cNvPr id="63" name="Arrow: Curved Right 62">
            <a:extLst>
              <a:ext uri="{FF2B5EF4-FFF2-40B4-BE49-F238E27FC236}">
                <a16:creationId xmlns:a16="http://schemas.microsoft.com/office/drawing/2014/main" id="{F17FB0DF-5393-4548-A140-DC6CCEB585C5}"/>
              </a:ext>
            </a:extLst>
          </p:cNvPr>
          <p:cNvSpPr/>
          <p:nvPr/>
        </p:nvSpPr>
        <p:spPr>
          <a:xfrm>
            <a:off x="6892925" y="3749675"/>
            <a:ext cx="617538" cy="368300"/>
          </a:xfrm>
          <a:prstGeom prst="curvedRight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54" name="TextBox 63">
            <a:extLst>
              <a:ext uri="{FF2B5EF4-FFF2-40B4-BE49-F238E27FC236}">
                <a16:creationId xmlns:a16="http://schemas.microsoft.com/office/drawing/2014/main" id="{B573815C-58D5-4001-A0DB-B68557A16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5" y="368458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8BB2E82-5B70-467D-BA34-D2920443F620}"/>
              </a:ext>
            </a:extLst>
          </p:cNvPr>
          <p:cNvSpPr/>
          <p:nvPr/>
        </p:nvSpPr>
        <p:spPr>
          <a:xfrm>
            <a:off x="6478588" y="5241925"/>
            <a:ext cx="1597025" cy="646113"/>
          </a:xfrm>
          <a:prstGeom prst="rect">
            <a:avLst/>
          </a:prstGeom>
          <a:noFill/>
          <a:ln w="38100">
            <a:solidFill>
              <a:srgbClr val="08080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CEC7C6E-6629-4A09-B0B0-D5E55A2E4CDB}"/>
              </a:ext>
            </a:extLst>
          </p:cNvPr>
          <p:cNvSpPr/>
          <p:nvPr/>
        </p:nvSpPr>
        <p:spPr>
          <a:xfrm>
            <a:off x="7216775" y="4597400"/>
            <a:ext cx="117475" cy="639763"/>
          </a:xfrm>
          <a:prstGeom prst="rect">
            <a:avLst/>
          </a:prstGeom>
          <a:noFill/>
          <a:ln w="38100">
            <a:solidFill>
              <a:srgbClr val="08080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57" name="TextBox 66">
            <a:extLst>
              <a:ext uri="{FF2B5EF4-FFF2-40B4-BE49-F238E27FC236}">
                <a16:creationId xmlns:a16="http://schemas.microsoft.com/office/drawing/2014/main" id="{A8CA5AA9-D7D0-4643-94A9-9FC50595F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5354638"/>
            <a:ext cx="1398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tern device</a:t>
            </a:r>
          </a:p>
        </p:txBody>
      </p:sp>
      <p:sp>
        <p:nvSpPr>
          <p:cNvPr id="21558" name="TextBox 67">
            <a:extLst>
              <a:ext uri="{FF2B5EF4-FFF2-40B4-BE49-F238E27FC236}">
                <a16:creationId xmlns:a16="http://schemas.microsoft.com/office/drawing/2014/main" id="{F1932D42-D268-40BA-B4C8-A4BC0D6C6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4137025"/>
            <a:ext cx="1677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u="sng">
                <a:solidFill>
                  <a:srgbClr val="080808"/>
                </a:solidFill>
                <a:latin typeface="Arial" panose="020B0604020202020204" pitchFamily="34" charset="0"/>
              </a:rPr>
              <a:t>Side View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46BBB49-6DA4-45B1-A74C-3E83BDB29648}"/>
              </a:ext>
            </a:extLst>
          </p:cNvPr>
          <p:cNvSpPr/>
          <p:nvPr/>
        </p:nvSpPr>
        <p:spPr>
          <a:xfrm rot="5400000">
            <a:off x="6398419" y="1727995"/>
            <a:ext cx="274637" cy="13716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DAF8930-F70A-4E05-9DA9-AD788707E367}"/>
              </a:ext>
            </a:extLst>
          </p:cNvPr>
          <p:cNvSpPr/>
          <p:nvPr/>
        </p:nvSpPr>
        <p:spPr>
          <a:xfrm>
            <a:off x="7094538" y="2185988"/>
            <a:ext cx="457200" cy="457200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182C96-C9B1-4FFB-90C4-A7BE5231DB01}"/>
              </a:ext>
            </a:extLst>
          </p:cNvPr>
          <p:cNvSpPr/>
          <p:nvPr/>
        </p:nvSpPr>
        <p:spPr>
          <a:xfrm rot="5400000">
            <a:off x="3511550" y="119063"/>
            <a:ext cx="273050" cy="36576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B0A28C-D69F-4B82-9733-65254C934809}"/>
              </a:ext>
            </a:extLst>
          </p:cNvPr>
          <p:cNvSpPr/>
          <p:nvPr/>
        </p:nvSpPr>
        <p:spPr>
          <a:xfrm rot="10800000">
            <a:off x="5386388" y="1731963"/>
            <a:ext cx="457200" cy="4572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B7471D9-5742-4A9D-8586-C8ECC8C8EA6F}"/>
              </a:ext>
            </a:extLst>
          </p:cNvPr>
          <p:cNvSpPr/>
          <p:nvPr/>
        </p:nvSpPr>
        <p:spPr>
          <a:xfrm rot="10800000">
            <a:off x="2725738" y="1731963"/>
            <a:ext cx="457200" cy="4572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DCC629D-5C2D-44F8-9346-4CE55A6427F8}"/>
              </a:ext>
            </a:extLst>
          </p:cNvPr>
          <p:cNvCxnSpPr>
            <a:cxnSpLocks/>
          </p:cNvCxnSpPr>
          <p:nvPr/>
        </p:nvCxnSpPr>
        <p:spPr>
          <a:xfrm>
            <a:off x="2938463" y="1928813"/>
            <a:ext cx="6350" cy="876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A165D69-0987-4DD6-81B5-075D3DDBD658}"/>
              </a:ext>
            </a:extLst>
          </p:cNvPr>
          <p:cNvCxnSpPr>
            <a:cxnSpLocks/>
          </p:cNvCxnSpPr>
          <p:nvPr/>
        </p:nvCxnSpPr>
        <p:spPr>
          <a:xfrm flipV="1">
            <a:off x="2925763" y="1947863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66" name="TextBox 75">
            <a:extLst>
              <a:ext uri="{FF2B5EF4-FFF2-40B4-BE49-F238E27FC236}">
                <a16:creationId xmlns:a16="http://schemas.microsoft.com/office/drawing/2014/main" id="{BA13BFC9-3F36-4491-84EB-15D4C3C76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75" y="1757363"/>
            <a:ext cx="833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x1,x2</a:t>
            </a:r>
          </a:p>
        </p:txBody>
      </p:sp>
      <p:sp>
        <p:nvSpPr>
          <p:cNvPr id="21567" name="TextBox 76">
            <a:extLst>
              <a:ext uri="{FF2B5EF4-FFF2-40B4-BE49-F238E27FC236}">
                <a16:creationId xmlns:a16="http://schemas.microsoft.com/office/drawing/2014/main" id="{64592C78-B79C-4815-A40D-4E9693A32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1804988"/>
            <a:ext cx="1357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z1, z2, x3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D33B318-155A-4029-A975-983D471A59CB}"/>
              </a:ext>
            </a:extLst>
          </p:cNvPr>
          <p:cNvSpPr/>
          <p:nvPr/>
        </p:nvSpPr>
        <p:spPr>
          <a:xfrm>
            <a:off x="2867025" y="1860550"/>
            <a:ext cx="182563" cy="182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69" name="TextBox 78">
            <a:extLst>
              <a:ext uri="{FF2B5EF4-FFF2-40B4-BE49-F238E27FC236}">
                <a16:creationId xmlns:a16="http://schemas.microsoft.com/office/drawing/2014/main" id="{C034E38C-8568-499C-9C70-9BFBD4DE9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738" y="272256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z3</a:t>
            </a:r>
          </a:p>
        </p:txBody>
      </p:sp>
      <p:sp>
        <p:nvSpPr>
          <p:cNvPr id="80" name="Arrow: Curved Right 79">
            <a:extLst>
              <a:ext uri="{FF2B5EF4-FFF2-40B4-BE49-F238E27FC236}">
                <a16:creationId xmlns:a16="http://schemas.microsoft.com/office/drawing/2014/main" id="{F98DAFE0-462E-4E89-9A48-029B07D43294}"/>
              </a:ext>
            </a:extLst>
          </p:cNvPr>
          <p:cNvSpPr/>
          <p:nvPr/>
        </p:nvSpPr>
        <p:spPr>
          <a:xfrm>
            <a:off x="2589213" y="2389188"/>
            <a:ext cx="619125" cy="368300"/>
          </a:xfrm>
          <a:prstGeom prst="curvedRight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092F70D-D616-4CD5-9655-4844F1DBD64E}"/>
              </a:ext>
            </a:extLst>
          </p:cNvPr>
          <p:cNvCxnSpPr>
            <a:cxnSpLocks/>
          </p:cNvCxnSpPr>
          <p:nvPr/>
        </p:nvCxnSpPr>
        <p:spPr>
          <a:xfrm flipH="1">
            <a:off x="3219450" y="1651000"/>
            <a:ext cx="2133600" cy="0"/>
          </a:xfrm>
          <a:prstGeom prst="straightConnector1">
            <a:avLst/>
          </a:prstGeom>
          <a:ln>
            <a:solidFill>
              <a:srgbClr val="08080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72" name="TextBox 81">
            <a:extLst>
              <a:ext uri="{FF2B5EF4-FFF2-40B4-BE49-F238E27FC236}">
                <a16:creationId xmlns:a16="http://schemas.microsoft.com/office/drawing/2014/main" id="{6A43988F-DC3C-49F0-AD1D-31249596A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132238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d4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1AD09E4-E7FE-4652-A95B-530F832C3F7F}"/>
              </a:ext>
            </a:extLst>
          </p:cNvPr>
          <p:cNvCxnSpPr>
            <a:cxnSpLocks/>
          </p:cNvCxnSpPr>
          <p:nvPr/>
        </p:nvCxnSpPr>
        <p:spPr>
          <a:xfrm>
            <a:off x="5602575" y="1969223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54AE892-6E21-42A1-8038-B8E9C18E21DB}"/>
              </a:ext>
            </a:extLst>
          </p:cNvPr>
          <p:cNvCxnSpPr>
            <a:cxnSpLocks/>
          </p:cNvCxnSpPr>
          <p:nvPr/>
        </p:nvCxnSpPr>
        <p:spPr>
          <a:xfrm flipV="1">
            <a:off x="5609793" y="1977881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75" name="TextBox 84">
            <a:extLst>
              <a:ext uri="{FF2B5EF4-FFF2-40B4-BE49-F238E27FC236}">
                <a16:creationId xmlns:a16="http://schemas.microsoft.com/office/drawing/2014/main" id="{2B6F7AB9-8147-4F9D-8151-F21FC7A27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907" y="1758950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z4</a:t>
            </a:r>
          </a:p>
        </p:txBody>
      </p:sp>
      <p:sp>
        <p:nvSpPr>
          <p:cNvPr id="21576" name="TextBox 85">
            <a:extLst>
              <a:ext uri="{FF2B5EF4-FFF2-40B4-BE49-F238E27FC236}">
                <a16:creationId xmlns:a16="http://schemas.microsoft.com/office/drawing/2014/main" id="{CC1D545F-8B22-4D1B-AF2C-2281949E0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3151548"/>
            <a:ext cx="835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z5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E6438FA-B447-4C94-BA47-64DE8806F0F4}"/>
              </a:ext>
            </a:extLst>
          </p:cNvPr>
          <p:cNvSpPr/>
          <p:nvPr/>
        </p:nvSpPr>
        <p:spPr>
          <a:xfrm>
            <a:off x="2898775" y="1901825"/>
            <a:ext cx="93663" cy="92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E362123-8E0A-4C4B-81B5-89114BF92463}"/>
              </a:ext>
            </a:extLst>
          </p:cNvPr>
          <p:cNvSpPr/>
          <p:nvPr/>
        </p:nvSpPr>
        <p:spPr>
          <a:xfrm>
            <a:off x="5529550" y="1888224"/>
            <a:ext cx="182563" cy="1825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79" name="TextBox 88">
            <a:extLst>
              <a:ext uri="{FF2B5EF4-FFF2-40B4-BE49-F238E27FC236}">
                <a16:creationId xmlns:a16="http://schemas.microsoft.com/office/drawing/2014/main" id="{1A123ABC-A3F7-45B0-B1E4-2F42B4493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840" y="1555029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x4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863B08B-A222-49AB-9DB0-8B98A7E2D9CD}"/>
              </a:ext>
            </a:extLst>
          </p:cNvPr>
          <p:cNvSpPr/>
          <p:nvPr/>
        </p:nvSpPr>
        <p:spPr>
          <a:xfrm>
            <a:off x="5561300" y="1929499"/>
            <a:ext cx="93663" cy="90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3E969DD-6959-44DD-B59E-2ABF17B3F8A5}"/>
              </a:ext>
            </a:extLst>
          </p:cNvPr>
          <p:cNvCxnSpPr>
            <a:cxnSpLocks/>
          </p:cNvCxnSpPr>
          <p:nvPr/>
        </p:nvCxnSpPr>
        <p:spPr>
          <a:xfrm>
            <a:off x="7315201" y="2401888"/>
            <a:ext cx="7937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ECDF32F-0ABD-4E10-B3E4-5F341826B8F3}"/>
              </a:ext>
            </a:extLst>
          </p:cNvPr>
          <p:cNvCxnSpPr>
            <a:cxnSpLocks/>
          </p:cNvCxnSpPr>
          <p:nvPr/>
        </p:nvCxnSpPr>
        <p:spPr>
          <a:xfrm flipV="1">
            <a:off x="7308851" y="2408238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83" name="TextBox 92">
            <a:extLst>
              <a:ext uri="{FF2B5EF4-FFF2-40B4-BE49-F238E27FC236}">
                <a16:creationId xmlns:a16="http://schemas.microsoft.com/office/drawing/2014/main" id="{6F3FB427-6B2C-4EBE-88D7-46C7372F1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563" y="2209801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z6</a:t>
            </a:r>
          </a:p>
        </p:txBody>
      </p:sp>
      <p:sp>
        <p:nvSpPr>
          <p:cNvPr id="21584" name="TextBox 93">
            <a:extLst>
              <a:ext uri="{FF2B5EF4-FFF2-40B4-BE49-F238E27FC236}">
                <a16:creationId xmlns:a16="http://schemas.microsoft.com/office/drawing/2014/main" id="{DBA2F698-FA49-426F-8FAB-BA673E08F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176" y="2305051"/>
            <a:ext cx="590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6FA5EC9-FC96-48A1-81A8-6CE379477A82}"/>
              </a:ext>
            </a:extLst>
          </p:cNvPr>
          <p:cNvSpPr/>
          <p:nvPr/>
        </p:nvSpPr>
        <p:spPr>
          <a:xfrm>
            <a:off x="7231063" y="2319338"/>
            <a:ext cx="182563" cy="182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86" name="TextBox 95">
            <a:extLst>
              <a:ext uri="{FF2B5EF4-FFF2-40B4-BE49-F238E27FC236}">
                <a16:creationId xmlns:a16="http://schemas.microsoft.com/office/drawing/2014/main" id="{9FD516BE-543F-4948-8E6D-D7306F17D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3290888"/>
            <a:ext cx="860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x6,x7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4230798-A1FD-4B2C-8695-1357FAC3549F}"/>
              </a:ext>
            </a:extLst>
          </p:cNvPr>
          <p:cNvSpPr/>
          <p:nvPr/>
        </p:nvSpPr>
        <p:spPr>
          <a:xfrm>
            <a:off x="7264401" y="2360613"/>
            <a:ext cx="92075" cy="92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88" name="TextBox 97">
            <a:extLst>
              <a:ext uri="{FF2B5EF4-FFF2-40B4-BE49-F238E27FC236}">
                <a16:creationId xmlns:a16="http://schemas.microsoft.com/office/drawing/2014/main" id="{50CE74A3-BF55-4F5A-A355-EBBB5D871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398713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3</a:t>
            </a:r>
          </a:p>
        </p:txBody>
      </p:sp>
      <p:sp>
        <p:nvSpPr>
          <p:cNvPr id="99" name="Arrow: Circular 98">
            <a:extLst>
              <a:ext uri="{FF2B5EF4-FFF2-40B4-BE49-F238E27FC236}">
                <a16:creationId xmlns:a16="http://schemas.microsoft.com/office/drawing/2014/main" id="{F3524BB7-A62D-441A-A295-A12490483B4A}"/>
              </a:ext>
            </a:extLst>
          </p:cNvPr>
          <p:cNvSpPr/>
          <p:nvPr/>
        </p:nvSpPr>
        <p:spPr>
          <a:xfrm>
            <a:off x="2614613" y="1589088"/>
            <a:ext cx="685800" cy="608012"/>
          </a:xfrm>
          <a:prstGeom prst="circular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90" name="TextBox 99">
            <a:extLst>
              <a:ext uri="{FF2B5EF4-FFF2-40B4-BE49-F238E27FC236}">
                <a16:creationId xmlns:a16="http://schemas.microsoft.com/office/drawing/2014/main" id="{9F2FD58B-1227-42AA-AC69-07D9A1E2C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1428750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2</a:t>
            </a:r>
          </a:p>
        </p:txBody>
      </p:sp>
      <p:sp>
        <p:nvSpPr>
          <p:cNvPr id="21591" name="TextBox 100">
            <a:extLst>
              <a:ext uri="{FF2B5EF4-FFF2-40B4-BE49-F238E27FC236}">
                <a16:creationId xmlns:a16="http://schemas.microsoft.com/office/drawing/2014/main" id="{4337387D-469C-4FE7-B5DD-6E32D1176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148" y="2756479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Symbol" panose="05050102010706020507" pitchFamily="18" charset="2"/>
              </a:rPr>
              <a:t>Q</a:t>
            </a:r>
            <a:r>
              <a:rPr lang="en-US" altLang="en-US" sz="1800" baseline="-25000" dirty="0"/>
              <a:t>5</a:t>
            </a:r>
          </a:p>
        </p:txBody>
      </p:sp>
      <p:sp>
        <p:nvSpPr>
          <p:cNvPr id="102" name="Arrow: Curved Right 101">
            <a:extLst>
              <a:ext uri="{FF2B5EF4-FFF2-40B4-BE49-F238E27FC236}">
                <a16:creationId xmlns:a16="http://schemas.microsoft.com/office/drawing/2014/main" id="{96D11C56-E5AE-46D3-9101-E58B780B18C7}"/>
              </a:ext>
            </a:extLst>
          </p:cNvPr>
          <p:cNvSpPr/>
          <p:nvPr/>
        </p:nvSpPr>
        <p:spPr>
          <a:xfrm rot="5400000">
            <a:off x="8110538" y="2266951"/>
            <a:ext cx="617537" cy="369888"/>
          </a:xfrm>
          <a:prstGeom prst="curvedRight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93" name="TextBox 102">
            <a:extLst>
              <a:ext uri="{FF2B5EF4-FFF2-40B4-BE49-F238E27FC236}">
                <a16:creationId xmlns:a16="http://schemas.microsoft.com/office/drawing/2014/main" id="{928116D2-EFB4-421F-84F4-166DCF00F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826" y="2782888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6</a:t>
            </a:r>
          </a:p>
        </p:txBody>
      </p:sp>
      <p:sp>
        <p:nvSpPr>
          <p:cNvPr id="21594" name="TextBox 103">
            <a:extLst>
              <a:ext uri="{FF2B5EF4-FFF2-40B4-BE49-F238E27FC236}">
                <a16:creationId xmlns:a16="http://schemas.microsoft.com/office/drawing/2014/main" id="{8815F34E-989F-43EF-B1CF-52F119AD7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3" y="1949451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7</a:t>
            </a:r>
          </a:p>
        </p:txBody>
      </p:sp>
      <p:sp>
        <p:nvSpPr>
          <p:cNvPr id="21595" name="TextBox 104">
            <a:extLst>
              <a:ext uri="{FF2B5EF4-FFF2-40B4-BE49-F238E27FC236}">
                <a16:creationId xmlns:a16="http://schemas.microsoft.com/office/drawing/2014/main" id="{43A0B67E-563F-48CF-AEB7-95BAE7DAB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701800"/>
            <a:ext cx="16779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u="sng">
                <a:solidFill>
                  <a:srgbClr val="080808"/>
                </a:solidFill>
                <a:latin typeface="Arial" panose="020B0604020202020204" pitchFamily="34" charset="0"/>
              </a:rPr>
              <a:t>Top View</a:t>
            </a:r>
          </a:p>
        </p:txBody>
      </p:sp>
      <p:sp>
        <p:nvSpPr>
          <p:cNvPr id="107" name="Arrow: Circular 106">
            <a:extLst>
              <a:ext uri="{FF2B5EF4-FFF2-40B4-BE49-F238E27FC236}">
                <a16:creationId xmlns:a16="http://schemas.microsoft.com/office/drawing/2014/main" id="{F6C2F915-E825-422A-BA62-D33AF574FE55}"/>
              </a:ext>
            </a:extLst>
          </p:cNvPr>
          <p:cNvSpPr/>
          <p:nvPr/>
        </p:nvSpPr>
        <p:spPr>
          <a:xfrm>
            <a:off x="6980238" y="2054226"/>
            <a:ext cx="685800" cy="608012"/>
          </a:xfrm>
          <a:prstGeom prst="circular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Text Box 518">
            <a:extLst>
              <a:ext uri="{FF2B5EF4-FFF2-40B4-BE49-F238E27FC236}">
                <a16:creationId xmlns:a16="http://schemas.microsoft.com/office/drawing/2014/main" id="{AFCA42F0-9F27-4492-B68A-BCEB6CC03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5905356"/>
            <a:ext cx="3756025" cy="73866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b="0" u="sng" dirty="0" err="1">
                <a:latin typeface="Symbol" panose="05050102010706020507" pitchFamily="18" charset="2"/>
              </a:rPr>
              <a:t>q</a:t>
            </a:r>
            <a:r>
              <a:rPr lang="en-US" altLang="en-US" sz="2000" b="0" baseline="-25000" dirty="0" err="1">
                <a:latin typeface="Symbol" panose="05050102010706020507" pitchFamily="18" charset="2"/>
              </a:rPr>
              <a:t>HOME</a:t>
            </a:r>
            <a:r>
              <a:rPr lang="en-US" altLang="en-US" sz="1800" b="0" dirty="0">
                <a:latin typeface="Arial" panose="020B0604020202020204" pitchFamily="34" charset="0"/>
              </a:rPr>
              <a:t>=[2.5m, 0 rad, </a:t>
            </a:r>
            <a:r>
              <a:rPr lang="en-US" altLang="en-US" sz="2400" b="0" dirty="0">
                <a:latin typeface="Symbol" panose="05050102010706020507" pitchFamily="18" charset="2"/>
              </a:rPr>
              <a:t>p</a:t>
            </a:r>
            <a:r>
              <a:rPr lang="en-US" altLang="en-US" sz="1800" b="0" dirty="0">
                <a:latin typeface="Arial" panose="020B0604020202020204" pitchFamily="34" charset="0"/>
              </a:rPr>
              <a:t>/2 rad, 2.5m, 0, 0, 0]</a:t>
            </a:r>
            <a:r>
              <a:rPr lang="en-US" altLang="en-US" sz="1800" b="0" baseline="30000" dirty="0">
                <a:latin typeface="Arial" panose="020B0604020202020204" pitchFamily="34" charset="0"/>
              </a:rPr>
              <a:t>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F4C2B58-1289-4200-B8D7-E4D623176F3E}"/>
              </a:ext>
            </a:extLst>
          </p:cNvPr>
          <p:cNvCxnSpPr>
            <a:cxnSpLocks/>
          </p:cNvCxnSpPr>
          <p:nvPr/>
        </p:nvCxnSpPr>
        <p:spPr>
          <a:xfrm flipH="1">
            <a:off x="5255130" y="1980551"/>
            <a:ext cx="1" cy="503093"/>
          </a:xfrm>
          <a:prstGeom prst="straightConnector1">
            <a:avLst/>
          </a:prstGeom>
          <a:ln>
            <a:solidFill>
              <a:srgbClr val="08080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81">
            <a:extLst>
              <a:ext uri="{FF2B5EF4-FFF2-40B4-BE49-F238E27FC236}">
                <a16:creationId xmlns:a16="http://schemas.microsoft.com/office/drawing/2014/main" id="{98707176-D74E-457F-89C5-182EAA936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4" y="2036621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a4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89DDEF5-337B-4EAE-8A39-945004426381}"/>
              </a:ext>
            </a:extLst>
          </p:cNvPr>
          <p:cNvCxnSpPr>
            <a:cxnSpLocks/>
          </p:cNvCxnSpPr>
          <p:nvPr/>
        </p:nvCxnSpPr>
        <p:spPr>
          <a:xfrm>
            <a:off x="5611811" y="2437897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F333DBA6-620E-4FF6-A1B3-C602AEE7FBBA}"/>
              </a:ext>
            </a:extLst>
          </p:cNvPr>
          <p:cNvSpPr/>
          <p:nvPr/>
        </p:nvSpPr>
        <p:spPr>
          <a:xfrm>
            <a:off x="5529261" y="2355347"/>
            <a:ext cx="182563" cy="1825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D71547B-42E8-4C60-A61B-65CE0A67BB43}"/>
              </a:ext>
            </a:extLst>
          </p:cNvPr>
          <p:cNvSpPr/>
          <p:nvPr/>
        </p:nvSpPr>
        <p:spPr>
          <a:xfrm>
            <a:off x="5570536" y="2398173"/>
            <a:ext cx="93663" cy="90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5" name="TextBox 88">
            <a:extLst>
              <a:ext uri="{FF2B5EF4-FFF2-40B4-BE49-F238E27FC236}">
                <a16:creationId xmlns:a16="http://schemas.microsoft.com/office/drawing/2014/main" id="{07591163-6F88-45DF-93E7-E17B8BFB4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14" y="2257498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x5</a:t>
            </a:r>
          </a:p>
        </p:txBody>
      </p:sp>
      <p:sp>
        <p:nvSpPr>
          <p:cNvPr id="106" name="Arrow: Curved Right 105">
            <a:extLst>
              <a:ext uri="{FF2B5EF4-FFF2-40B4-BE49-F238E27FC236}">
                <a16:creationId xmlns:a16="http://schemas.microsoft.com/office/drawing/2014/main" id="{B7704FEF-5D84-412B-8235-123200050538}"/>
              </a:ext>
            </a:extLst>
          </p:cNvPr>
          <p:cNvSpPr/>
          <p:nvPr/>
        </p:nvSpPr>
        <p:spPr>
          <a:xfrm>
            <a:off x="5308598" y="2761242"/>
            <a:ext cx="619125" cy="369887"/>
          </a:xfrm>
          <a:prstGeom prst="curvedRight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C07DFEC2-A0B2-4858-936A-9EE1D630B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Robot Design (D-H Table)</a:t>
            </a:r>
          </a:p>
        </p:txBody>
      </p:sp>
      <p:graphicFrame>
        <p:nvGraphicFramePr>
          <p:cNvPr id="213694" name="Group 702">
            <a:extLst>
              <a:ext uri="{FF2B5EF4-FFF2-40B4-BE49-F238E27FC236}">
                <a16:creationId xmlns:a16="http://schemas.microsoft.com/office/drawing/2014/main" id="{67B7D3E7-9FB1-420C-ADC4-DB6089282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81936"/>
              </p:ext>
            </p:extLst>
          </p:nvPr>
        </p:nvGraphicFramePr>
        <p:xfrm>
          <a:off x="323850" y="1389063"/>
          <a:ext cx="8266113" cy="4456112"/>
        </p:xfrm>
        <a:graphic>
          <a:graphicData uri="http://schemas.openxmlformats.org/drawingml/2006/table">
            <a:tbl>
              <a:tblPr/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872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i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a</a:t>
                      </a:r>
                      <a:r>
                        <a:rPr kumimoji="0" lang="en-US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i-1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(deg)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  <a:r>
                        <a:rPr kumimoji="0" lang="en-US" alt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i-1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(m)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(m)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(deg)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JL</a:t>
                      </a:r>
                      <a:r>
                        <a:rPr kumimoji="0" lang="en-US" alt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-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Palatino Linotype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(deg)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JL</a:t>
                      </a:r>
                      <a:r>
                        <a:rPr kumimoji="0" lang="en-US" alt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+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Palatino Linotype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(deg)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0</a:t>
                      </a:r>
                      <a:endParaRPr kumimoji="0" lang="en-US" alt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Palatino Linotype" charset="0"/>
                        <a:ea typeface="ＭＳ Ｐゴシック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2.5m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3.75m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-180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180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135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0</a:t>
                      </a:r>
                      <a:endParaRPr kumimoji="0" lang="en-US" alt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Palatino Linotype" charset="0"/>
                        <a:ea typeface="ＭＳ Ｐゴシック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2.5m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3.75m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-22.5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22.5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225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532" name="Text Box 700">
            <a:extLst>
              <a:ext uri="{FF2B5EF4-FFF2-40B4-BE49-F238E27FC236}">
                <a16:creationId xmlns:a16="http://schemas.microsoft.com/office/drawing/2014/main" id="{121EE0ED-9352-430A-8809-314D32B1B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6067425"/>
            <a:ext cx="1587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Arial" panose="020B0604020202020204" pitchFamily="34" charset="0"/>
              </a:rPr>
              <a:t>JL = JOINT LIMIT</a:t>
            </a:r>
          </a:p>
        </p:txBody>
      </p:sp>
      <p:sp>
        <p:nvSpPr>
          <p:cNvPr id="22533" name="Date Placeholder 1">
            <a:extLst>
              <a:ext uri="{FF2B5EF4-FFF2-40B4-BE49-F238E27FC236}">
                <a16:creationId xmlns:a16="http://schemas.microsoft.com/office/drawing/2014/main" id="{9AA1870E-B5D2-409D-B513-E9F499CEE5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22534" name="Footer Placeholder 2">
            <a:extLst>
              <a:ext uri="{FF2B5EF4-FFF2-40B4-BE49-F238E27FC236}">
                <a16:creationId xmlns:a16="http://schemas.microsoft.com/office/drawing/2014/main" id="{46143765-A294-4387-B739-8D8E4A08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2535" name="Slide Number Placeholder 3">
            <a:extLst>
              <a:ext uri="{FF2B5EF4-FFF2-40B4-BE49-F238E27FC236}">
                <a16:creationId xmlns:a16="http://schemas.microsoft.com/office/drawing/2014/main" id="{DE410A08-B035-4064-AB44-AC0CF21F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7234C1-3D56-4560-ADF9-C399F680633B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60FD23E-6639-4409-BA21-E74CE2BD8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Robot Design (Joint Animation)</a:t>
            </a:r>
          </a:p>
        </p:txBody>
      </p:sp>
      <p:sp>
        <p:nvSpPr>
          <p:cNvPr id="216141" name="Rectangle 77">
            <a:extLst>
              <a:ext uri="{FF2B5EF4-FFF2-40B4-BE49-F238E27FC236}">
                <a16:creationId xmlns:a16="http://schemas.microsoft.com/office/drawing/2014/main" id="{A11E4836-3C4E-4D5F-9F5D-22F712CBD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1665288"/>
            <a:ext cx="6797675" cy="44148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13500000">
              <a:srgbClr val="999999">
                <a:alpha val="74997"/>
              </a:srgb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rgbClr val="131313"/>
                </a:solidFill>
                <a:latin typeface="Arial" pitchFamily="-111" charset="0"/>
                <a:ea typeface="+mn-ea"/>
              </a:rPr>
              <a:t>My Awesome Robot</a:t>
            </a:r>
          </a:p>
          <a:p>
            <a:pPr algn="ctr" eaLnBrk="1" hangingPunct="1">
              <a:defRPr/>
            </a:pPr>
            <a:r>
              <a:rPr lang="en-US">
                <a:solidFill>
                  <a:srgbClr val="131313"/>
                </a:solidFill>
                <a:latin typeface="Arial" pitchFamily="-111" charset="0"/>
                <a:ea typeface="+mn-ea"/>
              </a:rPr>
              <a:t>(Show the motion of each joint in RoboWorks)</a:t>
            </a:r>
          </a:p>
        </p:txBody>
      </p:sp>
      <p:sp>
        <p:nvSpPr>
          <p:cNvPr id="23556" name="Date Placeholder 1">
            <a:extLst>
              <a:ext uri="{FF2B5EF4-FFF2-40B4-BE49-F238E27FC236}">
                <a16:creationId xmlns:a16="http://schemas.microsoft.com/office/drawing/2014/main" id="{AF1E593B-950E-470F-933F-E628077172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23557" name="Footer Placeholder 2">
            <a:extLst>
              <a:ext uri="{FF2B5EF4-FFF2-40B4-BE49-F238E27FC236}">
                <a16:creationId xmlns:a16="http://schemas.microsoft.com/office/drawing/2014/main" id="{7DD35305-0DCD-48B5-9939-D5E2EBA8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3558" name="Slide Number Placeholder 3">
            <a:extLst>
              <a:ext uri="{FF2B5EF4-FFF2-40B4-BE49-F238E27FC236}">
                <a16:creationId xmlns:a16="http://schemas.microsoft.com/office/drawing/2014/main" id="{83FA9CAF-33F5-457C-A1CF-C3113F09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6E4016-4BD0-4A58-8D9B-0ADE04F14E4F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ndividual joint animation.mp4">
            <a:hlinkClick r:id="" action="ppaction://media"/>
            <a:extLst>
              <a:ext uri="{FF2B5EF4-FFF2-40B4-BE49-F238E27FC236}">
                <a16:creationId xmlns:a16="http://schemas.microsoft.com/office/drawing/2014/main" id="{B6B81C65-05B7-4EA0-A37D-C82F68F2B0B4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192213"/>
            <a:ext cx="6881812" cy="516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4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27285F5-EE31-4FAD-9282-EE21B0A0B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Inverse Kinematics (Solution)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7651" name="Date Placeholder 1">
            <a:extLst>
              <a:ext uri="{FF2B5EF4-FFF2-40B4-BE49-F238E27FC236}">
                <a16:creationId xmlns:a16="http://schemas.microsoft.com/office/drawing/2014/main" id="{9A180571-D789-46C6-917C-4B81267449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27652" name="Footer Placeholder 2">
            <a:extLst>
              <a:ext uri="{FF2B5EF4-FFF2-40B4-BE49-F238E27FC236}">
                <a16:creationId xmlns:a16="http://schemas.microsoft.com/office/drawing/2014/main" id="{5D1AF32F-E7B8-4398-8B10-9D911298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7653" name="Slide Number Placeholder 3">
            <a:extLst>
              <a:ext uri="{FF2B5EF4-FFF2-40B4-BE49-F238E27FC236}">
                <a16:creationId xmlns:a16="http://schemas.microsoft.com/office/drawing/2014/main" id="{EEE1D770-D364-4AA7-A2DA-69D2C0D7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3895F7-DDD8-438A-BE7C-67506E5638C7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27654" name="Picture 2">
            <a:extLst>
              <a:ext uri="{FF2B5EF4-FFF2-40B4-BE49-F238E27FC236}">
                <a16:creationId xmlns:a16="http://schemas.microsoft.com/office/drawing/2014/main" id="{529271F2-4E8D-4BC4-8157-C8CD7B07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2085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4">
            <a:extLst>
              <a:ext uri="{FF2B5EF4-FFF2-40B4-BE49-F238E27FC236}">
                <a16:creationId xmlns:a16="http://schemas.microsoft.com/office/drawing/2014/main" id="{E64595C2-DBBD-4CDF-8758-8A0EDF166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892A7D79-DC39-4878-8F71-4C5DD181D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21" y="1659241"/>
            <a:ext cx="4448160" cy="107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36C486CD-36FB-4DA0-81C3-4EF0DDE9D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81" y="1137960"/>
            <a:ext cx="6598080" cy="430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spcBef>
                <a:spcPts val="635"/>
              </a:spcBef>
              <a:buClr>
                <a:srgbClr val="131313"/>
              </a:buClr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Internal: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Boundary: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E3688B8-5826-413D-8CA1-6A188B29F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81" y="1630440"/>
            <a:ext cx="784800" cy="1105920"/>
          </a:xfrm>
          <a:prstGeom prst="rect">
            <a:avLst/>
          </a:prstGeom>
          <a:noFill/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F3533FF-691D-413F-AC0F-C2B911D08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121" y="1630440"/>
            <a:ext cx="708480" cy="1105920"/>
          </a:xfrm>
          <a:prstGeom prst="rect">
            <a:avLst/>
          </a:prstGeom>
          <a:noFill/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02" name="AutoShape 6">
            <a:extLst>
              <a:ext uri="{FF2B5EF4-FFF2-40B4-BE49-F238E27FC236}">
                <a16:creationId xmlns:a16="http://schemas.microsoft.com/office/drawing/2014/main" id="{F2B28364-AC36-45CA-89A9-3ECF64AF04DF}"/>
              </a:ext>
            </a:extLst>
          </p:cNvPr>
          <p:cNvCxnSpPr>
            <a:cxnSpLocks noChangeShapeType="1"/>
            <a:stCxn id="4100" idx="2"/>
            <a:endCxn id="4101" idx="2"/>
          </p:cNvCxnSpPr>
          <p:nvPr/>
        </p:nvCxnSpPr>
        <p:spPr bwMode="auto">
          <a:xfrm rot="16200000" flipH="1">
            <a:off x="2280241" y="1392121"/>
            <a:ext cx="1440" cy="2692800"/>
          </a:xfrm>
          <a:prstGeom prst="bentConnector3">
            <a:avLst>
              <a:gd name="adj1" fmla="val 16750000"/>
            </a:avLst>
          </a:prstGeom>
          <a:noFill/>
          <a:ln w="9360" cap="sq">
            <a:solidFill>
              <a:srgbClr val="3366CC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3" name="Text Box 7">
            <a:extLst>
              <a:ext uri="{FF2B5EF4-FFF2-40B4-BE49-F238E27FC236}">
                <a16:creationId xmlns:a16="http://schemas.microsoft.com/office/drawing/2014/main" id="{8DD235A9-7D37-4189-92BA-7C860F5A2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321" y="2956681"/>
            <a:ext cx="1301760" cy="91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3366CC"/>
                </a:solidFill>
              </a:rPr>
              <a:t>linearly dependent columns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D2217E4F-7570-47E5-9F04-8C40A7ED1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61" y="5763240"/>
            <a:ext cx="194400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AA57B5AE-4970-48F1-86D2-7DC147512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21" y="5773321"/>
            <a:ext cx="2720160" cy="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EA3CD835-9C2B-4057-BAB1-3B7D6DEB1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481" y="5766120"/>
            <a:ext cx="139104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F431D405-0151-4328-9864-03DA001AC333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9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pic>
        <p:nvPicPr>
          <p:cNvPr id="4107" name="Picture 11">
            <a:extLst>
              <a:ext uri="{FF2B5EF4-FFF2-40B4-BE49-F238E27FC236}">
                <a16:creationId xmlns:a16="http://schemas.microsoft.com/office/drawing/2014/main" id="{1EA229B2-EFD5-4506-9306-653E3BDF5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361" y="1659241"/>
            <a:ext cx="2499840" cy="364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8CDA7B02-330A-42E6-B278-B96AAE54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81" y="4313161"/>
            <a:ext cx="4645440" cy="207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150F42F7-E779-465A-94B7-C27B6CD0E3A2}"/>
              </a:ext>
            </a:extLst>
          </p:cNvPr>
          <p:cNvSpPr txBox="1">
            <a:spLocks noChangeArrowheads="1"/>
          </p:cNvSpPr>
          <p:nvPr/>
        </p:nvSpPr>
        <p:spPr>
          <a:xfrm>
            <a:off x="155521" y="333986"/>
            <a:ext cx="9144000" cy="800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kern="0" dirty="0">
                <a:ea typeface="ＭＳ Ｐゴシック" panose="020B0600070205080204" pitchFamily="34" charset="-128"/>
              </a:rPr>
              <a:t>Singularities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Default Design">
      <a:majorFont>
        <a:latin typeface="Verdana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3030</TotalTime>
  <Words>901</Words>
  <Application>Microsoft Office PowerPoint</Application>
  <PresentationFormat>On-screen Show (4:3)</PresentationFormat>
  <Paragraphs>303</Paragraphs>
  <Slides>20</Slides>
  <Notes>8</Notes>
  <HiddenSlides>0</HiddenSlides>
  <MMClips>2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ＭＳ Ｐゴシック</vt:lpstr>
      <vt:lpstr>Verdana</vt:lpstr>
      <vt:lpstr>Palatino Linotype</vt:lpstr>
      <vt:lpstr>Wingdings</vt:lpstr>
      <vt:lpstr>Times New Roman</vt:lpstr>
      <vt:lpstr>Techno</vt:lpstr>
      <vt:lpstr>Symbol</vt:lpstr>
      <vt:lpstr>Century Gothic</vt:lpstr>
      <vt:lpstr>Default Design</vt:lpstr>
      <vt:lpstr>Office Theme</vt:lpstr>
      <vt:lpstr>Microsoft Equation</vt:lpstr>
      <vt:lpstr>Drone Recovery Robot</vt:lpstr>
      <vt:lpstr>PowerPoint Presentation</vt:lpstr>
      <vt:lpstr>PowerPoint Presentation</vt:lpstr>
      <vt:lpstr>Robot Design (Specifications)</vt:lpstr>
      <vt:lpstr>Robot Design (Link Frames)</vt:lpstr>
      <vt:lpstr>Robot Design (D-H Table)</vt:lpstr>
      <vt:lpstr>Robot Design (Joint Animation)</vt:lpstr>
      <vt:lpstr>Inverse Kinematics (Solution)</vt:lpstr>
      <vt:lpstr>PowerPoint Presentation</vt:lpstr>
      <vt:lpstr>PowerPoint Presentation</vt:lpstr>
      <vt:lpstr>Task (Animation)</vt:lpstr>
      <vt:lpstr>Conclusions</vt:lpstr>
      <vt:lpstr>Back-up</vt:lpstr>
      <vt:lpstr>PowerPoint Presentation</vt:lpstr>
      <vt:lpstr>PowerPoint Presentation</vt:lpstr>
      <vt:lpstr>PowerPoint Presentation</vt:lpstr>
      <vt:lpstr>Translational Jacobian (Base Frame)</vt:lpstr>
      <vt:lpstr>Rotational Jacobian (Base Frame)</vt:lpstr>
      <vt:lpstr>PowerPoint Presentation</vt:lpstr>
      <vt:lpstr>PowerPoint Presentation</vt:lpstr>
    </vt:vector>
  </TitlesOfParts>
  <Company>Georgetown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 Wong</dc:creator>
  <cp:lastModifiedBy>John Furumo</cp:lastModifiedBy>
  <cp:revision>145</cp:revision>
  <cp:lastPrinted>2003-04-02T20:11:12Z</cp:lastPrinted>
  <dcterms:created xsi:type="dcterms:W3CDTF">2009-11-23T00:13:29Z</dcterms:created>
  <dcterms:modified xsi:type="dcterms:W3CDTF">2019-12-09T06:36:02Z</dcterms:modified>
</cp:coreProperties>
</file>