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8"/>
  </p:notesMasterIdLst>
  <p:handoutMasterIdLst>
    <p:handoutMasterId r:id="rId49"/>
  </p:handoutMasterIdLst>
  <p:sldIdLst>
    <p:sldId id="310" r:id="rId5"/>
    <p:sldId id="327" r:id="rId6"/>
    <p:sldId id="363" r:id="rId7"/>
    <p:sldId id="364" r:id="rId8"/>
    <p:sldId id="317" r:id="rId9"/>
    <p:sldId id="380" r:id="rId10"/>
    <p:sldId id="386" r:id="rId11"/>
    <p:sldId id="385" r:id="rId12"/>
    <p:sldId id="387" r:id="rId13"/>
    <p:sldId id="371" r:id="rId14"/>
    <p:sldId id="340" r:id="rId15"/>
    <p:sldId id="341" r:id="rId16"/>
    <p:sldId id="366" r:id="rId17"/>
    <p:sldId id="362" r:id="rId18"/>
    <p:sldId id="367" r:id="rId19"/>
    <p:sldId id="375" r:id="rId20"/>
    <p:sldId id="343" r:id="rId21"/>
    <p:sldId id="369" r:id="rId22"/>
    <p:sldId id="383" r:id="rId23"/>
    <p:sldId id="372" r:id="rId24"/>
    <p:sldId id="384" r:id="rId25"/>
    <p:sldId id="349" r:id="rId26"/>
    <p:sldId id="352" r:id="rId27"/>
    <p:sldId id="356" r:id="rId28"/>
    <p:sldId id="361" r:id="rId29"/>
    <p:sldId id="376" r:id="rId30"/>
    <p:sldId id="329" r:id="rId31"/>
    <p:sldId id="330" r:id="rId32"/>
    <p:sldId id="325" r:id="rId33"/>
    <p:sldId id="322" r:id="rId34"/>
    <p:sldId id="320" r:id="rId35"/>
    <p:sldId id="326" r:id="rId36"/>
    <p:sldId id="323" r:id="rId37"/>
    <p:sldId id="350" r:id="rId38"/>
    <p:sldId id="351" r:id="rId39"/>
    <p:sldId id="353" r:id="rId40"/>
    <p:sldId id="360" r:id="rId41"/>
    <p:sldId id="359" r:id="rId42"/>
    <p:sldId id="357" r:id="rId43"/>
    <p:sldId id="374" r:id="rId44"/>
    <p:sldId id="379" r:id="rId45"/>
    <p:sldId id="381" r:id="rId46"/>
    <p:sldId id="382"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DM Architecture" id="{2C4979A7-F49D-4B3A-8FDD-212D30B53DE9}">
          <p14:sldIdLst>
            <p14:sldId id="310"/>
            <p14:sldId id="327"/>
            <p14:sldId id="363"/>
            <p14:sldId id="364"/>
            <p14:sldId id="317"/>
            <p14:sldId id="380"/>
            <p14:sldId id="386"/>
            <p14:sldId id="385"/>
            <p14:sldId id="387"/>
            <p14:sldId id="371"/>
          </p14:sldIdLst>
        </p14:section>
        <p14:section name="CDM Modeling" id="{6F29AD14-0BCF-4413-8062-FE38E70C4151}">
          <p14:sldIdLst>
            <p14:sldId id="340"/>
            <p14:sldId id="341"/>
            <p14:sldId id="366"/>
            <p14:sldId id="362"/>
            <p14:sldId id="367"/>
            <p14:sldId id="375"/>
            <p14:sldId id="343"/>
          </p14:sldIdLst>
        </p14:section>
        <p14:section name="CDM Pipelines" id="{E0E3A795-11B8-48F3-BDBA-6268FE9B9E81}">
          <p14:sldIdLst>
            <p14:sldId id="369"/>
            <p14:sldId id="383"/>
            <p14:sldId id="372"/>
            <p14:sldId id="384"/>
          </p14:sldIdLst>
        </p14:section>
        <p14:section name="CDM Versioning" id="{521309D9-32E8-48D6-A0FD-CD9D84D449F4}">
          <p14:sldIdLst>
            <p14:sldId id="349"/>
            <p14:sldId id="352"/>
            <p14:sldId id="356"/>
            <p14:sldId id="361"/>
            <p14:sldId id="376"/>
          </p14:sldIdLst>
        </p14:section>
        <p14:section name="Deployment Pipeline" id="{25D6511D-9B08-4F66-8CE2-7AAD618149CD}">
          <p14:sldIdLst/>
        </p14:section>
        <p14:section name="Appendix" id="{799B1960-E922-4A5A-B7FB-8E7F83665F35}">
          <p14:sldIdLst>
            <p14:sldId id="329"/>
            <p14:sldId id="330"/>
            <p14:sldId id="325"/>
            <p14:sldId id="322"/>
            <p14:sldId id="320"/>
            <p14:sldId id="326"/>
            <p14:sldId id="323"/>
            <p14:sldId id="350"/>
            <p14:sldId id="351"/>
            <p14:sldId id="353"/>
            <p14:sldId id="360"/>
            <p14:sldId id="359"/>
            <p14:sldId id="357"/>
            <p14:sldId id="374"/>
            <p14:sldId id="379"/>
            <p14:sldId id="381"/>
            <p14:sldId id="382"/>
          </p14:sldIdLst>
        </p14:section>
      </p14:sectionLst>
    </p:ext>
    <p:ext uri="{EFAFB233-063F-42B5-8137-9DF3F51BA10A}">
      <p15:sldGuideLst xmlns:p15="http://schemas.microsoft.com/office/powerpoint/2012/main">
        <p15:guide id="2" orient="horz" pos="4237">
          <p15:clr>
            <a:srgbClr val="A4A3A4"/>
          </p15:clr>
        </p15:guide>
        <p15:guide id="5" pos="5498" userDrawn="1">
          <p15:clr>
            <a:srgbClr val="A4A3A4"/>
          </p15:clr>
        </p15:guide>
        <p15:guide id="8" orient="horz" pos="2160">
          <p15:clr>
            <a:srgbClr val="A4A3A4"/>
          </p15:clr>
        </p15:guide>
        <p15:guide id="9" orient="horz" pos="833" userDrawn="1">
          <p15:clr>
            <a:srgbClr val="A4A3A4"/>
          </p15:clr>
        </p15:guide>
        <p15:guide id="10" orient="horz" pos="3937" userDrawn="1">
          <p15:clr>
            <a:srgbClr val="A4A3A4"/>
          </p15:clr>
        </p15:guide>
        <p15:guide id="11" pos="2880">
          <p15:clr>
            <a:srgbClr val="A4A3A4"/>
          </p15:clr>
        </p15:guide>
        <p15:guide id="13" pos="25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abali, Raheel [Pariveda]" initials="RR[" lastIdx="8" clrIdx="0">
    <p:extLst>
      <p:ext uri="{19B8F6BF-5375-455C-9EA6-DF929625EA0E}">
        <p15:presenceInfo xmlns:p15="http://schemas.microsoft.com/office/powerpoint/2012/main" userId="S::raheelrajabali@chevron.com::b3b3d5c4-f72b-4b2d-b75b-b9fbf035e7e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722A2C-1F07-4E42-8FA5-80D5503F218B}" v="604" dt="2021-09-03T13:02:57.6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114" y="84"/>
      </p:cViewPr>
      <p:guideLst>
        <p:guide orient="horz" pos="4237"/>
        <p:guide pos="5498"/>
        <p:guide orient="horz" pos="2160"/>
        <p:guide orient="horz" pos="833"/>
        <p:guide orient="horz" pos="3937"/>
        <p:guide pos="2880"/>
        <p:guide pos="252"/>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commentAuthors" Target="commentAuthors.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2-22T10:26:47.887" idx="1">
    <p:pos x="3189" y="1952"/>
    <p:text>Reference https://dev.azure.com/chevron/AnsibleRoles/_git/ansible-role-dynamic-approvers?path=%2Ftasks%2Fmain.yml</p:text>
    <p:extLst>
      <p:ext uri="{C676402C-5697-4E1C-873F-D02D1690AC5C}">
        <p15:threadingInfo xmlns:p15="http://schemas.microsoft.com/office/powerpoint/2012/main" timeZoneBias="360"/>
      </p:ext>
    </p:extLst>
  </p:cm>
  <p:cm authorId="1" dt="2021-02-22T10:28:59.074" idx="2">
    <p:pos x="3191" y="1335"/>
    <p:text>API Endpoint: https://management.azure.com/subscriptions/619f1ab9-764e-4308-8360-da885b1c9eaa/resourcegroups/jagarcadia-sandbox/providers/Microsoft.Synapse/workspaces/jagsynapse5?api-version=2019-06-01-preview
Type: GET</p:text>
    <p:extLst>
      <p:ext uri="{C676402C-5697-4E1C-873F-D02D1690AC5C}">
        <p15:threadingInfo xmlns:p15="http://schemas.microsoft.com/office/powerpoint/2012/main" timeZoneBias="360"/>
      </p:ext>
    </p:extLst>
  </p:cm>
  <p:cm authorId="1" dt="2021-02-22T10:31:58.597" idx="3">
    <p:pos x="3194" y="2519"/>
    <p:text>CREATE
API Endpoint: https://management.azure.com/subscriptions/619f1ab9-764e-4308-8360-da885b1c9eaa/resourceGroups/jagarcadia-sandbox/providers/Microsoft.IndustryDataLifecycle/derivedModels/SAPMaterial?customizerValidation=true&amp;api-version=2020-09-08-preview
Type: PUT
Format: JSON
Body: Directive File in JSON Format
Access_Token
STATUS
API Endpoint: https://management.azure.com/subscriptions/619f1ab9-764e-4308-8360-da885b1c9eaa/resourceGroups/jagarcadia-sandbox/providers/Microsoft.IndustryDataLifecycle/derivedModels/SAPMaterial/operationResults/c32f366a-8926-4d4a-adcf-6b5719a6ea4a?api-version=2020-09-08-preview
Type: GET</p:text>
    <p:extLst>
      <p:ext uri="{C676402C-5697-4E1C-873F-D02D1690AC5C}">
        <p15:threadingInfo xmlns:p15="http://schemas.microsoft.com/office/powerpoint/2012/main" timeZoneBias="360"/>
      </p:ext>
    </p:extLst>
  </p:cm>
  <p:cm authorId="1" dt="2021-02-22T10:34:56.394" idx="4">
    <p:pos x="3190" y="1640"/>
    <p:text>API Endpoint: 
https://management.azure.com/subscriptions/619f1ab9-764e-4308-8360-da885b1c9eaa/resourceGroups/jagarcadia-sandbox/providers/Microsoft.Storage/storageAccounts/jag5primary/listKeys?api-version=2019-06-01
Type: POST
client_type: IndustryDataWorkbenchClient</p:text>
    <p:extLst>
      <p:ext uri="{C676402C-5697-4E1C-873F-D02D1690AC5C}">
        <p15:threadingInfo xmlns:p15="http://schemas.microsoft.com/office/powerpoint/2012/main" timeZoneBias="360"/>
      </p:ext>
    </p:extLst>
  </p:cm>
  <p:cm authorId="1" dt="2021-02-22T10:39:10.648" idx="6">
    <p:pos x="3186" y="2804"/>
    <p:text>CREATE
API Endpoint: https://management.azure.com/subscriptions/619f1ab9-764e-4308-8360-da885b1c9eaa/resourceGroups/jagarcadia-sandbox/providers/Microsoft.IndustryDataLifecycle/derivedModels/SAPMaterial/export?api-version=2020-09-08-preview
Type: POST
Body:{"storageAccountName": "jag5primary", "accesskey": "4War4JVOzUjk1t9NQp5RkuLy4bFFYwCk5gyz9W8QCL2Sxd/wKaFcfKEar+CIgxYW6dPApT5GiuBTW0VmCLty/g==", "containerName": "models", "folderName": "DigitalCore", "type": "unresolved", "createManifestPerEntity": false, "useProjections": true, "overwrite": false}
STATUS
API Endpoint: https://management.azure.com/subscriptions/619f1ab9-764e-4308-8360-da885b1c9eaa/resourceGroups/jagarcadia-sandbox/providers/Microsoft.IndustryDataLifecycle/derivedModels/SAPMaterial/export/operationResults/37acc2f3-366c-41c8-a89f-846ca07fcdfb?api-version=2020-09-08-preview
Type: GET</p:text>
    <p:extLst>
      <p:ext uri="{C676402C-5697-4E1C-873F-D02D1690AC5C}">
        <p15:threadingInfo xmlns:p15="http://schemas.microsoft.com/office/powerpoint/2012/main" timeZoneBias="360"/>
      </p:ext>
    </p:extLst>
  </p:cm>
  <p:cm authorId="1" dt="2021-02-22T10:42:38.841" idx="7">
    <p:pos x="3179" y="3104"/>
    <p:text>CREATE
API Endpoint: https://management.azure.com/subscriptions/619f1ab9-764e-4308-8360-da885b1c9eaa/resourceGroups/jagarcadia-sandbox/providers/Microsoft.IndustryDataLifecycle/derivedModels/SAPMaterial/export?api-version=2020-09-08-preview
Type: POST
Body: {"storageAccountName": "jag5primary", "accesskey": "4War4JVOzUjk1t9NQp5RkuLy4bFFYwCk5gyz9W8QCL2Sxd/wKaFcfKEar+CIgxYW6dPApT5GiuBTW0VmCLty/g==", "containerName": "produced", "folderName": "CDM/DigitalCore", "type": "resolved", "createManifestPerEntity": true, "useProjections": true, "overwrite": false}
STATUS
API Endpoint: https://management.azure.com/subscriptions/619f1ab9-764e-4308-8360-da885b1c9eaa/resourceGroups/jagarcadia-sandbox/providers/Microsoft.IndustryDataLifecycle/derivedModels/SAPMaterial/export/operationResults/f2a0deef-f698-49c1-a1be-22e4ea0f2b36?api-version=2020-09-08-preview
Type: GET</p:text>
    <p:extLst>
      <p:ext uri="{C676402C-5697-4E1C-873F-D02D1690AC5C}">
        <p15:threadingInfo xmlns:p15="http://schemas.microsoft.com/office/powerpoint/2012/main" timeZoneBias="360"/>
      </p:ext>
    </p:extLst>
  </p:cm>
  <p:cm authorId="1" dt="2021-02-22T14:21:55.093" idx="8">
    <p:pos x="3182" y="3415"/>
    <p:text>CREATE
API Endpoint:'https://management.azure.com/subscriptions/619f1ab9-764e-4308
-8360-da885b1c9eaa/resourceGroups/jagarcadia-sandbox/providers/Microsoft.IndustryDataLifecycle/pipelin
eSets/a0fbb248-c07d-4802-a59d-1eb51df3afd8?api-version=2020-12-01-preview'
Type: PUT
Body: : {"location": "East US 2", "properties": {"useWatermark": true, 
"sourceModel": "CustomerOrderModel", "overwriteSynapseResources": true, "createSynapseResources": 
true, "oboAuth": {"scheme": "AccessToken", "tenantId": "fd799da1-bfc1-4234-a91c-72b3a1cb9e26", 
"authParameters": {"token": "eyJ0eXAiOiJKV1QiLCJhbGciOiJSUzI1NiIsIng1dCI6Im5PbzNaRHJPRFhFSzFqS1doWHNsS
FJfS1hFZyIsImtpZCI6Im5PbzNaRHJPRFhFSzFqS1doWHNsSFJfS1hFZyJ9.eyJhdWQiOiJodHRwczovL21hbmFnZW1lbnQuY29yZS
53aW5kb3dzLm5ldC8iLCJpc3MiOiJodHRwczovL3N0cy53aW5kb3dzLm5ldC9mZDc5OWRhMS1iZmMxLTQyMzQtYTkxYy03MmIzYTFj
YjllMjYvIiwiaWF0IjoxNjE0MDI0MjA5LCJuYmYiOjE2MTQwMjQyMDksImV4cCI6MTYxNDAyODEwOSwiX2NsYWltX25hbWVzIjp7Im
dyb3VwcyI6InNyYzEifSwiX2NsYWltX3NvdXJjZXMiOnsic3JjMSI6eyJlbmRwb2ludCI6Imh0dHBzOi8vZ3JhcGgud2luZG93cy5u
ZXQvZmQ3OTlkYTEtYmZjMS00MjM0LWE5MWMtNzJiM2ExY2I5ZTI2L3VzZXJzLzdhN2VlOGY0LTZhODktNGY5Yy1hY2QwLWE3ZmYwZD
ViY2Q0OC9nZXRNZW1iZXJPYmplY3RzIn19LCJhY3IiOiIxIiwiYWlvIjoiRTJaZ1lGZ28wNTVTNDN1ZWoxbkxKVzN4ekpEdEwzYUtL
V3hYZnZQaCttN082R0xtU1pVQSIsImFtciI6WyJyc2EiXSwiYXBwaWQiOiIwNGIwNzc5NS04ZGRiLTQ2MWEtYmJlZS0wMmY5ZTFiZj
diNDYiLCJhcHBpZGFjciI6IjAiLCJkZXZpY2VpZCI6ImQ1YTU5MDJiLWU3MzgtNGJjNC1iZDE1LTJlZjM1OTY5YWEzNCIsImZhbWls
eV9uYW1lIjoiTmd1eWVuIiwiZ2l2ZW5fbmFtZSI6IkR1c3RpbiIsImlwYWRkciI6IjY1LjEyNy45My4xNjEiLCJuYW1lIjoiTmd1eW
VuLCBEdXN0aW4iLCJvaWQiOiI3YTdlZThmNC02YTg5LTRmOWMtYWNkMC1hN2ZmMGQ1YmNkNDgiLCJvbnByZW1fc2lkIjoiUy0xLTUt
MjEtMjA1MjExMTMwMi04NTQyNDUzOTgtMTE3NzIzODkxNS00NzEwMTY1IiwicHVpZCI6IjEwMDMyMDAwQzhEMzg3OTMiLCJyaCI6Ij
AuQUFBQW9aMTVfY0dfTkVLcEhIS3pvY3VlSnBWM3NBVGJqUnBHdS00Qy1lR19lMFlPQU5nLiIsInNjcCI6InVzZXJfaW1wZXJzb25h
dGlvbiIsInN1YiI6InFVTWs4XzlnREpQVVFENnlEbmlvMjhxd2xaTE1wS0ROVV9YTzdwdXc3SnMiLCJ0aWQiOiJmZDc5OWRhMS1iZm
MxLTQyMzQtYTkxYy03MmIzYTFjYjllMjYiLCJ1bmlxdWVfbmFtZSI6ImR1c3Rpbm5ndXllbkBjaGV2cm9uLmNvbSIsInVwbiI6ImR1
c3Rpbm5ndXllbkBjaGV2cm9uLmNvbSIsInV0aSI6IlhHa3lrS3lUYzBpcXVQSDhjcGNBQUEiLCJ2ZXIiOiIxLjAiLCJ3aWRzIjpbIm
I3OWZiZjRkLTNlZjktNDY4OS04MTQzLTc2YjE5NGU4NTUwOSJdLCJ4bXNfdGNkdCI6MTM4MDcxNTkxOH0.j2NWpEpF3EVQeA-J9vXW
tNv4Da3A0Ap1Ek15Qylc54sM9FfVr5ShUHSP1WMHKj2DnLzMc2mUVk8dmq-oWzLAY12PAocABUNPTEG_y7ebIglO42eNFCbX7OqpJh
xsyvinSnYYfdL_oKeTjdznkEz3a_zf1ngfZJcNuhm37nIxZh4pvTMysNgslzoMw6MDxBtO5q1VTKk4t5_12I1TJv_eH7c2yB6PUHHR
1CXHGv4ScaMVN4C0pHmIxFNg6I3tmvVCb2l7TxR4abmAPz4GI8QQ6aL-9KCEqQEVnt0LWlDlvne-laAohRlpgtS1p05y4D3KtDEtbO
5zANi7uZ_tvshssg"}}, "pipelineType": "Transformation", "targetModel": "CustomerOrderModelTgt", 
"transformationType": "AdlsCdmToAdlsCdm", "adlsToAdlsParameters": {"sourceCdmParameters": 
{"dataContainer": "cdmphysical", "dataFolder": "CustomerOrderPhysical", "isCorpusInDataFolder": 
false, "corpusContainer": "cdmlogical", "corpusFolder": "CustomerOrderLogical", "linkedService": 
{"corpusName": "adls_jag5primary1", "name": "adls_jag5primary1"}, "validateSchema": false}, 
"targetCdmParameters": {"dataContainer": "cdmphysical", "dataFolder": "CustomerOrderTgtPhysical", 
"corpusContainer": "cdmlogical", "corpusFolder": "CustomerOrderTgtLogical", "linkedService": 
{"corpusName": "adls_jag5primary1", "name": "adls_jag5primary1"}, "validateSchema": false}}, 
"partialPipelineSetting": {"ignoreRequiredAttributes": false, "ignorePrimaryKeys": false}, 
"useDimensionalModel": false}}
STATUS
API Endpoint: https://management.azure.com/subscriptions/619
f1ab9-764e-4308-8360-da885b1c9eaa/resourceGroups/jagarcadia-sandbox/providers/Microsoft.IndustryDataLi
fecycle/pipelineSets/a0fbb248-c07d-4802-a59d-1eb51df3afd8/operationResults/3689fadf-07fa-4a9b-9290-07f
908f35f36?api-version=2020-12-01-preview'
Type: GET</p:text>
    <p:extLst>
      <p:ext uri="{C676402C-5697-4E1C-873F-D02D1690AC5C}">
        <p15:threadingInfo xmlns:p15="http://schemas.microsoft.com/office/powerpoint/2012/main" timeZoneBias="3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996EF5A-EB4B-4A17-8279-CD19A29EA4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0628727-FB38-4FC8-9B44-9B6FB38D3F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214098-6B01-4B3C-8C53-F60152937EDD}" type="datetimeFigureOut">
              <a:rPr lang="en-US" smtClean="0"/>
              <a:t>12/15/2021</a:t>
            </a:fld>
            <a:endParaRPr lang="en-US"/>
          </a:p>
        </p:txBody>
      </p:sp>
      <p:sp>
        <p:nvSpPr>
          <p:cNvPr id="4" name="Footer Placeholder 3">
            <a:extLst>
              <a:ext uri="{FF2B5EF4-FFF2-40B4-BE49-F238E27FC236}">
                <a16:creationId xmlns:a16="http://schemas.microsoft.com/office/drawing/2014/main" id="{85FAF275-5F46-4F3E-A611-2C93C3434B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7472C83-50F4-41A8-BBB9-BF5B087F881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F6E1B8E-5EB5-40D9-85E9-893BD4FF3069}" type="slidenum">
              <a:rPr lang="en-US" smtClean="0"/>
              <a:t>‹#›</a:t>
            </a:fld>
            <a:endParaRPr lang="en-US"/>
          </a:p>
        </p:txBody>
      </p:sp>
    </p:spTree>
    <p:extLst>
      <p:ext uri="{BB962C8B-B14F-4D97-AF65-F5344CB8AC3E}">
        <p14:creationId xmlns:p14="http://schemas.microsoft.com/office/powerpoint/2010/main" val="25207441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cs typeface="Arial" panose="020B0604020202020204"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cs typeface="Arial" panose="020B0604020202020204" pitchFamily="34" charset="0"/>
              </a:defRPr>
            </a:lvl1pPr>
          </a:lstStyle>
          <a:p>
            <a:fld id="{6AD28FCF-86B1-4C49-87F5-4DBECB860C76}" type="datetimeFigureOut">
              <a:rPr lang="en-US" smtClean="0"/>
              <a:pPr/>
              <a:t>12/15/2021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cs typeface="Arial" panose="020B0604020202020204" pitchFamily="34" charset="0"/>
              </a:defRPr>
            </a:lvl1pPr>
          </a:lstStyle>
          <a:p>
            <a:fld id="{43CACB2F-66CB-45BB-9ABA-29F93321EEC2}" type="slidenum">
              <a:rPr lang="en-US" smtClean="0"/>
              <a:pPr/>
              <a:t>‹#›</a:t>
            </a:fld>
            <a:endParaRPr lang="en-US"/>
          </a:p>
        </p:txBody>
      </p:sp>
    </p:spTree>
    <p:extLst>
      <p:ext uri="{BB962C8B-B14F-4D97-AF65-F5344CB8AC3E}">
        <p14:creationId xmlns:p14="http://schemas.microsoft.com/office/powerpoint/2010/main" val="2533812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Image description: </a:t>
            </a:r>
            <a:r>
              <a:rPr lang="en-US"/>
              <a:t>Pascagoula Refinery, Mississippi</a:t>
            </a:r>
          </a:p>
        </p:txBody>
      </p:sp>
      <p:sp>
        <p:nvSpPr>
          <p:cNvPr id="4" name="Slide Number Placeholder 3"/>
          <p:cNvSpPr>
            <a:spLocks noGrp="1"/>
          </p:cNvSpPr>
          <p:nvPr>
            <p:ph type="sldNum" sz="quarter" idx="10"/>
          </p:nvPr>
        </p:nvSpPr>
        <p:spPr/>
        <p:txBody>
          <a:bodyPr/>
          <a:lstStyle/>
          <a:p>
            <a:fld id="{B5F8569C-0816-9148-9CE0-9839040A8AB5}" type="slidenum">
              <a:rPr lang="en-US" smtClean="0"/>
              <a:pPr/>
              <a:t>1</a:t>
            </a:fld>
            <a:endParaRPr lang="en-US"/>
          </a:p>
        </p:txBody>
      </p:sp>
    </p:spTree>
    <p:extLst>
      <p:ext uri="{BB962C8B-B14F-4D97-AF65-F5344CB8AC3E}">
        <p14:creationId xmlns:p14="http://schemas.microsoft.com/office/powerpoint/2010/main" val="3341000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CACB2F-66CB-45BB-9ABA-29F93321EEC2}" type="slidenum">
              <a:rPr lang="en-US" smtClean="0"/>
              <a:pPr/>
              <a:t>40</a:t>
            </a:fld>
            <a:endParaRPr lang="en-US"/>
          </a:p>
        </p:txBody>
      </p:sp>
    </p:spTree>
    <p:extLst>
      <p:ext uri="{BB962C8B-B14F-4D97-AF65-F5344CB8AC3E}">
        <p14:creationId xmlns:p14="http://schemas.microsoft.com/office/powerpoint/2010/main" val="29878984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914400" y="2286141"/>
            <a:ext cx="7315200" cy="1624362"/>
          </a:xfrm>
        </p:spPr>
        <p:txBody>
          <a:bodyPr lIns="0" rIns="0" anchor="t">
            <a:noAutofit/>
          </a:bodyPr>
          <a:lstStyle>
            <a:lvl1pPr>
              <a:lnSpc>
                <a:spcPct val="90000"/>
              </a:lnSpc>
              <a:defRPr sz="4400" b="1" baseline="0">
                <a:solidFill>
                  <a:schemeClr val="bg2"/>
                </a:solidFill>
              </a:defRPr>
            </a:lvl1pPr>
          </a:lstStyle>
          <a:p>
            <a:r>
              <a:rPr lang="en-US"/>
              <a:t>Click to edit </a:t>
            </a:r>
            <a:br>
              <a:rPr lang="en-US"/>
            </a:br>
            <a:r>
              <a:rPr lang="en-US"/>
              <a:t>master title style</a:t>
            </a:r>
          </a:p>
        </p:txBody>
      </p:sp>
      <p:sp>
        <p:nvSpPr>
          <p:cNvPr id="3" name="Subtitle 2"/>
          <p:cNvSpPr>
            <a:spLocks noGrp="1"/>
          </p:cNvSpPr>
          <p:nvPr userDrawn="1">
            <p:ph type="subTitle" idx="1" hasCustomPrompt="1"/>
          </p:nvPr>
        </p:nvSpPr>
        <p:spPr>
          <a:xfrm>
            <a:off x="914400" y="3941496"/>
            <a:ext cx="7315200" cy="1636581"/>
          </a:xfrm>
        </p:spPr>
        <p:txBody>
          <a:bodyPr lIns="0" rIns="0">
            <a:noAutofit/>
          </a:bodyPr>
          <a:lstStyle>
            <a:lvl1pPr marL="0" indent="0" algn="ctr">
              <a:spcBef>
                <a:spcPts val="0"/>
              </a:spcBef>
              <a:buNone/>
              <a:defRPr sz="1400" b="0" i="0" baseline="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Presenter, title, date</a:t>
            </a:r>
          </a:p>
        </p:txBody>
      </p:sp>
      <p:sp>
        <p:nvSpPr>
          <p:cNvPr id="6" name="TextBox 5"/>
          <p:cNvSpPr txBox="1"/>
          <p:nvPr userDrawn="1"/>
        </p:nvSpPr>
        <p:spPr>
          <a:xfrm>
            <a:off x="411480" y="6619857"/>
            <a:ext cx="753411" cy="123111"/>
          </a:xfrm>
          <a:prstGeom prst="rect">
            <a:avLst/>
          </a:prstGeom>
          <a:noFill/>
        </p:spPr>
        <p:txBody>
          <a:bodyPr wrap="none" lIns="0" tIns="0" rIns="0" bIns="0" rtlCol="0">
            <a:spAutoFit/>
          </a:bodyPr>
          <a:lstStyle/>
          <a:p>
            <a:r>
              <a:rPr lang="en-US" sz="800">
                <a:solidFill>
                  <a:prstClr val="black"/>
                </a:solidFill>
                <a:latin typeface="Arial"/>
              </a:rPr>
              <a:t>© 2019 Chevron</a:t>
            </a:r>
          </a:p>
        </p:txBody>
      </p:sp>
      <p:pic>
        <p:nvPicPr>
          <p:cNvPr id="7" name="Picture 6" descr="FOB_color_rgb.jpg"/>
          <p:cNvPicPr>
            <a:picLocks noChangeAspect="1"/>
          </p:cNvPicPr>
          <p:nvPr userDrawn="1"/>
        </p:nvPicPr>
        <p:blipFill>
          <a:blip r:embed="rId2">
            <a:alphaModFix/>
            <a:extLst>
              <a:ext uri="{28A0092B-C50C-407E-A947-70E740481C1C}">
                <a14:useLocalDpi xmlns:a14="http://schemas.microsoft.com/office/drawing/2010/main" val="0"/>
              </a:ext>
            </a:extLst>
          </a:blip>
          <a:stretch>
            <a:fillRect/>
          </a:stretch>
        </p:blipFill>
        <p:spPr>
          <a:xfrm>
            <a:off x="3889987" y="5711199"/>
            <a:ext cx="1364026" cy="905132"/>
          </a:xfrm>
          <a:prstGeom prst="rect">
            <a:avLst/>
          </a:prstGeom>
        </p:spPr>
      </p:pic>
      <p:pic>
        <p:nvPicPr>
          <p:cNvPr id="10" name="Picture 9">
            <a:extLst>
              <a:ext uri="{FF2B5EF4-FFF2-40B4-BE49-F238E27FC236}">
                <a16:creationId xmlns:a16="http://schemas.microsoft.com/office/drawing/2014/main" id="{B0F4EA3C-1817-4FAE-8A39-1600A88B8FA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71871" y="1043688"/>
            <a:ext cx="1256357" cy="1054367"/>
          </a:xfrm>
          <a:prstGeom prst="rect">
            <a:avLst/>
          </a:prstGeom>
        </p:spPr>
      </p:pic>
    </p:spTree>
    <p:extLst>
      <p:ext uri="{BB962C8B-B14F-4D97-AF65-F5344CB8AC3E}">
        <p14:creationId xmlns:p14="http://schemas.microsoft.com/office/powerpoint/2010/main" val="872488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50262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0391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divider 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2660920"/>
            <a:ext cx="7772400" cy="1362075"/>
          </a:xfrm>
        </p:spPr>
        <p:txBody>
          <a:bodyPr anchor="t"/>
          <a:lstStyle>
            <a:lvl1pPr algn="ctr">
              <a:defRPr sz="3600" b="1" cap="none">
                <a:solidFill>
                  <a:schemeClr val="bg2"/>
                </a:solidFill>
              </a:defRPr>
            </a:lvl1pPr>
          </a:lstStyle>
          <a:p>
            <a:r>
              <a:rPr lang="en-US"/>
              <a:t>Click to edit master title style</a:t>
            </a:r>
          </a:p>
        </p:txBody>
      </p:sp>
      <p:sp>
        <p:nvSpPr>
          <p:cNvPr id="3" name="Text Placeholder 2"/>
          <p:cNvSpPr>
            <a:spLocks noGrp="1"/>
          </p:cNvSpPr>
          <p:nvPr>
            <p:ph type="body" idx="1"/>
          </p:nvPr>
        </p:nvSpPr>
        <p:spPr>
          <a:xfrm>
            <a:off x="685800" y="2327520"/>
            <a:ext cx="7772400" cy="420533"/>
          </a:xfrm>
        </p:spPr>
        <p:txBody>
          <a:bodyPr anchor="t"/>
          <a:lstStyle>
            <a:lvl1pPr marL="0" indent="0" algn="ctr">
              <a:buNone/>
              <a:defRPr sz="2000" b="1">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815839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cover left with image">
    <p:spTree>
      <p:nvGrpSpPr>
        <p:cNvPr id="1" name=""/>
        <p:cNvGrpSpPr/>
        <p:nvPr/>
      </p:nvGrpSpPr>
      <p:grpSpPr>
        <a:xfrm>
          <a:off x="0" y="0"/>
          <a:ext cx="0" cy="0"/>
          <a:chOff x="0" y="0"/>
          <a:chExt cx="0" cy="0"/>
        </a:xfrm>
      </p:grpSpPr>
      <p:pic>
        <p:nvPicPr>
          <p:cNvPr id="9" name="Picture 8" descr="Hallmark_vert_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34360" y="823687"/>
            <a:ext cx="1094141" cy="1169900"/>
          </a:xfrm>
          <a:prstGeom prst="rect">
            <a:avLst/>
          </a:prstGeom>
        </p:spPr>
      </p:pic>
      <p:sp>
        <p:nvSpPr>
          <p:cNvPr id="2" name="Title 1"/>
          <p:cNvSpPr>
            <a:spLocks noGrp="1"/>
          </p:cNvSpPr>
          <p:nvPr userDrawn="1">
            <p:ph type="ctrTitle" hasCustomPrompt="1"/>
          </p:nvPr>
        </p:nvSpPr>
        <p:spPr>
          <a:xfrm>
            <a:off x="1" y="2241811"/>
            <a:ext cx="4572000" cy="1470025"/>
          </a:xfrm>
        </p:spPr>
        <p:txBody>
          <a:bodyPr lIns="182880" rIns="182880">
            <a:noAutofit/>
          </a:bodyPr>
          <a:lstStyle>
            <a:lvl1pPr>
              <a:lnSpc>
                <a:spcPct val="90000"/>
              </a:lnSpc>
              <a:defRPr sz="4400" b="1"/>
            </a:lvl1pPr>
          </a:lstStyle>
          <a:p>
            <a:r>
              <a:rPr lang="en-US"/>
              <a:t>Presentation title goes here</a:t>
            </a:r>
          </a:p>
        </p:txBody>
      </p:sp>
      <p:sp>
        <p:nvSpPr>
          <p:cNvPr id="3" name="Subtitle 2"/>
          <p:cNvSpPr>
            <a:spLocks noGrp="1"/>
          </p:cNvSpPr>
          <p:nvPr userDrawn="1">
            <p:ph type="subTitle" idx="1" hasCustomPrompt="1"/>
          </p:nvPr>
        </p:nvSpPr>
        <p:spPr>
          <a:xfrm>
            <a:off x="1" y="3690974"/>
            <a:ext cx="4572000" cy="963828"/>
          </a:xfrm>
        </p:spPr>
        <p:txBody>
          <a:bodyPr lIns="182880" rIns="182880">
            <a:noAutofit/>
          </a:bodyPr>
          <a:lstStyle>
            <a:lvl1pPr marL="0" indent="0" algn="ctr">
              <a:spcBef>
                <a:spcPts val="0"/>
              </a:spcBef>
              <a:buNone/>
              <a:defRPr sz="1400" b="0" i="0" baseline="0">
                <a:solidFill>
                  <a:srgbClr val="009DD9"/>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Presenter, Title, Date</a:t>
            </a:r>
          </a:p>
        </p:txBody>
      </p:sp>
      <p:pic>
        <p:nvPicPr>
          <p:cNvPr id="12" name="Picture 11" descr="FOB_color_rgb.jpg"/>
          <p:cNvPicPr>
            <a:picLocks noChangeAspect="1"/>
          </p:cNvPicPr>
          <p:nvPr userDrawn="1"/>
        </p:nvPicPr>
        <p:blipFill>
          <a:blip r:embed="rId3">
            <a:alphaModFix/>
            <a:extLst>
              <a:ext uri="{28A0092B-C50C-407E-A947-70E740481C1C}">
                <a14:useLocalDpi xmlns:a14="http://schemas.microsoft.com/office/drawing/2010/main" val="0"/>
              </a:ext>
            </a:extLst>
          </a:blip>
          <a:stretch>
            <a:fillRect/>
          </a:stretch>
        </p:blipFill>
        <p:spPr>
          <a:xfrm>
            <a:off x="1603987" y="5711199"/>
            <a:ext cx="1364026" cy="905132"/>
          </a:xfrm>
          <a:prstGeom prst="rect">
            <a:avLst/>
          </a:prstGeom>
        </p:spPr>
      </p:pic>
      <p:sp>
        <p:nvSpPr>
          <p:cNvPr id="5" name="Picture Placeholder 4"/>
          <p:cNvSpPr>
            <a:spLocks noGrp="1"/>
          </p:cNvSpPr>
          <p:nvPr>
            <p:ph type="pic" sz="quarter" idx="10"/>
          </p:nvPr>
        </p:nvSpPr>
        <p:spPr>
          <a:xfrm>
            <a:off x="4573588" y="0"/>
            <a:ext cx="4570412" cy="6858000"/>
          </a:xfrm>
          <a:solidFill>
            <a:srgbClr val="EDEDEE"/>
          </a:solidFill>
        </p:spPr>
        <p:txBody>
          <a:bodyPr/>
          <a:lstStyle>
            <a:lvl1pPr marL="0" indent="0">
              <a:buNone/>
              <a:defRPr/>
            </a:lvl1pPr>
          </a:lstStyle>
          <a:p>
            <a:r>
              <a:rPr lang="en-US"/>
              <a:t>Click icon to add picture</a:t>
            </a:r>
          </a:p>
        </p:txBody>
      </p:sp>
      <p:sp>
        <p:nvSpPr>
          <p:cNvPr id="8" name="TextBox 7"/>
          <p:cNvSpPr txBox="1"/>
          <p:nvPr userDrawn="1"/>
        </p:nvSpPr>
        <p:spPr>
          <a:xfrm>
            <a:off x="411480" y="6619857"/>
            <a:ext cx="753411" cy="123111"/>
          </a:xfrm>
          <a:prstGeom prst="rect">
            <a:avLst/>
          </a:prstGeom>
          <a:noFill/>
        </p:spPr>
        <p:txBody>
          <a:bodyPr wrap="none" lIns="0" tIns="0" rIns="0" bIns="0" rtlCol="0">
            <a:spAutoFit/>
          </a:bodyPr>
          <a:lstStyle/>
          <a:p>
            <a:r>
              <a:rPr lang="en-US" sz="800"/>
              <a:t>© 2019 Chevron</a:t>
            </a:r>
          </a:p>
        </p:txBody>
      </p:sp>
    </p:spTree>
    <p:extLst>
      <p:ext uri="{BB962C8B-B14F-4D97-AF65-F5344CB8AC3E}">
        <p14:creationId xmlns:p14="http://schemas.microsoft.com/office/powerpoint/2010/main" val="3453514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342900" indent="-171450">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5868377"/>
      </p:ext>
    </p:extLst>
  </p:cSld>
  <p:clrMapOvr>
    <a:masterClrMapping/>
  </p:clrMapOvr>
  <p:extLst>
    <p:ext uri="{DCECCB84-F9BA-43D5-87BE-67443E8EF086}">
      <p15:sldGuideLst xmlns:p15="http://schemas.microsoft.com/office/powerpoint/2012/main">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11480" y="240270"/>
            <a:ext cx="8320628" cy="858108"/>
          </a:xfrm>
        </p:spPr>
        <p:txBody>
          <a:bodyPr/>
          <a:lstStyle/>
          <a:p>
            <a:r>
              <a:rPr lang="en-US"/>
              <a:t>Click to edit Master title style</a:t>
            </a:r>
          </a:p>
        </p:txBody>
      </p:sp>
      <p:sp>
        <p:nvSpPr>
          <p:cNvPr id="3" name="Content Placeholder 2"/>
          <p:cNvSpPr>
            <a:spLocks noGrp="1"/>
          </p:cNvSpPr>
          <p:nvPr>
            <p:ph sz="half" idx="1"/>
          </p:nvPr>
        </p:nvSpPr>
        <p:spPr>
          <a:xfrm>
            <a:off x="411480" y="1327150"/>
            <a:ext cx="4038600" cy="4919877"/>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93508" y="1327150"/>
            <a:ext cx="4038600" cy="4919877"/>
          </a:xfrm>
        </p:spPr>
        <p:txBody>
          <a:bodyPr vert="horz" lIns="0" tIns="0" rIns="0" bIns="0" rtlCol="0">
            <a:no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33934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4" name="Rectangle 3"/>
          <p:cNvSpPr/>
          <p:nvPr userDrawn="1"/>
        </p:nvSpPr>
        <p:spPr>
          <a:xfrm>
            <a:off x="411480" y="1335024"/>
            <a:ext cx="8321040" cy="4918084"/>
          </a:xfrm>
          <a:prstGeom prst="rect">
            <a:avLst/>
          </a:prstGeom>
          <a:solidFill>
            <a:srgbClr val="EDED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6" name="Chart Placeholder 5"/>
          <p:cNvSpPr>
            <a:spLocks noGrp="1"/>
          </p:cNvSpPr>
          <p:nvPr>
            <p:ph type="chart" sz="quarter" idx="10"/>
          </p:nvPr>
        </p:nvSpPr>
        <p:spPr>
          <a:xfrm>
            <a:off x="411480" y="1335024"/>
            <a:ext cx="8321040" cy="4918084"/>
          </a:xfrm>
        </p:spPr>
        <p:txBody>
          <a:bodyPr/>
          <a:lstStyle>
            <a:lvl1pPr marL="0" indent="0">
              <a:buNone/>
              <a:defRPr/>
            </a:lvl1pPr>
          </a:lstStyle>
          <a:p>
            <a:r>
              <a:rPr lang="en-US"/>
              <a:t>Click icon to add chart</a:t>
            </a:r>
          </a:p>
        </p:txBody>
      </p:sp>
    </p:spTree>
    <p:extLst>
      <p:ext uri="{BB962C8B-B14F-4D97-AF65-F5344CB8AC3E}">
        <p14:creationId xmlns:p14="http://schemas.microsoft.com/office/powerpoint/2010/main" val="3733690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gra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6A6ADE7-3C93-4329-94FC-4F237DAC8ADC}"/>
              </a:ext>
            </a:extLst>
          </p:cNvPr>
          <p:cNvSpPr/>
          <p:nvPr userDrawn="1"/>
        </p:nvSpPr>
        <p:spPr>
          <a:xfrm>
            <a:off x="411480" y="1335024"/>
            <a:ext cx="8321040" cy="4918084"/>
          </a:xfrm>
          <a:prstGeom prst="rect">
            <a:avLst/>
          </a:prstGeom>
          <a:solidFill>
            <a:srgbClr val="EDED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11480" y="240270"/>
            <a:ext cx="8320628" cy="858108"/>
          </a:xfrm>
        </p:spPr>
        <p:txBody>
          <a:bodyPr/>
          <a:lstStyle/>
          <a:p>
            <a:r>
              <a:rPr lang="en-US"/>
              <a:t>Click to edit Master title style</a:t>
            </a:r>
          </a:p>
        </p:txBody>
      </p:sp>
      <p:sp>
        <p:nvSpPr>
          <p:cNvPr id="3" name="Content Placeholder 2"/>
          <p:cNvSpPr>
            <a:spLocks noGrp="1"/>
          </p:cNvSpPr>
          <p:nvPr>
            <p:ph sz="half" idx="1"/>
          </p:nvPr>
        </p:nvSpPr>
        <p:spPr>
          <a:xfrm>
            <a:off x="411480" y="1335023"/>
            <a:ext cx="4038600" cy="4919472"/>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93508" y="1335023"/>
            <a:ext cx="4038600" cy="4919472"/>
          </a:xfrm>
        </p:spPr>
        <p:txBody>
          <a:bodyPr vert="horz" lIns="0" tIns="0" rIns="0" bIns="0" rtlCol="0">
            <a:no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005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with image right">
    <p:spTree>
      <p:nvGrpSpPr>
        <p:cNvPr id="1" name=""/>
        <p:cNvGrpSpPr/>
        <p:nvPr/>
      </p:nvGrpSpPr>
      <p:grpSpPr>
        <a:xfrm>
          <a:off x="0" y="0"/>
          <a:ext cx="0" cy="0"/>
          <a:chOff x="0" y="0"/>
          <a:chExt cx="0" cy="0"/>
        </a:xfrm>
      </p:grpSpPr>
      <p:sp>
        <p:nvSpPr>
          <p:cNvPr id="2" name="Title 1"/>
          <p:cNvSpPr>
            <a:spLocks noGrp="1"/>
          </p:cNvSpPr>
          <p:nvPr>
            <p:ph type="title"/>
          </p:nvPr>
        </p:nvSpPr>
        <p:spPr>
          <a:xfrm>
            <a:off x="411480" y="240270"/>
            <a:ext cx="8320628" cy="858108"/>
          </a:xfrm>
        </p:spPr>
        <p:txBody>
          <a:bodyPr/>
          <a:lstStyle/>
          <a:p>
            <a:r>
              <a:rPr lang="en-US"/>
              <a:t>Click to edit Master title style</a:t>
            </a:r>
          </a:p>
        </p:txBody>
      </p:sp>
      <p:sp>
        <p:nvSpPr>
          <p:cNvPr id="3" name="Content Placeholder 2"/>
          <p:cNvSpPr>
            <a:spLocks noGrp="1"/>
          </p:cNvSpPr>
          <p:nvPr>
            <p:ph sz="half" idx="1" hasCustomPrompt="1"/>
          </p:nvPr>
        </p:nvSpPr>
        <p:spPr>
          <a:xfrm>
            <a:off x="409221" y="1327150"/>
            <a:ext cx="4164079" cy="4924425"/>
          </a:xfrm>
          <a:solidFill>
            <a:schemeClr val="tx2"/>
          </a:solidFill>
        </p:spPr>
        <p:txBody>
          <a:bodyPr vert="horz" lIns="274320" tIns="228600" rIns="274320" bIns="228600" rtlCol="0">
            <a:noAutofit/>
          </a:bodyPr>
          <a:lstStyle>
            <a:lvl1pPr marL="0" indent="0">
              <a:buNone/>
              <a:defRPr lang="en-US" sz="1600" dirty="0" smtClean="0">
                <a:solidFill>
                  <a:schemeClr val="bg1"/>
                </a:solidFill>
              </a:defRPr>
            </a:lvl1pPr>
            <a:lvl2pPr marL="171450" indent="0">
              <a:buNone/>
              <a:defRPr lang="en-US" dirty="0" smtClean="0">
                <a:solidFill>
                  <a:schemeClr val="bg1"/>
                </a:solidFill>
              </a:defRPr>
            </a:lvl2pPr>
            <a:lvl3pPr marL="342900" indent="0">
              <a:buNone/>
              <a:defRPr lang="en-US" dirty="0" smtClean="0">
                <a:solidFill>
                  <a:schemeClr val="bg1"/>
                </a:solidFill>
              </a:defRPr>
            </a:lvl3pPr>
            <a:lvl4pPr marL="514350" indent="0">
              <a:buNone/>
              <a:defRPr lang="en-US" dirty="0" smtClean="0">
                <a:solidFill>
                  <a:schemeClr val="bg1"/>
                </a:solidFill>
              </a:defRPr>
            </a:lvl4pPr>
            <a:lvl5pPr marL="685800" indent="0">
              <a:buNone/>
              <a:defRPr lang="en-US" dirty="0">
                <a:solidFill>
                  <a:schemeClr val="bg1"/>
                </a:solidFill>
              </a:defRPr>
            </a:lvl5pPr>
          </a:lstStyle>
          <a:p>
            <a:pPr lvl="0"/>
            <a:r>
              <a:rPr lang="en-US"/>
              <a:t>Click to edit master text styles</a:t>
            </a:r>
          </a:p>
        </p:txBody>
      </p:sp>
      <p:sp>
        <p:nvSpPr>
          <p:cNvPr id="7" name="Picture Placeholder 6"/>
          <p:cNvSpPr>
            <a:spLocks noGrp="1"/>
          </p:cNvSpPr>
          <p:nvPr>
            <p:ph type="pic" sz="quarter" idx="10"/>
          </p:nvPr>
        </p:nvSpPr>
        <p:spPr>
          <a:xfrm>
            <a:off x="4568649" y="1327150"/>
            <a:ext cx="4166129" cy="4924425"/>
          </a:xfrm>
          <a:noFill/>
        </p:spPr>
        <p:txBody>
          <a:bodyPr/>
          <a:lstStyle>
            <a:lvl1pPr marL="0" indent="0">
              <a:buNone/>
              <a:defRPr/>
            </a:lvl1pPr>
          </a:lstStyle>
          <a:p>
            <a:r>
              <a:rPr lang="en-US"/>
              <a:t>Click icon to add picture</a:t>
            </a:r>
          </a:p>
        </p:txBody>
      </p:sp>
    </p:spTree>
    <p:extLst>
      <p:ext uri="{BB962C8B-B14F-4D97-AF65-F5344CB8AC3E}">
        <p14:creationId xmlns:p14="http://schemas.microsoft.com/office/powerpoint/2010/main" val="673415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ith image left">
    <p:spTree>
      <p:nvGrpSpPr>
        <p:cNvPr id="1" name=""/>
        <p:cNvGrpSpPr/>
        <p:nvPr/>
      </p:nvGrpSpPr>
      <p:grpSpPr>
        <a:xfrm>
          <a:off x="0" y="0"/>
          <a:ext cx="0" cy="0"/>
          <a:chOff x="0" y="0"/>
          <a:chExt cx="0" cy="0"/>
        </a:xfrm>
      </p:grpSpPr>
      <p:sp>
        <p:nvSpPr>
          <p:cNvPr id="2" name="Title 1"/>
          <p:cNvSpPr>
            <a:spLocks noGrp="1"/>
          </p:cNvSpPr>
          <p:nvPr>
            <p:ph type="title"/>
          </p:nvPr>
        </p:nvSpPr>
        <p:spPr>
          <a:xfrm>
            <a:off x="411480" y="240270"/>
            <a:ext cx="8320628" cy="858108"/>
          </a:xfrm>
        </p:spPr>
        <p:txBody>
          <a:bodyPr/>
          <a:lstStyle/>
          <a:p>
            <a:r>
              <a:rPr lang="en-US"/>
              <a:t>Click to edit Master title style</a:t>
            </a:r>
          </a:p>
        </p:txBody>
      </p:sp>
      <p:sp>
        <p:nvSpPr>
          <p:cNvPr id="3" name="Content Placeholder 2"/>
          <p:cNvSpPr>
            <a:spLocks noGrp="1"/>
          </p:cNvSpPr>
          <p:nvPr>
            <p:ph sz="half" idx="1" hasCustomPrompt="1"/>
          </p:nvPr>
        </p:nvSpPr>
        <p:spPr>
          <a:xfrm>
            <a:off x="4564944" y="1327150"/>
            <a:ext cx="4167894" cy="4924425"/>
          </a:xfrm>
          <a:solidFill>
            <a:srgbClr val="0B2D71"/>
          </a:solidFill>
        </p:spPr>
        <p:txBody>
          <a:bodyPr vert="horz" lIns="274320" tIns="228600" rIns="274320" bIns="228600" rtlCol="0">
            <a:noAutofit/>
          </a:bodyPr>
          <a:lstStyle>
            <a:lvl1pPr marL="0" indent="0">
              <a:buNone/>
              <a:defRPr lang="en-US" sz="1600" dirty="0" smtClean="0">
                <a:solidFill>
                  <a:schemeClr val="bg1"/>
                </a:solidFill>
              </a:defRPr>
            </a:lvl1pPr>
            <a:lvl2pPr marL="171450" indent="0">
              <a:buNone/>
              <a:defRPr lang="en-US" dirty="0" smtClean="0">
                <a:solidFill>
                  <a:schemeClr val="bg1"/>
                </a:solidFill>
              </a:defRPr>
            </a:lvl2pPr>
            <a:lvl3pPr marL="342900" indent="0">
              <a:buNone/>
              <a:defRPr lang="en-US" dirty="0" smtClean="0">
                <a:solidFill>
                  <a:schemeClr val="bg1"/>
                </a:solidFill>
              </a:defRPr>
            </a:lvl3pPr>
            <a:lvl4pPr marL="514350" indent="0">
              <a:buNone/>
              <a:defRPr lang="en-US" dirty="0" smtClean="0">
                <a:solidFill>
                  <a:schemeClr val="bg1"/>
                </a:solidFill>
              </a:defRPr>
            </a:lvl4pPr>
            <a:lvl5pPr marL="685800" indent="0">
              <a:buNone/>
              <a:defRPr lang="en-US" dirty="0">
                <a:solidFill>
                  <a:schemeClr val="bg1"/>
                </a:solidFill>
              </a:defRPr>
            </a:lvl5pPr>
          </a:lstStyle>
          <a:p>
            <a:pPr lvl="0"/>
            <a:r>
              <a:rPr lang="en-US"/>
              <a:t>Click to edit master text styles</a:t>
            </a:r>
          </a:p>
        </p:txBody>
      </p:sp>
      <p:sp>
        <p:nvSpPr>
          <p:cNvPr id="7" name="Picture Placeholder 6"/>
          <p:cNvSpPr>
            <a:spLocks noGrp="1"/>
          </p:cNvSpPr>
          <p:nvPr>
            <p:ph type="pic" sz="quarter" idx="10"/>
          </p:nvPr>
        </p:nvSpPr>
        <p:spPr>
          <a:xfrm>
            <a:off x="403225" y="1327150"/>
            <a:ext cx="4168776" cy="4924425"/>
          </a:xfrm>
          <a:noFill/>
        </p:spPr>
        <p:txBody>
          <a:bodyPr/>
          <a:lstStyle>
            <a:lvl1pPr marL="0" indent="0">
              <a:buNone/>
              <a:defRPr/>
            </a:lvl1pPr>
          </a:lstStyle>
          <a:p>
            <a:r>
              <a:rPr lang="en-US"/>
              <a:t>Click icon to add picture</a:t>
            </a:r>
          </a:p>
        </p:txBody>
      </p:sp>
    </p:spTree>
    <p:extLst>
      <p:ext uri="{BB962C8B-B14F-4D97-AF65-F5344CB8AC3E}">
        <p14:creationId xmlns:p14="http://schemas.microsoft.com/office/powerpoint/2010/main" val="2845373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content with imag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9144000" cy="6858000"/>
          </a:xfrm>
          <a:solidFill>
            <a:schemeClr val="bg1">
              <a:lumMod val="95000"/>
            </a:schemeClr>
          </a:solidFill>
        </p:spPr>
        <p:txBody>
          <a:bodyPr/>
          <a:lstStyle>
            <a:lvl1pPr marL="0" indent="0">
              <a:buNone/>
              <a:defRPr>
                <a:solidFill>
                  <a:schemeClr val="tx1"/>
                </a:solidFill>
              </a:defRPr>
            </a:lvl1pPr>
          </a:lstStyle>
          <a:p>
            <a:r>
              <a:rPr lang="en-US"/>
              <a:t>Click icon to add picture</a:t>
            </a:r>
          </a:p>
        </p:txBody>
      </p:sp>
      <p:sp>
        <p:nvSpPr>
          <p:cNvPr id="3" name="Content Placeholder 2"/>
          <p:cNvSpPr>
            <a:spLocks noGrp="1"/>
          </p:cNvSpPr>
          <p:nvPr>
            <p:ph idx="1" hasCustomPrompt="1"/>
          </p:nvPr>
        </p:nvSpPr>
        <p:spPr>
          <a:xfrm>
            <a:off x="411480" y="1052694"/>
            <a:ext cx="8320628" cy="4752612"/>
          </a:xfrm>
        </p:spPr>
        <p:txBody>
          <a:bodyPr anchor="ctr"/>
          <a:lstStyle>
            <a:lvl1pPr marL="0" indent="0" algn="ctr">
              <a:spcBef>
                <a:spcPts val="1200"/>
              </a:spcBef>
              <a:buNone/>
              <a:defRPr sz="4000" b="1">
                <a:solidFill>
                  <a:schemeClr val="bg1"/>
                </a:solidFill>
              </a:defRPr>
            </a:lvl1pPr>
            <a:lvl2pPr marL="342900" indent="-171450">
              <a:defRPr/>
            </a:lvl2pPr>
          </a:lstStyle>
          <a:p>
            <a:pPr lvl="0"/>
            <a:r>
              <a:rPr lang="en-US"/>
              <a:t>click to edit master text styles</a:t>
            </a:r>
          </a:p>
        </p:txBody>
      </p:sp>
    </p:spTree>
    <p:extLst>
      <p:ext uri="{BB962C8B-B14F-4D97-AF65-F5344CB8AC3E}">
        <p14:creationId xmlns:p14="http://schemas.microsoft.com/office/powerpoint/2010/main" val="990968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TextBox 10"/>
          <p:cNvSpPr txBox="1"/>
          <p:nvPr/>
        </p:nvSpPr>
        <p:spPr>
          <a:xfrm>
            <a:off x="7924632" y="6619857"/>
            <a:ext cx="808206" cy="123111"/>
          </a:xfrm>
          <a:prstGeom prst="rect">
            <a:avLst/>
          </a:prstGeom>
          <a:noFill/>
        </p:spPr>
        <p:txBody>
          <a:bodyPr wrap="square" lIns="0" tIns="0" rIns="0" bIns="0" rtlCol="0">
            <a:noAutofit/>
          </a:bodyPr>
          <a:lstStyle/>
          <a:p>
            <a:pPr algn="r"/>
            <a:fld id="{9A822660-8374-4340-934D-8C9E1AF0D0EE}" type="slidenum">
              <a:rPr lang="en-US" sz="800" smtClean="0"/>
              <a:pPr algn="r"/>
              <a:t>‹#›</a:t>
            </a:fld>
            <a:endParaRPr lang="en-US" sz="800"/>
          </a:p>
        </p:txBody>
      </p:sp>
      <p:sp>
        <p:nvSpPr>
          <p:cNvPr id="2" name="Title Placeholder 1"/>
          <p:cNvSpPr>
            <a:spLocks noGrp="1"/>
          </p:cNvSpPr>
          <p:nvPr>
            <p:ph type="title"/>
          </p:nvPr>
        </p:nvSpPr>
        <p:spPr>
          <a:xfrm>
            <a:off x="411480" y="240270"/>
            <a:ext cx="8320628" cy="858108"/>
          </a:xfrm>
          <a:prstGeom prst="rect">
            <a:avLst/>
          </a:prstGeom>
        </p:spPr>
        <p:txBody>
          <a:bodyPr vert="horz" lIns="0" tIns="45720" rIns="0" bIns="45720" rtlCol="0" anchor="t">
            <a:noAutofit/>
          </a:bodyPr>
          <a:lstStyle/>
          <a:p>
            <a:r>
              <a:rPr lang="en-US"/>
              <a:t>Click to edit Master title style</a:t>
            </a:r>
          </a:p>
        </p:txBody>
      </p:sp>
      <p:sp>
        <p:nvSpPr>
          <p:cNvPr id="3" name="Text Placeholder 2"/>
          <p:cNvSpPr>
            <a:spLocks noGrp="1"/>
          </p:cNvSpPr>
          <p:nvPr>
            <p:ph type="body" idx="1"/>
          </p:nvPr>
        </p:nvSpPr>
        <p:spPr>
          <a:xfrm>
            <a:off x="411480" y="1332469"/>
            <a:ext cx="8320628" cy="491455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p:nvSpPr>
        <p:spPr>
          <a:xfrm>
            <a:off x="411480" y="6619857"/>
            <a:ext cx="753411" cy="123111"/>
          </a:xfrm>
          <a:prstGeom prst="rect">
            <a:avLst/>
          </a:prstGeom>
          <a:noFill/>
        </p:spPr>
        <p:txBody>
          <a:bodyPr wrap="none" lIns="0" tIns="0" rIns="0" bIns="0" rtlCol="0">
            <a:spAutoFit/>
          </a:bodyPr>
          <a:lstStyle/>
          <a:p>
            <a:r>
              <a:rPr lang="en-US" sz="800"/>
              <a:t>© 2021 Chevron</a:t>
            </a:r>
          </a:p>
        </p:txBody>
      </p:sp>
      <p:pic>
        <p:nvPicPr>
          <p:cNvPr id="34" name="Picture 33" descr="FOB_color_rgb.jpg"/>
          <p:cNvPicPr>
            <a:picLocks noChangeAspect="1"/>
          </p:cNvPicPr>
          <p:nvPr/>
        </p:nvPicPr>
        <p:blipFill>
          <a:blip r:embed="rId14">
            <a:alphaModFix/>
            <a:extLst>
              <a:ext uri="{28A0092B-C50C-407E-A947-70E740481C1C}">
                <a14:useLocalDpi xmlns:a14="http://schemas.microsoft.com/office/drawing/2010/main" val="0"/>
              </a:ext>
            </a:extLst>
          </a:blip>
          <a:stretch>
            <a:fillRect/>
          </a:stretch>
        </p:blipFill>
        <p:spPr>
          <a:xfrm>
            <a:off x="7743437" y="6342006"/>
            <a:ext cx="772879" cy="512862"/>
          </a:xfrm>
          <a:prstGeom prst="rect">
            <a:avLst/>
          </a:prstGeom>
        </p:spPr>
      </p:pic>
      <p:pic>
        <p:nvPicPr>
          <p:cNvPr id="10" name="Picture 2" descr="C:\Users\amkw\Desktop\Hallmark_vert_rgb.png">
            <a:extLst>
              <a:ext uri="{FF2B5EF4-FFF2-40B4-BE49-F238E27FC236}">
                <a16:creationId xmlns:a16="http://schemas.microsoft.com/office/drawing/2014/main" id="{DC1D94AF-B89D-4E2A-91EF-E0D0F1498EB0}"/>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321079" y="6290418"/>
            <a:ext cx="504509" cy="539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536644"/>
      </p:ext>
    </p:extLst>
  </p:cSld>
  <p:clrMap bg1="lt1" tx1="dk1" bg2="lt2" tx2="dk2" accent1="accent1" accent2="accent2" accent3="accent3" accent4="accent4" accent5="accent5" accent6="accent6" hlink="hlink" folHlink="folHlink"/>
  <p:sldLayoutIdLst>
    <p:sldLayoutId id="2147483681" r:id="rId1"/>
    <p:sldLayoutId id="2147483690" r:id="rId2"/>
    <p:sldLayoutId id="2147483650" r:id="rId3"/>
    <p:sldLayoutId id="2147483652" r:id="rId4"/>
    <p:sldLayoutId id="2147483688" r:id="rId5"/>
    <p:sldLayoutId id="2147483689" r:id="rId6"/>
    <p:sldLayoutId id="2147483660" r:id="rId7"/>
    <p:sldLayoutId id="2147483668" r:id="rId8"/>
    <p:sldLayoutId id="2147483661" r:id="rId9"/>
    <p:sldLayoutId id="2147483654" r:id="rId10"/>
    <p:sldLayoutId id="2147483655" r:id="rId11"/>
    <p:sldLayoutId id="2147483651" r:id="rId12"/>
  </p:sldLayoutIdLst>
  <p:hf sldNum="0" hdr="0" ftr="0" dt="0"/>
  <p:txStyles>
    <p:titleStyle>
      <a:lvl1pPr algn="ctr" defTabSz="457200" rtl="0" eaLnBrk="1" latinLnBrk="0" hangingPunct="1">
        <a:spcBef>
          <a:spcPct val="0"/>
        </a:spcBef>
        <a:buNone/>
        <a:defRPr sz="2800" b="1" kern="1200">
          <a:solidFill>
            <a:schemeClr val="bg2"/>
          </a:solidFill>
          <a:latin typeface="+mj-lt"/>
          <a:ea typeface="+mj-ea"/>
          <a:cs typeface="+mj-cs"/>
        </a:defRPr>
      </a:lvl1pPr>
    </p:titleStyle>
    <p:bodyStyle>
      <a:lvl1pPr marL="171450" indent="-171450" algn="l" defTabSz="457200" rtl="0" eaLnBrk="1" latinLnBrk="0" hangingPunct="1">
        <a:spcBef>
          <a:spcPts val="500"/>
        </a:spcBef>
        <a:buFont typeface="Arial"/>
        <a:buChar char="•"/>
        <a:defRPr sz="1800" kern="1200">
          <a:solidFill>
            <a:schemeClr val="tx1"/>
          </a:solidFill>
          <a:latin typeface="+mn-lt"/>
          <a:ea typeface="+mn-ea"/>
          <a:cs typeface="+mn-cs"/>
        </a:defRPr>
      </a:lvl1pPr>
      <a:lvl2pPr marL="342900" indent="-171450" algn="l" defTabSz="457200" rtl="0" eaLnBrk="1" latinLnBrk="0" hangingPunct="1">
        <a:spcBef>
          <a:spcPts val="500"/>
        </a:spcBef>
        <a:buFont typeface="Arial"/>
        <a:buChar char="–"/>
        <a:defRPr sz="1800" kern="1200">
          <a:solidFill>
            <a:schemeClr val="tx1"/>
          </a:solidFill>
          <a:latin typeface="+mn-lt"/>
          <a:ea typeface="+mn-ea"/>
          <a:cs typeface="+mn-cs"/>
        </a:defRPr>
      </a:lvl2pPr>
      <a:lvl3pPr marL="514350" indent="-171450" algn="l" defTabSz="457200" rtl="0" eaLnBrk="1" latinLnBrk="0" hangingPunct="1">
        <a:spcBef>
          <a:spcPts val="500"/>
        </a:spcBef>
        <a:buFont typeface="Arial"/>
        <a:buChar char="•"/>
        <a:defRPr sz="1800" kern="1200">
          <a:solidFill>
            <a:schemeClr val="tx1"/>
          </a:solidFill>
          <a:latin typeface="+mn-lt"/>
          <a:ea typeface="+mn-ea"/>
          <a:cs typeface="+mn-cs"/>
        </a:defRPr>
      </a:lvl3pPr>
      <a:lvl4pPr marL="685800" indent="-171450" algn="l" defTabSz="457200" rtl="0" eaLnBrk="1" latinLnBrk="0" hangingPunct="1">
        <a:spcBef>
          <a:spcPts val="500"/>
        </a:spcBef>
        <a:buSzPct val="100000"/>
        <a:buFont typeface="Arial"/>
        <a:buChar char="–"/>
        <a:defRPr sz="1800" kern="1200">
          <a:solidFill>
            <a:schemeClr val="tx1"/>
          </a:solidFill>
          <a:latin typeface="+mn-lt"/>
          <a:ea typeface="+mn-ea"/>
          <a:cs typeface="+mn-cs"/>
        </a:defRPr>
      </a:lvl4pPr>
      <a:lvl5pPr marL="858838" indent="-173038" algn="l" defTabSz="457200" rtl="0" eaLnBrk="1" latinLnBrk="0" hangingPunct="1">
        <a:spcBef>
          <a:spcPts val="5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80" userDrawn="1">
          <p15:clr>
            <a:srgbClr val="F26B43"/>
          </p15:clr>
        </p15:guide>
        <p15:guide id="3"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2.png"/><Relationship Id="rId2" Type="http://schemas.openxmlformats.org/officeDocument/2006/relationships/image" Target="../media/image28.png"/><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emf"/><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 Id="rId4" Type="http://schemas.openxmlformats.org/officeDocument/2006/relationships/image" Target="../media/image39.emf"/></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0.png"/><Relationship Id="rId1" Type="http://schemas.openxmlformats.org/officeDocument/2006/relationships/slideLayout" Target="../slideLayouts/slideLayout3.xml"/><Relationship Id="rId4" Type="http://schemas.openxmlformats.org/officeDocument/2006/relationships/image" Target="../media/image39.emf"/></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0.png"/><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9.png"/><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4.png"/><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45.png"/></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9.png"/><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46.png"/><Relationship Id="rId2" Type="http://schemas.openxmlformats.org/officeDocument/2006/relationships/image" Target="../media/image44.png"/><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8.png"/><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46.png"/><Relationship Id="rId2"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32.png"/><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3.xml"/><Relationship Id="rId5" Type="http://schemas.openxmlformats.org/officeDocument/2006/relationships/image" Target="../media/image46.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8.png"/><Relationship Id="rId4" Type="http://schemas.openxmlformats.org/officeDocument/2006/relationships/image" Target="../media/image11.png"/><Relationship Id="rId9"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png"/><Relationship Id="rId2" Type="http://schemas.openxmlformats.org/officeDocument/2006/relationships/image" Target="../media/image47.png"/><Relationship Id="rId1" Type="http://schemas.openxmlformats.org/officeDocument/2006/relationships/slideLayout" Target="../slideLayouts/slideLayout10.xml"/><Relationship Id="rId6" Type="http://schemas.openxmlformats.org/officeDocument/2006/relationships/image" Target="../media/image51.jpeg"/><Relationship Id="rId11" Type="http://schemas.openxmlformats.org/officeDocument/2006/relationships/image" Target="../media/image56.png"/><Relationship Id="rId5" Type="http://schemas.openxmlformats.org/officeDocument/2006/relationships/image" Target="../media/image5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Common Data Model (CDM)</a:t>
            </a:r>
          </a:p>
        </p:txBody>
      </p:sp>
      <p:sp>
        <p:nvSpPr>
          <p:cNvPr id="3" name="Subtitle 2"/>
          <p:cNvSpPr>
            <a:spLocks noGrp="1"/>
          </p:cNvSpPr>
          <p:nvPr>
            <p:ph type="subTitle" idx="1"/>
          </p:nvPr>
        </p:nvSpPr>
        <p:spPr>
          <a:xfrm>
            <a:off x="1" y="4076868"/>
            <a:ext cx="4572000" cy="1057194"/>
          </a:xfrm>
        </p:spPr>
        <p:txBody>
          <a:bodyPr/>
          <a:lstStyle/>
          <a:p>
            <a:r>
              <a:rPr lang="en-US" b="1"/>
              <a:t>Themis Team</a:t>
            </a:r>
            <a:endParaRPr lang="en-US" b="0"/>
          </a:p>
          <a:p>
            <a:endParaRPr lang="en-US" b="0"/>
          </a:p>
          <a:p>
            <a:r>
              <a:rPr lang="en-US" b="0"/>
              <a:t>2021/02/05</a:t>
            </a:r>
          </a:p>
        </p:txBody>
      </p:sp>
      <p:pic>
        <p:nvPicPr>
          <p:cNvPr id="9" name="Picture Placeholder 8"/>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7" r="17"/>
          <a:stretch>
            <a:fillRect/>
          </a:stretch>
        </p:blipFill>
        <p:spPr/>
      </p:pic>
    </p:spTree>
    <p:extLst>
      <p:ext uri="{BB962C8B-B14F-4D97-AF65-F5344CB8AC3E}">
        <p14:creationId xmlns:p14="http://schemas.microsoft.com/office/powerpoint/2010/main" val="170165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574EDEF6-79BA-4C3E-A473-DB987B895E50}"/>
              </a:ext>
            </a:extLst>
          </p:cNvPr>
          <p:cNvSpPr/>
          <p:nvPr/>
        </p:nvSpPr>
        <p:spPr>
          <a:xfrm>
            <a:off x="411480" y="2670079"/>
            <a:ext cx="6778302" cy="95947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3A893D81-C52F-4E4F-A1FF-13BBD7396DDE}"/>
              </a:ext>
            </a:extLst>
          </p:cNvPr>
          <p:cNvSpPr>
            <a:spLocks noGrp="1"/>
          </p:cNvSpPr>
          <p:nvPr>
            <p:ph type="title"/>
          </p:nvPr>
        </p:nvSpPr>
        <p:spPr/>
        <p:txBody>
          <a:bodyPr/>
          <a:lstStyle/>
          <a:p>
            <a:pPr algn="l"/>
            <a:r>
              <a:rPr lang="en-US" u="sng"/>
              <a:t>IDW</a:t>
            </a:r>
            <a:r>
              <a:rPr lang="en-US"/>
              <a:t> will use the </a:t>
            </a:r>
            <a:r>
              <a:rPr lang="en-US" u="sng"/>
              <a:t>Directive File</a:t>
            </a:r>
            <a:r>
              <a:rPr lang="en-US"/>
              <a:t> to create </a:t>
            </a:r>
            <a:r>
              <a:rPr lang="en-US" u="sng"/>
              <a:t>Logical</a:t>
            </a:r>
            <a:r>
              <a:rPr lang="en-US"/>
              <a:t> and </a:t>
            </a:r>
            <a:r>
              <a:rPr lang="en-US" u="sng"/>
              <a:t>Physical Schemas</a:t>
            </a:r>
          </a:p>
        </p:txBody>
      </p:sp>
      <p:sp>
        <p:nvSpPr>
          <p:cNvPr id="48" name="Rectangle 47">
            <a:extLst>
              <a:ext uri="{FF2B5EF4-FFF2-40B4-BE49-F238E27FC236}">
                <a16:creationId xmlns:a16="http://schemas.microsoft.com/office/drawing/2014/main" id="{89ED7C62-3731-4AE7-BC4C-94A5820DEB24}"/>
              </a:ext>
            </a:extLst>
          </p:cNvPr>
          <p:cNvSpPr/>
          <p:nvPr/>
        </p:nvSpPr>
        <p:spPr>
          <a:xfrm>
            <a:off x="710608" y="4144343"/>
            <a:ext cx="4163627" cy="225459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1AD65794-CF2F-4676-8FD6-03658CE059CB}"/>
              </a:ext>
            </a:extLst>
          </p:cNvPr>
          <p:cNvSpPr txBox="1"/>
          <p:nvPr/>
        </p:nvSpPr>
        <p:spPr>
          <a:xfrm>
            <a:off x="783062" y="4262143"/>
            <a:ext cx="4163627" cy="1600438"/>
          </a:xfrm>
          <a:prstGeom prst="rect">
            <a:avLst/>
          </a:prstGeom>
          <a:noFill/>
        </p:spPr>
        <p:txBody>
          <a:bodyPr wrap="square" rtlCol="0">
            <a:spAutoFit/>
          </a:bodyPr>
          <a:lstStyle/>
          <a:p>
            <a:pPr marL="342900" indent="-342900">
              <a:buAutoNum type="arabicPeriod"/>
            </a:pPr>
            <a:r>
              <a:rPr lang="en-US" sz="1400"/>
              <a:t>Data Architect will use IDW to build Model. IDW will output a Directive File.</a:t>
            </a:r>
          </a:p>
          <a:p>
            <a:pPr marL="342900" indent="-342900">
              <a:buAutoNum type="arabicPeriod"/>
            </a:pPr>
            <a:r>
              <a:rPr lang="en-US" sz="1400"/>
              <a:t>Directive File will be checked into the Central Repo.</a:t>
            </a:r>
          </a:p>
          <a:p>
            <a:pPr marL="342900" indent="-342900">
              <a:buAutoNum type="arabicPeriod"/>
            </a:pPr>
            <a:r>
              <a:rPr lang="en-US" sz="1400"/>
              <a:t>IDW CLI will utilize the Directive File to generate Logical/Physical schema and put it on the lake</a:t>
            </a:r>
          </a:p>
        </p:txBody>
      </p:sp>
      <p:cxnSp>
        <p:nvCxnSpPr>
          <p:cNvPr id="60" name="Straight Connector 59">
            <a:extLst>
              <a:ext uri="{FF2B5EF4-FFF2-40B4-BE49-F238E27FC236}">
                <a16:creationId xmlns:a16="http://schemas.microsoft.com/office/drawing/2014/main" id="{9506DBDA-D0AD-49B9-BFCE-F3A8A4D82B88}"/>
              </a:ext>
            </a:extLst>
          </p:cNvPr>
          <p:cNvCxnSpPr>
            <a:cxnSpLocks/>
          </p:cNvCxnSpPr>
          <p:nvPr/>
        </p:nvCxnSpPr>
        <p:spPr>
          <a:xfrm>
            <a:off x="2371603" y="3650475"/>
            <a:ext cx="685922" cy="493868"/>
          </a:xfrm>
          <a:prstGeom prst="line">
            <a:avLst/>
          </a:prstGeom>
          <a:ln w="22225"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57EF0280-E9EF-46EA-AEED-91EFC2B2EA7B}"/>
              </a:ext>
            </a:extLst>
          </p:cNvPr>
          <p:cNvCxnSpPr>
            <a:cxnSpLocks/>
          </p:cNvCxnSpPr>
          <p:nvPr/>
        </p:nvCxnSpPr>
        <p:spPr>
          <a:xfrm flipH="1">
            <a:off x="3800631" y="3629550"/>
            <a:ext cx="581892" cy="493868"/>
          </a:xfrm>
          <a:prstGeom prst="line">
            <a:avLst/>
          </a:prstGeom>
          <a:ln w="2222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8898147C-5C96-4EB2-8B8C-A0983A336033}"/>
              </a:ext>
            </a:extLst>
          </p:cNvPr>
          <p:cNvPicPr>
            <a:picLocks noChangeAspect="1"/>
          </p:cNvPicPr>
          <p:nvPr/>
        </p:nvPicPr>
        <p:blipFill>
          <a:blip r:embed="rId2">
            <a:alphaModFix amt="38000"/>
          </a:blip>
          <a:stretch>
            <a:fillRect/>
          </a:stretch>
        </p:blipFill>
        <p:spPr>
          <a:xfrm>
            <a:off x="568475" y="1491558"/>
            <a:ext cx="8254699" cy="3316511"/>
          </a:xfrm>
          <a:prstGeom prst="rect">
            <a:avLst/>
          </a:prstGeom>
        </p:spPr>
      </p:pic>
    </p:spTree>
    <p:extLst>
      <p:ext uri="{BB962C8B-B14F-4D97-AF65-F5344CB8AC3E}">
        <p14:creationId xmlns:p14="http://schemas.microsoft.com/office/powerpoint/2010/main" val="1934260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EF836B-6782-41F0-BD53-B74F333800EB}"/>
              </a:ext>
            </a:extLst>
          </p:cNvPr>
          <p:cNvSpPr>
            <a:spLocks noGrp="1"/>
          </p:cNvSpPr>
          <p:nvPr>
            <p:ph type="title"/>
          </p:nvPr>
        </p:nvSpPr>
        <p:spPr/>
        <p:txBody>
          <a:bodyPr/>
          <a:lstStyle/>
          <a:p>
            <a:r>
              <a:rPr lang="en-US"/>
              <a:t>CDM Modeling</a:t>
            </a:r>
          </a:p>
        </p:txBody>
      </p:sp>
    </p:spTree>
    <p:extLst>
      <p:ext uri="{BB962C8B-B14F-4D97-AF65-F5344CB8AC3E}">
        <p14:creationId xmlns:p14="http://schemas.microsoft.com/office/powerpoint/2010/main" val="3996115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ECC91-8A0A-4631-BF97-CF2814125284}"/>
              </a:ext>
            </a:extLst>
          </p:cNvPr>
          <p:cNvSpPr>
            <a:spLocks noGrp="1"/>
          </p:cNvSpPr>
          <p:nvPr>
            <p:ph type="title"/>
          </p:nvPr>
        </p:nvSpPr>
        <p:spPr/>
        <p:txBody>
          <a:bodyPr/>
          <a:lstStyle/>
          <a:p>
            <a:pPr algn="l"/>
            <a:r>
              <a:rPr lang="en-US"/>
              <a:t>CDM Manifest</a:t>
            </a:r>
            <a:br>
              <a:rPr lang="en-US"/>
            </a:br>
            <a:br>
              <a:rPr lang="en-US"/>
            </a:br>
            <a:br>
              <a:rPr lang="en-US"/>
            </a:br>
            <a:endParaRPr lang="en-US"/>
          </a:p>
        </p:txBody>
      </p:sp>
      <p:sp>
        <p:nvSpPr>
          <p:cNvPr id="6" name="Content Placeholder 2">
            <a:extLst>
              <a:ext uri="{FF2B5EF4-FFF2-40B4-BE49-F238E27FC236}">
                <a16:creationId xmlns:a16="http://schemas.microsoft.com/office/drawing/2014/main" id="{ED69C747-599E-44FA-B236-03FBEF513D3B}"/>
              </a:ext>
            </a:extLst>
          </p:cNvPr>
          <p:cNvSpPr txBox="1">
            <a:spLocks/>
          </p:cNvSpPr>
          <p:nvPr/>
        </p:nvSpPr>
        <p:spPr>
          <a:xfrm>
            <a:off x="411480" y="1098378"/>
            <a:ext cx="8168228" cy="4914558"/>
          </a:xfrm>
          <a:prstGeom prst="rect">
            <a:avLst/>
          </a:prstGeom>
        </p:spPr>
        <p:txBody>
          <a:bodyPr vert="horz" lIns="0" tIns="0" rIns="0" bIns="0" rtlCol="0">
            <a:noAutofit/>
          </a:bodyPr>
          <a:lstStyle>
            <a:lvl1pPr marL="171450" indent="-171450" algn="l" defTabSz="457200" rtl="0" eaLnBrk="1" latinLnBrk="0" hangingPunct="1">
              <a:spcBef>
                <a:spcPts val="500"/>
              </a:spcBef>
              <a:buFont typeface="Arial"/>
              <a:buChar char="•"/>
              <a:defRPr sz="1800" kern="1200">
                <a:solidFill>
                  <a:schemeClr val="tx1"/>
                </a:solidFill>
                <a:latin typeface="+mn-lt"/>
                <a:ea typeface="+mn-ea"/>
                <a:cs typeface="+mn-cs"/>
              </a:defRPr>
            </a:lvl1pPr>
            <a:lvl2pPr marL="342900" indent="-171450" algn="l" defTabSz="457200" rtl="0" eaLnBrk="1" latinLnBrk="0" hangingPunct="1">
              <a:spcBef>
                <a:spcPts val="500"/>
              </a:spcBef>
              <a:buFont typeface="Arial"/>
              <a:buChar char="–"/>
              <a:defRPr sz="1800" kern="1200">
                <a:solidFill>
                  <a:schemeClr val="tx1"/>
                </a:solidFill>
                <a:latin typeface="+mn-lt"/>
                <a:ea typeface="+mn-ea"/>
                <a:cs typeface="+mn-cs"/>
              </a:defRPr>
            </a:lvl2pPr>
            <a:lvl3pPr marL="514350" indent="-171450" algn="l" defTabSz="457200" rtl="0" eaLnBrk="1" latinLnBrk="0" hangingPunct="1">
              <a:spcBef>
                <a:spcPts val="500"/>
              </a:spcBef>
              <a:buFont typeface="Arial"/>
              <a:buChar char="•"/>
              <a:defRPr sz="1800" kern="1200">
                <a:solidFill>
                  <a:schemeClr val="tx1"/>
                </a:solidFill>
                <a:latin typeface="+mn-lt"/>
                <a:ea typeface="+mn-ea"/>
                <a:cs typeface="+mn-cs"/>
              </a:defRPr>
            </a:lvl3pPr>
            <a:lvl4pPr marL="685800" indent="-171450" algn="l" defTabSz="457200" rtl="0" eaLnBrk="1" latinLnBrk="0" hangingPunct="1">
              <a:spcBef>
                <a:spcPts val="500"/>
              </a:spcBef>
              <a:buSzPct val="100000"/>
              <a:buFont typeface="Arial"/>
              <a:buChar char="–"/>
              <a:defRPr sz="1800" kern="1200">
                <a:solidFill>
                  <a:schemeClr val="tx1"/>
                </a:solidFill>
                <a:latin typeface="+mn-lt"/>
                <a:ea typeface="+mn-ea"/>
                <a:cs typeface="+mn-cs"/>
              </a:defRPr>
            </a:lvl4pPr>
            <a:lvl5pPr marL="858838" indent="-173038" algn="l" defTabSz="457200" rtl="0" eaLnBrk="1" latinLnBrk="0" hangingPunct="1">
              <a:spcBef>
                <a:spcPts val="5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Defines scope of the data model</a:t>
            </a:r>
          </a:p>
          <a:p>
            <a:r>
              <a:rPr lang="en-US" b="0" i="0">
                <a:solidFill>
                  <a:srgbClr val="24292E"/>
                </a:solidFill>
                <a:effectLst/>
                <a:latin typeface="-apple-system"/>
              </a:rPr>
              <a:t>Contains a list of all the entities that make up the model and where to find their JSON files</a:t>
            </a:r>
          </a:p>
          <a:p>
            <a:r>
              <a:rPr lang="en-US">
                <a:solidFill>
                  <a:srgbClr val="24292E"/>
                </a:solidFill>
                <a:latin typeface="-apple-system"/>
              </a:rPr>
              <a:t>C</a:t>
            </a:r>
            <a:r>
              <a:rPr lang="en-US" b="0" i="0">
                <a:solidFill>
                  <a:srgbClr val="24292E"/>
                </a:solidFill>
                <a:effectLst/>
                <a:latin typeface="-apple-system"/>
              </a:rPr>
              <a:t>ontains a list of all the relationships in the data model, as defined by each entity</a:t>
            </a:r>
            <a:endParaRPr lang="en-US"/>
          </a:p>
          <a:p>
            <a:r>
              <a:rPr lang="en-US">
                <a:solidFill>
                  <a:srgbClr val="24292E"/>
                </a:solidFill>
                <a:latin typeface="-apple-system"/>
              </a:rPr>
              <a:t>D</a:t>
            </a:r>
            <a:r>
              <a:rPr lang="en-US" b="0" i="0">
                <a:solidFill>
                  <a:srgbClr val="24292E"/>
                </a:solidFill>
                <a:effectLst/>
                <a:latin typeface="-apple-system"/>
              </a:rPr>
              <a:t>etails around the location and format of corresponding data partitions</a:t>
            </a:r>
            <a:endParaRPr lang="en-US"/>
          </a:p>
        </p:txBody>
      </p:sp>
    </p:spTree>
    <p:extLst>
      <p:ext uri="{BB962C8B-B14F-4D97-AF65-F5344CB8AC3E}">
        <p14:creationId xmlns:p14="http://schemas.microsoft.com/office/powerpoint/2010/main" val="3510644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ECC91-8A0A-4631-BF97-CF2814125284}"/>
              </a:ext>
            </a:extLst>
          </p:cNvPr>
          <p:cNvSpPr>
            <a:spLocks noGrp="1"/>
          </p:cNvSpPr>
          <p:nvPr>
            <p:ph type="title"/>
          </p:nvPr>
        </p:nvSpPr>
        <p:spPr/>
        <p:txBody>
          <a:bodyPr/>
          <a:lstStyle/>
          <a:p>
            <a:pPr algn="l"/>
            <a:r>
              <a:rPr lang="en-US"/>
              <a:t>Foundational Traits, Logical Definitions, and Physical Definitions comprise a CDM</a:t>
            </a:r>
            <a:br>
              <a:rPr lang="en-US"/>
            </a:br>
            <a:br>
              <a:rPr lang="en-US"/>
            </a:br>
            <a:br>
              <a:rPr lang="en-US"/>
            </a:br>
            <a:endParaRPr lang="en-US"/>
          </a:p>
        </p:txBody>
      </p:sp>
      <p:sp>
        <p:nvSpPr>
          <p:cNvPr id="9" name="Rectangle 8">
            <a:extLst>
              <a:ext uri="{FF2B5EF4-FFF2-40B4-BE49-F238E27FC236}">
                <a16:creationId xmlns:a16="http://schemas.microsoft.com/office/drawing/2014/main" id="{A351A153-5781-43DC-95B6-B6115EA76ADF}"/>
              </a:ext>
            </a:extLst>
          </p:cNvPr>
          <p:cNvSpPr/>
          <p:nvPr/>
        </p:nvSpPr>
        <p:spPr>
          <a:xfrm>
            <a:off x="1883010" y="2177248"/>
            <a:ext cx="2384986" cy="250350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a:t>Logical Model</a:t>
            </a:r>
          </a:p>
        </p:txBody>
      </p:sp>
      <p:sp>
        <p:nvSpPr>
          <p:cNvPr id="10" name="TextBox 9">
            <a:extLst>
              <a:ext uri="{FF2B5EF4-FFF2-40B4-BE49-F238E27FC236}">
                <a16:creationId xmlns:a16="http://schemas.microsoft.com/office/drawing/2014/main" id="{D1D66504-7DEA-4F0A-82DB-559082E5E3F7}"/>
              </a:ext>
            </a:extLst>
          </p:cNvPr>
          <p:cNvSpPr txBox="1"/>
          <p:nvPr/>
        </p:nvSpPr>
        <p:spPr>
          <a:xfrm>
            <a:off x="2051686" y="2630010"/>
            <a:ext cx="2115976" cy="2123658"/>
          </a:xfrm>
          <a:prstGeom prst="rect">
            <a:avLst/>
          </a:prstGeom>
          <a:noFill/>
        </p:spPr>
        <p:txBody>
          <a:bodyPr wrap="square" rtlCol="0">
            <a:spAutoFit/>
          </a:bodyPr>
          <a:lstStyle/>
          <a:p>
            <a:pPr marL="171450" indent="-171450">
              <a:buFont typeface="Arial" panose="020B0604020202020204" pitchFamily="34" charset="0"/>
              <a:buChar char="•"/>
            </a:pPr>
            <a:r>
              <a:rPr lang="en-US" sz="1100"/>
              <a:t>Set of entities and the relationships between those entities without any specification of what the final set of attributes would be</a:t>
            </a:r>
          </a:p>
          <a:p>
            <a:pPr marL="171450" indent="-171450">
              <a:buFont typeface="Arial" panose="020B0604020202020204" pitchFamily="34" charset="0"/>
              <a:buChar char="•"/>
            </a:pPr>
            <a:r>
              <a:rPr lang="en-US" sz="1100"/>
              <a:t>Provides foundation to form the Physical model</a:t>
            </a:r>
          </a:p>
          <a:p>
            <a:pPr marL="171450" indent="-171450">
              <a:buFont typeface="Arial" panose="020B0604020202020204" pitchFamily="34" charset="0"/>
              <a:buChar char="•"/>
            </a:pPr>
            <a:r>
              <a:rPr lang="en-US" sz="1100"/>
              <a:t>Describes data needs for a single object but could be integrated with other logical data models</a:t>
            </a:r>
          </a:p>
        </p:txBody>
      </p:sp>
      <p:sp>
        <p:nvSpPr>
          <p:cNvPr id="13" name="Rectangle 12">
            <a:extLst>
              <a:ext uri="{FF2B5EF4-FFF2-40B4-BE49-F238E27FC236}">
                <a16:creationId xmlns:a16="http://schemas.microsoft.com/office/drawing/2014/main" id="{8B473EA2-0154-4CB7-8FD1-C2281EC73E87}"/>
              </a:ext>
            </a:extLst>
          </p:cNvPr>
          <p:cNvSpPr/>
          <p:nvPr/>
        </p:nvSpPr>
        <p:spPr>
          <a:xfrm>
            <a:off x="4766699" y="2177248"/>
            <a:ext cx="2384986" cy="250350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a:t>Physical Model</a:t>
            </a:r>
          </a:p>
        </p:txBody>
      </p:sp>
      <p:sp>
        <p:nvSpPr>
          <p:cNvPr id="14" name="TextBox 13">
            <a:extLst>
              <a:ext uri="{FF2B5EF4-FFF2-40B4-BE49-F238E27FC236}">
                <a16:creationId xmlns:a16="http://schemas.microsoft.com/office/drawing/2014/main" id="{363DD9BE-4D71-4EB5-A228-662878EA4683}"/>
              </a:ext>
            </a:extLst>
          </p:cNvPr>
          <p:cNvSpPr txBox="1"/>
          <p:nvPr/>
        </p:nvSpPr>
        <p:spPr>
          <a:xfrm>
            <a:off x="4935375" y="2630010"/>
            <a:ext cx="2216310" cy="1107996"/>
          </a:xfrm>
          <a:prstGeom prst="rect">
            <a:avLst/>
          </a:prstGeom>
          <a:noFill/>
        </p:spPr>
        <p:txBody>
          <a:bodyPr wrap="square" rtlCol="0">
            <a:spAutoFit/>
          </a:bodyPr>
          <a:lstStyle/>
          <a:p>
            <a:pPr marL="171450" indent="-171450">
              <a:buFont typeface="Arial" panose="020B0604020202020204" pitchFamily="34" charset="0"/>
              <a:buChar char="•"/>
            </a:pPr>
            <a:r>
              <a:rPr lang="en-US" sz="1100"/>
              <a:t>Defines implementation of the data model</a:t>
            </a:r>
          </a:p>
          <a:p>
            <a:pPr marL="171450" indent="-171450">
              <a:buFont typeface="Arial" panose="020B0604020202020204" pitchFamily="34" charset="0"/>
              <a:buChar char="•"/>
            </a:pPr>
            <a:r>
              <a:rPr lang="en-US" sz="1100"/>
              <a:t>Developed for a specific implementation purpose</a:t>
            </a:r>
          </a:p>
          <a:p>
            <a:pPr marL="171450" indent="-171450">
              <a:buFont typeface="Arial" panose="020B0604020202020204" pitchFamily="34" charset="0"/>
              <a:buChar char="•"/>
            </a:pPr>
            <a:r>
              <a:rPr lang="en-US" sz="1100"/>
              <a:t>Final attribute and deployment details specified</a:t>
            </a:r>
          </a:p>
        </p:txBody>
      </p:sp>
      <p:cxnSp>
        <p:nvCxnSpPr>
          <p:cNvPr id="18" name="Straight Arrow Connector 17">
            <a:extLst>
              <a:ext uri="{FF2B5EF4-FFF2-40B4-BE49-F238E27FC236}">
                <a16:creationId xmlns:a16="http://schemas.microsoft.com/office/drawing/2014/main" id="{577D8197-9A24-426F-892A-5318FA585252}"/>
              </a:ext>
            </a:extLst>
          </p:cNvPr>
          <p:cNvCxnSpPr>
            <a:cxnSpLocks/>
            <a:stCxn id="9" idx="3"/>
            <a:endCxn id="13" idx="1"/>
          </p:cNvCxnSpPr>
          <p:nvPr/>
        </p:nvCxnSpPr>
        <p:spPr>
          <a:xfrm>
            <a:off x="4267996" y="3429000"/>
            <a:ext cx="498703" cy="0"/>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Arrow: Curved Up 44">
            <a:extLst>
              <a:ext uri="{FF2B5EF4-FFF2-40B4-BE49-F238E27FC236}">
                <a16:creationId xmlns:a16="http://schemas.microsoft.com/office/drawing/2014/main" id="{47BF3FEE-A0B8-4104-8C70-EE74B3EA15BD}"/>
              </a:ext>
            </a:extLst>
          </p:cNvPr>
          <p:cNvSpPr/>
          <p:nvPr/>
        </p:nvSpPr>
        <p:spPr>
          <a:xfrm>
            <a:off x="2742590" y="4680748"/>
            <a:ext cx="665826" cy="601463"/>
          </a:xfrm>
          <a:prstGeom prst="curvedUpArrow">
            <a:avLst>
              <a:gd name="adj1" fmla="val 1667"/>
              <a:gd name="adj2" fmla="val 11938"/>
              <a:gd name="adj3" fmla="val 24259"/>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33539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141C572-2982-427E-A18B-1B3AE3C50CDC}"/>
              </a:ext>
            </a:extLst>
          </p:cNvPr>
          <p:cNvGrpSpPr/>
          <p:nvPr/>
        </p:nvGrpSpPr>
        <p:grpSpPr>
          <a:xfrm>
            <a:off x="6127172" y="1692478"/>
            <a:ext cx="1982143" cy="2412962"/>
            <a:chOff x="4198620" y="1287780"/>
            <a:chExt cx="1982143" cy="1036496"/>
          </a:xfrm>
        </p:grpSpPr>
        <p:sp>
          <p:nvSpPr>
            <p:cNvPr id="18" name="Rectangle 17">
              <a:extLst>
                <a:ext uri="{FF2B5EF4-FFF2-40B4-BE49-F238E27FC236}">
                  <a16:creationId xmlns:a16="http://schemas.microsoft.com/office/drawing/2014/main" id="{FE3BD245-E492-45D7-92CE-E49C679568C3}"/>
                </a:ext>
              </a:extLst>
            </p:cNvPr>
            <p:cNvSpPr/>
            <p:nvPr/>
          </p:nvSpPr>
          <p:spPr>
            <a:xfrm>
              <a:off x="4198620" y="1287780"/>
              <a:ext cx="1982143" cy="1036496"/>
            </a:xfrm>
            <a:prstGeom prst="rect">
              <a:avLst/>
            </a:prstGeom>
            <a:solidFill>
              <a:srgbClr val="EDEDE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CD8EFB41-6ED7-42DF-96D3-B3940EEDFCEF}"/>
                </a:ext>
              </a:extLst>
            </p:cNvPr>
            <p:cNvSpPr txBox="1"/>
            <p:nvPr/>
          </p:nvSpPr>
          <p:spPr>
            <a:xfrm>
              <a:off x="4198620" y="1290339"/>
              <a:ext cx="1982143" cy="246221"/>
            </a:xfrm>
            <a:prstGeom prst="rect">
              <a:avLst/>
            </a:prstGeom>
            <a:noFill/>
          </p:spPr>
          <p:txBody>
            <a:bodyPr wrap="square" rtlCol="0">
              <a:spAutoFit/>
            </a:bodyPr>
            <a:lstStyle/>
            <a:p>
              <a:pPr algn="ctr"/>
              <a:r>
                <a:rPr lang="en-US" sz="1000"/>
                <a:t>Produced ADLS2 Container</a:t>
              </a:r>
            </a:p>
          </p:txBody>
        </p:sp>
      </p:grpSp>
      <p:sp>
        <p:nvSpPr>
          <p:cNvPr id="44" name="Rectangle 43">
            <a:extLst>
              <a:ext uri="{FF2B5EF4-FFF2-40B4-BE49-F238E27FC236}">
                <a16:creationId xmlns:a16="http://schemas.microsoft.com/office/drawing/2014/main" id="{82E7C6DF-D00E-4F0B-BB7D-E134B3D20EAE}"/>
              </a:ext>
            </a:extLst>
          </p:cNvPr>
          <p:cNvSpPr/>
          <p:nvPr/>
        </p:nvSpPr>
        <p:spPr>
          <a:xfrm>
            <a:off x="6341368" y="1914263"/>
            <a:ext cx="721659" cy="203685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814ECC91-8A0A-4631-BF97-CF2814125284}"/>
              </a:ext>
            </a:extLst>
          </p:cNvPr>
          <p:cNvSpPr>
            <a:spLocks noGrp="1"/>
          </p:cNvSpPr>
          <p:nvPr>
            <p:ph type="title"/>
          </p:nvPr>
        </p:nvSpPr>
        <p:spPr/>
        <p:txBody>
          <a:bodyPr/>
          <a:lstStyle/>
          <a:p>
            <a:pPr algn="l"/>
            <a:r>
              <a:rPr lang="en-US"/>
              <a:t>Logical and Physical Model Uses</a:t>
            </a:r>
            <a:br>
              <a:rPr lang="en-US"/>
            </a:br>
            <a:br>
              <a:rPr lang="en-US"/>
            </a:br>
            <a:br>
              <a:rPr lang="en-US"/>
            </a:br>
            <a:endParaRPr lang="en-US"/>
          </a:p>
        </p:txBody>
      </p:sp>
      <p:grpSp>
        <p:nvGrpSpPr>
          <p:cNvPr id="3" name="Group 2">
            <a:extLst>
              <a:ext uri="{FF2B5EF4-FFF2-40B4-BE49-F238E27FC236}">
                <a16:creationId xmlns:a16="http://schemas.microsoft.com/office/drawing/2014/main" id="{DDFDC683-BA9F-4C05-96FA-61BD7C402C5F}"/>
              </a:ext>
            </a:extLst>
          </p:cNvPr>
          <p:cNvGrpSpPr/>
          <p:nvPr/>
        </p:nvGrpSpPr>
        <p:grpSpPr>
          <a:xfrm>
            <a:off x="1140229" y="2384279"/>
            <a:ext cx="1982143" cy="1036496"/>
            <a:chOff x="4198620" y="1287780"/>
            <a:chExt cx="1982143" cy="1036496"/>
          </a:xfrm>
        </p:grpSpPr>
        <p:sp>
          <p:nvSpPr>
            <p:cNvPr id="4" name="Rectangle 3">
              <a:extLst>
                <a:ext uri="{FF2B5EF4-FFF2-40B4-BE49-F238E27FC236}">
                  <a16:creationId xmlns:a16="http://schemas.microsoft.com/office/drawing/2014/main" id="{ACD582A5-492F-440A-A927-DDEA9ED1E1A9}"/>
                </a:ext>
              </a:extLst>
            </p:cNvPr>
            <p:cNvSpPr/>
            <p:nvPr/>
          </p:nvSpPr>
          <p:spPr>
            <a:xfrm>
              <a:off x="4198620" y="1287780"/>
              <a:ext cx="1982143" cy="1036496"/>
            </a:xfrm>
            <a:prstGeom prst="rect">
              <a:avLst/>
            </a:prstGeom>
            <a:solidFill>
              <a:srgbClr val="EDEDE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3C5F792-EEFE-45C6-8742-8812B9D7BBF8}"/>
                </a:ext>
              </a:extLst>
            </p:cNvPr>
            <p:cNvSpPr txBox="1"/>
            <p:nvPr/>
          </p:nvSpPr>
          <p:spPr>
            <a:xfrm>
              <a:off x="4198620" y="1290339"/>
              <a:ext cx="1982143" cy="246221"/>
            </a:xfrm>
            <a:prstGeom prst="rect">
              <a:avLst/>
            </a:prstGeom>
            <a:noFill/>
          </p:spPr>
          <p:txBody>
            <a:bodyPr wrap="square" rtlCol="0">
              <a:spAutoFit/>
            </a:bodyPr>
            <a:lstStyle/>
            <a:p>
              <a:pPr algn="ctr"/>
              <a:r>
                <a:rPr lang="en-US" sz="1000"/>
                <a:t>Refined ADLS2 Container</a:t>
              </a:r>
            </a:p>
          </p:txBody>
        </p:sp>
      </p:grpSp>
      <p:sp>
        <p:nvSpPr>
          <p:cNvPr id="9" name="Rectangle 8">
            <a:extLst>
              <a:ext uri="{FF2B5EF4-FFF2-40B4-BE49-F238E27FC236}">
                <a16:creationId xmlns:a16="http://schemas.microsoft.com/office/drawing/2014/main" id="{788DFBD5-7FA7-44EB-B3D0-90EF2B71CC55}"/>
              </a:ext>
            </a:extLst>
          </p:cNvPr>
          <p:cNvSpPr/>
          <p:nvPr/>
        </p:nvSpPr>
        <p:spPr>
          <a:xfrm>
            <a:off x="1315218" y="2643044"/>
            <a:ext cx="634297" cy="25591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Dataset</a:t>
            </a:r>
          </a:p>
        </p:txBody>
      </p:sp>
      <p:sp>
        <p:nvSpPr>
          <p:cNvPr id="10" name="Rectangle 9">
            <a:extLst>
              <a:ext uri="{FF2B5EF4-FFF2-40B4-BE49-F238E27FC236}">
                <a16:creationId xmlns:a16="http://schemas.microsoft.com/office/drawing/2014/main" id="{07523D6A-20A6-4551-9AAB-3CB617A4DD0A}"/>
              </a:ext>
            </a:extLst>
          </p:cNvPr>
          <p:cNvSpPr/>
          <p:nvPr/>
        </p:nvSpPr>
        <p:spPr>
          <a:xfrm>
            <a:off x="2289655" y="2643044"/>
            <a:ext cx="634297" cy="25591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Dataset</a:t>
            </a:r>
          </a:p>
        </p:txBody>
      </p:sp>
      <p:sp>
        <p:nvSpPr>
          <p:cNvPr id="11" name="Rectangle 10">
            <a:extLst>
              <a:ext uri="{FF2B5EF4-FFF2-40B4-BE49-F238E27FC236}">
                <a16:creationId xmlns:a16="http://schemas.microsoft.com/office/drawing/2014/main" id="{BEF0426B-3C90-4F08-9DAB-4F9D0782AFBD}"/>
              </a:ext>
            </a:extLst>
          </p:cNvPr>
          <p:cNvSpPr/>
          <p:nvPr/>
        </p:nvSpPr>
        <p:spPr>
          <a:xfrm>
            <a:off x="1306623" y="3025055"/>
            <a:ext cx="634297" cy="25591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Dataset</a:t>
            </a:r>
          </a:p>
        </p:txBody>
      </p:sp>
      <p:sp>
        <p:nvSpPr>
          <p:cNvPr id="12" name="Rectangle 11">
            <a:extLst>
              <a:ext uri="{FF2B5EF4-FFF2-40B4-BE49-F238E27FC236}">
                <a16:creationId xmlns:a16="http://schemas.microsoft.com/office/drawing/2014/main" id="{2918B11A-2853-43D8-9CF5-69269589C2C5}"/>
              </a:ext>
            </a:extLst>
          </p:cNvPr>
          <p:cNvSpPr/>
          <p:nvPr/>
        </p:nvSpPr>
        <p:spPr>
          <a:xfrm>
            <a:off x="2289655" y="3017360"/>
            <a:ext cx="634297" cy="25591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Dataset</a:t>
            </a:r>
          </a:p>
        </p:txBody>
      </p:sp>
      <p:grpSp>
        <p:nvGrpSpPr>
          <p:cNvPr id="13" name="Group 12">
            <a:extLst>
              <a:ext uri="{FF2B5EF4-FFF2-40B4-BE49-F238E27FC236}">
                <a16:creationId xmlns:a16="http://schemas.microsoft.com/office/drawing/2014/main" id="{48C7EA0B-32D5-489D-BC4C-3BCAC0E58CA1}"/>
              </a:ext>
            </a:extLst>
          </p:cNvPr>
          <p:cNvGrpSpPr/>
          <p:nvPr/>
        </p:nvGrpSpPr>
        <p:grpSpPr>
          <a:xfrm>
            <a:off x="3633700" y="2377683"/>
            <a:ext cx="1982143" cy="1036496"/>
            <a:chOff x="4198620" y="1287780"/>
            <a:chExt cx="1982143" cy="1036496"/>
          </a:xfrm>
        </p:grpSpPr>
        <p:sp>
          <p:nvSpPr>
            <p:cNvPr id="14" name="Rectangle 13">
              <a:extLst>
                <a:ext uri="{FF2B5EF4-FFF2-40B4-BE49-F238E27FC236}">
                  <a16:creationId xmlns:a16="http://schemas.microsoft.com/office/drawing/2014/main" id="{5C0CE354-79ED-4D5B-8DF2-DD8EB37C4E60}"/>
                </a:ext>
              </a:extLst>
            </p:cNvPr>
            <p:cNvSpPr/>
            <p:nvPr/>
          </p:nvSpPr>
          <p:spPr>
            <a:xfrm>
              <a:off x="4198620" y="1287780"/>
              <a:ext cx="1982143" cy="1036496"/>
            </a:xfrm>
            <a:prstGeom prst="rect">
              <a:avLst/>
            </a:prstGeom>
            <a:solidFill>
              <a:srgbClr val="EDEDE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E503867-BBBC-4219-9C4B-70536F2C908E}"/>
                </a:ext>
              </a:extLst>
            </p:cNvPr>
            <p:cNvSpPr txBox="1"/>
            <p:nvPr/>
          </p:nvSpPr>
          <p:spPr>
            <a:xfrm>
              <a:off x="4198620" y="1290339"/>
              <a:ext cx="1982143" cy="246221"/>
            </a:xfrm>
            <a:prstGeom prst="rect">
              <a:avLst/>
            </a:prstGeom>
            <a:noFill/>
          </p:spPr>
          <p:txBody>
            <a:bodyPr wrap="square" rtlCol="0">
              <a:spAutoFit/>
            </a:bodyPr>
            <a:lstStyle/>
            <a:p>
              <a:pPr algn="ctr"/>
              <a:r>
                <a:rPr lang="en-US" sz="1000"/>
                <a:t>Models ADLS2 Container</a:t>
              </a:r>
            </a:p>
          </p:txBody>
        </p:sp>
      </p:grpSp>
      <p:sp>
        <p:nvSpPr>
          <p:cNvPr id="16" name="Rectangle 15">
            <a:extLst>
              <a:ext uri="{FF2B5EF4-FFF2-40B4-BE49-F238E27FC236}">
                <a16:creationId xmlns:a16="http://schemas.microsoft.com/office/drawing/2014/main" id="{36031462-4FF8-499B-BE52-E1799A7A5343}"/>
              </a:ext>
            </a:extLst>
          </p:cNvPr>
          <p:cNvSpPr/>
          <p:nvPr/>
        </p:nvSpPr>
        <p:spPr>
          <a:xfrm>
            <a:off x="4307622" y="2771541"/>
            <a:ext cx="634297" cy="25591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Logical Schemas</a:t>
            </a:r>
          </a:p>
        </p:txBody>
      </p:sp>
      <p:sp>
        <p:nvSpPr>
          <p:cNvPr id="20" name="Rectangle 19">
            <a:extLst>
              <a:ext uri="{FF2B5EF4-FFF2-40B4-BE49-F238E27FC236}">
                <a16:creationId xmlns:a16="http://schemas.microsoft.com/office/drawing/2014/main" id="{1842CE37-0AF3-43BC-9109-A1619E138C1B}"/>
              </a:ext>
            </a:extLst>
          </p:cNvPr>
          <p:cNvSpPr/>
          <p:nvPr/>
        </p:nvSpPr>
        <p:spPr>
          <a:xfrm>
            <a:off x="6385053" y="1958379"/>
            <a:ext cx="634297" cy="37074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Physical Schema (DW)</a:t>
            </a:r>
          </a:p>
        </p:txBody>
      </p:sp>
      <p:sp>
        <p:nvSpPr>
          <p:cNvPr id="23" name="Rectangle 22">
            <a:extLst>
              <a:ext uri="{FF2B5EF4-FFF2-40B4-BE49-F238E27FC236}">
                <a16:creationId xmlns:a16="http://schemas.microsoft.com/office/drawing/2014/main" id="{31F4CF5D-45B7-4F87-8936-978E8D4FFE59}"/>
              </a:ext>
            </a:extLst>
          </p:cNvPr>
          <p:cNvSpPr/>
          <p:nvPr/>
        </p:nvSpPr>
        <p:spPr>
          <a:xfrm>
            <a:off x="6385051" y="3003164"/>
            <a:ext cx="634297" cy="37074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Physical Schema (PBI)</a:t>
            </a:r>
          </a:p>
        </p:txBody>
      </p:sp>
      <p:sp>
        <p:nvSpPr>
          <p:cNvPr id="24" name="Rectangle 23">
            <a:extLst>
              <a:ext uri="{FF2B5EF4-FFF2-40B4-BE49-F238E27FC236}">
                <a16:creationId xmlns:a16="http://schemas.microsoft.com/office/drawing/2014/main" id="{483E1CF6-B1DA-4C8A-B3B9-4A4803966812}"/>
              </a:ext>
            </a:extLst>
          </p:cNvPr>
          <p:cNvSpPr/>
          <p:nvPr/>
        </p:nvSpPr>
        <p:spPr>
          <a:xfrm>
            <a:off x="6385052" y="2484643"/>
            <a:ext cx="634297" cy="37074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Physical Schema (ADLS)</a:t>
            </a:r>
          </a:p>
        </p:txBody>
      </p:sp>
      <p:sp>
        <p:nvSpPr>
          <p:cNvPr id="25" name="Rectangle 24">
            <a:extLst>
              <a:ext uri="{FF2B5EF4-FFF2-40B4-BE49-F238E27FC236}">
                <a16:creationId xmlns:a16="http://schemas.microsoft.com/office/drawing/2014/main" id="{0319492F-4D76-49B8-97C4-DE8F1A936C9D}"/>
              </a:ext>
            </a:extLst>
          </p:cNvPr>
          <p:cNvSpPr/>
          <p:nvPr/>
        </p:nvSpPr>
        <p:spPr>
          <a:xfrm>
            <a:off x="6385050" y="3504629"/>
            <a:ext cx="634297" cy="37074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Physical Schema (ML)</a:t>
            </a:r>
          </a:p>
        </p:txBody>
      </p:sp>
      <p:sp>
        <p:nvSpPr>
          <p:cNvPr id="38" name="Rectangle 37">
            <a:extLst>
              <a:ext uri="{FF2B5EF4-FFF2-40B4-BE49-F238E27FC236}">
                <a16:creationId xmlns:a16="http://schemas.microsoft.com/office/drawing/2014/main" id="{AACB3E5B-9711-47F0-ACAE-B4762C7DB9EE}"/>
              </a:ext>
            </a:extLst>
          </p:cNvPr>
          <p:cNvSpPr/>
          <p:nvPr/>
        </p:nvSpPr>
        <p:spPr>
          <a:xfrm>
            <a:off x="1140229" y="4746325"/>
            <a:ext cx="6969086" cy="25591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ADF Pipeline</a:t>
            </a:r>
          </a:p>
        </p:txBody>
      </p:sp>
      <p:cxnSp>
        <p:nvCxnSpPr>
          <p:cNvPr id="40" name="Straight Arrow Connector 39">
            <a:extLst>
              <a:ext uri="{FF2B5EF4-FFF2-40B4-BE49-F238E27FC236}">
                <a16:creationId xmlns:a16="http://schemas.microsoft.com/office/drawing/2014/main" id="{D8037F9F-4D0A-4E87-9C9A-210A917757E7}"/>
              </a:ext>
            </a:extLst>
          </p:cNvPr>
          <p:cNvCxnSpPr>
            <a:stCxn id="4" idx="2"/>
          </p:cNvCxnSpPr>
          <p:nvPr/>
        </p:nvCxnSpPr>
        <p:spPr>
          <a:xfrm>
            <a:off x="2131301" y="3420775"/>
            <a:ext cx="11535" cy="1325550"/>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67A55615-3110-4F51-B5D1-99C03B4B22A9}"/>
              </a:ext>
            </a:extLst>
          </p:cNvPr>
          <p:cNvCxnSpPr>
            <a:cxnSpLocks/>
            <a:stCxn id="14" idx="2"/>
            <a:endCxn id="38" idx="0"/>
          </p:cNvCxnSpPr>
          <p:nvPr/>
        </p:nvCxnSpPr>
        <p:spPr>
          <a:xfrm>
            <a:off x="4624772" y="3414179"/>
            <a:ext cx="0" cy="1332146"/>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5BCC4DB6-F831-4449-A24D-6CDA8149676B}"/>
              </a:ext>
            </a:extLst>
          </p:cNvPr>
          <p:cNvCxnSpPr>
            <a:cxnSpLocks/>
            <a:stCxn id="44" idx="2"/>
          </p:cNvCxnSpPr>
          <p:nvPr/>
        </p:nvCxnSpPr>
        <p:spPr>
          <a:xfrm>
            <a:off x="6702198" y="3951120"/>
            <a:ext cx="0" cy="795205"/>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0BCF1615-17B4-4C31-8F4A-754791E03C63}"/>
              </a:ext>
            </a:extLst>
          </p:cNvPr>
          <p:cNvSpPr/>
          <p:nvPr/>
        </p:nvSpPr>
        <p:spPr>
          <a:xfrm>
            <a:off x="7213522" y="1919795"/>
            <a:ext cx="721659" cy="203685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 name="Rectangle 48">
            <a:extLst>
              <a:ext uri="{FF2B5EF4-FFF2-40B4-BE49-F238E27FC236}">
                <a16:creationId xmlns:a16="http://schemas.microsoft.com/office/drawing/2014/main" id="{DD3E673A-0192-4997-9873-1F17D64F53A3}"/>
              </a:ext>
            </a:extLst>
          </p:cNvPr>
          <p:cNvSpPr/>
          <p:nvPr/>
        </p:nvSpPr>
        <p:spPr>
          <a:xfrm>
            <a:off x="7257207" y="1963911"/>
            <a:ext cx="634297" cy="37074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Physical Data (DW)</a:t>
            </a:r>
          </a:p>
        </p:txBody>
      </p:sp>
      <p:sp>
        <p:nvSpPr>
          <p:cNvPr id="50" name="Rectangle 49">
            <a:extLst>
              <a:ext uri="{FF2B5EF4-FFF2-40B4-BE49-F238E27FC236}">
                <a16:creationId xmlns:a16="http://schemas.microsoft.com/office/drawing/2014/main" id="{99D7EC39-6BE1-45D5-BFCE-24EFED9F9CA3}"/>
              </a:ext>
            </a:extLst>
          </p:cNvPr>
          <p:cNvSpPr/>
          <p:nvPr/>
        </p:nvSpPr>
        <p:spPr>
          <a:xfrm>
            <a:off x="7257205" y="3008696"/>
            <a:ext cx="634297" cy="37074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Physical Data (PBI)</a:t>
            </a:r>
          </a:p>
        </p:txBody>
      </p:sp>
      <p:sp>
        <p:nvSpPr>
          <p:cNvPr id="51" name="Rectangle 50">
            <a:extLst>
              <a:ext uri="{FF2B5EF4-FFF2-40B4-BE49-F238E27FC236}">
                <a16:creationId xmlns:a16="http://schemas.microsoft.com/office/drawing/2014/main" id="{6FC0EC48-96C9-457D-9DBF-3B168B8C5CD4}"/>
              </a:ext>
            </a:extLst>
          </p:cNvPr>
          <p:cNvSpPr/>
          <p:nvPr/>
        </p:nvSpPr>
        <p:spPr>
          <a:xfrm>
            <a:off x="7257206" y="2490175"/>
            <a:ext cx="634297" cy="37074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Physical Data (ADLS)</a:t>
            </a:r>
          </a:p>
        </p:txBody>
      </p:sp>
      <p:sp>
        <p:nvSpPr>
          <p:cNvPr id="52" name="Rectangle 51">
            <a:extLst>
              <a:ext uri="{FF2B5EF4-FFF2-40B4-BE49-F238E27FC236}">
                <a16:creationId xmlns:a16="http://schemas.microsoft.com/office/drawing/2014/main" id="{974DF67C-A73A-4F57-94A1-44DF7933898A}"/>
              </a:ext>
            </a:extLst>
          </p:cNvPr>
          <p:cNvSpPr/>
          <p:nvPr/>
        </p:nvSpPr>
        <p:spPr>
          <a:xfrm>
            <a:off x="7257204" y="3510161"/>
            <a:ext cx="634297" cy="37074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Physical Data (ML)</a:t>
            </a:r>
          </a:p>
        </p:txBody>
      </p:sp>
      <p:cxnSp>
        <p:nvCxnSpPr>
          <p:cNvPr id="53" name="Straight Arrow Connector 52">
            <a:extLst>
              <a:ext uri="{FF2B5EF4-FFF2-40B4-BE49-F238E27FC236}">
                <a16:creationId xmlns:a16="http://schemas.microsoft.com/office/drawing/2014/main" id="{413EC720-042D-4C0A-8748-DBEEE8F07D08}"/>
              </a:ext>
            </a:extLst>
          </p:cNvPr>
          <p:cNvCxnSpPr>
            <a:cxnSpLocks/>
            <a:endCxn id="48" idx="2"/>
          </p:cNvCxnSpPr>
          <p:nvPr/>
        </p:nvCxnSpPr>
        <p:spPr>
          <a:xfrm flipV="1">
            <a:off x="7574352" y="3956652"/>
            <a:ext cx="0" cy="789673"/>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3954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a:extLst>
              <a:ext uri="{FF2B5EF4-FFF2-40B4-BE49-F238E27FC236}">
                <a16:creationId xmlns:a16="http://schemas.microsoft.com/office/drawing/2014/main" id="{DEB6CE94-E3D5-44B0-8438-8C64EA5D5B41}"/>
              </a:ext>
            </a:extLst>
          </p:cNvPr>
          <p:cNvCxnSpPr>
            <a:cxnSpLocks/>
          </p:cNvCxnSpPr>
          <p:nvPr/>
        </p:nvCxnSpPr>
        <p:spPr>
          <a:xfrm flipH="1">
            <a:off x="1714582" y="1791825"/>
            <a:ext cx="751212" cy="478345"/>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45" name="Straight Connector 144">
            <a:extLst>
              <a:ext uri="{FF2B5EF4-FFF2-40B4-BE49-F238E27FC236}">
                <a16:creationId xmlns:a16="http://schemas.microsoft.com/office/drawing/2014/main" id="{5488744B-E011-4252-8AA4-4F1F9A183A77}"/>
              </a:ext>
            </a:extLst>
          </p:cNvPr>
          <p:cNvCxnSpPr>
            <a:cxnSpLocks/>
          </p:cNvCxnSpPr>
          <p:nvPr/>
        </p:nvCxnSpPr>
        <p:spPr>
          <a:xfrm>
            <a:off x="3605348" y="1809332"/>
            <a:ext cx="591851" cy="466022"/>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EC8972BA-8134-4D65-9497-98CB0DDC4B32}"/>
              </a:ext>
            </a:extLst>
          </p:cNvPr>
          <p:cNvSpPr>
            <a:spLocks noGrp="1"/>
          </p:cNvSpPr>
          <p:nvPr>
            <p:ph type="title"/>
          </p:nvPr>
        </p:nvSpPr>
        <p:spPr/>
        <p:txBody>
          <a:bodyPr/>
          <a:lstStyle/>
          <a:p>
            <a:pPr algn="l"/>
            <a:r>
              <a:rPr lang="en-US"/>
              <a:t>Chevron CDM Model</a:t>
            </a:r>
          </a:p>
        </p:txBody>
      </p:sp>
      <p:grpSp>
        <p:nvGrpSpPr>
          <p:cNvPr id="11" name="Group 10">
            <a:extLst>
              <a:ext uri="{FF2B5EF4-FFF2-40B4-BE49-F238E27FC236}">
                <a16:creationId xmlns:a16="http://schemas.microsoft.com/office/drawing/2014/main" id="{B6EC9586-B7C9-451E-84A9-A94B2090207C}"/>
              </a:ext>
            </a:extLst>
          </p:cNvPr>
          <p:cNvGrpSpPr/>
          <p:nvPr/>
        </p:nvGrpSpPr>
        <p:grpSpPr>
          <a:xfrm>
            <a:off x="2352983" y="730095"/>
            <a:ext cx="1331959" cy="1331959"/>
            <a:chOff x="2371230" y="5169391"/>
            <a:chExt cx="1331959" cy="1331959"/>
          </a:xfrm>
        </p:grpSpPr>
        <p:pic>
          <p:nvPicPr>
            <p:cNvPr id="86" name="Picture 85" descr="A close up of a logo&#10;&#10;Description automatically generated">
              <a:extLst>
                <a:ext uri="{FF2B5EF4-FFF2-40B4-BE49-F238E27FC236}">
                  <a16:creationId xmlns:a16="http://schemas.microsoft.com/office/drawing/2014/main" id="{56DA4F7D-68F1-40F5-9953-D74EDFD76842}"/>
                </a:ext>
              </a:extLst>
            </p:cNvPr>
            <p:cNvPicPr>
              <a:picLocks noChangeAspect="1"/>
            </p:cNvPicPr>
            <p:nvPr/>
          </p:nvPicPr>
          <p:blipFill>
            <a:blip r:embed="rId2"/>
            <a:stretch>
              <a:fillRect/>
            </a:stretch>
          </p:blipFill>
          <p:spPr>
            <a:xfrm>
              <a:off x="2371230" y="5169391"/>
              <a:ext cx="1331959" cy="1331959"/>
            </a:xfrm>
            <a:prstGeom prst="rect">
              <a:avLst/>
            </a:prstGeom>
          </p:spPr>
        </p:pic>
        <p:sp>
          <p:nvSpPr>
            <p:cNvPr id="13" name="Rectangle 12">
              <a:extLst>
                <a:ext uri="{FF2B5EF4-FFF2-40B4-BE49-F238E27FC236}">
                  <a16:creationId xmlns:a16="http://schemas.microsoft.com/office/drawing/2014/main" id="{CEDCC723-4027-40E5-A56C-390B1A2AC578}"/>
                </a:ext>
              </a:extLst>
            </p:cNvPr>
            <p:cNvSpPr/>
            <p:nvPr/>
          </p:nvSpPr>
          <p:spPr>
            <a:xfrm>
              <a:off x="2576873" y="5798754"/>
              <a:ext cx="419291" cy="25591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CDM</a:t>
              </a:r>
            </a:p>
          </p:txBody>
        </p:sp>
        <p:sp>
          <p:nvSpPr>
            <p:cNvPr id="14" name="Rectangle 13">
              <a:extLst>
                <a:ext uri="{FF2B5EF4-FFF2-40B4-BE49-F238E27FC236}">
                  <a16:creationId xmlns:a16="http://schemas.microsoft.com/office/drawing/2014/main" id="{555F57F3-8B3D-4644-AB9E-3AC724BC1821}"/>
                </a:ext>
              </a:extLst>
            </p:cNvPr>
            <p:cNvSpPr/>
            <p:nvPr/>
          </p:nvSpPr>
          <p:spPr>
            <a:xfrm>
              <a:off x="3088997" y="5798754"/>
              <a:ext cx="419291" cy="25591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Data</a:t>
              </a:r>
            </a:p>
          </p:txBody>
        </p:sp>
      </p:grpSp>
      <p:grpSp>
        <p:nvGrpSpPr>
          <p:cNvPr id="6" name="Group 5">
            <a:extLst>
              <a:ext uri="{FF2B5EF4-FFF2-40B4-BE49-F238E27FC236}">
                <a16:creationId xmlns:a16="http://schemas.microsoft.com/office/drawing/2014/main" id="{A4246923-922B-4AD5-A6BD-F19A0E78A37F}"/>
              </a:ext>
            </a:extLst>
          </p:cNvPr>
          <p:cNvGrpSpPr/>
          <p:nvPr/>
        </p:nvGrpSpPr>
        <p:grpSpPr>
          <a:xfrm>
            <a:off x="3986070" y="5068280"/>
            <a:ext cx="3388134" cy="403158"/>
            <a:chOff x="4259240" y="1607494"/>
            <a:chExt cx="3388134" cy="403158"/>
          </a:xfrm>
        </p:grpSpPr>
        <p:sp>
          <p:nvSpPr>
            <p:cNvPr id="44" name="Rectangle 43">
              <a:extLst>
                <a:ext uri="{FF2B5EF4-FFF2-40B4-BE49-F238E27FC236}">
                  <a16:creationId xmlns:a16="http://schemas.microsoft.com/office/drawing/2014/main" id="{BA522B24-86FA-4899-BD36-36AF978AECD4}"/>
                </a:ext>
              </a:extLst>
            </p:cNvPr>
            <p:cNvSpPr/>
            <p:nvPr/>
          </p:nvSpPr>
          <p:spPr>
            <a:xfrm>
              <a:off x="4259240" y="1611157"/>
              <a:ext cx="1647372" cy="39949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 name="TextBox 44">
              <a:extLst>
                <a:ext uri="{FF2B5EF4-FFF2-40B4-BE49-F238E27FC236}">
                  <a16:creationId xmlns:a16="http://schemas.microsoft.com/office/drawing/2014/main" id="{1F309BD4-252E-45A5-BE62-87EAF9D8AD90}"/>
                </a:ext>
              </a:extLst>
            </p:cNvPr>
            <p:cNvSpPr txBox="1"/>
            <p:nvPr/>
          </p:nvSpPr>
          <p:spPr>
            <a:xfrm>
              <a:off x="5925106" y="1607494"/>
              <a:ext cx="1722268" cy="400110"/>
            </a:xfrm>
            <a:prstGeom prst="rect">
              <a:avLst/>
            </a:prstGeom>
            <a:noFill/>
          </p:spPr>
          <p:txBody>
            <a:bodyPr wrap="square" rtlCol="0">
              <a:spAutoFit/>
            </a:bodyPr>
            <a:lstStyle/>
            <a:p>
              <a:r>
                <a:rPr lang="en-US" sz="1000"/>
                <a:t>CVX Core Base Types &amp; Definitions</a:t>
              </a:r>
            </a:p>
          </p:txBody>
        </p:sp>
        <p:sp>
          <p:nvSpPr>
            <p:cNvPr id="46" name="Rectangle 45">
              <a:extLst>
                <a:ext uri="{FF2B5EF4-FFF2-40B4-BE49-F238E27FC236}">
                  <a16:creationId xmlns:a16="http://schemas.microsoft.com/office/drawing/2014/main" id="{9F97039D-8708-46D8-9088-A1DCEF9375C9}"/>
                </a:ext>
              </a:extLst>
            </p:cNvPr>
            <p:cNvSpPr/>
            <p:nvPr/>
          </p:nvSpPr>
          <p:spPr>
            <a:xfrm>
              <a:off x="4338678" y="1682946"/>
              <a:ext cx="634297" cy="25591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Manifest</a:t>
              </a:r>
            </a:p>
          </p:txBody>
        </p:sp>
        <p:sp>
          <p:nvSpPr>
            <p:cNvPr id="47" name="Rectangle 46">
              <a:extLst>
                <a:ext uri="{FF2B5EF4-FFF2-40B4-BE49-F238E27FC236}">
                  <a16:creationId xmlns:a16="http://schemas.microsoft.com/office/drawing/2014/main" id="{B807A232-541D-469B-B79F-708E1F795534}"/>
                </a:ext>
              </a:extLst>
            </p:cNvPr>
            <p:cNvSpPr/>
            <p:nvPr/>
          </p:nvSpPr>
          <p:spPr>
            <a:xfrm>
              <a:off x="5209876" y="1682946"/>
              <a:ext cx="513426" cy="25591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Logical Entity</a:t>
              </a:r>
            </a:p>
          </p:txBody>
        </p:sp>
      </p:grpSp>
      <p:grpSp>
        <p:nvGrpSpPr>
          <p:cNvPr id="10" name="Group 9">
            <a:extLst>
              <a:ext uri="{FF2B5EF4-FFF2-40B4-BE49-F238E27FC236}">
                <a16:creationId xmlns:a16="http://schemas.microsoft.com/office/drawing/2014/main" id="{C71EE7C0-23CE-485D-BF2E-1685F2BDDFBF}"/>
              </a:ext>
            </a:extLst>
          </p:cNvPr>
          <p:cNvGrpSpPr/>
          <p:nvPr/>
        </p:nvGrpSpPr>
        <p:grpSpPr>
          <a:xfrm>
            <a:off x="1714582" y="2270170"/>
            <a:ext cx="4246044" cy="400239"/>
            <a:chOff x="1714582" y="4693787"/>
            <a:chExt cx="4246044" cy="400239"/>
          </a:xfrm>
        </p:grpSpPr>
        <p:sp>
          <p:nvSpPr>
            <p:cNvPr id="79" name="Rectangle 78">
              <a:extLst>
                <a:ext uri="{FF2B5EF4-FFF2-40B4-BE49-F238E27FC236}">
                  <a16:creationId xmlns:a16="http://schemas.microsoft.com/office/drawing/2014/main" id="{BF41D970-06FB-4316-9067-71800E4221BA}"/>
                </a:ext>
              </a:extLst>
            </p:cNvPr>
            <p:cNvSpPr/>
            <p:nvPr/>
          </p:nvSpPr>
          <p:spPr>
            <a:xfrm>
              <a:off x="1714582" y="4694531"/>
              <a:ext cx="2482617" cy="39949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0" name="Rectangle 79">
              <a:extLst>
                <a:ext uri="{FF2B5EF4-FFF2-40B4-BE49-F238E27FC236}">
                  <a16:creationId xmlns:a16="http://schemas.microsoft.com/office/drawing/2014/main" id="{FB940D5B-856F-4617-8D00-0FACBE911802}"/>
                </a:ext>
              </a:extLst>
            </p:cNvPr>
            <p:cNvSpPr/>
            <p:nvPr/>
          </p:nvSpPr>
          <p:spPr>
            <a:xfrm>
              <a:off x="1794021" y="4766320"/>
              <a:ext cx="634297" cy="25591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Manifest</a:t>
              </a:r>
            </a:p>
          </p:txBody>
        </p:sp>
        <p:sp>
          <p:nvSpPr>
            <p:cNvPr id="83" name="Rectangle 82">
              <a:extLst>
                <a:ext uri="{FF2B5EF4-FFF2-40B4-BE49-F238E27FC236}">
                  <a16:creationId xmlns:a16="http://schemas.microsoft.com/office/drawing/2014/main" id="{C40DD8F8-F61E-4B05-9BF7-4630A2082C3B}"/>
                </a:ext>
              </a:extLst>
            </p:cNvPr>
            <p:cNvSpPr/>
            <p:nvPr/>
          </p:nvSpPr>
          <p:spPr>
            <a:xfrm>
              <a:off x="3586350" y="4758795"/>
              <a:ext cx="513426" cy="25591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Logical Entity</a:t>
              </a:r>
            </a:p>
          </p:txBody>
        </p:sp>
        <p:sp>
          <p:nvSpPr>
            <p:cNvPr id="84" name="TextBox 83">
              <a:extLst>
                <a:ext uri="{FF2B5EF4-FFF2-40B4-BE49-F238E27FC236}">
                  <a16:creationId xmlns:a16="http://schemas.microsoft.com/office/drawing/2014/main" id="{67F440A8-29C8-45AE-ABC8-726CFE4C7608}"/>
                </a:ext>
              </a:extLst>
            </p:cNvPr>
            <p:cNvSpPr txBox="1"/>
            <p:nvPr/>
          </p:nvSpPr>
          <p:spPr>
            <a:xfrm>
              <a:off x="4238358" y="4693787"/>
              <a:ext cx="1722268" cy="246221"/>
            </a:xfrm>
            <a:prstGeom prst="rect">
              <a:avLst/>
            </a:prstGeom>
            <a:noFill/>
          </p:spPr>
          <p:txBody>
            <a:bodyPr wrap="square" rtlCol="0">
              <a:spAutoFit/>
            </a:bodyPr>
            <a:lstStyle/>
            <a:p>
              <a:r>
                <a:rPr lang="en-US" sz="1000"/>
                <a:t>Physical Model</a:t>
              </a:r>
            </a:p>
          </p:txBody>
        </p:sp>
        <p:sp>
          <p:nvSpPr>
            <p:cNvPr id="85" name="Rectangle 84">
              <a:extLst>
                <a:ext uri="{FF2B5EF4-FFF2-40B4-BE49-F238E27FC236}">
                  <a16:creationId xmlns:a16="http://schemas.microsoft.com/office/drawing/2014/main" id="{6DBEA4D8-42CC-46C5-98F1-7EDB3DD0EA32}"/>
                </a:ext>
              </a:extLst>
            </p:cNvPr>
            <p:cNvSpPr/>
            <p:nvPr/>
          </p:nvSpPr>
          <p:spPr>
            <a:xfrm>
              <a:off x="2733487" y="4760252"/>
              <a:ext cx="566691" cy="25591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Physical Entity</a:t>
              </a:r>
            </a:p>
          </p:txBody>
        </p:sp>
        <p:cxnSp>
          <p:nvCxnSpPr>
            <p:cNvPr id="116" name="Straight Arrow Connector 115">
              <a:extLst>
                <a:ext uri="{FF2B5EF4-FFF2-40B4-BE49-F238E27FC236}">
                  <a16:creationId xmlns:a16="http://schemas.microsoft.com/office/drawing/2014/main" id="{A27738E7-E3C7-4547-81E5-A79707A3B2AF}"/>
                </a:ext>
              </a:extLst>
            </p:cNvPr>
            <p:cNvCxnSpPr>
              <a:cxnSpLocks/>
              <a:stCxn id="83" idx="1"/>
              <a:endCxn id="85" idx="3"/>
            </p:cNvCxnSpPr>
            <p:nvPr/>
          </p:nvCxnSpPr>
          <p:spPr>
            <a:xfrm flipH="1">
              <a:off x="3300178" y="4886753"/>
              <a:ext cx="286172" cy="1457"/>
            </a:xfrm>
            <a:prstGeom prst="straightConnector1">
              <a:avLst/>
            </a:prstGeom>
            <a:ln w="6350" cmpd="sng">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grpSp>
      <p:grpSp>
        <p:nvGrpSpPr>
          <p:cNvPr id="9" name="Group 8">
            <a:extLst>
              <a:ext uri="{FF2B5EF4-FFF2-40B4-BE49-F238E27FC236}">
                <a16:creationId xmlns:a16="http://schemas.microsoft.com/office/drawing/2014/main" id="{48F865C7-C452-4AB0-89B4-7B7203C33E3F}"/>
              </a:ext>
            </a:extLst>
          </p:cNvPr>
          <p:cNvGrpSpPr/>
          <p:nvPr/>
        </p:nvGrpSpPr>
        <p:grpSpPr>
          <a:xfrm>
            <a:off x="4397864" y="2998631"/>
            <a:ext cx="4195259" cy="402357"/>
            <a:chOff x="4397864" y="3673340"/>
            <a:chExt cx="4195259" cy="402357"/>
          </a:xfrm>
        </p:grpSpPr>
        <p:sp>
          <p:nvSpPr>
            <p:cNvPr id="69" name="Rectangle 68">
              <a:extLst>
                <a:ext uri="{FF2B5EF4-FFF2-40B4-BE49-F238E27FC236}">
                  <a16:creationId xmlns:a16="http://schemas.microsoft.com/office/drawing/2014/main" id="{1224D9C9-F7DB-4C9C-878B-019FB5BE79A4}"/>
                </a:ext>
              </a:extLst>
            </p:cNvPr>
            <p:cNvSpPr/>
            <p:nvPr/>
          </p:nvSpPr>
          <p:spPr>
            <a:xfrm>
              <a:off x="4397864" y="3676202"/>
              <a:ext cx="2472992" cy="39949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0" name="Rectangle 69">
              <a:extLst>
                <a:ext uri="{FF2B5EF4-FFF2-40B4-BE49-F238E27FC236}">
                  <a16:creationId xmlns:a16="http://schemas.microsoft.com/office/drawing/2014/main" id="{FD4E589C-E5E2-4EF1-9A80-E85972B70503}"/>
                </a:ext>
              </a:extLst>
            </p:cNvPr>
            <p:cNvSpPr/>
            <p:nvPr/>
          </p:nvSpPr>
          <p:spPr>
            <a:xfrm>
              <a:off x="4477302" y="3747991"/>
              <a:ext cx="634297" cy="25591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Manifest</a:t>
              </a:r>
            </a:p>
          </p:txBody>
        </p:sp>
        <p:sp>
          <p:nvSpPr>
            <p:cNvPr id="72" name="Rectangle 71">
              <a:extLst>
                <a:ext uri="{FF2B5EF4-FFF2-40B4-BE49-F238E27FC236}">
                  <a16:creationId xmlns:a16="http://schemas.microsoft.com/office/drawing/2014/main" id="{3A478A86-EFE9-4378-ADCD-A2B1175540E8}"/>
                </a:ext>
              </a:extLst>
            </p:cNvPr>
            <p:cNvSpPr/>
            <p:nvPr/>
          </p:nvSpPr>
          <p:spPr>
            <a:xfrm>
              <a:off x="5404189" y="3743555"/>
              <a:ext cx="513426" cy="25591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Logical Entity</a:t>
              </a:r>
            </a:p>
          </p:txBody>
        </p:sp>
        <p:sp>
          <p:nvSpPr>
            <p:cNvPr id="73" name="Rectangle 72">
              <a:extLst>
                <a:ext uri="{FF2B5EF4-FFF2-40B4-BE49-F238E27FC236}">
                  <a16:creationId xmlns:a16="http://schemas.microsoft.com/office/drawing/2014/main" id="{8EF75B4A-0BAE-4638-82BF-601F5F147FD8}"/>
                </a:ext>
              </a:extLst>
            </p:cNvPr>
            <p:cNvSpPr/>
            <p:nvPr/>
          </p:nvSpPr>
          <p:spPr>
            <a:xfrm>
              <a:off x="6246638" y="3747039"/>
              <a:ext cx="513426" cy="25591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Logical Entity</a:t>
              </a:r>
            </a:p>
          </p:txBody>
        </p:sp>
        <p:sp>
          <p:nvSpPr>
            <p:cNvPr id="74" name="TextBox 73">
              <a:extLst>
                <a:ext uri="{FF2B5EF4-FFF2-40B4-BE49-F238E27FC236}">
                  <a16:creationId xmlns:a16="http://schemas.microsoft.com/office/drawing/2014/main" id="{39668C7E-D554-4BC9-9029-41FBB11D4A3B}"/>
                </a:ext>
              </a:extLst>
            </p:cNvPr>
            <p:cNvSpPr txBox="1"/>
            <p:nvPr/>
          </p:nvSpPr>
          <p:spPr>
            <a:xfrm>
              <a:off x="6870855" y="3673340"/>
              <a:ext cx="1722268" cy="400110"/>
            </a:xfrm>
            <a:prstGeom prst="rect">
              <a:avLst/>
            </a:prstGeom>
            <a:noFill/>
          </p:spPr>
          <p:txBody>
            <a:bodyPr wrap="square" rtlCol="0">
              <a:spAutoFit/>
            </a:bodyPr>
            <a:lstStyle/>
            <a:p>
              <a:r>
                <a:rPr lang="en-US" sz="1000"/>
                <a:t>Enterprise Model (Composite Models)</a:t>
              </a:r>
            </a:p>
          </p:txBody>
        </p:sp>
        <p:cxnSp>
          <p:nvCxnSpPr>
            <p:cNvPr id="125" name="Straight Arrow Connector 124">
              <a:extLst>
                <a:ext uri="{FF2B5EF4-FFF2-40B4-BE49-F238E27FC236}">
                  <a16:creationId xmlns:a16="http://schemas.microsoft.com/office/drawing/2014/main" id="{EF305432-419A-42EE-A533-F230BAE20671}"/>
                </a:ext>
              </a:extLst>
            </p:cNvPr>
            <p:cNvCxnSpPr>
              <a:cxnSpLocks/>
              <a:stCxn id="73" idx="1"/>
              <a:endCxn id="72" idx="3"/>
            </p:cNvCxnSpPr>
            <p:nvPr/>
          </p:nvCxnSpPr>
          <p:spPr>
            <a:xfrm flipH="1" flipV="1">
              <a:off x="5917615" y="3871513"/>
              <a:ext cx="329023" cy="3484"/>
            </a:xfrm>
            <a:prstGeom prst="straightConnector1">
              <a:avLst/>
            </a:prstGeom>
            <a:ln w="6350" cmpd="sng">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grpSp>
      <p:grpSp>
        <p:nvGrpSpPr>
          <p:cNvPr id="8" name="Group 7">
            <a:extLst>
              <a:ext uri="{FF2B5EF4-FFF2-40B4-BE49-F238E27FC236}">
                <a16:creationId xmlns:a16="http://schemas.microsoft.com/office/drawing/2014/main" id="{BC54468C-BBC3-4F08-8B28-562FB9DC1185}"/>
              </a:ext>
            </a:extLst>
          </p:cNvPr>
          <p:cNvGrpSpPr/>
          <p:nvPr/>
        </p:nvGrpSpPr>
        <p:grpSpPr>
          <a:xfrm>
            <a:off x="3233134" y="3654445"/>
            <a:ext cx="4342110" cy="400881"/>
            <a:chOff x="3207239" y="2995793"/>
            <a:chExt cx="4342110" cy="400881"/>
          </a:xfrm>
        </p:grpSpPr>
        <p:sp>
          <p:nvSpPr>
            <p:cNvPr id="63" name="Rectangle 62">
              <a:extLst>
                <a:ext uri="{FF2B5EF4-FFF2-40B4-BE49-F238E27FC236}">
                  <a16:creationId xmlns:a16="http://schemas.microsoft.com/office/drawing/2014/main" id="{C9D9DD5F-6F70-49CD-9E1D-46CF60CC68E0}"/>
                </a:ext>
              </a:extLst>
            </p:cNvPr>
            <p:cNvSpPr/>
            <p:nvPr/>
          </p:nvSpPr>
          <p:spPr>
            <a:xfrm>
              <a:off x="3207239" y="2997179"/>
              <a:ext cx="2609362" cy="39949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4" name="Rectangle 63">
              <a:extLst>
                <a:ext uri="{FF2B5EF4-FFF2-40B4-BE49-F238E27FC236}">
                  <a16:creationId xmlns:a16="http://schemas.microsoft.com/office/drawing/2014/main" id="{0DCD1734-FBA5-425C-8A75-01949E1E3FB1}"/>
                </a:ext>
              </a:extLst>
            </p:cNvPr>
            <p:cNvSpPr/>
            <p:nvPr/>
          </p:nvSpPr>
          <p:spPr>
            <a:xfrm>
              <a:off x="3286677" y="3068968"/>
              <a:ext cx="634297" cy="25591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Manifest</a:t>
              </a:r>
            </a:p>
          </p:txBody>
        </p:sp>
        <p:sp>
          <p:nvSpPr>
            <p:cNvPr id="65" name="Rectangle 64">
              <a:extLst>
                <a:ext uri="{FF2B5EF4-FFF2-40B4-BE49-F238E27FC236}">
                  <a16:creationId xmlns:a16="http://schemas.microsoft.com/office/drawing/2014/main" id="{CAAB4541-4D97-43EA-8D44-1C57210BB913}"/>
                </a:ext>
              </a:extLst>
            </p:cNvPr>
            <p:cNvSpPr/>
            <p:nvPr/>
          </p:nvSpPr>
          <p:spPr>
            <a:xfrm>
              <a:off x="4287176" y="3068968"/>
              <a:ext cx="513426" cy="25591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Logical Entity</a:t>
              </a:r>
            </a:p>
          </p:txBody>
        </p:sp>
        <p:sp>
          <p:nvSpPr>
            <p:cNvPr id="66" name="Rectangle 65">
              <a:extLst>
                <a:ext uri="{FF2B5EF4-FFF2-40B4-BE49-F238E27FC236}">
                  <a16:creationId xmlns:a16="http://schemas.microsoft.com/office/drawing/2014/main" id="{1A7070FB-B6E4-4FE7-A1AA-4FBB828BAE62}"/>
                </a:ext>
              </a:extLst>
            </p:cNvPr>
            <p:cNvSpPr/>
            <p:nvPr/>
          </p:nvSpPr>
          <p:spPr>
            <a:xfrm>
              <a:off x="5166804" y="3064532"/>
              <a:ext cx="513426" cy="25591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Logical Entity</a:t>
              </a:r>
            </a:p>
          </p:txBody>
        </p:sp>
        <p:sp>
          <p:nvSpPr>
            <p:cNvPr id="68" name="TextBox 67">
              <a:extLst>
                <a:ext uri="{FF2B5EF4-FFF2-40B4-BE49-F238E27FC236}">
                  <a16:creationId xmlns:a16="http://schemas.microsoft.com/office/drawing/2014/main" id="{ED3EFA7D-A55D-439F-B951-5E6BFCAFC9C6}"/>
                </a:ext>
              </a:extLst>
            </p:cNvPr>
            <p:cNvSpPr txBox="1"/>
            <p:nvPr/>
          </p:nvSpPr>
          <p:spPr>
            <a:xfrm>
              <a:off x="5827081" y="2995793"/>
              <a:ext cx="1722268" cy="246221"/>
            </a:xfrm>
            <a:prstGeom prst="rect">
              <a:avLst/>
            </a:prstGeom>
            <a:noFill/>
          </p:spPr>
          <p:txBody>
            <a:bodyPr wrap="square" rtlCol="0">
              <a:spAutoFit/>
            </a:bodyPr>
            <a:lstStyle/>
            <a:p>
              <a:r>
                <a:rPr lang="en-US" sz="1000"/>
                <a:t>Platform Model</a:t>
              </a:r>
            </a:p>
          </p:txBody>
        </p:sp>
        <p:cxnSp>
          <p:nvCxnSpPr>
            <p:cNvPr id="155" name="Straight Arrow Connector 154">
              <a:extLst>
                <a:ext uri="{FF2B5EF4-FFF2-40B4-BE49-F238E27FC236}">
                  <a16:creationId xmlns:a16="http://schemas.microsoft.com/office/drawing/2014/main" id="{CD7F94C7-28B6-49F5-9AD2-5DEB7A3F6608}"/>
                </a:ext>
              </a:extLst>
            </p:cNvPr>
            <p:cNvCxnSpPr>
              <a:cxnSpLocks/>
              <a:endCxn id="65" idx="3"/>
            </p:cNvCxnSpPr>
            <p:nvPr/>
          </p:nvCxnSpPr>
          <p:spPr>
            <a:xfrm flipH="1">
              <a:off x="4800602" y="3192489"/>
              <a:ext cx="355722" cy="4437"/>
            </a:xfrm>
            <a:prstGeom prst="straightConnector1">
              <a:avLst/>
            </a:prstGeom>
            <a:ln w="6350" cmpd="sng">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grpSp>
      <p:grpSp>
        <p:nvGrpSpPr>
          <p:cNvPr id="7" name="Group 6">
            <a:extLst>
              <a:ext uri="{FF2B5EF4-FFF2-40B4-BE49-F238E27FC236}">
                <a16:creationId xmlns:a16="http://schemas.microsoft.com/office/drawing/2014/main" id="{95847BE4-59D2-4326-A9E1-6005CA910D7F}"/>
              </a:ext>
            </a:extLst>
          </p:cNvPr>
          <p:cNvGrpSpPr/>
          <p:nvPr/>
        </p:nvGrpSpPr>
        <p:grpSpPr>
          <a:xfrm>
            <a:off x="275196" y="4164472"/>
            <a:ext cx="8877678" cy="648965"/>
            <a:chOff x="275196" y="2031739"/>
            <a:chExt cx="8877678" cy="648965"/>
          </a:xfrm>
        </p:grpSpPr>
        <p:sp>
          <p:nvSpPr>
            <p:cNvPr id="50" name="Rectangle 49">
              <a:extLst>
                <a:ext uri="{FF2B5EF4-FFF2-40B4-BE49-F238E27FC236}">
                  <a16:creationId xmlns:a16="http://schemas.microsoft.com/office/drawing/2014/main" id="{B0C305F4-AEE0-4B96-8207-58816A67AB42}"/>
                </a:ext>
              </a:extLst>
            </p:cNvPr>
            <p:cNvSpPr/>
            <p:nvPr/>
          </p:nvSpPr>
          <p:spPr>
            <a:xfrm>
              <a:off x="3986070" y="2281209"/>
              <a:ext cx="3444537" cy="39949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 name="Rectangle 51">
              <a:extLst>
                <a:ext uri="{FF2B5EF4-FFF2-40B4-BE49-F238E27FC236}">
                  <a16:creationId xmlns:a16="http://schemas.microsoft.com/office/drawing/2014/main" id="{93478B07-B3E7-404D-9842-61C5CB1C35AD}"/>
                </a:ext>
              </a:extLst>
            </p:cNvPr>
            <p:cNvSpPr/>
            <p:nvPr/>
          </p:nvSpPr>
          <p:spPr>
            <a:xfrm>
              <a:off x="4065509" y="2352998"/>
              <a:ext cx="634297" cy="25591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Manifest</a:t>
              </a:r>
            </a:p>
          </p:txBody>
        </p:sp>
        <p:sp>
          <p:nvSpPr>
            <p:cNvPr id="53" name="Rectangle 52">
              <a:extLst>
                <a:ext uri="{FF2B5EF4-FFF2-40B4-BE49-F238E27FC236}">
                  <a16:creationId xmlns:a16="http://schemas.microsoft.com/office/drawing/2014/main" id="{2D5C427C-7CDD-49B6-9BB6-3CC59B5B941C}"/>
                </a:ext>
              </a:extLst>
            </p:cNvPr>
            <p:cNvSpPr/>
            <p:nvPr/>
          </p:nvSpPr>
          <p:spPr>
            <a:xfrm>
              <a:off x="5066008" y="2352998"/>
              <a:ext cx="513426" cy="25591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Logical Entity</a:t>
              </a:r>
            </a:p>
          </p:txBody>
        </p:sp>
        <p:sp>
          <p:nvSpPr>
            <p:cNvPr id="54" name="Rectangle 53">
              <a:extLst>
                <a:ext uri="{FF2B5EF4-FFF2-40B4-BE49-F238E27FC236}">
                  <a16:creationId xmlns:a16="http://schemas.microsoft.com/office/drawing/2014/main" id="{D2E993F7-31A2-47AA-8C0F-DC95F3F06C9A}"/>
                </a:ext>
              </a:extLst>
            </p:cNvPr>
            <p:cNvSpPr/>
            <p:nvPr/>
          </p:nvSpPr>
          <p:spPr>
            <a:xfrm>
              <a:off x="5945636" y="2348562"/>
              <a:ext cx="513426" cy="25591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Logical Entity</a:t>
              </a:r>
            </a:p>
          </p:txBody>
        </p:sp>
        <p:sp>
          <p:nvSpPr>
            <p:cNvPr id="55" name="Rectangle 54">
              <a:extLst>
                <a:ext uri="{FF2B5EF4-FFF2-40B4-BE49-F238E27FC236}">
                  <a16:creationId xmlns:a16="http://schemas.microsoft.com/office/drawing/2014/main" id="{DD3DFD14-CD7F-42DE-9104-35A1085BDFD3}"/>
                </a:ext>
              </a:extLst>
            </p:cNvPr>
            <p:cNvSpPr/>
            <p:nvPr/>
          </p:nvSpPr>
          <p:spPr>
            <a:xfrm>
              <a:off x="6825264" y="2357440"/>
              <a:ext cx="513426" cy="25591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Logical Entity</a:t>
              </a:r>
            </a:p>
          </p:txBody>
        </p:sp>
        <p:sp>
          <p:nvSpPr>
            <p:cNvPr id="56" name="TextBox 55">
              <a:extLst>
                <a:ext uri="{FF2B5EF4-FFF2-40B4-BE49-F238E27FC236}">
                  <a16:creationId xmlns:a16="http://schemas.microsoft.com/office/drawing/2014/main" id="{C5895777-01D6-4B9E-8184-9A17B2B33738}"/>
                </a:ext>
              </a:extLst>
            </p:cNvPr>
            <p:cNvSpPr txBox="1"/>
            <p:nvPr/>
          </p:nvSpPr>
          <p:spPr>
            <a:xfrm>
              <a:off x="7430606" y="2269376"/>
              <a:ext cx="1722268" cy="246221"/>
            </a:xfrm>
            <a:prstGeom prst="rect">
              <a:avLst/>
            </a:prstGeom>
            <a:noFill/>
          </p:spPr>
          <p:txBody>
            <a:bodyPr wrap="square" rtlCol="0">
              <a:spAutoFit/>
            </a:bodyPr>
            <a:lstStyle/>
            <a:p>
              <a:r>
                <a:rPr lang="en-US" sz="1000"/>
                <a:t>Chevron Custom Models</a:t>
              </a:r>
            </a:p>
          </p:txBody>
        </p:sp>
        <p:sp>
          <p:nvSpPr>
            <p:cNvPr id="57" name="Rectangle 56">
              <a:extLst>
                <a:ext uri="{FF2B5EF4-FFF2-40B4-BE49-F238E27FC236}">
                  <a16:creationId xmlns:a16="http://schemas.microsoft.com/office/drawing/2014/main" id="{7DACA244-13EB-484A-8702-3233EAD47489}"/>
                </a:ext>
              </a:extLst>
            </p:cNvPr>
            <p:cNvSpPr/>
            <p:nvPr/>
          </p:nvSpPr>
          <p:spPr>
            <a:xfrm>
              <a:off x="275196" y="2281209"/>
              <a:ext cx="3444537" cy="39949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8" name="TextBox 57">
              <a:extLst>
                <a:ext uri="{FF2B5EF4-FFF2-40B4-BE49-F238E27FC236}">
                  <a16:creationId xmlns:a16="http://schemas.microsoft.com/office/drawing/2014/main" id="{C481BF09-3E43-499D-A2F4-EF976ECAF793}"/>
                </a:ext>
              </a:extLst>
            </p:cNvPr>
            <p:cNvSpPr txBox="1"/>
            <p:nvPr/>
          </p:nvSpPr>
          <p:spPr>
            <a:xfrm>
              <a:off x="275197" y="2031739"/>
              <a:ext cx="3444535" cy="276999"/>
            </a:xfrm>
            <a:prstGeom prst="rect">
              <a:avLst/>
            </a:prstGeom>
            <a:noFill/>
          </p:spPr>
          <p:txBody>
            <a:bodyPr wrap="square" rtlCol="0">
              <a:spAutoFit/>
            </a:bodyPr>
            <a:lstStyle/>
            <a:p>
              <a:r>
                <a:rPr lang="en-US" sz="1200"/>
                <a:t>MSFT CDMs</a:t>
              </a:r>
            </a:p>
          </p:txBody>
        </p:sp>
        <p:sp>
          <p:nvSpPr>
            <p:cNvPr id="59" name="Rectangle 58">
              <a:extLst>
                <a:ext uri="{FF2B5EF4-FFF2-40B4-BE49-F238E27FC236}">
                  <a16:creationId xmlns:a16="http://schemas.microsoft.com/office/drawing/2014/main" id="{526127C5-AC15-4F84-9A15-1893184ECDEC}"/>
                </a:ext>
              </a:extLst>
            </p:cNvPr>
            <p:cNvSpPr/>
            <p:nvPr/>
          </p:nvSpPr>
          <p:spPr>
            <a:xfrm>
              <a:off x="354635" y="2352998"/>
              <a:ext cx="634297" cy="25591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Manifest</a:t>
              </a:r>
            </a:p>
          </p:txBody>
        </p:sp>
        <p:sp>
          <p:nvSpPr>
            <p:cNvPr id="60" name="Rectangle 59">
              <a:extLst>
                <a:ext uri="{FF2B5EF4-FFF2-40B4-BE49-F238E27FC236}">
                  <a16:creationId xmlns:a16="http://schemas.microsoft.com/office/drawing/2014/main" id="{91069A00-F9D9-4B5C-BE22-C62D4F659807}"/>
                </a:ext>
              </a:extLst>
            </p:cNvPr>
            <p:cNvSpPr/>
            <p:nvPr/>
          </p:nvSpPr>
          <p:spPr>
            <a:xfrm>
              <a:off x="1355134" y="2352998"/>
              <a:ext cx="513426" cy="25591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Logical Entity</a:t>
              </a:r>
            </a:p>
          </p:txBody>
        </p:sp>
        <p:sp>
          <p:nvSpPr>
            <p:cNvPr id="61" name="Rectangle 60">
              <a:extLst>
                <a:ext uri="{FF2B5EF4-FFF2-40B4-BE49-F238E27FC236}">
                  <a16:creationId xmlns:a16="http://schemas.microsoft.com/office/drawing/2014/main" id="{F58B8537-637B-4913-8E75-5AAF018AAEF6}"/>
                </a:ext>
              </a:extLst>
            </p:cNvPr>
            <p:cNvSpPr/>
            <p:nvPr/>
          </p:nvSpPr>
          <p:spPr>
            <a:xfrm>
              <a:off x="2234762" y="2348562"/>
              <a:ext cx="513426" cy="25591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Logical Entity</a:t>
              </a:r>
            </a:p>
          </p:txBody>
        </p:sp>
        <p:sp>
          <p:nvSpPr>
            <p:cNvPr id="62" name="Rectangle 61">
              <a:extLst>
                <a:ext uri="{FF2B5EF4-FFF2-40B4-BE49-F238E27FC236}">
                  <a16:creationId xmlns:a16="http://schemas.microsoft.com/office/drawing/2014/main" id="{FBF0A8B5-EAE0-4155-A009-62D6D3C880E5}"/>
                </a:ext>
              </a:extLst>
            </p:cNvPr>
            <p:cNvSpPr/>
            <p:nvPr/>
          </p:nvSpPr>
          <p:spPr>
            <a:xfrm>
              <a:off x="3114390" y="2357440"/>
              <a:ext cx="513426" cy="25591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Logical Entity</a:t>
              </a:r>
            </a:p>
          </p:txBody>
        </p:sp>
        <p:cxnSp>
          <p:nvCxnSpPr>
            <p:cNvPr id="158" name="Straight Arrow Connector 157">
              <a:extLst>
                <a:ext uri="{FF2B5EF4-FFF2-40B4-BE49-F238E27FC236}">
                  <a16:creationId xmlns:a16="http://schemas.microsoft.com/office/drawing/2014/main" id="{64A4E0F9-1F2C-478D-AAAE-F74D1F21E591}"/>
                </a:ext>
              </a:extLst>
            </p:cNvPr>
            <p:cNvCxnSpPr>
              <a:cxnSpLocks/>
              <a:stCxn id="54" idx="1"/>
              <a:endCxn id="53" idx="3"/>
            </p:cNvCxnSpPr>
            <p:nvPr/>
          </p:nvCxnSpPr>
          <p:spPr>
            <a:xfrm flipH="1">
              <a:off x="5579434" y="2476520"/>
              <a:ext cx="366202" cy="4436"/>
            </a:xfrm>
            <a:prstGeom prst="straightConnector1">
              <a:avLst/>
            </a:prstGeom>
            <a:ln w="6350" cmpd="sng">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67" name="Straight Arrow Connector 166">
              <a:extLst>
                <a:ext uri="{FF2B5EF4-FFF2-40B4-BE49-F238E27FC236}">
                  <a16:creationId xmlns:a16="http://schemas.microsoft.com/office/drawing/2014/main" id="{F0DC26A9-B991-468F-93BE-56EEEEE2892C}"/>
                </a:ext>
              </a:extLst>
            </p:cNvPr>
            <p:cNvCxnSpPr>
              <a:cxnSpLocks/>
            </p:cNvCxnSpPr>
            <p:nvPr/>
          </p:nvCxnSpPr>
          <p:spPr>
            <a:xfrm flipH="1">
              <a:off x="1868560" y="2485398"/>
              <a:ext cx="366202" cy="0"/>
            </a:xfrm>
            <a:prstGeom prst="straightConnector1">
              <a:avLst/>
            </a:prstGeom>
            <a:ln w="6350" cmpd="sng">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grpSp>
      <p:grpSp>
        <p:nvGrpSpPr>
          <p:cNvPr id="5" name="Group 4">
            <a:extLst>
              <a:ext uri="{FF2B5EF4-FFF2-40B4-BE49-F238E27FC236}">
                <a16:creationId xmlns:a16="http://schemas.microsoft.com/office/drawing/2014/main" id="{5D8768C8-ACAF-42F9-B6EB-0B45EEE01CDB}"/>
              </a:ext>
            </a:extLst>
          </p:cNvPr>
          <p:cNvGrpSpPr/>
          <p:nvPr/>
        </p:nvGrpSpPr>
        <p:grpSpPr>
          <a:xfrm>
            <a:off x="275196" y="5565413"/>
            <a:ext cx="3444536" cy="648965"/>
            <a:chOff x="275196" y="727074"/>
            <a:chExt cx="3444536" cy="648965"/>
          </a:xfrm>
        </p:grpSpPr>
        <p:sp>
          <p:nvSpPr>
            <p:cNvPr id="3" name="Rectangle 2">
              <a:extLst>
                <a:ext uri="{FF2B5EF4-FFF2-40B4-BE49-F238E27FC236}">
                  <a16:creationId xmlns:a16="http://schemas.microsoft.com/office/drawing/2014/main" id="{1BD37F97-D833-4E61-A4E2-8D89848C647A}"/>
                </a:ext>
              </a:extLst>
            </p:cNvPr>
            <p:cNvSpPr/>
            <p:nvPr/>
          </p:nvSpPr>
          <p:spPr>
            <a:xfrm>
              <a:off x="275196" y="976544"/>
              <a:ext cx="2720968" cy="39949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07490F4B-AC0F-4BDF-A46A-8B052646748A}"/>
                </a:ext>
              </a:extLst>
            </p:cNvPr>
            <p:cNvSpPr txBox="1"/>
            <p:nvPr/>
          </p:nvSpPr>
          <p:spPr>
            <a:xfrm>
              <a:off x="275197" y="727074"/>
              <a:ext cx="3444535" cy="276999"/>
            </a:xfrm>
            <a:prstGeom prst="rect">
              <a:avLst/>
            </a:prstGeom>
            <a:noFill/>
          </p:spPr>
          <p:txBody>
            <a:bodyPr wrap="square" rtlCol="0">
              <a:spAutoFit/>
            </a:bodyPr>
            <a:lstStyle/>
            <a:p>
              <a:r>
                <a:rPr lang="en-US" sz="1200"/>
                <a:t>MSFT Base Types</a:t>
              </a:r>
            </a:p>
          </p:txBody>
        </p:sp>
        <p:sp>
          <p:nvSpPr>
            <p:cNvPr id="15" name="Rectangle 14">
              <a:extLst>
                <a:ext uri="{FF2B5EF4-FFF2-40B4-BE49-F238E27FC236}">
                  <a16:creationId xmlns:a16="http://schemas.microsoft.com/office/drawing/2014/main" id="{BA2F5BE0-17E7-40BB-B6D8-184A6E67FFF7}"/>
                </a:ext>
              </a:extLst>
            </p:cNvPr>
            <p:cNvSpPr/>
            <p:nvPr/>
          </p:nvSpPr>
          <p:spPr>
            <a:xfrm>
              <a:off x="354635" y="1048333"/>
              <a:ext cx="634297" cy="25591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Manifest</a:t>
              </a:r>
            </a:p>
          </p:txBody>
        </p:sp>
        <p:sp>
          <p:nvSpPr>
            <p:cNvPr id="19" name="Rectangle 18">
              <a:extLst>
                <a:ext uri="{FF2B5EF4-FFF2-40B4-BE49-F238E27FC236}">
                  <a16:creationId xmlns:a16="http://schemas.microsoft.com/office/drawing/2014/main" id="{3FB5061E-9B84-4E09-A274-ABAB2968046E}"/>
                </a:ext>
              </a:extLst>
            </p:cNvPr>
            <p:cNvSpPr/>
            <p:nvPr/>
          </p:nvSpPr>
          <p:spPr>
            <a:xfrm>
              <a:off x="1280595" y="1043897"/>
              <a:ext cx="513426" cy="25591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Logical Entity</a:t>
              </a:r>
            </a:p>
          </p:txBody>
        </p:sp>
        <p:sp>
          <p:nvSpPr>
            <p:cNvPr id="202" name="Rectangle 201">
              <a:extLst>
                <a:ext uri="{FF2B5EF4-FFF2-40B4-BE49-F238E27FC236}">
                  <a16:creationId xmlns:a16="http://schemas.microsoft.com/office/drawing/2014/main" id="{B961DA48-AE78-4331-BA42-D18F84AA0037}"/>
                </a:ext>
              </a:extLst>
            </p:cNvPr>
            <p:cNvSpPr/>
            <p:nvPr/>
          </p:nvSpPr>
          <p:spPr>
            <a:xfrm>
              <a:off x="2085684" y="1043897"/>
              <a:ext cx="779758" cy="25011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Foundations Traits</a:t>
              </a:r>
            </a:p>
          </p:txBody>
        </p:sp>
        <p:cxnSp>
          <p:nvCxnSpPr>
            <p:cNvPr id="206" name="Straight Arrow Connector 205">
              <a:extLst>
                <a:ext uri="{FF2B5EF4-FFF2-40B4-BE49-F238E27FC236}">
                  <a16:creationId xmlns:a16="http://schemas.microsoft.com/office/drawing/2014/main" id="{1D53571A-A5D2-4128-AF39-896300E76953}"/>
                </a:ext>
              </a:extLst>
            </p:cNvPr>
            <p:cNvCxnSpPr>
              <a:cxnSpLocks/>
              <a:endCxn id="19" idx="3"/>
            </p:cNvCxnSpPr>
            <p:nvPr/>
          </p:nvCxnSpPr>
          <p:spPr>
            <a:xfrm flipH="1">
              <a:off x="1794021" y="1171844"/>
              <a:ext cx="291664" cy="11"/>
            </a:xfrm>
            <a:prstGeom prst="straightConnector1">
              <a:avLst/>
            </a:prstGeom>
            <a:ln w="6350" cmpd="sng">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grpSp>
      <p:cxnSp>
        <p:nvCxnSpPr>
          <p:cNvPr id="75" name="Straight Arrow Connector 74">
            <a:extLst>
              <a:ext uri="{FF2B5EF4-FFF2-40B4-BE49-F238E27FC236}">
                <a16:creationId xmlns:a16="http://schemas.microsoft.com/office/drawing/2014/main" id="{AF9D57CE-CE5A-4578-B4A3-11B76EB7DED6}"/>
              </a:ext>
            </a:extLst>
          </p:cNvPr>
          <p:cNvCxnSpPr>
            <a:cxnSpLocks/>
            <a:stCxn id="202" idx="0"/>
            <a:endCxn id="47" idx="2"/>
          </p:cNvCxnSpPr>
          <p:nvPr/>
        </p:nvCxnSpPr>
        <p:spPr>
          <a:xfrm flipV="1">
            <a:off x="2475563" y="5399647"/>
            <a:ext cx="2717856" cy="482589"/>
          </a:xfrm>
          <a:prstGeom prst="straightConnector1">
            <a:avLst/>
          </a:prstGeom>
          <a:ln w="6350" cmpd="sng">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Arrow Connector 75">
            <a:extLst>
              <a:ext uri="{FF2B5EF4-FFF2-40B4-BE49-F238E27FC236}">
                <a16:creationId xmlns:a16="http://schemas.microsoft.com/office/drawing/2014/main" id="{78FBD1B7-9C14-4643-ABFC-1EE5E1961BBC}"/>
              </a:ext>
            </a:extLst>
          </p:cNvPr>
          <p:cNvCxnSpPr>
            <a:cxnSpLocks/>
            <a:stCxn id="19" idx="0"/>
            <a:endCxn id="47" idx="2"/>
          </p:cNvCxnSpPr>
          <p:nvPr/>
        </p:nvCxnSpPr>
        <p:spPr>
          <a:xfrm flipV="1">
            <a:off x="1537308" y="5399647"/>
            <a:ext cx="3656111" cy="482589"/>
          </a:xfrm>
          <a:prstGeom prst="straightConnector1">
            <a:avLst/>
          </a:prstGeom>
          <a:ln w="6350" cmpd="sng">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07099BD7-A918-4A91-B65B-8D12C53B9111}"/>
              </a:ext>
            </a:extLst>
          </p:cNvPr>
          <p:cNvCxnSpPr>
            <a:cxnSpLocks/>
            <a:stCxn id="47" idx="0"/>
            <a:endCxn id="53" idx="2"/>
          </p:cNvCxnSpPr>
          <p:nvPr/>
        </p:nvCxnSpPr>
        <p:spPr>
          <a:xfrm flipV="1">
            <a:off x="5193419" y="4741646"/>
            <a:ext cx="129302" cy="402086"/>
          </a:xfrm>
          <a:prstGeom prst="straightConnector1">
            <a:avLst/>
          </a:prstGeom>
          <a:ln w="6350" cmpd="sng">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4B258ACB-B0D2-4DD5-A3A2-AE0B7108EBDB}"/>
              </a:ext>
            </a:extLst>
          </p:cNvPr>
          <p:cNvCxnSpPr>
            <a:cxnSpLocks/>
            <a:stCxn id="47" idx="0"/>
            <a:endCxn id="54" idx="2"/>
          </p:cNvCxnSpPr>
          <p:nvPr/>
        </p:nvCxnSpPr>
        <p:spPr>
          <a:xfrm flipV="1">
            <a:off x="5193419" y="4737210"/>
            <a:ext cx="1008930" cy="406522"/>
          </a:xfrm>
          <a:prstGeom prst="straightConnector1">
            <a:avLst/>
          </a:prstGeom>
          <a:ln w="6350" cmpd="sng">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0EE97BAA-06F2-47E8-828E-0C5AF247B788}"/>
              </a:ext>
            </a:extLst>
          </p:cNvPr>
          <p:cNvCxnSpPr>
            <a:cxnSpLocks/>
            <a:stCxn id="62" idx="0"/>
            <a:endCxn id="65" idx="2"/>
          </p:cNvCxnSpPr>
          <p:nvPr/>
        </p:nvCxnSpPr>
        <p:spPr>
          <a:xfrm flipV="1">
            <a:off x="3371103" y="3983535"/>
            <a:ext cx="1198681" cy="506638"/>
          </a:xfrm>
          <a:prstGeom prst="straightConnector1">
            <a:avLst/>
          </a:prstGeom>
          <a:ln w="6350" cmpd="sng">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97994FAD-DEB2-4D6F-9958-B11910B8A0A8}"/>
              </a:ext>
            </a:extLst>
          </p:cNvPr>
          <p:cNvCxnSpPr>
            <a:cxnSpLocks/>
            <a:stCxn id="53" idx="0"/>
            <a:endCxn id="65" idx="2"/>
          </p:cNvCxnSpPr>
          <p:nvPr/>
        </p:nvCxnSpPr>
        <p:spPr>
          <a:xfrm flipH="1" flipV="1">
            <a:off x="4569784" y="3983535"/>
            <a:ext cx="752937" cy="502196"/>
          </a:xfrm>
          <a:prstGeom prst="straightConnector1">
            <a:avLst/>
          </a:prstGeom>
          <a:ln w="6350" cmpd="sng">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93FA4AEB-7CC2-47E5-B6AC-CAFE8E8AABF8}"/>
              </a:ext>
            </a:extLst>
          </p:cNvPr>
          <p:cNvCxnSpPr>
            <a:cxnSpLocks/>
            <a:stCxn id="54" idx="0"/>
            <a:endCxn id="66" idx="2"/>
          </p:cNvCxnSpPr>
          <p:nvPr/>
        </p:nvCxnSpPr>
        <p:spPr>
          <a:xfrm flipH="1" flipV="1">
            <a:off x="5449412" y="3979099"/>
            <a:ext cx="752937" cy="502196"/>
          </a:xfrm>
          <a:prstGeom prst="straightConnector1">
            <a:avLst/>
          </a:prstGeom>
          <a:ln w="6350" cmpd="sng">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48DB08F8-F988-4CA0-8A95-EAEC0FC1E566}"/>
              </a:ext>
            </a:extLst>
          </p:cNvPr>
          <p:cNvCxnSpPr>
            <a:cxnSpLocks/>
            <a:stCxn id="55" idx="0"/>
            <a:endCxn id="66" idx="2"/>
          </p:cNvCxnSpPr>
          <p:nvPr/>
        </p:nvCxnSpPr>
        <p:spPr>
          <a:xfrm flipH="1" flipV="1">
            <a:off x="5449412" y="3979099"/>
            <a:ext cx="1632565" cy="511074"/>
          </a:xfrm>
          <a:prstGeom prst="straightConnector1">
            <a:avLst/>
          </a:prstGeom>
          <a:ln w="6350" cmpd="sng">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26F192C0-876B-49D1-B2C5-2B49F9924C0C}"/>
              </a:ext>
            </a:extLst>
          </p:cNvPr>
          <p:cNvCxnSpPr>
            <a:cxnSpLocks/>
            <a:stCxn id="65" idx="0"/>
            <a:endCxn id="72" idx="2"/>
          </p:cNvCxnSpPr>
          <p:nvPr/>
        </p:nvCxnSpPr>
        <p:spPr>
          <a:xfrm flipV="1">
            <a:off x="4569784" y="3324761"/>
            <a:ext cx="1091118" cy="402859"/>
          </a:xfrm>
          <a:prstGeom prst="straightConnector1">
            <a:avLst/>
          </a:prstGeom>
          <a:ln w="6350" cmpd="sng">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a:extLst>
              <a:ext uri="{FF2B5EF4-FFF2-40B4-BE49-F238E27FC236}">
                <a16:creationId xmlns:a16="http://schemas.microsoft.com/office/drawing/2014/main" id="{634E602A-5EAC-4E87-A3FE-91F306F5B579}"/>
              </a:ext>
            </a:extLst>
          </p:cNvPr>
          <p:cNvCxnSpPr>
            <a:cxnSpLocks/>
            <a:stCxn id="66" idx="0"/>
            <a:endCxn id="72" idx="2"/>
          </p:cNvCxnSpPr>
          <p:nvPr/>
        </p:nvCxnSpPr>
        <p:spPr>
          <a:xfrm flipV="1">
            <a:off x="5449412" y="3324761"/>
            <a:ext cx="211490" cy="398423"/>
          </a:xfrm>
          <a:prstGeom prst="straightConnector1">
            <a:avLst/>
          </a:prstGeom>
          <a:ln w="6350" cmpd="sng">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a:extLst>
              <a:ext uri="{FF2B5EF4-FFF2-40B4-BE49-F238E27FC236}">
                <a16:creationId xmlns:a16="http://schemas.microsoft.com/office/drawing/2014/main" id="{86711D84-5A3B-45EB-81E8-0D560865B444}"/>
              </a:ext>
            </a:extLst>
          </p:cNvPr>
          <p:cNvCxnSpPr>
            <a:cxnSpLocks/>
            <a:stCxn id="66" idx="0"/>
            <a:endCxn id="73" idx="2"/>
          </p:cNvCxnSpPr>
          <p:nvPr/>
        </p:nvCxnSpPr>
        <p:spPr>
          <a:xfrm flipV="1">
            <a:off x="5449412" y="3328245"/>
            <a:ext cx="1053939" cy="394939"/>
          </a:xfrm>
          <a:prstGeom prst="straightConnector1">
            <a:avLst/>
          </a:prstGeom>
          <a:ln w="6350" cmpd="sng">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26" name="Straight Arrow Connector 125">
            <a:extLst>
              <a:ext uri="{FF2B5EF4-FFF2-40B4-BE49-F238E27FC236}">
                <a16:creationId xmlns:a16="http://schemas.microsoft.com/office/drawing/2014/main" id="{4A274DF8-7243-4697-88A2-54F78B0C0D3A}"/>
              </a:ext>
            </a:extLst>
          </p:cNvPr>
          <p:cNvCxnSpPr>
            <a:cxnSpLocks/>
            <a:stCxn id="65" idx="0"/>
            <a:endCxn id="85" idx="2"/>
          </p:cNvCxnSpPr>
          <p:nvPr/>
        </p:nvCxnSpPr>
        <p:spPr>
          <a:xfrm flipH="1" flipV="1">
            <a:off x="3016833" y="2592550"/>
            <a:ext cx="1552951" cy="1135070"/>
          </a:xfrm>
          <a:prstGeom prst="straightConnector1">
            <a:avLst/>
          </a:prstGeom>
          <a:ln w="6350" cmpd="sng">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a:extLst>
              <a:ext uri="{FF2B5EF4-FFF2-40B4-BE49-F238E27FC236}">
                <a16:creationId xmlns:a16="http://schemas.microsoft.com/office/drawing/2014/main" id="{61D85D47-A886-4BA8-922B-9ADC7BB03579}"/>
              </a:ext>
            </a:extLst>
          </p:cNvPr>
          <p:cNvCxnSpPr>
            <a:cxnSpLocks/>
            <a:stCxn id="72" idx="0"/>
            <a:endCxn id="85" idx="2"/>
          </p:cNvCxnSpPr>
          <p:nvPr/>
        </p:nvCxnSpPr>
        <p:spPr>
          <a:xfrm flipH="1" flipV="1">
            <a:off x="3016833" y="2592550"/>
            <a:ext cx="2644069" cy="476296"/>
          </a:xfrm>
          <a:prstGeom prst="straightConnector1">
            <a:avLst/>
          </a:prstGeom>
          <a:ln w="6350" cmpd="sng">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34" name="Straight Arrow Connector 133">
            <a:extLst>
              <a:ext uri="{FF2B5EF4-FFF2-40B4-BE49-F238E27FC236}">
                <a16:creationId xmlns:a16="http://schemas.microsoft.com/office/drawing/2014/main" id="{26F4D8DF-86FE-4285-A0F6-DB9F767FB373}"/>
              </a:ext>
            </a:extLst>
          </p:cNvPr>
          <p:cNvCxnSpPr>
            <a:cxnSpLocks/>
            <a:stCxn id="65" idx="0"/>
            <a:endCxn id="83" idx="2"/>
          </p:cNvCxnSpPr>
          <p:nvPr/>
        </p:nvCxnSpPr>
        <p:spPr>
          <a:xfrm flipH="1" flipV="1">
            <a:off x="3843063" y="2591093"/>
            <a:ext cx="726721" cy="1136527"/>
          </a:xfrm>
          <a:prstGeom prst="straightConnector1">
            <a:avLst/>
          </a:prstGeom>
          <a:ln w="6350" cmpd="sng">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37" name="Straight Arrow Connector 136">
            <a:extLst>
              <a:ext uri="{FF2B5EF4-FFF2-40B4-BE49-F238E27FC236}">
                <a16:creationId xmlns:a16="http://schemas.microsoft.com/office/drawing/2014/main" id="{43AFDB9A-249E-4B01-A0E7-D17465C3304A}"/>
              </a:ext>
            </a:extLst>
          </p:cNvPr>
          <p:cNvCxnSpPr>
            <a:cxnSpLocks/>
            <a:endCxn id="83" idx="2"/>
          </p:cNvCxnSpPr>
          <p:nvPr/>
        </p:nvCxnSpPr>
        <p:spPr>
          <a:xfrm flipH="1" flipV="1">
            <a:off x="3843063" y="2591093"/>
            <a:ext cx="1663012" cy="477753"/>
          </a:xfrm>
          <a:prstGeom prst="straightConnector1">
            <a:avLst/>
          </a:prstGeom>
          <a:ln w="6350" cmpd="sng">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82" name="Rectangle 81">
            <a:extLst>
              <a:ext uri="{FF2B5EF4-FFF2-40B4-BE49-F238E27FC236}">
                <a16:creationId xmlns:a16="http://schemas.microsoft.com/office/drawing/2014/main" id="{CB01F3F4-57E2-4CF0-946C-B537EE0E485D}"/>
              </a:ext>
            </a:extLst>
          </p:cNvPr>
          <p:cNvSpPr/>
          <p:nvPr/>
        </p:nvSpPr>
        <p:spPr>
          <a:xfrm>
            <a:off x="0" y="847805"/>
            <a:ext cx="9152873" cy="2047887"/>
          </a:xfrm>
          <a:prstGeom prst="rect">
            <a:avLst/>
          </a:prstGeom>
          <a:noFill/>
          <a:ln w="2857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t"/>
          <a:lstStyle/>
          <a:p>
            <a:endParaRPr lang="en-US"/>
          </a:p>
        </p:txBody>
      </p:sp>
      <p:sp>
        <p:nvSpPr>
          <p:cNvPr id="92" name="Rectangle 91">
            <a:extLst>
              <a:ext uri="{FF2B5EF4-FFF2-40B4-BE49-F238E27FC236}">
                <a16:creationId xmlns:a16="http://schemas.microsoft.com/office/drawing/2014/main" id="{399CD1CE-235D-4230-89F0-1860BA90330B}"/>
              </a:ext>
            </a:extLst>
          </p:cNvPr>
          <p:cNvSpPr/>
          <p:nvPr/>
        </p:nvSpPr>
        <p:spPr>
          <a:xfrm>
            <a:off x="0" y="2886001"/>
            <a:ext cx="9152873" cy="2047887"/>
          </a:xfrm>
          <a:prstGeom prst="rect">
            <a:avLst/>
          </a:prstGeom>
          <a:noFill/>
          <a:ln w="2857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t"/>
          <a:lstStyle/>
          <a:p>
            <a:endParaRPr lang="en-US"/>
          </a:p>
        </p:txBody>
      </p:sp>
      <p:sp>
        <p:nvSpPr>
          <p:cNvPr id="94" name="Rectangle 93">
            <a:extLst>
              <a:ext uri="{FF2B5EF4-FFF2-40B4-BE49-F238E27FC236}">
                <a16:creationId xmlns:a16="http://schemas.microsoft.com/office/drawing/2014/main" id="{1F26926A-2AA3-402A-B4D9-5A20C0744337}"/>
              </a:ext>
            </a:extLst>
          </p:cNvPr>
          <p:cNvSpPr/>
          <p:nvPr/>
        </p:nvSpPr>
        <p:spPr>
          <a:xfrm>
            <a:off x="0" y="4933888"/>
            <a:ext cx="9152873" cy="1397799"/>
          </a:xfrm>
          <a:prstGeom prst="rect">
            <a:avLst/>
          </a:prstGeom>
          <a:noFill/>
          <a:ln w="2857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t"/>
          <a:lstStyle/>
          <a:p>
            <a:endParaRPr lang="en-US"/>
          </a:p>
        </p:txBody>
      </p:sp>
      <p:sp>
        <p:nvSpPr>
          <p:cNvPr id="12" name="TextBox 11">
            <a:extLst>
              <a:ext uri="{FF2B5EF4-FFF2-40B4-BE49-F238E27FC236}">
                <a16:creationId xmlns:a16="http://schemas.microsoft.com/office/drawing/2014/main" id="{DA847991-E224-45F3-B59F-5A1432657DD7}"/>
              </a:ext>
            </a:extLst>
          </p:cNvPr>
          <p:cNvSpPr txBox="1"/>
          <p:nvPr/>
        </p:nvSpPr>
        <p:spPr>
          <a:xfrm>
            <a:off x="8527156" y="847805"/>
            <a:ext cx="461665" cy="2047887"/>
          </a:xfrm>
          <a:prstGeom prst="rect">
            <a:avLst/>
          </a:prstGeom>
          <a:noFill/>
        </p:spPr>
        <p:txBody>
          <a:bodyPr vert="vert" wrap="square" rtlCol="0" anchor="ctr">
            <a:spAutoFit/>
          </a:bodyPr>
          <a:lstStyle/>
          <a:p>
            <a:pPr algn="ctr"/>
            <a:r>
              <a:rPr lang="en-US"/>
              <a:t>Physical</a:t>
            </a:r>
          </a:p>
        </p:txBody>
      </p:sp>
      <p:sp>
        <p:nvSpPr>
          <p:cNvPr id="96" name="TextBox 95">
            <a:extLst>
              <a:ext uri="{FF2B5EF4-FFF2-40B4-BE49-F238E27FC236}">
                <a16:creationId xmlns:a16="http://schemas.microsoft.com/office/drawing/2014/main" id="{3E54E775-925E-47B0-B351-36DAD05BBC5E}"/>
              </a:ext>
            </a:extLst>
          </p:cNvPr>
          <p:cNvSpPr txBox="1"/>
          <p:nvPr/>
        </p:nvSpPr>
        <p:spPr>
          <a:xfrm>
            <a:off x="8525975" y="2876722"/>
            <a:ext cx="461665" cy="2047887"/>
          </a:xfrm>
          <a:prstGeom prst="rect">
            <a:avLst/>
          </a:prstGeom>
          <a:noFill/>
        </p:spPr>
        <p:txBody>
          <a:bodyPr vert="vert" wrap="square" rtlCol="0" anchor="ctr">
            <a:spAutoFit/>
          </a:bodyPr>
          <a:lstStyle/>
          <a:p>
            <a:pPr algn="ctr"/>
            <a:r>
              <a:rPr lang="en-US"/>
              <a:t>Logical</a:t>
            </a:r>
          </a:p>
        </p:txBody>
      </p:sp>
      <p:sp>
        <p:nvSpPr>
          <p:cNvPr id="98" name="TextBox 97">
            <a:extLst>
              <a:ext uri="{FF2B5EF4-FFF2-40B4-BE49-F238E27FC236}">
                <a16:creationId xmlns:a16="http://schemas.microsoft.com/office/drawing/2014/main" id="{5C50AAB1-FDCE-4E56-8001-F9DFA4D04235}"/>
              </a:ext>
            </a:extLst>
          </p:cNvPr>
          <p:cNvSpPr txBox="1"/>
          <p:nvPr/>
        </p:nvSpPr>
        <p:spPr>
          <a:xfrm>
            <a:off x="8539470" y="4933888"/>
            <a:ext cx="430887" cy="1397799"/>
          </a:xfrm>
          <a:prstGeom prst="rect">
            <a:avLst/>
          </a:prstGeom>
          <a:noFill/>
        </p:spPr>
        <p:txBody>
          <a:bodyPr vert="vert" wrap="square" rtlCol="0" anchor="ctr">
            <a:spAutoFit/>
          </a:bodyPr>
          <a:lstStyle/>
          <a:p>
            <a:pPr algn="ctr"/>
            <a:r>
              <a:rPr lang="en-US" sz="1600"/>
              <a:t>Foundational</a:t>
            </a:r>
          </a:p>
        </p:txBody>
      </p:sp>
    </p:spTree>
    <p:extLst>
      <p:ext uri="{BB962C8B-B14F-4D97-AF65-F5344CB8AC3E}">
        <p14:creationId xmlns:p14="http://schemas.microsoft.com/office/powerpoint/2010/main" val="3790281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972BA-8134-4D65-9497-98CB0DDC4B32}"/>
              </a:ext>
            </a:extLst>
          </p:cNvPr>
          <p:cNvSpPr>
            <a:spLocks noGrp="1"/>
          </p:cNvSpPr>
          <p:nvPr>
            <p:ph type="title"/>
          </p:nvPr>
        </p:nvSpPr>
        <p:spPr/>
        <p:txBody>
          <a:bodyPr/>
          <a:lstStyle/>
          <a:p>
            <a:pPr algn="l"/>
            <a:r>
              <a:rPr lang="en-US"/>
              <a:t>Enterprise and Business Unit Solutions are built using the Platform CDMs</a:t>
            </a:r>
          </a:p>
        </p:txBody>
      </p:sp>
      <p:sp>
        <p:nvSpPr>
          <p:cNvPr id="92" name="Rectangle 91">
            <a:extLst>
              <a:ext uri="{FF2B5EF4-FFF2-40B4-BE49-F238E27FC236}">
                <a16:creationId xmlns:a16="http://schemas.microsoft.com/office/drawing/2014/main" id="{399CD1CE-235D-4230-89F0-1860BA90330B}"/>
              </a:ext>
            </a:extLst>
          </p:cNvPr>
          <p:cNvSpPr/>
          <p:nvPr/>
        </p:nvSpPr>
        <p:spPr>
          <a:xfrm>
            <a:off x="0" y="3031842"/>
            <a:ext cx="9152873" cy="1504888"/>
          </a:xfrm>
          <a:prstGeom prst="rect">
            <a:avLst/>
          </a:prstGeom>
          <a:noFill/>
          <a:ln w="2857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t"/>
          <a:lstStyle/>
          <a:p>
            <a:endParaRPr lang="en-US"/>
          </a:p>
        </p:txBody>
      </p:sp>
      <p:sp>
        <p:nvSpPr>
          <p:cNvPr id="96" name="TextBox 95">
            <a:extLst>
              <a:ext uri="{FF2B5EF4-FFF2-40B4-BE49-F238E27FC236}">
                <a16:creationId xmlns:a16="http://schemas.microsoft.com/office/drawing/2014/main" id="{3E54E775-925E-47B0-B351-36DAD05BBC5E}"/>
              </a:ext>
            </a:extLst>
          </p:cNvPr>
          <p:cNvSpPr txBox="1"/>
          <p:nvPr/>
        </p:nvSpPr>
        <p:spPr>
          <a:xfrm rot="10800000">
            <a:off x="28153" y="3051769"/>
            <a:ext cx="369332" cy="1495609"/>
          </a:xfrm>
          <a:prstGeom prst="rect">
            <a:avLst/>
          </a:prstGeom>
          <a:noFill/>
        </p:spPr>
        <p:txBody>
          <a:bodyPr vert="vert" wrap="square" rtlCol="0" anchor="ctr">
            <a:spAutoFit/>
          </a:bodyPr>
          <a:lstStyle/>
          <a:p>
            <a:pPr algn="ctr"/>
            <a:r>
              <a:rPr lang="en-US" sz="1200"/>
              <a:t>Chevron CDM</a:t>
            </a:r>
          </a:p>
        </p:txBody>
      </p:sp>
      <p:sp>
        <p:nvSpPr>
          <p:cNvPr id="95" name="Rectangle 94">
            <a:extLst>
              <a:ext uri="{FF2B5EF4-FFF2-40B4-BE49-F238E27FC236}">
                <a16:creationId xmlns:a16="http://schemas.microsoft.com/office/drawing/2014/main" id="{78CFD2D1-9860-4E86-B7EF-6311C3974294}"/>
              </a:ext>
            </a:extLst>
          </p:cNvPr>
          <p:cNvSpPr/>
          <p:nvPr/>
        </p:nvSpPr>
        <p:spPr>
          <a:xfrm>
            <a:off x="210542" y="4872780"/>
            <a:ext cx="2720968" cy="39949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9" name="TextBox 98">
            <a:extLst>
              <a:ext uri="{FF2B5EF4-FFF2-40B4-BE49-F238E27FC236}">
                <a16:creationId xmlns:a16="http://schemas.microsoft.com/office/drawing/2014/main" id="{399D28FC-5175-4789-AE7D-206D029DB024}"/>
              </a:ext>
            </a:extLst>
          </p:cNvPr>
          <p:cNvSpPr txBox="1"/>
          <p:nvPr/>
        </p:nvSpPr>
        <p:spPr>
          <a:xfrm>
            <a:off x="210543" y="4623310"/>
            <a:ext cx="3444535" cy="276999"/>
          </a:xfrm>
          <a:prstGeom prst="rect">
            <a:avLst/>
          </a:prstGeom>
          <a:noFill/>
        </p:spPr>
        <p:txBody>
          <a:bodyPr wrap="square" rtlCol="0">
            <a:spAutoFit/>
          </a:bodyPr>
          <a:lstStyle/>
          <a:p>
            <a:r>
              <a:rPr lang="en-US" sz="1200"/>
              <a:t>Platform 1</a:t>
            </a:r>
          </a:p>
        </p:txBody>
      </p:sp>
      <p:pic>
        <p:nvPicPr>
          <p:cNvPr id="20" name="Picture 19" descr="A picture containing cup, indoor, tableware, dishware&#10;&#10;Description automatically generated">
            <a:extLst>
              <a:ext uri="{FF2B5EF4-FFF2-40B4-BE49-F238E27FC236}">
                <a16:creationId xmlns:a16="http://schemas.microsoft.com/office/drawing/2014/main" id="{021FE714-F270-4168-9772-4061422828B6}"/>
              </a:ext>
            </a:extLst>
          </p:cNvPr>
          <p:cNvPicPr>
            <a:picLocks noChangeAspect="1"/>
          </p:cNvPicPr>
          <p:nvPr/>
        </p:nvPicPr>
        <p:blipFill>
          <a:blip r:embed="rId2"/>
          <a:stretch>
            <a:fillRect/>
          </a:stretch>
        </p:blipFill>
        <p:spPr>
          <a:xfrm>
            <a:off x="1067262" y="4892721"/>
            <a:ext cx="387143" cy="387143"/>
          </a:xfrm>
          <a:prstGeom prst="rect">
            <a:avLst/>
          </a:prstGeom>
        </p:spPr>
      </p:pic>
      <p:pic>
        <p:nvPicPr>
          <p:cNvPr id="106" name="Picture 105" descr="A picture containing cup, indoor, tableware, dishware&#10;&#10;Description automatically generated">
            <a:extLst>
              <a:ext uri="{FF2B5EF4-FFF2-40B4-BE49-F238E27FC236}">
                <a16:creationId xmlns:a16="http://schemas.microsoft.com/office/drawing/2014/main" id="{F0D620F4-A2DB-4B15-AD9C-47A01612FBFF}"/>
              </a:ext>
            </a:extLst>
          </p:cNvPr>
          <p:cNvPicPr>
            <a:picLocks noChangeAspect="1"/>
          </p:cNvPicPr>
          <p:nvPr/>
        </p:nvPicPr>
        <p:blipFill>
          <a:blip r:embed="rId2"/>
          <a:stretch>
            <a:fillRect/>
          </a:stretch>
        </p:blipFill>
        <p:spPr>
          <a:xfrm>
            <a:off x="1545667" y="4898435"/>
            <a:ext cx="387143" cy="387143"/>
          </a:xfrm>
          <a:prstGeom prst="rect">
            <a:avLst/>
          </a:prstGeom>
        </p:spPr>
      </p:pic>
      <p:pic>
        <p:nvPicPr>
          <p:cNvPr id="107" name="Picture 106" descr="A picture containing cup, indoor, tableware, dishware&#10;&#10;Description automatically generated">
            <a:extLst>
              <a:ext uri="{FF2B5EF4-FFF2-40B4-BE49-F238E27FC236}">
                <a16:creationId xmlns:a16="http://schemas.microsoft.com/office/drawing/2014/main" id="{53CCD81D-E1EA-4461-82F5-DFFA49DB8ABE}"/>
              </a:ext>
            </a:extLst>
          </p:cNvPr>
          <p:cNvPicPr>
            <a:picLocks noChangeAspect="1"/>
          </p:cNvPicPr>
          <p:nvPr/>
        </p:nvPicPr>
        <p:blipFill>
          <a:blip r:embed="rId2"/>
          <a:stretch>
            <a:fillRect/>
          </a:stretch>
        </p:blipFill>
        <p:spPr>
          <a:xfrm>
            <a:off x="2024072" y="4900309"/>
            <a:ext cx="387143" cy="387143"/>
          </a:xfrm>
          <a:prstGeom prst="rect">
            <a:avLst/>
          </a:prstGeom>
        </p:spPr>
      </p:pic>
      <p:pic>
        <p:nvPicPr>
          <p:cNvPr id="108" name="Picture 107" descr="A picture containing cup, indoor, tableware, dishware&#10;&#10;Description automatically generated">
            <a:extLst>
              <a:ext uri="{FF2B5EF4-FFF2-40B4-BE49-F238E27FC236}">
                <a16:creationId xmlns:a16="http://schemas.microsoft.com/office/drawing/2014/main" id="{FCA1373E-481E-4D69-B65F-43456BB839C0}"/>
              </a:ext>
            </a:extLst>
          </p:cNvPr>
          <p:cNvPicPr>
            <a:picLocks noChangeAspect="1"/>
          </p:cNvPicPr>
          <p:nvPr/>
        </p:nvPicPr>
        <p:blipFill>
          <a:blip r:embed="rId2"/>
          <a:stretch>
            <a:fillRect/>
          </a:stretch>
        </p:blipFill>
        <p:spPr>
          <a:xfrm>
            <a:off x="2442878" y="4885132"/>
            <a:ext cx="387143" cy="387143"/>
          </a:xfrm>
          <a:prstGeom prst="rect">
            <a:avLst/>
          </a:prstGeom>
        </p:spPr>
      </p:pic>
      <p:sp>
        <p:nvSpPr>
          <p:cNvPr id="109" name="Rectangle 108">
            <a:extLst>
              <a:ext uri="{FF2B5EF4-FFF2-40B4-BE49-F238E27FC236}">
                <a16:creationId xmlns:a16="http://schemas.microsoft.com/office/drawing/2014/main" id="{C6EBC8E4-3872-4222-B0A9-034998AE4FD2}"/>
              </a:ext>
            </a:extLst>
          </p:cNvPr>
          <p:cNvSpPr/>
          <p:nvPr/>
        </p:nvSpPr>
        <p:spPr>
          <a:xfrm>
            <a:off x="3166445" y="4865192"/>
            <a:ext cx="2720968" cy="39949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0" name="TextBox 109">
            <a:extLst>
              <a:ext uri="{FF2B5EF4-FFF2-40B4-BE49-F238E27FC236}">
                <a16:creationId xmlns:a16="http://schemas.microsoft.com/office/drawing/2014/main" id="{FEFF72AC-EAEA-494C-B380-152BD9A9374C}"/>
              </a:ext>
            </a:extLst>
          </p:cNvPr>
          <p:cNvSpPr txBox="1"/>
          <p:nvPr/>
        </p:nvSpPr>
        <p:spPr>
          <a:xfrm>
            <a:off x="3166446" y="4615722"/>
            <a:ext cx="3444535" cy="276999"/>
          </a:xfrm>
          <a:prstGeom prst="rect">
            <a:avLst/>
          </a:prstGeom>
          <a:noFill/>
        </p:spPr>
        <p:txBody>
          <a:bodyPr wrap="square" rtlCol="0">
            <a:spAutoFit/>
          </a:bodyPr>
          <a:lstStyle/>
          <a:p>
            <a:r>
              <a:rPr lang="en-US" sz="1200"/>
              <a:t>Platform 2</a:t>
            </a:r>
          </a:p>
        </p:txBody>
      </p:sp>
      <p:pic>
        <p:nvPicPr>
          <p:cNvPr id="111" name="Picture 110" descr="A picture containing cup, indoor, tableware, dishware&#10;&#10;Description automatically generated">
            <a:extLst>
              <a:ext uri="{FF2B5EF4-FFF2-40B4-BE49-F238E27FC236}">
                <a16:creationId xmlns:a16="http://schemas.microsoft.com/office/drawing/2014/main" id="{AF0B9D36-4A41-44CB-A000-A04D7D163F4E}"/>
              </a:ext>
            </a:extLst>
          </p:cNvPr>
          <p:cNvPicPr>
            <a:picLocks noChangeAspect="1"/>
          </p:cNvPicPr>
          <p:nvPr/>
        </p:nvPicPr>
        <p:blipFill>
          <a:blip r:embed="rId2"/>
          <a:stretch>
            <a:fillRect/>
          </a:stretch>
        </p:blipFill>
        <p:spPr>
          <a:xfrm>
            <a:off x="4023165" y="4885133"/>
            <a:ext cx="387143" cy="387143"/>
          </a:xfrm>
          <a:prstGeom prst="rect">
            <a:avLst/>
          </a:prstGeom>
        </p:spPr>
      </p:pic>
      <p:pic>
        <p:nvPicPr>
          <p:cNvPr id="112" name="Picture 111" descr="A picture containing cup, indoor, tableware, dishware&#10;&#10;Description automatically generated">
            <a:extLst>
              <a:ext uri="{FF2B5EF4-FFF2-40B4-BE49-F238E27FC236}">
                <a16:creationId xmlns:a16="http://schemas.microsoft.com/office/drawing/2014/main" id="{A07CEB1F-6CCD-4945-9C0B-4BF2D442AD96}"/>
              </a:ext>
            </a:extLst>
          </p:cNvPr>
          <p:cNvPicPr>
            <a:picLocks noChangeAspect="1"/>
          </p:cNvPicPr>
          <p:nvPr/>
        </p:nvPicPr>
        <p:blipFill>
          <a:blip r:embed="rId2"/>
          <a:stretch>
            <a:fillRect/>
          </a:stretch>
        </p:blipFill>
        <p:spPr>
          <a:xfrm>
            <a:off x="4501570" y="4890847"/>
            <a:ext cx="387143" cy="387143"/>
          </a:xfrm>
          <a:prstGeom prst="rect">
            <a:avLst/>
          </a:prstGeom>
        </p:spPr>
      </p:pic>
      <p:pic>
        <p:nvPicPr>
          <p:cNvPr id="113" name="Picture 112" descr="A picture containing cup, indoor, tableware, dishware&#10;&#10;Description automatically generated">
            <a:extLst>
              <a:ext uri="{FF2B5EF4-FFF2-40B4-BE49-F238E27FC236}">
                <a16:creationId xmlns:a16="http://schemas.microsoft.com/office/drawing/2014/main" id="{AC6A6758-B1BC-48DA-A64F-CC8E0B4EFEF1}"/>
              </a:ext>
            </a:extLst>
          </p:cNvPr>
          <p:cNvPicPr>
            <a:picLocks noChangeAspect="1"/>
          </p:cNvPicPr>
          <p:nvPr/>
        </p:nvPicPr>
        <p:blipFill>
          <a:blip r:embed="rId2"/>
          <a:stretch>
            <a:fillRect/>
          </a:stretch>
        </p:blipFill>
        <p:spPr>
          <a:xfrm>
            <a:off x="4979975" y="4892721"/>
            <a:ext cx="387143" cy="387143"/>
          </a:xfrm>
          <a:prstGeom prst="rect">
            <a:avLst/>
          </a:prstGeom>
        </p:spPr>
      </p:pic>
      <p:pic>
        <p:nvPicPr>
          <p:cNvPr id="114" name="Picture 113" descr="A picture containing cup, indoor, tableware, dishware&#10;&#10;Description automatically generated">
            <a:extLst>
              <a:ext uri="{FF2B5EF4-FFF2-40B4-BE49-F238E27FC236}">
                <a16:creationId xmlns:a16="http://schemas.microsoft.com/office/drawing/2014/main" id="{2D2858C1-AC31-4D3E-9976-F81BD4D263CE}"/>
              </a:ext>
            </a:extLst>
          </p:cNvPr>
          <p:cNvPicPr>
            <a:picLocks noChangeAspect="1"/>
          </p:cNvPicPr>
          <p:nvPr/>
        </p:nvPicPr>
        <p:blipFill>
          <a:blip r:embed="rId2"/>
          <a:stretch>
            <a:fillRect/>
          </a:stretch>
        </p:blipFill>
        <p:spPr>
          <a:xfrm>
            <a:off x="5398781" y="4877544"/>
            <a:ext cx="387143" cy="387143"/>
          </a:xfrm>
          <a:prstGeom prst="rect">
            <a:avLst/>
          </a:prstGeom>
        </p:spPr>
      </p:pic>
      <p:sp>
        <p:nvSpPr>
          <p:cNvPr id="115" name="Rectangle 114">
            <a:extLst>
              <a:ext uri="{FF2B5EF4-FFF2-40B4-BE49-F238E27FC236}">
                <a16:creationId xmlns:a16="http://schemas.microsoft.com/office/drawing/2014/main" id="{67F896E0-7B18-43F2-8F86-7345923430D6}"/>
              </a:ext>
            </a:extLst>
          </p:cNvPr>
          <p:cNvSpPr/>
          <p:nvPr/>
        </p:nvSpPr>
        <p:spPr>
          <a:xfrm>
            <a:off x="6122348" y="4865192"/>
            <a:ext cx="2720968" cy="39949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7" name="TextBox 116">
            <a:extLst>
              <a:ext uri="{FF2B5EF4-FFF2-40B4-BE49-F238E27FC236}">
                <a16:creationId xmlns:a16="http://schemas.microsoft.com/office/drawing/2014/main" id="{2389874E-B352-4231-9527-191F45A7AD83}"/>
              </a:ext>
            </a:extLst>
          </p:cNvPr>
          <p:cNvSpPr txBox="1"/>
          <p:nvPr/>
        </p:nvSpPr>
        <p:spPr>
          <a:xfrm>
            <a:off x="6122349" y="4615722"/>
            <a:ext cx="3444535" cy="276999"/>
          </a:xfrm>
          <a:prstGeom prst="rect">
            <a:avLst/>
          </a:prstGeom>
          <a:noFill/>
        </p:spPr>
        <p:txBody>
          <a:bodyPr wrap="square" rtlCol="0">
            <a:spAutoFit/>
          </a:bodyPr>
          <a:lstStyle/>
          <a:p>
            <a:r>
              <a:rPr lang="en-US" sz="1200"/>
              <a:t>Platform N</a:t>
            </a:r>
          </a:p>
        </p:txBody>
      </p:sp>
      <p:pic>
        <p:nvPicPr>
          <p:cNvPr id="118" name="Picture 117" descr="A picture containing cup, indoor, tableware, dishware&#10;&#10;Description automatically generated">
            <a:extLst>
              <a:ext uri="{FF2B5EF4-FFF2-40B4-BE49-F238E27FC236}">
                <a16:creationId xmlns:a16="http://schemas.microsoft.com/office/drawing/2014/main" id="{A3951A61-1F40-4EC1-8698-3843A4782AC9}"/>
              </a:ext>
            </a:extLst>
          </p:cNvPr>
          <p:cNvPicPr>
            <a:picLocks noChangeAspect="1"/>
          </p:cNvPicPr>
          <p:nvPr/>
        </p:nvPicPr>
        <p:blipFill>
          <a:blip r:embed="rId2"/>
          <a:stretch>
            <a:fillRect/>
          </a:stretch>
        </p:blipFill>
        <p:spPr>
          <a:xfrm>
            <a:off x="6979068" y="4885133"/>
            <a:ext cx="387143" cy="387143"/>
          </a:xfrm>
          <a:prstGeom prst="rect">
            <a:avLst/>
          </a:prstGeom>
        </p:spPr>
      </p:pic>
      <p:pic>
        <p:nvPicPr>
          <p:cNvPr id="119" name="Picture 118" descr="A picture containing cup, indoor, tableware, dishware&#10;&#10;Description automatically generated">
            <a:extLst>
              <a:ext uri="{FF2B5EF4-FFF2-40B4-BE49-F238E27FC236}">
                <a16:creationId xmlns:a16="http://schemas.microsoft.com/office/drawing/2014/main" id="{91F2017E-C72F-4CD6-812D-4E8E8A7896CC}"/>
              </a:ext>
            </a:extLst>
          </p:cNvPr>
          <p:cNvPicPr>
            <a:picLocks noChangeAspect="1"/>
          </p:cNvPicPr>
          <p:nvPr/>
        </p:nvPicPr>
        <p:blipFill>
          <a:blip r:embed="rId2"/>
          <a:stretch>
            <a:fillRect/>
          </a:stretch>
        </p:blipFill>
        <p:spPr>
          <a:xfrm>
            <a:off x="7457473" y="4890847"/>
            <a:ext cx="387143" cy="387143"/>
          </a:xfrm>
          <a:prstGeom prst="rect">
            <a:avLst/>
          </a:prstGeom>
        </p:spPr>
      </p:pic>
      <p:pic>
        <p:nvPicPr>
          <p:cNvPr id="120" name="Picture 119" descr="A picture containing cup, indoor, tableware, dishware&#10;&#10;Description automatically generated">
            <a:extLst>
              <a:ext uri="{FF2B5EF4-FFF2-40B4-BE49-F238E27FC236}">
                <a16:creationId xmlns:a16="http://schemas.microsoft.com/office/drawing/2014/main" id="{58E2D987-F5DF-4D60-96F8-7E7310450ABD}"/>
              </a:ext>
            </a:extLst>
          </p:cNvPr>
          <p:cNvPicPr>
            <a:picLocks noChangeAspect="1"/>
          </p:cNvPicPr>
          <p:nvPr/>
        </p:nvPicPr>
        <p:blipFill>
          <a:blip r:embed="rId2"/>
          <a:stretch>
            <a:fillRect/>
          </a:stretch>
        </p:blipFill>
        <p:spPr>
          <a:xfrm>
            <a:off x="7935878" y="4892721"/>
            <a:ext cx="387143" cy="387143"/>
          </a:xfrm>
          <a:prstGeom prst="rect">
            <a:avLst/>
          </a:prstGeom>
        </p:spPr>
      </p:pic>
      <p:pic>
        <p:nvPicPr>
          <p:cNvPr id="121" name="Picture 120" descr="A picture containing cup, indoor, tableware, dishware&#10;&#10;Description automatically generated">
            <a:extLst>
              <a:ext uri="{FF2B5EF4-FFF2-40B4-BE49-F238E27FC236}">
                <a16:creationId xmlns:a16="http://schemas.microsoft.com/office/drawing/2014/main" id="{4A4FAD50-4C2C-4F5B-BFC4-679FC1101401}"/>
              </a:ext>
            </a:extLst>
          </p:cNvPr>
          <p:cNvPicPr>
            <a:picLocks noChangeAspect="1"/>
          </p:cNvPicPr>
          <p:nvPr/>
        </p:nvPicPr>
        <p:blipFill>
          <a:blip r:embed="rId2"/>
          <a:stretch>
            <a:fillRect/>
          </a:stretch>
        </p:blipFill>
        <p:spPr>
          <a:xfrm>
            <a:off x="8354684" y="4877544"/>
            <a:ext cx="387143" cy="387143"/>
          </a:xfrm>
          <a:prstGeom prst="rect">
            <a:avLst/>
          </a:prstGeom>
        </p:spPr>
      </p:pic>
      <p:sp>
        <p:nvSpPr>
          <p:cNvPr id="124" name="Rectangle 123">
            <a:extLst>
              <a:ext uri="{FF2B5EF4-FFF2-40B4-BE49-F238E27FC236}">
                <a16:creationId xmlns:a16="http://schemas.microsoft.com/office/drawing/2014/main" id="{C7E8E177-1130-48F4-9A55-ABEFA9CFB766}"/>
              </a:ext>
            </a:extLst>
          </p:cNvPr>
          <p:cNvSpPr/>
          <p:nvPr/>
        </p:nvSpPr>
        <p:spPr>
          <a:xfrm>
            <a:off x="1829942" y="3529337"/>
            <a:ext cx="1101567" cy="54047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Platform 1 CDM N</a:t>
            </a:r>
          </a:p>
        </p:txBody>
      </p:sp>
      <p:sp>
        <p:nvSpPr>
          <p:cNvPr id="127" name="Rectangle 126">
            <a:extLst>
              <a:ext uri="{FF2B5EF4-FFF2-40B4-BE49-F238E27FC236}">
                <a16:creationId xmlns:a16="http://schemas.microsoft.com/office/drawing/2014/main" id="{574AC013-F213-4E86-8C63-79AF5DFA056C}"/>
              </a:ext>
            </a:extLst>
          </p:cNvPr>
          <p:cNvSpPr/>
          <p:nvPr/>
        </p:nvSpPr>
        <p:spPr>
          <a:xfrm>
            <a:off x="516478" y="3512786"/>
            <a:ext cx="1101567" cy="54047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Platform 1 CDM 1</a:t>
            </a:r>
          </a:p>
        </p:txBody>
      </p:sp>
      <p:sp>
        <p:nvSpPr>
          <p:cNvPr id="128" name="Rectangle 127">
            <a:extLst>
              <a:ext uri="{FF2B5EF4-FFF2-40B4-BE49-F238E27FC236}">
                <a16:creationId xmlns:a16="http://schemas.microsoft.com/office/drawing/2014/main" id="{0180AD9F-DFF1-43BC-B9BF-8FB9E36C9910}"/>
              </a:ext>
            </a:extLst>
          </p:cNvPr>
          <p:cNvSpPr/>
          <p:nvPr/>
        </p:nvSpPr>
        <p:spPr>
          <a:xfrm>
            <a:off x="4460955" y="3538582"/>
            <a:ext cx="1101567" cy="54047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Platform 2 CDM N</a:t>
            </a:r>
          </a:p>
        </p:txBody>
      </p:sp>
      <p:sp>
        <p:nvSpPr>
          <p:cNvPr id="129" name="Rectangle 128">
            <a:extLst>
              <a:ext uri="{FF2B5EF4-FFF2-40B4-BE49-F238E27FC236}">
                <a16:creationId xmlns:a16="http://schemas.microsoft.com/office/drawing/2014/main" id="{D9EEB9D8-F7BB-46A4-BF3B-98589A7DAA09}"/>
              </a:ext>
            </a:extLst>
          </p:cNvPr>
          <p:cNvSpPr/>
          <p:nvPr/>
        </p:nvSpPr>
        <p:spPr>
          <a:xfrm>
            <a:off x="3147491" y="3522031"/>
            <a:ext cx="1101567" cy="54047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Platform 2 CDM 1</a:t>
            </a:r>
          </a:p>
        </p:txBody>
      </p:sp>
      <p:sp>
        <p:nvSpPr>
          <p:cNvPr id="130" name="Rectangle 129">
            <a:extLst>
              <a:ext uri="{FF2B5EF4-FFF2-40B4-BE49-F238E27FC236}">
                <a16:creationId xmlns:a16="http://schemas.microsoft.com/office/drawing/2014/main" id="{FCEAB4DD-5BD1-4B57-9DCF-2253A37F8634}"/>
              </a:ext>
            </a:extLst>
          </p:cNvPr>
          <p:cNvSpPr/>
          <p:nvPr/>
        </p:nvSpPr>
        <p:spPr>
          <a:xfrm>
            <a:off x="7314058" y="3531954"/>
            <a:ext cx="1101567" cy="54047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Platform N CDM N</a:t>
            </a:r>
          </a:p>
        </p:txBody>
      </p:sp>
      <p:sp>
        <p:nvSpPr>
          <p:cNvPr id="132" name="Rectangle 131">
            <a:extLst>
              <a:ext uri="{FF2B5EF4-FFF2-40B4-BE49-F238E27FC236}">
                <a16:creationId xmlns:a16="http://schemas.microsoft.com/office/drawing/2014/main" id="{06AAFFB8-C2AE-41A6-8048-DE2E709F21A9}"/>
              </a:ext>
            </a:extLst>
          </p:cNvPr>
          <p:cNvSpPr/>
          <p:nvPr/>
        </p:nvSpPr>
        <p:spPr>
          <a:xfrm>
            <a:off x="6000594" y="3515403"/>
            <a:ext cx="1101567" cy="54047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Platform N CDM 1</a:t>
            </a:r>
          </a:p>
        </p:txBody>
      </p:sp>
      <p:cxnSp>
        <p:nvCxnSpPr>
          <p:cNvPr id="24" name="Straight Arrow Connector 23">
            <a:extLst>
              <a:ext uri="{FF2B5EF4-FFF2-40B4-BE49-F238E27FC236}">
                <a16:creationId xmlns:a16="http://schemas.microsoft.com/office/drawing/2014/main" id="{E4042B3A-136C-4B78-9802-21D68869FB42}"/>
              </a:ext>
            </a:extLst>
          </p:cNvPr>
          <p:cNvCxnSpPr>
            <a:stCxn id="20" idx="0"/>
            <a:endCxn id="127" idx="2"/>
          </p:cNvCxnSpPr>
          <p:nvPr/>
        </p:nvCxnSpPr>
        <p:spPr>
          <a:xfrm flipH="1" flipV="1">
            <a:off x="1067262" y="4053261"/>
            <a:ext cx="193572" cy="839460"/>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3" name="Straight Arrow Connector 132">
            <a:extLst>
              <a:ext uri="{FF2B5EF4-FFF2-40B4-BE49-F238E27FC236}">
                <a16:creationId xmlns:a16="http://schemas.microsoft.com/office/drawing/2014/main" id="{D7D858AD-2FEF-4DC0-82F7-CEF047303A78}"/>
              </a:ext>
            </a:extLst>
          </p:cNvPr>
          <p:cNvCxnSpPr>
            <a:cxnSpLocks/>
            <a:stCxn id="106" idx="0"/>
          </p:cNvCxnSpPr>
          <p:nvPr/>
        </p:nvCxnSpPr>
        <p:spPr>
          <a:xfrm flipH="1" flipV="1">
            <a:off x="1076090" y="4114222"/>
            <a:ext cx="663149" cy="784213"/>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5" name="Straight Arrow Connector 134">
            <a:extLst>
              <a:ext uri="{FF2B5EF4-FFF2-40B4-BE49-F238E27FC236}">
                <a16:creationId xmlns:a16="http://schemas.microsoft.com/office/drawing/2014/main" id="{A3164CCE-492B-410D-ABED-0448FC602943}"/>
              </a:ext>
            </a:extLst>
          </p:cNvPr>
          <p:cNvCxnSpPr>
            <a:cxnSpLocks/>
            <a:stCxn id="107" idx="0"/>
            <a:endCxn id="127" idx="2"/>
          </p:cNvCxnSpPr>
          <p:nvPr/>
        </p:nvCxnSpPr>
        <p:spPr>
          <a:xfrm flipH="1" flipV="1">
            <a:off x="1067262" y="4053261"/>
            <a:ext cx="1150382" cy="847048"/>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6" name="Straight Arrow Connector 135">
            <a:extLst>
              <a:ext uri="{FF2B5EF4-FFF2-40B4-BE49-F238E27FC236}">
                <a16:creationId xmlns:a16="http://schemas.microsoft.com/office/drawing/2014/main" id="{825EC2FA-4D69-4E51-9879-E5B2E05DDC8B}"/>
              </a:ext>
            </a:extLst>
          </p:cNvPr>
          <p:cNvCxnSpPr>
            <a:cxnSpLocks/>
            <a:stCxn id="20" idx="0"/>
            <a:endCxn id="124" idx="2"/>
          </p:cNvCxnSpPr>
          <p:nvPr/>
        </p:nvCxnSpPr>
        <p:spPr>
          <a:xfrm flipV="1">
            <a:off x="1260834" y="4069812"/>
            <a:ext cx="1119892" cy="822909"/>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a:extLst>
              <a:ext uri="{FF2B5EF4-FFF2-40B4-BE49-F238E27FC236}">
                <a16:creationId xmlns:a16="http://schemas.microsoft.com/office/drawing/2014/main" id="{F771CCDB-FCFB-42CD-BE84-6F76811B12E0}"/>
              </a:ext>
            </a:extLst>
          </p:cNvPr>
          <p:cNvCxnSpPr>
            <a:cxnSpLocks/>
            <a:stCxn id="107" idx="0"/>
            <a:endCxn id="124" idx="2"/>
          </p:cNvCxnSpPr>
          <p:nvPr/>
        </p:nvCxnSpPr>
        <p:spPr>
          <a:xfrm flipV="1">
            <a:off x="2217644" y="4069812"/>
            <a:ext cx="163082" cy="830497"/>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9" name="Straight Arrow Connector 138">
            <a:extLst>
              <a:ext uri="{FF2B5EF4-FFF2-40B4-BE49-F238E27FC236}">
                <a16:creationId xmlns:a16="http://schemas.microsoft.com/office/drawing/2014/main" id="{D28E6D6B-B508-45E4-862B-E0B0B9C645A9}"/>
              </a:ext>
            </a:extLst>
          </p:cNvPr>
          <p:cNvCxnSpPr>
            <a:cxnSpLocks/>
            <a:stCxn id="112" idx="0"/>
            <a:endCxn id="129" idx="2"/>
          </p:cNvCxnSpPr>
          <p:nvPr/>
        </p:nvCxnSpPr>
        <p:spPr>
          <a:xfrm flipH="1" flipV="1">
            <a:off x="3698275" y="4062506"/>
            <a:ext cx="996867" cy="828341"/>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1" name="Straight Arrow Connector 140">
            <a:extLst>
              <a:ext uri="{FF2B5EF4-FFF2-40B4-BE49-F238E27FC236}">
                <a16:creationId xmlns:a16="http://schemas.microsoft.com/office/drawing/2014/main" id="{41DF7998-C676-400C-A788-38C38AD85A85}"/>
              </a:ext>
            </a:extLst>
          </p:cNvPr>
          <p:cNvCxnSpPr>
            <a:cxnSpLocks/>
            <a:stCxn id="113" idx="0"/>
            <a:endCxn id="129" idx="2"/>
          </p:cNvCxnSpPr>
          <p:nvPr/>
        </p:nvCxnSpPr>
        <p:spPr>
          <a:xfrm flipH="1" flipV="1">
            <a:off x="3698275" y="4062506"/>
            <a:ext cx="1475272" cy="830215"/>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2" name="Straight Arrow Connector 141">
            <a:extLst>
              <a:ext uri="{FF2B5EF4-FFF2-40B4-BE49-F238E27FC236}">
                <a16:creationId xmlns:a16="http://schemas.microsoft.com/office/drawing/2014/main" id="{AE549EA2-D353-48E7-A9BE-7EFAFF2A10BE}"/>
              </a:ext>
            </a:extLst>
          </p:cNvPr>
          <p:cNvCxnSpPr>
            <a:cxnSpLocks/>
            <a:stCxn id="111" idx="0"/>
            <a:endCxn id="128" idx="2"/>
          </p:cNvCxnSpPr>
          <p:nvPr/>
        </p:nvCxnSpPr>
        <p:spPr>
          <a:xfrm flipV="1">
            <a:off x="4216737" y="4079057"/>
            <a:ext cx="795002" cy="806076"/>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3" name="Straight Arrow Connector 142">
            <a:extLst>
              <a:ext uri="{FF2B5EF4-FFF2-40B4-BE49-F238E27FC236}">
                <a16:creationId xmlns:a16="http://schemas.microsoft.com/office/drawing/2014/main" id="{FF36B04A-D90A-4649-B1A3-CC8A21F14095}"/>
              </a:ext>
            </a:extLst>
          </p:cNvPr>
          <p:cNvCxnSpPr>
            <a:cxnSpLocks/>
            <a:stCxn id="114" idx="0"/>
            <a:endCxn id="128" idx="2"/>
          </p:cNvCxnSpPr>
          <p:nvPr/>
        </p:nvCxnSpPr>
        <p:spPr>
          <a:xfrm flipH="1" flipV="1">
            <a:off x="5011739" y="4079057"/>
            <a:ext cx="580614" cy="798487"/>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4" name="Straight Arrow Connector 143">
            <a:extLst>
              <a:ext uri="{FF2B5EF4-FFF2-40B4-BE49-F238E27FC236}">
                <a16:creationId xmlns:a16="http://schemas.microsoft.com/office/drawing/2014/main" id="{399A5252-6B3F-45A3-AC04-167A159783A8}"/>
              </a:ext>
            </a:extLst>
          </p:cNvPr>
          <p:cNvCxnSpPr>
            <a:cxnSpLocks/>
            <a:stCxn id="120" idx="0"/>
            <a:endCxn id="132" idx="2"/>
          </p:cNvCxnSpPr>
          <p:nvPr/>
        </p:nvCxnSpPr>
        <p:spPr>
          <a:xfrm flipH="1" flipV="1">
            <a:off x="6551378" y="4055878"/>
            <a:ext cx="1578072" cy="836843"/>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6" name="Straight Arrow Connector 145">
            <a:extLst>
              <a:ext uri="{FF2B5EF4-FFF2-40B4-BE49-F238E27FC236}">
                <a16:creationId xmlns:a16="http://schemas.microsoft.com/office/drawing/2014/main" id="{86A72167-CEDC-4790-A30B-BB1BAC0AE011}"/>
              </a:ext>
            </a:extLst>
          </p:cNvPr>
          <p:cNvCxnSpPr>
            <a:cxnSpLocks/>
            <a:stCxn id="121" idx="0"/>
            <a:endCxn id="132" idx="2"/>
          </p:cNvCxnSpPr>
          <p:nvPr/>
        </p:nvCxnSpPr>
        <p:spPr>
          <a:xfrm flipH="1" flipV="1">
            <a:off x="6551378" y="4055878"/>
            <a:ext cx="1996878" cy="821666"/>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8" name="Straight Arrow Connector 147">
            <a:extLst>
              <a:ext uri="{FF2B5EF4-FFF2-40B4-BE49-F238E27FC236}">
                <a16:creationId xmlns:a16="http://schemas.microsoft.com/office/drawing/2014/main" id="{44C27681-8126-4FD5-AB31-0AB49CB8FC45}"/>
              </a:ext>
            </a:extLst>
          </p:cNvPr>
          <p:cNvCxnSpPr>
            <a:cxnSpLocks/>
            <a:stCxn id="118" idx="0"/>
            <a:endCxn id="130" idx="2"/>
          </p:cNvCxnSpPr>
          <p:nvPr/>
        </p:nvCxnSpPr>
        <p:spPr>
          <a:xfrm flipV="1">
            <a:off x="7172640" y="4072429"/>
            <a:ext cx="692202" cy="812704"/>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1" name="Straight Arrow Connector 150">
            <a:extLst>
              <a:ext uri="{FF2B5EF4-FFF2-40B4-BE49-F238E27FC236}">
                <a16:creationId xmlns:a16="http://schemas.microsoft.com/office/drawing/2014/main" id="{74AEEF36-690E-48F9-B0D9-699AC5F7B7FE}"/>
              </a:ext>
            </a:extLst>
          </p:cNvPr>
          <p:cNvCxnSpPr>
            <a:cxnSpLocks/>
            <a:stCxn id="119" idx="0"/>
            <a:endCxn id="130" idx="2"/>
          </p:cNvCxnSpPr>
          <p:nvPr/>
        </p:nvCxnSpPr>
        <p:spPr>
          <a:xfrm flipV="1">
            <a:off x="7651045" y="4072429"/>
            <a:ext cx="213797" cy="818418"/>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54" name="Rectangle 153">
            <a:extLst>
              <a:ext uri="{FF2B5EF4-FFF2-40B4-BE49-F238E27FC236}">
                <a16:creationId xmlns:a16="http://schemas.microsoft.com/office/drawing/2014/main" id="{DE7C1837-8D17-4DCD-AB41-AFF232A3F01F}"/>
              </a:ext>
            </a:extLst>
          </p:cNvPr>
          <p:cNvSpPr/>
          <p:nvPr/>
        </p:nvSpPr>
        <p:spPr>
          <a:xfrm>
            <a:off x="613264" y="1708498"/>
            <a:ext cx="1101567" cy="54047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BU Specific Solution</a:t>
            </a:r>
          </a:p>
        </p:txBody>
      </p:sp>
      <p:sp>
        <p:nvSpPr>
          <p:cNvPr id="156" name="Rectangle 155">
            <a:extLst>
              <a:ext uri="{FF2B5EF4-FFF2-40B4-BE49-F238E27FC236}">
                <a16:creationId xmlns:a16="http://schemas.microsoft.com/office/drawing/2014/main" id="{74193EB8-4249-41EF-8F53-56BE64B2A4AC}"/>
              </a:ext>
            </a:extLst>
          </p:cNvPr>
          <p:cNvSpPr/>
          <p:nvPr/>
        </p:nvSpPr>
        <p:spPr>
          <a:xfrm>
            <a:off x="2305289" y="1708498"/>
            <a:ext cx="1101567" cy="54047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BU Specific Solution</a:t>
            </a:r>
          </a:p>
        </p:txBody>
      </p:sp>
      <p:sp>
        <p:nvSpPr>
          <p:cNvPr id="157" name="Rectangle 156">
            <a:extLst>
              <a:ext uri="{FF2B5EF4-FFF2-40B4-BE49-F238E27FC236}">
                <a16:creationId xmlns:a16="http://schemas.microsoft.com/office/drawing/2014/main" id="{FAFC8106-DB2C-4860-85D7-14302B28AC88}"/>
              </a:ext>
            </a:extLst>
          </p:cNvPr>
          <p:cNvSpPr/>
          <p:nvPr/>
        </p:nvSpPr>
        <p:spPr>
          <a:xfrm>
            <a:off x="4909446" y="1708498"/>
            <a:ext cx="1101567" cy="54047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Enterprise Solution</a:t>
            </a:r>
          </a:p>
        </p:txBody>
      </p:sp>
      <p:sp>
        <p:nvSpPr>
          <p:cNvPr id="159" name="Rectangle 158">
            <a:extLst>
              <a:ext uri="{FF2B5EF4-FFF2-40B4-BE49-F238E27FC236}">
                <a16:creationId xmlns:a16="http://schemas.microsoft.com/office/drawing/2014/main" id="{20A0BC13-91D3-4960-9F54-F7B1228B0CF8}"/>
              </a:ext>
            </a:extLst>
          </p:cNvPr>
          <p:cNvSpPr/>
          <p:nvPr/>
        </p:nvSpPr>
        <p:spPr>
          <a:xfrm>
            <a:off x="6448250" y="1748435"/>
            <a:ext cx="1101567" cy="54047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Enterprise Solution</a:t>
            </a:r>
          </a:p>
        </p:txBody>
      </p:sp>
      <p:cxnSp>
        <p:nvCxnSpPr>
          <p:cNvPr id="160" name="Straight Arrow Connector 159">
            <a:extLst>
              <a:ext uri="{FF2B5EF4-FFF2-40B4-BE49-F238E27FC236}">
                <a16:creationId xmlns:a16="http://schemas.microsoft.com/office/drawing/2014/main" id="{98177D7F-1E2C-4C8C-ADDE-D6DCFACD0E04}"/>
              </a:ext>
            </a:extLst>
          </p:cNvPr>
          <p:cNvCxnSpPr>
            <a:cxnSpLocks/>
            <a:stCxn id="127" idx="0"/>
            <a:endCxn id="154" idx="2"/>
          </p:cNvCxnSpPr>
          <p:nvPr/>
        </p:nvCxnSpPr>
        <p:spPr>
          <a:xfrm flipV="1">
            <a:off x="1067262" y="2248973"/>
            <a:ext cx="96786" cy="1263813"/>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1" name="Straight Arrow Connector 160">
            <a:extLst>
              <a:ext uri="{FF2B5EF4-FFF2-40B4-BE49-F238E27FC236}">
                <a16:creationId xmlns:a16="http://schemas.microsoft.com/office/drawing/2014/main" id="{F6D5537D-19F2-4FE8-835B-B25315211569}"/>
              </a:ext>
            </a:extLst>
          </p:cNvPr>
          <p:cNvCxnSpPr>
            <a:cxnSpLocks/>
            <a:stCxn id="129" idx="0"/>
            <a:endCxn id="154" idx="2"/>
          </p:cNvCxnSpPr>
          <p:nvPr/>
        </p:nvCxnSpPr>
        <p:spPr>
          <a:xfrm flipH="1" flipV="1">
            <a:off x="1164048" y="2248973"/>
            <a:ext cx="2534227" cy="1273058"/>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4" name="Straight Arrow Connector 163">
            <a:extLst>
              <a:ext uri="{FF2B5EF4-FFF2-40B4-BE49-F238E27FC236}">
                <a16:creationId xmlns:a16="http://schemas.microsoft.com/office/drawing/2014/main" id="{3EDFA6B3-2750-4763-AF5D-4FE77EEA2938}"/>
              </a:ext>
            </a:extLst>
          </p:cNvPr>
          <p:cNvCxnSpPr>
            <a:cxnSpLocks/>
            <a:stCxn id="128" idx="0"/>
            <a:endCxn id="154" idx="2"/>
          </p:cNvCxnSpPr>
          <p:nvPr/>
        </p:nvCxnSpPr>
        <p:spPr>
          <a:xfrm flipH="1" flipV="1">
            <a:off x="1164048" y="2248973"/>
            <a:ext cx="3847691" cy="1289609"/>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8" name="Straight Arrow Connector 167">
            <a:extLst>
              <a:ext uri="{FF2B5EF4-FFF2-40B4-BE49-F238E27FC236}">
                <a16:creationId xmlns:a16="http://schemas.microsoft.com/office/drawing/2014/main" id="{51B988FC-DE50-4031-B702-7886478295DC}"/>
              </a:ext>
            </a:extLst>
          </p:cNvPr>
          <p:cNvCxnSpPr>
            <a:cxnSpLocks/>
            <a:stCxn id="124" idx="0"/>
            <a:endCxn id="156" idx="2"/>
          </p:cNvCxnSpPr>
          <p:nvPr/>
        </p:nvCxnSpPr>
        <p:spPr>
          <a:xfrm flipV="1">
            <a:off x="2380726" y="2248973"/>
            <a:ext cx="475347" cy="1280364"/>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0" name="Straight Arrow Connector 169">
            <a:extLst>
              <a:ext uri="{FF2B5EF4-FFF2-40B4-BE49-F238E27FC236}">
                <a16:creationId xmlns:a16="http://schemas.microsoft.com/office/drawing/2014/main" id="{F5990586-A44A-4FAB-9E06-9E4DB2CB4E49}"/>
              </a:ext>
            </a:extLst>
          </p:cNvPr>
          <p:cNvCxnSpPr>
            <a:cxnSpLocks/>
            <a:stCxn id="129" idx="0"/>
            <a:endCxn id="156" idx="2"/>
          </p:cNvCxnSpPr>
          <p:nvPr/>
        </p:nvCxnSpPr>
        <p:spPr>
          <a:xfrm flipH="1" flipV="1">
            <a:off x="2856073" y="2248973"/>
            <a:ext cx="842202" cy="1273058"/>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3" name="Straight Arrow Connector 172">
            <a:extLst>
              <a:ext uri="{FF2B5EF4-FFF2-40B4-BE49-F238E27FC236}">
                <a16:creationId xmlns:a16="http://schemas.microsoft.com/office/drawing/2014/main" id="{94D530F2-B9BD-4376-A538-1316437352D5}"/>
              </a:ext>
            </a:extLst>
          </p:cNvPr>
          <p:cNvCxnSpPr>
            <a:cxnSpLocks/>
            <a:stCxn id="124" idx="0"/>
            <a:endCxn id="157" idx="2"/>
          </p:cNvCxnSpPr>
          <p:nvPr/>
        </p:nvCxnSpPr>
        <p:spPr>
          <a:xfrm flipV="1">
            <a:off x="2380726" y="2248973"/>
            <a:ext cx="3079504" cy="1280364"/>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6" name="Straight Arrow Connector 175">
            <a:extLst>
              <a:ext uri="{FF2B5EF4-FFF2-40B4-BE49-F238E27FC236}">
                <a16:creationId xmlns:a16="http://schemas.microsoft.com/office/drawing/2014/main" id="{8155F60E-954B-4DEF-B084-A2CB92748F14}"/>
              </a:ext>
            </a:extLst>
          </p:cNvPr>
          <p:cNvCxnSpPr>
            <a:cxnSpLocks/>
            <a:stCxn id="129" idx="0"/>
            <a:endCxn id="157" idx="2"/>
          </p:cNvCxnSpPr>
          <p:nvPr/>
        </p:nvCxnSpPr>
        <p:spPr>
          <a:xfrm flipV="1">
            <a:off x="3698275" y="2248973"/>
            <a:ext cx="1761955" cy="1273058"/>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9" name="Straight Arrow Connector 178">
            <a:extLst>
              <a:ext uri="{FF2B5EF4-FFF2-40B4-BE49-F238E27FC236}">
                <a16:creationId xmlns:a16="http://schemas.microsoft.com/office/drawing/2014/main" id="{282BA0CA-F8A2-451E-B761-95D025824346}"/>
              </a:ext>
            </a:extLst>
          </p:cNvPr>
          <p:cNvCxnSpPr>
            <a:cxnSpLocks/>
            <a:stCxn id="132" idx="0"/>
            <a:endCxn id="157" idx="2"/>
          </p:cNvCxnSpPr>
          <p:nvPr/>
        </p:nvCxnSpPr>
        <p:spPr>
          <a:xfrm flipH="1" flipV="1">
            <a:off x="5460230" y="2248973"/>
            <a:ext cx="1091148" cy="1266430"/>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2" name="Straight Arrow Connector 181">
            <a:extLst>
              <a:ext uri="{FF2B5EF4-FFF2-40B4-BE49-F238E27FC236}">
                <a16:creationId xmlns:a16="http://schemas.microsoft.com/office/drawing/2014/main" id="{F0010BDE-CB3A-45C5-ADB4-3AFF8BE61FC7}"/>
              </a:ext>
            </a:extLst>
          </p:cNvPr>
          <p:cNvCxnSpPr>
            <a:cxnSpLocks/>
            <a:stCxn id="128" idx="0"/>
            <a:endCxn id="159" idx="2"/>
          </p:cNvCxnSpPr>
          <p:nvPr/>
        </p:nvCxnSpPr>
        <p:spPr>
          <a:xfrm flipV="1">
            <a:off x="5011739" y="2288910"/>
            <a:ext cx="1987295" cy="1249672"/>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5" name="Straight Arrow Connector 184">
            <a:extLst>
              <a:ext uri="{FF2B5EF4-FFF2-40B4-BE49-F238E27FC236}">
                <a16:creationId xmlns:a16="http://schemas.microsoft.com/office/drawing/2014/main" id="{2EB06591-CD4B-403F-B370-B1B3DFD87077}"/>
              </a:ext>
            </a:extLst>
          </p:cNvPr>
          <p:cNvCxnSpPr>
            <a:cxnSpLocks/>
            <a:stCxn id="132" idx="0"/>
            <a:endCxn id="159" idx="2"/>
          </p:cNvCxnSpPr>
          <p:nvPr/>
        </p:nvCxnSpPr>
        <p:spPr>
          <a:xfrm flipV="1">
            <a:off x="6551378" y="2288910"/>
            <a:ext cx="447656" cy="1226493"/>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8" name="Straight Arrow Connector 187">
            <a:extLst>
              <a:ext uri="{FF2B5EF4-FFF2-40B4-BE49-F238E27FC236}">
                <a16:creationId xmlns:a16="http://schemas.microsoft.com/office/drawing/2014/main" id="{A8C42EA7-1D91-4185-BDCA-27CDCDB9A0BB}"/>
              </a:ext>
            </a:extLst>
          </p:cNvPr>
          <p:cNvCxnSpPr>
            <a:cxnSpLocks/>
            <a:stCxn id="130" idx="0"/>
            <a:endCxn id="159" idx="2"/>
          </p:cNvCxnSpPr>
          <p:nvPr/>
        </p:nvCxnSpPr>
        <p:spPr>
          <a:xfrm flipH="1" flipV="1">
            <a:off x="6999034" y="2288910"/>
            <a:ext cx="865808" cy="1243044"/>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8240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972BA-8134-4D65-9497-98CB0DDC4B32}"/>
              </a:ext>
            </a:extLst>
          </p:cNvPr>
          <p:cNvSpPr>
            <a:spLocks noGrp="1"/>
          </p:cNvSpPr>
          <p:nvPr>
            <p:ph type="title"/>
          </p:nvPr>
        </p:nvSpPr>
        <p:spPr/>
        <p:txBody>
          <a:bodyPr/>
          <a:lstStyle/>
          <a:p>
            <a:pPr algn="l"/>
            <a:r>
              <a:rPr lang="en-US"/>
              <a:t>CDMs in the Data Lake</a:t>
            </a:r>
          </a:p>
        </p:txBody>
      </p:sp>
      <p:grpSp>
        <p:nvGrpSpPr>
          <p:cNvPr id="178" name="Group 177">
            <a:extLst>
              <a:ext uri="{FF2B5EF4-FFF2-40B4-BE49-F238E27FC236}">
                <a16:creationId xmlns:a16="http://schemas.microsoft.com/office/drawing/2014/main" id="{65E7C42D-7202-4CEA-AC2F-466A8E0C2860}"/>
              </a:ext>
            </a:extLst>
          </p:cNvPr>
          <p:cNvGrpSpPr/>
          <p:nvPr/>
        </p:nvGrpSpPr>
        <p:grpSpPr>
          <a:xfrm>
            <a:off x="411480" y="1913686"/>
            <a:ext cx="3961321" cy="3230628"/>
            <a:chOff x="411480" y="1913686"/>
            <a:chExt cx="3961321" cy="3230628"/>
          </a:xfrm>
        </p:grpSpPr>
        <p:grpSp>
          <p:nvGrpSpPr>
            <p:cNvPr id="20" name="Group 19">
              <a:extLst>
                <a:ext uri="{FF2B5EF4-FFF2-40B4-BE49-F238E27FC236}">
                  <a16:creationId xmlns:a16="http://schemas.microsoft.com/office/drawing/2014/main" id="{834AEB24-36ED-4A4B-B347-A57ADEA6D3C9}"/>
                </a:ext>
              </a:extLst>
            </p:cNvPr>
            <p:cNvGrpSpPr/>
            <p:nvPr/>
          </p:nvGrpSpPr>
          <p:grpSpPr>
            <a:xfrm>
              <a:off x="411480" y="2275188"/>
              <a:ext cx="1572792" cy="279992"/>
              <a:chOff x="858981" y="1424709"/>
              <a:chExt cx="1572792" cy="279992"/>
            </a:xfrm>
          </p:grpSpPr>
          <p:pic>
            <p:nvPicPr>
              <p:cNvPr id="9" name="Picture 8">
                <a:extLst>
                  <a:ext uri="{FF2B5EF4-FFF2-40B4-BE49-F238E27FC236}">
                    <a16:creationId xmlns:a16="http://schemas.microsoft.com/office/drawing/2014/main" id="{B0D32B64-4DD8-4FA3-8988-EA9763AC7038}"/>
                  </a:ext>
                </a:extLst>
              </p:cNvPr>
              <p:cNvPicPr>
                <a:picLocks noChangeAspect="1"/>
              </p:cNvPicPr>
              <p:nvPr/>
            </p:nvPicPr>
            <p:blipFill>
              <a:blip r:embed="rId2"/>
              <a:stretch>
                <a:fillRect/>
              </a:stretch>
            </p:blipFill>
            <p:spPr>
              <a:xfrm>
                <a:off x="858981" y="1424709"/>
                <a:ext cx="251992" cy="279992"/>
              </a:xfrm>
              <a:prstGeom prst="rect">
                <a:avLst/>
              </a:prstGeom>
            </p:spPr>
          </p:pic>
          <p:sp>
            <p:nvSpPr>
              <p:cNvPr id="12" name="TextBox 11">
                <a:extLst>
                  <a:ext uri="{FF2B5EF4-FFF2-40B4-BE49-F238E27FC236}">
                    <a16:creationId xmlns:a16="http://schemas.microsoft.com/office/drawing/2014/main" id="{10340423-45CC-4E7D-BC73-104C696AA8C2}"/>
                  </a:ext>
                </a:extLst>
              </p:cNvPr>
              <p:cNvSpPr txBox="1"/>
              <p:nvPr/>
            </p:nvSpPr>
            <p:spPr>
              <a:xfrm>
                <a:off x="1110973" y="1441594"/>
                <a:ext cx="1320800" cy="246221"/>
              </a:xfrm>
              <a:prstGeom prst="rect">
                <a:avLst/>
              </a:prstGeom>
              <a:noFill/>
            </p:spPr>
            <p:txBody>
              <a:bodyPr wrap="square" rtlCol="0">
                <a:spAutoFit/>
              </a:bodyPr>
              <a:lstStyle/>
              <a:p>
                <a:r>
                  <a:rPr lang="en-US" sz="1000"/>
                  <a:t>model</a:t>
                </a:r>
              </a:p>
            </p:txBody>
          </p:sp>
        </p:grpSp>
        <p:grpSp>
          <p:nvGrpSpPr>
            <p:cNvPr id="19" name="Group 18">
              <a:extLst>
                <a:ext uri="{FF2B5EF4-FFF2-40B4-BE49-F238E27FC236}">
                  <a16:creationId xmlns:a16="http://schemas.microsoft.com/office/drawing/2014/main" id="{F5BBFCE8-A825-4EE2-B7B1-04E78A2F1B84}"/>
                </a:ext>
              </a:extLst>
            </p:cNvPr>
            <p:cNvGrpSpPr/>
            <p:nvPr/>
          </p:nvGrpSpPr>
          <p:grpSpPr>
            <a:xfrm>
              <a:off x="513577" y="2949891"/>
              <a:ext cx="1520853" cy="246221"/>
              <a:chOff x="961078" y="1683788"/>
              <a:chExt cx="1520853" cy="246221"/>
            </a:xfrm>
          </p:grpSpPr>
          <p:pic>
            <p:nvPicPr>
              <p:cNvPr id="13" name="Picture 12">
                <a:extLst>
                  <a:ext uri="{FF2B5EF4-FFF2-40B4-BE49-F238E27FC236}">
                    <a16:creationId xmlns:a16="http://schemas.microsoft.com/office/drawing/2014/main" id="{9BD9D55E-A8FE-42B0-88DA-2DB9D0C8801B}"/>
                  </a:ext>
                </a:extLst>
              </p:cNvPr>
              <p:cNvPicPr>
                <a:picLocks noChangeAspect="1"/>
              </p:cNvPicPr>
              <p:nvPr/>
            </p:nvPicPr>
            <p:blipFill>
              <a:blip r:embed="rId3"/>
              <a:stretch>
                <a:fillRect/>
              </a:stretch>
            </p:blipFill>
            <p:spPr>
              <a:xfrm>
                <a:off x="961078" y="1721586"/>
                <a:ext cx="200053" cy="190527"/>
              </a:xfrm>
              <a:prstGeom prst="rect">
                <a:avLst/>
              </a:prstGeom>
            </p:spPr>
          </p:pic>
          <p:sp>
            <p:nvSpPr>
              <p:cNvPr id="14" name="TextBox 13">
                <a:extLst>
                  <a:ext uri="{FF2B5EF4-FFF2-40B4-BE49-F238E27FC236}">
                    <a16:creationId xmlns:a16="http://schemas.microsoft.com/office/drawing/2014/main" id="{D85F29A6-D222-4670-A4EC-E73AEA7C8F4A}"/>
                  </a:ext>
                </a:extLst>
              </p:cNvPr>
              <p:cNvSpPr txBox="1"/>
              <p:nvPr/>
            </p:nvSpPr>
            <p:spPr>
              <a:xfrm>
                <a:off x="1161131" y="1683788"/>
                <a:ext cx="1320800" cy="246221"/>
              </a:xfrm>
              <a:prstGeom prst="rect">
                <a:avLst/>
              </a:prstGeom>
              <a:noFill/>
            </p:spPr>
            <p:txBody>
              <a:bodyPr wrap="square" rtlCol="0">
                <a:spAutoFit/>
              </a:bodyPr>
              <a:lstStyle/>
              <a:p>
                <a:r>
                  <a:rPr lang="en-US" sz="1000"/>
                  <a:t>Chevron-CDM</a:t>
                </a:r>
              </a:p>
            </p:txBody>
          </p:sp>
        </p:grpSp>
        <p:grpSp>
          <p:nvGrpSpPr>
            <p:cNvPr id="21" name="Group 20">
              <a:extLst>
                <a:ext uri="{FF2B5EF4-FFF2-40B4-BE49-F238E27FC236}">
                  <a16:creationId xmlns:a16="http://schemas.microsoft.com/office/drawing/2014/main" id="{4C8EB050-D516-400D-8EC6-A30F3449F00C}"/>
                </a:ext>
              </a:extLst>
            </p:cNvPr>
            <p:cNvGrpSpPr/>
            <p:nvPr/>
          </p:nvGrpSpPr>
          <p:grpSpPr>
            <a:xfrm>
              <a:off x="613603" y="4377387"/>
              <a:ext cx="1520853" cy="246221"/>
              <a:chOff x="961078" y="1884266"/>
              <a:chExt cx="1520853" cy="246221"/>
            </a:xfrm>
          </p:grpSpPr>
          <p:pic>
            <p:nvPicPr>
              <p:cNvPr id="10" name="Picture 9">
                <a:extLst>
                  <a:ext uri="{FF2B5EF4-FFF2-40B4-BE49-F238E27FC236}">
                    <a16:creationId xmlns:a16="http://schemas.microsoft.com/office/drawing/2014/main" id="{605630BC-6285-4F76-9DA1-CBDDE388AAE1}"/>
                  </a:ext>
                </a:extLst>
              </p:cNvPr>
              <p:cNvPicPr>
                <a:picLocks noChangeAspect="1"/>
              </p:cNvPicPr>
              <p:nvPr/>
            </p:nvPicPr>
            <p:blipFill>
              <a:blip r:embed="rId3"/>
              <a:stretch>
                <a:fillRect/>
              </a:stretch>
            </p:blipFill>
            <p:spPr>
              <a:xfrm>
                <a:off x="961078" y="1912113"/>
                <a:ext cx="200053" cy="190527"/>
              </a:xfrm>
              <a:prstGeom prst="rect">
                <a:avLst/>
              </a:prstGeom>
            </p:spPr>
          </p:pic>
          <p:sp>
            <p:nvSpPr>
              <p:cNvPr id="16" name="TextBox 15">
                <a:extLst>
                  <a:ext uri="{FF2B5EF4-FFF2-40B4-BE49-F238E27FC236}">
                    <a16:creationId xmlns:a16="http://schemas.microsoft.com/office/drawing/2014/main" id="{18E35EC9-34E7-47B6-964D-1F75FEEA5A04}"/>
                  </a:ext>
                </a:extLst>
              </p:cNvPr>
              <p:cNvSpPr txBox="1"/>
              <p:nvPr/>
            </p:nvSpPr>
            <p:spPr>
              <a:xfrm>
                <a:off x="1161131" y="1884266"/>
                <a:ext cx="1320800" cy="246221"/>
              </a:xfrm>
              <a:prstGeom prst="rect">
                <a:avLst/>
              </a:prstGeom>
              <a:noFill/>
            </p:spPr>
            <p:txBody>
              <a:bodyPr wrap="square" rtlCol="0">
                <a:spAutoFit/>
              </a:bodyPr>
              <a:lstStyle/>
              <a:p>
                <a:r>
                  <a:rPr lang="en-US" sz="1000"/>
                  <a:t>MSFT-Base-Type</a:t>
                </a:r>
              </a:p>
            </p:txBody>
          </p:sp>
        </p:grpSp>
        <p:grpSp>
          <p:nvGrpSpPr>
            <p:cNvPr id="23" name="Group 22">
              <a:extLst>
                <a:ext uri="{FF2B5EF4-FFF2-40B4-BE49-F238E27FC236}">
                  <a16:creationId xmlns:a16="http://schemas.microsoft.com/office/drawing/2014/main" id="{7E46E2C5-F36A-4E2C-9D20-E65F7098740A}"/>
                </a:ext>
              </a:extLst>
            </p:cNvPr>
            <p:cNvGrpSpPr/>
            <p:nvPr/>
          </p:nvGrpSpPr>
          <p:grpSpPr>
            <a:xfrm>
              <a:off x="613603" y="4549566"/>
              <a:ext cx="1520853" cy="246221"/>
              <a:chOff x="961078" y="2055140"/>
              <a:chExt cx="1520853" cy="246221"/>
            </a:xfrm>
          </p:grpSpPr>
          <p:pic>
            <p:nvPicPr>
              <p:cNvPr id="17" name="Picture 16">
                <a:extLst>
                  <a:ext uri="{FF2B5EF4-FFF2-40B4-BE49-F238E27FC236}">
                    <a16:creationId xmlns:a16="http://schemas.microsoft.com/office/drawing/2014/main" id="{35D14064-72EA-47E3-A8FB-19566441A3E9}"/>
                  </a:ext>
                </a:extLst>
              </p:cNvPr>
              <p:cNvPicPr>
                <a:picLocks noChangeAspect="1"/>
              </p:cNvPicPr>
              <p:nvPr/>
            </p:nvPicPr>
            <p:blipFill>
              <a:blip r:embed="rId3"/>
              <a:stretch>
                <a:fillRect/>
              </a:stretch>
            </p:blipFill>
            <p:spPr>
              <a:xfrm>
                <a:off x="961078" y="2082987"/>
                <a:ext cx="200053" cy="190527"/>
              </a:xfrm>
              <a:prstGeom prst="rect">
                <a:avLst/>
              </a:prstGeom>
            </p:spPr>
          </p:pic>
          <p:sp>
            <p:nvSpPr>
              <p:cNvPr id="18" name="TextBox 17">
                <a:extLst>
                  <a:ext uri="{FF2B5EF4-FFF2-40B4-BE49-F238E27FC236}">
                    <a16:creationId xmlns:a16="http://schemas.microsoft.com/office/drawing/2014/main" id="{8AEFFAA5-727C-46F3-A224-138187E9574C}"/>
                  </a:ext>
                </a:extLst>
              </p:cNvPr>
              <p:cNvSpPr txBox="1"/>
              <p:nvPr/>
            </p:nvSpPr>
            <p:spPr>
              <a:xfrm>
                <a:off x="1161131" y="2055140"/>
                <a:ext cx="1320800" cy="246221"/>
              </a:xfrm>
              <a:prstGeom prst="rect">
                <a:avLst/>
              </a:prstGeom>
              <a:noFill/>
            </p:spPr>
            <p:txBody>
              <a:bodyPr wrap="square" rtlCol="0">
                <a:spAutoFit/>
              </a:bodyPr>
              <a:lstStyle/>
              <a:p>
                <a:r>
                  <a:rPr lang="en-US" sz="1000"/>
                  <a:t>MSFT-OG-CDM</a:t>
                </a:r>
              </a:p>
            </p:txBody>
          </p:sp>
        </p:grpSp>
        <p:grpSp>
          <p:nvGrpSpPr>
            <p:cNvPr id="94" name="Group 93">
              <a:extLst>
                <a:ext uri="{FF2B5EF4-FFF2-40B4-BE49-F238E27FC236}">
                  <a16:creationId xmlns:a16="http://schemas.microsoft.com/office/drawing/2014/main" id="{56CA20E3-C869-4374-8D02-B04A1A48069D}"/>
                </a:ext>
              </a:extLst>
            </p:cNvPr>
            <p:cNvGrpSpPr/>
            <p:nvPr/>
          </p:nvGrpSpPr>
          <p:grpSpPr>
            <a:xfrm>
              <a:off x="613603" y="3165455"/>
              <a:ext cx="1520853" cy="246221"/>
              <a:chOff x="961078" y="1683788"/>
              <a:chExt cx="1520853" cy="246221"/>
            </a:xfrm>
          </p:grpSpPr>
          <p:pic>
            <p:nvPicPr>
              <p:cNvPr id="111" name="Picture 110">
                <a:extLst>
                  <a:ext uri="{FF2B5EF4-FFF2-40B4-BE49-F238E27FC236}">
                    <a16:creationId xmlns:a16="http://schemas.microsoft.com/office/drawing/2014/main" id="{DA45ACF4-8A31-4011-8079-9F54155D9A2D}"/>
                  </a:ext>
                </a:extLst>
              </p:cNvPr>
              <p:cNvPicPr>
                <a:picLocks noChangeAspect="1"/>
              </p:cNvPicPr>
              <p:nvPr/>
            </p:nvPicPr>
            <p:blipFill>
              <a:blip r:embed="rId3"/>
              <a:stretch>
                <a:fillRect/>
              </a:stretch>
            </p:blipFill>
            <p:spPr>
              <a:xfrm>
                <a:off x="961078" y="1721586"/>
                <a:ext cx="200053" cy="190527"/>
              </a:xfrm>
              <a:prstGeom prst="rect">
                <a:avLst/>
              </a:prstGeom>
            </p:spPr>
          </p:pic>
          <p:sp>
            <p:nvSpPr>
              <p:cNvPr id="112" name="TextBox 111">
                <a:extLst>
                  <a:ext uri="{FF2B5EF4-FFF2-40B4-BE49-F238E27FC236}">
                    <a16:creationId xmlns:a16="http://schemas.microsoft.com/office/drawing/2014/main" id="{3F8209CC-855D-478D-ACF4-EFEB2ECE112E}"/>
                  </a:ext>
                </a:extLst>
              </p:cNvPr>
              <p:cNvSpPr txBox="1"/>
              <p:nvPr/>
            </p:nvSpPr>
            <p:spPr>
              <a:xfrm>
                <a:off x="1161131" y="1683788"/>
                <a:ext cx="1320800" cy="246221"/>
              </a:xfrm>
              <a:prstGeom prst="rect">
                <a:avLst/>
              </a:prstGeom>
              <a:noFill/>
            </p:spPr>
            <p:txBody>
              <a:bodyPr wrap="square" rtlCol="0">
                <a:spAutoFit/>
              </a:bodyPr>
              <a:lstStyle/>
              <a:p>
                <a:r>
                  <a:rPr lang="en-US" sz="1000"/>
                  <a:t>Platform</a:t>
                </a:r>
              </a:p>
            </p:txBody>
          </p:sp>
        </p:grpSp>
        <p:grpSp>
          <p:nvGrpSpPr>
            <p:cNvPr id="113" name="Group 112">
              <a:extLst>
                <a:ext uri="{FF2B5EF4-FFF2-40B4-BE49-F238E27FC236}">
                  <a16:creationId xmlns:a16="http://schemas.microsoft.com/office/drawing/2014/main" id="{D807C473-4593-42B6-BB5D-E2FE9CCD3DA5}"/>
                </a:ext>
              </a:extLst>
            </p:cNvPr>
            <p:cNvGrpSpPr/>
            <p:nvPr/>
          </p:nvGrpSpPr>
          <p:grpSpPr>
            <a:xfrm>
              <a:off x="713629" y="3587195"/>
              <a:ext cx="1520853" cy="246221"/>
              <a:chOff x="961078" y="1822328"/>
              <a:chExt cx="1520853" cy="246221"/>
            </a:xfrm>
          </p:grpSpPr>
          <p:pic>
            <p:nvPicPr>
              <p:cNvPr id="114" name="Picture 113">
                <a:extLst>
                  <a:ext uri="{FF2B5EF4-FFF2-40B4-BE49-F238E27FC236}">
                    <a16:creationId xmlns:a16="http://schemas.microsoft.com/office/drawing/2014/main" id="{76AC0F4A-A912-45A0-8F58-0FCAD4F67FF3}"/>
                  </a:ext>
                </a:extLst>
              </p:cNvPr>
              <p:cNvPicPr>
                <a:picLocks noChangeAspect="1"/>
              </p:cNvPicPr>
              <p:nvPr/>
            </p:nvPicPr>
            <p:blipFill>
              <a:blip r:embed="rId3"/>
              <a:stretch>
                <a:fillRect/>
              </a:stretch>
            </p:blipFill>
            <p:spPr>
              <a:xfrm>
                <a:off x="961078" y="1860126"/>
                <a:ext cx="200053" cy="190527"/>
              </a:xfrm>
              <a:prstGeom prst="rect">
                <a:avLst/>
              </a:prstGeom>
            </p:spPr>
          </p:pic>
          <p:sp>
            <p:nvSpPr>
              <p:cNvPr id="115" name="TextBox 114">
                <a:extLst>
                  <a:ext uri="{FF2B5EF4-FFF2-40B4-BE49-F238E27FC236}">
                    <a16:creationId xmlns:a16="http://schemas.microsoft.com/office/drawing/2014/main" id="{C20104F3-7159-4CFD-968E-5CA19A9F7ED8}"/>
                  </a:ext>
                </a:extLst>
              </p:cNvPr>
              <p:cNvSpPr txBox="1"/>
              <p:nvPr/>
            </p:nvSpPr>
            <p:spPr>
              <a:xfrm>
                <a:off x="1161131" y="1822328"/>
                <a:ext cx="1320800" cy="246221"/>
              </a:xfrm>
              <a:prstGeom prst="rect">
                <a:avLst/>
              </a:prstGeom>
              <a:noFill/>
            </p:spPr>
            <p:txBody>
              <a:bodyPr wrap="square" rtlCol="0">
                <a:spAutoFit/>
              </a:bodyPr>
              <a:lstStyle/>
              <a:p>
                <a:r>
                  <a:rPr lang="en-US" sz="1000"/>
                  <a:t>Data Product</a:t>
                </a:r>
              </a:p>
            </p:txBody>
          </p:sp>
        </p:grpSp>
        <p:grpSp>
          <p:nvGrpSpPr>
            <p:cNvPr id="25" name="Group 24">
              <a:extLst>
                <a:ext uri="{FF2B5EF4-FFF2-40B4-BE49-F238E27FC236}">
                  <a16:creationId xmlns:a16="http://schemas.microsoft.com/office/drawing/2014/main" id="{FFD4A9B1-8D30-46D2-816B-337BA579BBE1}"/>
                </a:ext>
              </a:extLst>
            </p:cNvPr>
            <p:cNvGrpSpPr/>
            <p:nvPr/>
          </p:nvGrpSpPr>
          <p:grpSpPr>
            <a:xfrm>
              <a:off x="713629" y="3358870"/>
              <a:ext cx="1970535" cy="246221"/>
              <a:chOff x="6175938" y="615786"/>
              <a:chExt cx="1970535" cy="246221"/>
            </a:xfrm>
          </p:grpSpPr>
          <p:pic>
            <p:nvPicPr>
              <p:cNvPr id="11" name="Picture 10">
                <a:extLst>
                  <a:ext uri="{FF2B5EF4-FFF2-40B4-BE49-F238E27FC236}">
                    <a16:creationId xmlns:a16="http://schemas.microsoft.com/office/drawing/2014/main" id="{287C31C2-2686-4749-9149-4C1596CC5EE7}"/>
                  </a:ext>
                </a:extLst>
              </p:cNvPr>
              <p:cNvPicPr>
                <a:picLocks noChangeAspect="1"/>
              </p:cNvPicPr>
              <p:nvPr/>
            </p:nvPicPr>
            <p:blipFill>
              <a:blip r:embed="rId4"/>
              <a:stretch>
                <a:fillRect/>
              </a:stretch>
            </p:blipFill>
            <p:spPr>
              <a:xfrm>
                <a:off x="6175938" y="653160"/>
                <a:ext cx="209579" cy="171474"/>
              </a:xfrm>
              <a:prstGeom prst="rect">
                <a:avLst/>
              </a:prstGeom>
            </p:spPr>
          </p:pic>
          <p:sp>
            <p:nvSpPr>
              <p:cNvPr id="24" name="TextBox 23">
                <a:extLst>
                  <a:ext uri="{FF2B5EF4-FFF2-40B4-BE49-F238E27FC236}">
                    <a16:creationId xmlns:a16="http://schemas.microsoft.com/office/drawing/2014/main" id="{06EA0250-F398-48B9-B151-5018163B8190}"/>
                  </a:ext>
                </a:extLst>
              </p:cNvPr>
              <p:cNvSpPr txBox="1"/>
              <p:nvPr/>
            </p:nvSpPr>
            <p:spPr>
              <a:xfrm>
                <a:off x="6385517" y="615786"/>
                <a:ext cx="1760956" cy="246221"/>
              </a:xfrm>
              <a:prstGeom prst="rect">
                <a:avLst/>
              </a:prstGeom>
              <a:noFill/>
            </p:spPr>
            <p:txBody>
              <a:bodyPr wrap="square" rtlCol="0">
                <a:spAutoFit/>
              </a:bodyPr>
              <a:lstStyle/>
              <a:p>
                <a:r>
                  <a:rPr lang="en-US" sz="1000" err="1"/>
                  <a:t>platform.manifest.cdm.json</a:t>
                </a:r>
                <a:endParaRPr lang="en-US" sz="1000"/>
              </a:p>
            </p:txBody>
          </p:sp>
        </p:grpSp>
        <p:grpSp>
          <p:nvGrpSpPr>
            <p:cNvPr id="117" name="Group 116">
              <a:extLst>
                <a:ext uri="{FF2B5EF4-FFF2-40B4-BE49-F238E27FC236}">
                  <a16:creationId xmlns:a16="http://schemas.microsoft.com/office/drawing/2014/main" id="{C631B781-9CAC-41A8-8B24-5529F1895D6D}"/>
                </a:ext>
              </a:extLst>
            </p:cNvPr>
            <p:cNvGrpSpPr/>
            <p:nvPr/>
          </p:nvGrpSpPr>
          <p:grpSpPr>
            <a:xfrm>
              <a:off x="818418" y="3767580"/>
              <a:ext cx="1970535" cy="246221"/>
              <a:chOff x="6175938" y="615786"/>
              <a:chExt cx="1970535" cy="246221"/>
            </a:xfrm>
          </p:grpSpPr>
          <p:pic>
            <p:nvPicPr>
              <p:cNvPr id="118" name="Picture 117">
                <a:extLst>
                  <a:ext uri="{FF2B5EF4-FFF2-40B4-BE49-F238E27FC236}">
                    <a16:creationId xmlns:a16="http://schemas.microsoft.com/office/drawing/2014/main" id="{3B15B4AD-8260-431C-8BCA-B1EC33302012}"/>
                  </a:ext>
                </a:extLst>
              </p:cNvPr>
              <p:cNvPicPr>
                <a:picLocks noChangeAspect="1"/>
              </p:cNvPicPr>
              <p:nvPr/>
            </p:nvPicPr>
            <p:blipFill>
              <a:blip r:embed="rId4"/>
              <a:stretch>
                <a:fillRect/>
              </a:stretch>
            </p:blipFill>
            <p:spPr>
              <a:xfrm>
                <a:off x="6175938" y="653160"/>
                <a:ext cx="209579" cy="171474"/>
              </a:xfrm>
              <a:prstGeom prst="rect">
                <a:avLst/>
              </a:prstGeom>
            </p:spPr>
          </p:pic>
          <p:sp>
            <p:nvSpPr>
              <p:cNvPr id="119" name="TextBox 118">
                <a:extLst>
                  <a:ext uri="{FF2B5EF4-FFF2-40B4-BE49-F238E27FC236}">
                    <a16:creationId xmlns:a16="http://schemas.microsoft.com/office/drawing/2014/main" id="{64A005A9-DCF7-4B48-9662-7A91E0A07174}"/>
                  </a:ext>
                </a:extLst>
              </p:cNvPr>
              <p:cNvSpPr txBox="1"/>
              <p:nvPr/>
            </p:nvSpPr>
            <p:spPr>
              <a:xfrm>
                <a:off x="6385517" y="615786"/>
                <a:ext cx="1760956" cy="246221"/>
              </a:xfrm>
              <a:prstGeom prst="rect">
                <a:avLst/>
              </a:prstGeom>
              <a:noFill/>
            </p:spPr>
            <p:txBody>
              <a:bodyPr wrap="square" rtlCol="0">
                <a:spAutoFit/>
              </a:bodyPr>
              <a:lstStyle/>
              <a:p>
                <a:r>
                  <a:rPr lang="en-US" sz="1000"/>
                  <a:t>_</a:t>
                </a:r>
                <a:r>
                  <a:rPr lang="en-US" sz="1000" err="1"/>
                  <a:t>allimports.cdm.json</a:t>
                </a:r>
                <a:endParaRPr lang="en-US" sz="1000"/>
              </a:p>
            </p:txBody>
          </p:sp>
        </p:grpSp>
        <p:grpSp>
          <p:nvGrpSpPr>
            <p:cNvPr id="120" name="Group 119">
              <a:extLst>
                <a:ext uri="{FF2B5EF4-FFF2-40B4-BE49-F238E27FC236}">
                  <a16:creationId xmlns:a16="http://schemas.microsoft.com/office/drawing/2014/main" id="{EE34C376-8457-4F36-9BC7-612449FF390D}"/>
                </a:ext>
              </a:extLst>
            </p:cNvPr>
            <p:cNvGrpSpPr/>
            <p:nvPr/>
          </p:nvGrpSpPr>
          <p:grpSpPr>
            <a:xfrm>
              <a:off x="818418" y="3985339"/>
              <a:ext cx="2188481" cy="400110"/>
              <a:chOff x="6175938" y="615786"/>
              <a:chExt cx="1970535" cy="400110"/>
            </a:xfrm>
          </p:grpSpPr>
          <p:pic>
            <p:nvPicPr>
              <p:cNvPr id="121" name="Picture 120">
                <a:extLst>
                  <a:ext uri="{FF2B5EF4-FFF2-40B4-BE49-F238E27FC236}">
                    <a16:creationId xmlns:a16="http://schemas.microsoft.com/office/drawing/2014/main" id="{38EF9010-0E01-4235-8945-E3652A0AE236}"/>
                  </a:ext>
                </a:extLst>
              </p:cNvPr>
              <p:cNvPicPr>
                <a:picLocks noChangeAspect="1"/>
              </p:cNvPicPr>
              <p:nvPr/>
            </p:nvPicPr>
            <p:blipFill>
              <a:blip r:embed="rId4"/>
              <a:stretch>
                <a:fillRect/>
              </a:stretch>
            </p:blipFill>
            <p:spPr>
              <a:xfrm>
                <a:off x="6175938" y="653160"/>
                <a:ext cx="209579" cy="171474"/>
              </a:xfrm>
              <a:prstGeom prst="rect">
                <a:avLst/>
              </a:prstGeom>
            </p:spPr>
          </p:pic>
          <p:sp>
            <p:nvSpPr>
              <p:cNvPr id="122" name="TextBox 121">
                <a:extLst>
                  <a:ext uri="{FF2B5EF4-FFF2-40B4-BE49-F238E27FC236}">
                    <a16:creationId xmlns:a16="http://schemas.microsoft.com/office/drawing/2014/main" id="{B73D0D05-38F7-48D5-96AC-9EE1990614F2}"/>
                  </a:ext>
                </a:extLst>
              </p:cNvPr>
              <p:cNvSpPr txBox="1"/>
              <p:nvPr/>
            </p:nvSpPr>
            <p:spPr>
              <a:xfrm>
                <a:off x="6385517" y="615786"/>
                <a:ext cx="1760956" cy="400110"/>
              </a:xfrm>
              <a:prstGeom prst="rect">
                <a:avLst/>
              </a:prstGeom>
              <a:noFill/>
            </p:spPr>
            <p:txBody>
              <a:bodyPr wrap="square" rtlCol="0">
                <a:spAutoFit/>
              </a:bodyPr>
              <a:lstStyle/>
              <a:p>
                <a:r>
                  <a:rPr lang="en-US" sz="1000" err="1"/>
                  <a:t>dataProduct.manifest.cdm.json</a:t>
                </a:r>
                <a:endParaRPr lang="en-US" sz="1000"/>
              </a:p>
            </p:txBody>
          </p:sp>
        </p:grpSp>
        <p:grpSp>
          <p:nvGrpSpPr>
            <p:cNvPr id="123" name="Group 122">
              <a:extLst>
                <a:ext uri="{FF2B5EF4-FFF2-40B4-BE49-F238E27FC236}">
                  <a16:creationId xmlns:a16="http://schemas.microsoft.com/office/drawing/2014/main" id="{74E542C3-18E3-4DCB-8A91-CD7C3D85931E}"/>
                </a:ext>
              </a:extLst>
            </p:cNvPr>
            <p:cNvGrpSpPr/>
            <p:nvPr/>
          </p:nvGrpSpPr>
          <p:grpSpPr>
            <a:xfrm>
              <a:off x="818418" y="4185394"/>
              <a:ext cx="2188481" cy="246221"/>
              <a:chOff x="6175938" y="615786"/>
              <a:chExt cx="1970535" cy="246221"/>
            </a:xfrm>
          </p:grpSpPr>
          <p:pic>
            <p:nvPicPr>
              <p:cNvPr id="124" name="Picture 123">
                <a:extLst>
                  <a:ext uri="{FF2B5EF4-FFF2-40B4-BE49-F238E27FC236}">
                    <a16:creationId xmlns:a16="http://schemas.microsoft.com/office/drawing/2014/main" id="{EEB0EEDD-D3A9-49DC-B4E1-53A1C8241774}"/>
                  </a:ext>
                </a:extLst>
              </p:cNvPr>
              <p:cNvPicPr>
                <a:picLocks noChangeAspect="1"/>
              </p:cNvPicPr>
              <p:nvPr/>
            </p:nvPicPr>
            <p:blipFill>
              <a:blip r:embed="rId4"/>
              <a:stretch>
                <a:fillRect/>
              </a:stretch>
            </p:blipFill>
            <p:spPr>
              <a:xfrm>
                <a:off x="6175938" y="653160"/>
                <a:ext cx="209579" cy="171474"/>
              </a:xfrm>
              <a:prstGeom prst="rect">
                <a:avLst/>
              </a:prstGeom>
            </p:spPr>
          </p:pic>
          <p:sp>
            <p:nvSpPr>
              <p:cNvPr id="125" name="TextBox 124">
                <a:extLst>
                  <a:ext uri="{FF2B5EF4-FFF2-40B4-BE49-F238E27FC236}">
                    <a16:creationId xmlns:a16="http://schemas.microsoft.com/office/drawing/2014/main" id="{32E25391-7F69-4729-B177-466EA9C6F570}"/>
                  </a:ext>
                </a:extLst>
              </p:cNvPr>
              <p:cNvSpPr txBox="1"/>
              <p:nvPr/>
            </p:nvSpPr>
            <p:spPr>
              <a:xfrm>
                <a:off x="6385517" y="615786"/>
                <a:ext cx="1760956" cy="246221"/>
              </a:xfrm>
              <a:prstGeom prst="rect">
                <a:avLst/>
              </a:prstGeom>
              <a:noFill/>
            </p:spPr>
            <p:txBody>
              <a:bodyPr wrap="square" rtlCol="0">
                <a:spAutoFit/>
              </a:bodyPr>
              <a:lstStyle/>
              <a:p>
                <a:r>
                  <a:rPr lang="en-US" sz="1000" err="1"/>
                  <a:t>dataProduct.cdm.json</a:t>
                </a:r>
                <a:endParaRPr lang="en-US" sz="1000"/>
              </a:p>
            </p:txBody>
          </p:sp>
        </p:grpSp>
        <p:sp>
          <p:nvSpPr>
            <p:cNvPr id="26" name="TextBox 25">
              <a:extLst>
                <a:ext uri="{FF2B5EF4-FFF2-40B4-BE49-F238E27FC236}">
                  <a16:creationId xmlns:a16="http://schemas.microsoft.com/office/drawing/2014/main" id="{119B5B88-3DFD-4B48-8E18-1F8DE17759BF}"/>
                </a:ext>
              </a:extLst>
            </p:cNvPr>
            <p:cNvSpPr txBox="1"/>
            <p:nvPr/>
          </p:nvSpPr>
          <p:spPr>
            <a:xfrm>
              <a:off x="2684164" y="1913686"/>
              <a:ext cx="1420582" cy="246221"/>
            </a:xfrm>
            <a:prstGeom prst="rect">
              <a:avLst/>
            </a:prstGeom>
            <a:noFill/>
          </p:spPr>
          <p:txBody>
            <a:bodyPr wrap="none" rtlCol="0">
              <a:spAutoFit/>
            </a:bodyPr>
            <a:lstStyle/>
            <a:p>
              <a:r>
                <a:rPr lang="en-US" sz="1000" b="1"/>
                <a:t>Data Lake Container</a:t>
              </a:r>
            </a:p>
          </p:txBody>
        </p:sp>
        <p:cxnSp>
          <p:nvCxnSpPr>
            <p:cNvPr id="28" name="Straight Arrow Connector 27">
              <a:extLst>
                <a:ext uri="{FF2B5EF4-FFF2-40B4-BE49-F238E27FC236}">
                  <a16:creationId xmlns:a16="http://schemas.microsoft.com/office/drawing/2014/main" id="{6A01F03E-A23A-4865-849A-B7E968B1E739}"/>
                </a:ext>
              </a:extLst>
            </p:cNvPr>
            <p:cNvCxnSpPr>
              <a:stCxn id="26" idx="1"/>
            </p:cNvCxnSpPr>
            <p:nvPr/>
          </p:nvCxnSpPr>
          <p:spPr>
            <a:xfrm flipH="1">
              <a:off x="1141154" y="2036797"/>
              <a:ext cx="1543010" cy="378386"/>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DD9004B2-E42F-4139-BE2B-1057E10A3E65}"/>
                </a:ext>
              </a:extLst>
            </p:cNvPr>
            <p:cNvSpPr txBox="1"/>
            <p:nvPr/>
          </p:nvSpPr>
          <p:spPr>
            <a:xfrm>
              <a:off x="2234482" y="4898093"/>
              <a:ext cx="1846980" cy="246221"/>
            </a:xfrm>
            <a:prstGeom prst="rect">
              <a:avLst/>
            </a:prstGeom>
            <a:noFill/>
          </p:spPr>
          <p:txBody>
            <a:bodyPr wrap="none" rtlCol="0">
              <a:spAutoFit/>
            </a:bodyPr>
            <a:lstStyle/>
            <a:p>
              <a:r>
                <a:rPr lang="en-US" sz="1000" b="1"/>
                <a:t>Microsoft Oil &amp; Gas Models</a:t>
              </a:r>
            </a:p>
          </p:txBody>
        </p:sp>
        <p:cxnSp>
          <p:nvCxnSpPr>
            <p:cNvPr id="37" name="Straight Arrow Connector 36">
              <a:extLst>
                <a:ext uri="{FF2B5EF4-FFF2-40B4-BE49-F238E27FC236}">
                  <a16:creationId xmlns:a16="http://schemas.microsoft.com/office/drawing/2014/main" id="{F43E2991-CDA1-4D51-897E-73AD7063122B}"/>
                </a:ext>
              </a:extLst>
            </p:cNvPr>
            <p:cNvCxnSpPr>
              <a:cxnSpLocks/>
              <a:stCxn id="29" idx="1"/>
            </p:cNvCxnSpPr>
            <p:nvPr/>
          </p:nvCxnSpPr>
          <p:spPr>
            <a:xfrm flipH="1" flipV="1">
              <a:off x="1833881" y="4741559"/>
              <a:ext cx="400601" cy="279645"/>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27" name="TextBox 126">
              <a:extLst>
                <a:ext uri="{FF2B5EF4-FFF2-40B4-BE49-F238E27FC236}">
                  <a16:creationId xmlns:a16="http://schemas.microsoft.com/office/drawing/2014/main" id="{0E7DC8D4-9289-43CA-BBC1-54924424CA19}"/>
                </a:ext>
              </a:extLst>
            </p:cNvPr>
            <p:cNvSpPr txBox="1"/>
            <p:nvPr/>
          </p:nvSpPr>
          <p:spPr>
            <a:xfrm>
              <a:off x="2525821" y="4560587"/>
              <a:ext cx="1846980" cy="400110"/>
            </a:xfrm>
            <a:prstGeom prst="rect">
              <a:avLst/>
            </a:prstGeom>
            <a:noFill/>
          </p:spPr>
          <p:txBody>
            <a:bodyPr wrap="square" rtlCol="0">
              <a:spAutoFit/>
            </a:bodyPr>
            <a:lstStyle/>
            <a:p>
              <a:r>
                <a:rPr lang="en-US" sz="1000" b="1"/>
                <a:t>Microsoft Foundational Traits</a:t>
              </a:r>
            </a:p>
          </p:txBody>
        </p:sp>
        <p:cxnSp>
          <p:nvCxnSpPr>
            <p:cNvPr id="128" name="Straight Arrow Connector 127">
              <a:extLst>
                <a:ext uri="{FF2B5EF4-FFF2-40B4-BE49-F238E27FC236}">
                  <a16:creationId xmlns:a16="http://schemas.microsoft.com/office/drawing/2014/main" id="{A2294293-9891-465A-AA9A-07F2AA4FF3D0}"/>
                </a:ext>
              </a:extLst>
            </p:cNvPr>
            <p:cNvCxnSpPr>
              <a:cxnSpLocks/>
              <a:stCxn id="127" idx="1"/>
            </p:cNvCxnSpPr>
            <p:nvPr/>
          </p:nvCxnSpPr>
          <p:spPr>
            <a:xfrm flipH="1" flipV="1">
              <a:off x="1984273" y="4504800"/>
              <a:ext cx="541548" cy="255842"/>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9" name="TextBox 88">
              <a:extLst>
                <a:ext uri="{FF2B5EF4-FFF2-40B4-BE49-F238E27FC236}">
                  <a16:creationId xmlns:a16="http://schemas.microsoft.com/office/drawing/2014/main" id="{C8E9420F-1E15-4A8C-80C7-8A049FC0D337}"/>
                </a:ext>
              </a:extLst>
            </p:cNvPr>
            <p:cNvSpPr txBox="1"/>
            <p:nvPr/>
          </p:nvSpPr>
          <p:spPr>
            <a:xfrm>
              <a:off x="2340888" y="2720929"/>
              <a:ext cx="1846980" cy="400110"/>
            </a:xfrm>
            <a:prstGeom prst="rect">
              <a:avLst/>
            </a:prstGeom>
            <a:noFill/>
          </p:spPr>
          <p:txBody>
            <a:bodyPr wrap="square" rtlCol="0">
              <a:spAutoFit/>
            </a:bodyPr>
            <a:lstStyle/>
            <a:p>
              <a:r>
                <a:rPr lang="en-US" sz="1000" b="1"/>
                <a:t>Chevron Common Data Models</a:t>
              </a:r>
            </a:p>
          </p:txBody>
        </p:sp>
        <p:cxnSp>
          <p:nvCxnSpPr>
            <p:cNvPr id="130" name="Straight Arrow Connector 129">
              <a:extLst>
                <a:ext uri="{FF2B5EF4-FFF2-40B4-BE49-F238E27FC236}">
                  <a16:creationId xmlns:a16="http://schemas.microsoft.com/office/drawing/2014/main" id="{CFD9A629-965A-4C77-8D22-41B77920E7EB}"/>
                </a:ext>
              </a:extLst>
            </p:cNvPr>
            <p:cNvCxnSpPr>
              <a:cxnSpLocks/>
              <a:stCxn id="89" idx="1"/>
            </p:cNvCxnSpPr>
            <p:nvPr/>
          </p:nvCxnSpPr>
          <p:spPr>
            <a:xfrm flipH="1">
              <a:off x="1674106" y="2920984"/>
              <a:ext cx="666782" cy="153911"/>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71" name="Picture 170">
              <a:extLst>
                <a:ext uri="{FF2B5EF4-FFF2-40B4-BE49-F238E27FC236}">
                  <a16:creationId xmlns:a16="http://schemas.microsoft.com/office/drawing/2014/main" id="{8ABBB5A4-A8CD-4315-8037-E95DEB7143AC}"/>
                </a:ext>
              </a:extLst>
            </p:cNvPr>
            <p:cNvPicPr>
              <a:picLocks noChangeAspect="1"/>
            </p:cNvPicPr>
            <p:nvPr/>
          </p:nvPicPr>
          <p:blipFill>
            <a:blip r:embed="rId4"/>
            <a:stretch>
              <a:fillRect/>
            </a:stretch>
          </p:blipFill>
          <p:spPr>
            <a:xfrm>
              <a:off x="504050" y="2571162"/>
              <a:ext cx="209579" cy="171474"/>
            </a:xfrm>
            <a:prstGeom prst="rect">
              <a:avLst/>
            </a:prstGeom>
          </p:spPr>
        </p:pic>
        <p:sp>
          <p:nvSpPr>
            <p:cNvPr id="173" name="TextBox 172">
              <a:extLst>
                <a:ext uri="{FF2B5EF4-FFF2-40B4-BE49-F238E27FC236}">
                  <a16:creationId xmlns:a16="http://schemas.microsoft.com/office/drawing/2014/main" id="{C598D407-3D38-4AA9-BD98-6DA1A8D555CF}"/>
                </a:ext>
              </a:extLst>
            </p:cNvPr>
            <p:cNvSpPr txBox="1"/>
            <p:nvPr/>
          </p:nvSpPr>
          <p:spPr>
            <a:xfrm>
              <a:off x="713629" y="2533788"/>
              <a:ext cx="1760956" cy="246221"/>
            </a:xfrm>
            <a:prstGeom prst="rect">
              <a:avLst/>
            </a:prstGeom>
            <a:noFill/>
          </p:spPr>
          <p:txBody>
            <a:bodyPr wrap="square" rtlCol="0">
              <a:spAutoFit/>
            </a:bodyPr>
            <a:lstStyle/>
            <a:p>
              <a:r>
                <a:rPr lang="en-US" sz="1000" err="1"/>
                <a:t>default.manifest.cdm.json</a:t>
              </a:r>
              <a:endParaRPr lang="en-US" sz="1000"/>
            </a:p>
          </p:txBody>
        </p:sp>
        <p:pic>
          <p:nvPicPr>
            <p:cNvPr id="175" name="Picture 174">
              <a:extLst>
                <a:ext uri="{FF2B5EF4-FFF2-40B4-BE49-F238E27FC236}">
                  <a16:creationId xmlns:a16="http://schemas.microsoft.com/office/drawing/2014/main" id="{95E0B6DE-5922-4EC1-90CD-9F489BAFD726}"/>
                </a:ext>
              </a:extLst>
            </p:cNvPr>
            <p:cNvPicPr>
              <a:picLocks noChangeAspect="1"/>
            </p:cNvPicPr>
            <p:nvPr/>
          </p:nvPicPr>
          <p:blipFill>
            <a:blip r:embed="rId4"/>
            <a:stretch>
              <a:fillRect/>
            </a:stretch>
          </p:blipFill>
          <p:spPr>
            <a:xfrm>
              <a:off x="508674" y="2760506"/>
              <a:ext cx="209579" cy="171474"/>
            </a:xfrm>
            <a:prstGeom prst="rect">
              <a:avLst/>
            </a:prstGeom>
          </p:spPr>
        </p:pic>
        <p:sp>
          <p:nvSpPr>
            <p:cNvPr id="177" name="TextBox 176">
              <a:extLst>
                <a:ext uri="{FF2B5EF4-FFF2-40B4-BE49-F238E27FC236}">
                  <a16:creationId xmlns:a16="http://schemas.microsoft.com/office/drawing/2014/main" id="{66CF12A7-34E5-4CF2-8EE3-1BB741CCBAB1}"/>
                </a:ext>
              </a:extLst>
            </p:cNvPr>
            <p:cNvSpPr txBox="1"/>
            <p:nvPr/>
          </p:nvSpPr>
          <p:spPr>
            <a:xfrm>
              <a:off x="718253" y="2723132"/>
              <a:ext cx="1760956" cy="246221"/>
            </a:xfrm>
            <a:prstGeom prst="rect">
              <a:avLst/>
            </a:prstGeom>
            <a:noFill/>
          </p:spPr>
          <p:txBody>
            <a:bodyPr wrap="square" rtlCol="0">
              <a:spAutoFit/>
            </a:bodyPr>
            <a:lstStyle/>
            <a:p>
              <a:r>
                <a:rPr lang="en-US" sz="1000" err="1"/>
                <a:t>schema.cdm.json</a:t>
              </a:r>
              <a:endParaRPr lang="en-US" sz="1000"/>
            </a:p>
          </p:txBody>
        </p:sp>
      </p:grpSp>
      <p:grpSp>
        <p:nvGrpSpPr>
          <p:cNvPr id="241" name="Group 240">
            <a:extLst>
              <a:ext uri="{FF2B5EF4-FFF2-40B4-BE49-F238E27FC236}">
                <a16:creationId xmlns:a16="http://schemas.microsoft.com/office/drawing/2014/main" id="{8F37B4CA-BCA5-4561-B79E-418164FBE668}"/>
              </a:ext>
            </a:extLst>
          </p:cNvPr>
          <p:cNvGrpSpPr/>
          <p:nvPr/>
        </p:nvGrpSpPr>
        <p:grpSpPr>
          <a:xfrm>
            <a:off x="4854650" y="1989777"/>
            <a:ext cx="3775775" cy="2521136"/>
            <a:chOff x="4854650" y="1989777"/>
            <a:chExt cx="3775775" cy="2521136"/>
          </a:xfrm>
        </p:grpSpPr>
        <p:grpSp>
          <p:nvGrpSpPr>
            <p:cNvPr id="180" name="Group 179">
              <a:extLst>
                <a:ext uri="{FF2B5EF4-FFF2-40B4-BE49-F238E27FC236}">
                  <a16:creationId xmlns:a16="http://schemas.microsoft.com/office/drawing/2014/main" id="{8D3E355C-10BE-443A-BAC2-33A68D574470}"/>
                </a:ext>
              </a:extLst>
            </p:cNvPr>
            <p:cNvGrpSpPr/>
            <p:nvPr/>
          </p:nvGrpSpPr>
          <p:grpSpPr>
            <a:xfrm>
              <a:off x="4854650" y="2351279"/>
              <a:ext cx="1572792" cy="279992"/>
              <a:chOff x="858981" y="1424709"/>
              <a:chExt cx="1572792" cy="279992"/>
            </a:xfrm>
          </p:grpSpPr>
          <p:pic>
            <p:nvPicPr>
              <p:cNvPr id="220" name="Picture 219">
                <a:extLst>
                  <a:ext uri="{FF2B5EF4-FFF2-40B4-BE49-F238E27FC236}">
                    <a16:creationId xmlns:a16="http://schemas.microsoft.com/office/drawing/2014/main" id="{728E8ABC-9FB8-4B11-A760-626EE63ABBC0}"/>
                  </a:ext>
                </a:extLst>
              </p:cNvPr>
              <p:cNvPicPr>
                <a:picLocks noChangeAspect="1"/>
              </p:cNvPicPr>
              <p:nvPr/>
            </p:nvPicPr>
            <p:blipFill>
              <a:blip r:embed="rId2"/>
              <a:stretch>
                <a:fillRect/>
              </a:stretch>
            </p:blipFill>
            <p:spPr>
              <a:xfrm>
                <a:off x="858981" y="1424709"/>
                <a:ext cx="251992" cy="279992"/>
              </a:xfrm>
              <a:prstGeom prst="rect">
                <a:avLst/>
              </a:prstGeom>
            </p:spPr>
          </p:pic>
          <p:sp>
            <p:nvSpPr>
              <p:cNvPr id="221" name="TextBox 220">
                <a:extLst>
                  <a:ext uri="{FF2B5EF4-FFF2-40B4-BE49-F238E27FC236}">
                    <a16:creationId xmlns:a16="http://schemas.microsoft.com/office/drawing/2014/main" id="{B7334D0E-AE8C-4B32-A8B9-FAD518441A9B}"/>
                  </a:ext>
                </a:extLst>
              </p:cNvPr>
              <p:cNvSpPr txBox="1"/>
              <p:nvPr/>
            </p:nvSpPr>
            <p:spPr>
              <a:xfrm>
                <a:off x="1110973" y="1441594"/>
                <a:ext cx="1320800" cy="246221"/>
              </a:xfrm>
              <a:prstGeom prst="rect">
                <a:avLst/>
              </a:prstGeom>
              <a:noFill/>
            </p:spPr>
            <p:txBody>
              <a:bodyPr wrap="square" rtlCol="0">
                <a:spAutoFit/>
              </a:bodyPr>
              <a:lstStyle/>
              <a:p>
                <a:r>
                  <a:rPr lang="en-US" sz="1000"/>
                  <a:t>produced</a:t>
                </a:r>
              </a:p>
            </p:txBody>
          </p:sp>
        </p:grpSp>
        <p:grpSp>
          <p:nvGrpSpPr>
            <p:cNvPr id="181" name="Group 180">
              <a:extLst>
                <a:ext uri="{FF2B5EF4-FFF2-40B4-BE49-F238E27FC236}">
                  <a16:creationId xmlns:a16="http://schemas.microsoft.com/office/drawing/2014/main" id="{755A3619-A15B-465B-A169-C43F27722E41}"/>
                </a:ext>
              </a:extLst>
            </p:cNvPr>
            <p:cNvGrpSpPr/>
            <p:nvPr/>
          </p:nvGrpSpPr>
          <p:grpSpPr>
            <a:xfrm>
              <a:off x="4956134" y="2631270"/>
              <a:ext cx="1520853" cy="246221"/>
              <a:chOff x="961078" y="1683788"/>
              <a:chExt cx="1520853" cy="246221"/>
            </a:xfrm>
          </p:grpSpPr>
          <p:pic>
            <p:nvPicPr>
              <p:cNvPr id="218" name="Picture 217">
                <a:extLst>
                  <a:ext uri="{FF2B5EF4-FFF2-40B4-BE49-F238E27FC236}">
                    <a16:creationId xmlns:a16="http://schemas.microsoft.com/office/drawing/2014/main" id="{58973391-429B-485D-8448-D00F74AAA03F}"/>
                  </a:ext>
                </a:extLst>
              </p:cNvPr>
              <p:cNvPicPr>
                <a:picLocks noChangeAspect="1"/>
              </p:cNvPicPr>
              <p:nvPr/>
            </p:nvPicPr>
            <p:blipFill>
              <a:blip r:embed="rId3"/>
              <a:stretch>
                <a:fillRect/>
              </a:stretch>
            </p:blipFill>
            <p:spPr>
              <a:xfrm>
                <a:off x="961078" y="1721586"/>
                <a:ext cx="200053" cy="190527"/>
              </a:xfrm>
              <a:prstGeom prst="rect">
                <a:avLst/>
              </a:prstGeom>
            </p:spPr>
          </p:pic>
          <p:sp>
            <p:nvSpPr>
              <p:cNvPr id="219" name="TextBox 218">
                <a:extLst>
                  <a:ext uri="{FF2B5EF4-FFF2-40B4-BE49-F238E27FC236}">
                    <a16:creationId xmlns:a16="http://schemas.microsoft.com/office/drawing/2014/main" id="{91334AE0-FAE5-4ADA-8B1A-4AEB0A49B871}"/>
                  </a:ext>
                </a:extLst>
              </p:cNvPr>
              <p:cNvSpPr txBox="1"/>
              <p:nvPr/>
            </p:nvSpPr>
            <p:spPr>
              <a:xfrm>
                <a:off x="1161131" y="1683788"/>
                <a:ext cx="1320800" cy="246221"/>
              </a:xfrm>
              <a:prstGeom prst="rect">
                <a:avLst/>
              </a:prstGeom>
              <a:noFill/>
            </p:spPr>
            <p:txBody>
              <a:bodyPr wrap="square" rtlCol="0">
                <a:spAutoFit/>
              </a:bodyPr>
              <a:lstStyle/>
              <a:p>
                <a:r>
                  <a:rPr lang="en-US" sz="1000"/>
                  <a:t>CDM</a:t>
                </a:r>
              </a:p>
            </p:txBody>
          </p:sp>
        </p:grpSp>
        <p:grpSp>
          <p:nvGrpSpPr>
            <p:cNvPr id="184" name="Group 183">
              <a:extLst>
                <a:ext uri="{FF2B5EF4-FFF2-40B4-BE49-F238E27FC236}">
                  <a16:creationId xmlns:a16="http://schemas.microsoft.com/office/drawing/2014/main" id="{64BCC699-AE2B-442F-9A0F-6137BC3EF83A}"/>
                </a:ext>
              </a:extLst>
            </p:cNvPr>
            <p:cNvGrpSpPr/>
            <p:nvPr/>
          </p:nvGrpSpPr>
          <p:grpSpPr>
            <a:xfrm>
              <a:off x="5056160" y="2846834"/>
              <a:ext cx="1520853" cy="246221"/>
              <a:chOff x="961078" y="1683788"/>
              <a:chExt cx="1520853" cy="246221"/>
            </a:xfrm>
          </p:grpSpPr>
          <p:pic>
            <p:nvPicPr>
              <p:cNvPr id="212" name="Picture 211">
                <a:extLst>
                  <a:ext uri="{FF2B5EF4-FFF2-40B4-BE49-F238E27FC236}">
                    <a16:creationId xmlns:a16="http://schemas.microsoft.com/office/drawing/2014/main" id="{501CAEB5-FD46-4553-AA77-3ED31889E9A7}"/>
                  </a:ext>
                </a:extLst>
              </p:cNvPr>
              <p:cNvPicPr>
                <a:picLocks noChangeAspect="1"/>
              </p:cNvPicPr>
              <p:nvPr/>
            </p:nvPicPr>
            <p:blipFill>
              <a:blip r:embed="rId3"/>
              <a:stretch>
                <a:fillRect/>
              </a:stretch>
            </p:blipFill>
            <p:spPr>
              <a:xfrm>
                <a:off x="961078" y="1721586"/>
                <a:ext cx="200053" cy="190527"/>
              </a:xfrm>
              <a:prstGeom prst="rect">
                <a:avLst/>
              </a:prstGeom>
            </p:spPr>
          </p:pic>
          <p:sp>
            <p:nvSpPr>
              <p:cNvPr id="213" name="TextBox 212">
                <a:extLst>
                  <a:ext uri="{FF2B5EF4-FFF2-40B4-BE49-F238E27FC236}">
                    <a16:creationId xmlns:a16="http://schemas.microsoft.com/office/drawing/2014/main" id="{8F09AAA8-51CB-493D-B747-64DA27667A5E}"/>
                  </a:ext>
                </a:extLst>
              </p:cNvPr>
              <p:cNvSpPr txBox="1"/>
              <p:nvPr/>
            </p:nvSpPr>
            <p:spPr>
              <a:xfrm>
                <a:off x="1161131" y="1683788"/>
                <a:ext cx="1320800" cy="246221"/>
              </a:xfrm>
              <a:prstGeom prst="rect">
                <a:avLst/>
              </a:prstGeom>
              <a:noFill/>
            </p:spPr>
            <p:txBody>
              <a:bodyPr wrap="square" rtlCol="0">
                <a:spAutoFit/>
              </a:bodyPr>
              <a:lstStyle/>
              <a:p>
                <a:r>
                  <a:rPr lang="en-US" sz="1000"/>
                  <a:t>Platform</a:t>
                </a:r>
              </a:p>
            </p:txBody>
          </p:sp>
        </p:grpSp>
        <p:grpSp>
          <p:nvGrpSpPr>
            <p:cNvPr id="185" name="Group 184">
              <a:extLst>
                <a:ext uri="{FF2B5EF4-FFF2-40B4-BE49-F238E27FC236}">
                  <a16:creationId xmlns:a16="http://schemas.microsoft.com/office/drawing/2014/main" id="{C2084BFD-872B-4E4C-AF57-7AC403316C42}"/>
                </a:ext>
              </a:extLst>
            </p:cNvPr>
            <p:cNvGrpSpPr/>
            <p:nvPr/>
          </p:nvGrpSpPr>
          <p:grpSpPr>
            <a:xfrm>
              <a:off x="5156186" y="3074132"/>
              <a:ext cx="1520853" cy="246221"/>
              <a:chOff x="961078" y="1822328"/>
              <a:chExt cx="1520853" cy="246221"/>
            </a:xfrm>
          </p:grpSpPr>
          <p:pic>
            <p:nvPicPr>
              <p:cNvPr id="210" name="Picture 209">
                <a:extLst>
                  <a:ext uri="{FF2B5EF4-FFF2-40B4-BE49-F238E27FC236}">
                    <a16:creationId xmlns:a16="http://schemas.microsoft.com/office/drawing/2014/main" id="{B8E9CB08-4D56-4C5F-9985-FB6A767F491C}"/>
                  </a:ext>
                </a:extLst>
              </p:cNvPr>
              <p:cNvPicPr>
                <a:picLocks noChangeAspect="1"/>
              </p:cNvPicPr>
              <p:nvPr/>
            </p:nvPicPr>
            <p:blipFill>
              <a:blip r:embed="rId3"/>
              <a:stretch>
                <a:fillRect/>
              </a:stretch>
            </p:blipFill>
            <p:spPr>
              <a:xfrm>
                <a:off x="961078" y="1860126"/>
                <a:ext cx="200053" cy="190527"/>
              </a:xfrm>
              <a:prstGeom prst="rect">
                <a:avLst/>
              </a:prstGeom>
            </p:spPr>
          </p:pic>
          <p:sp>
            <p:nvSpPr>
              <p:cNvPr id="211" name="TextBox 210">
                <a:extLst>
                  <a:ext uri="{FF2B5EF4-FFF2-40B4-BE49-F238E27FC236}">
                    <a16:creationId xmlns:a16="http://schemas.microsoft.com/office/drawing/2014/main" id="{11963945-0554-49EE-A376-5AE82624EF6F}"/>
                  </a:ext>
                </a:extLst>
              </p:cNvPr>
              <p:cNvSpPr txBox="1"/>
              <p:nvPr/>
            </p:nvSpPr>
            <p:spPr>
              <a:xfrm>
                <a:off x="1161131" y="1822328"/>
                <a:ext cx="1320800" cy="246221"/>
              </a:xfrm>
              <a:prstGeom prst="rect">
                <a:avLst/>
              </a:prstGeom>
              <a:noFill/>
            </p:spPr>
            <p:txBody>
              <a:bodyPr wrap="square" rtlCol="0">
                <a:spAutoFit/>
              </a:bodyPr>
              <a:lstStyle/>
              <a:p>
                <a:r>
                  <a:rPr lang="en-US" sz="1000"/>
                  <a:t>Data Product</a:t>
                </a:r>
              </a:p>
            </p:txBody>
          </p:sp>
        </p:grpSp>
        <p:grpSp>
          <p:nvGrpSpPr>
            <p:cNvPr id="188" name="Group 187">
              <a:extLst>
                <a:ext uri="{FF2B5EF4-FFF2-40B4-BE49-F238E27FC236}">
                  <a16:creationId xmlns:a16="http://schemas.microsoft.com/office/drawing/2014/main" id="{28791C9A-9DAF-4925-B8BB-3841119E9C87}"/>
                </a:ext>
              </a:extLst>
            </p:cNvPr>
            <p:cNvGrpSpPr/>
            <p:nvPr/>
          </p:nvGrpSpPr>
          <p:grpSpPr>
            <a:xfrm>
              <a:off x="5256212" y="3312329"/>
              <a:ext cx="2188481" cy="246221"/>
              <a:chOff x="6175938" y="615786"/>
              <a:chExt cx="1970535" cy="246221"/>
            </a:xfrm>
          </p:grpSpPr>
          <p:pic>
            <p:nvPicPr>
              <p:cNvPr id="204" name="Picture 203">
                <a:extLst>
                  <a:ext uri="{FF2B5EF4-FFF2-40B4-BE49-F238E27FC236}">
                    <a16:creationId xmlns:a16="http://schemas.microsoft.com/office/drawing/2014/main" id="{BD034E75-7AA7-4D9D-8BDC-F71A11C304CD}"/>
                  </a:ext>
                </a:extLst>
              </p:cNvPr>
              <p:cNvPicPr>
                <a:picLocks noChangeAspect="1"/>
              </p:cNvPicPr>
              <p:nvPr/>
            </p:nvPicPr>
            <p:blipFill>
              <a:blip r:embed="rId4"/>
              <a:stretch>
                <a:fillRect/>
              </a:stretch>
            </p:blipFill>
            <p:spPr>
              <a:xfrm>
                <a:off x="6175938" y="653160"/>
                <a:ext cx="209579" cy="171474"/>
              </a:xfrm>
              <a:prstGeom prst="rect">
                <a:avLst/>
              </a:prstGeom>
            </p:spPr>
          </p:pic>
          <p:sp>
            <p:nvSpPr>
              <p:cNvPr id="205" name="TextBox 204">
                <a:extLst>
                  <a:ext uri="{FF2B5EF4-FFF2-40B4-BE49-F238E27FC236}">
                    <a16:creationId xmlns:a16="http://schemas.microsoft.com/office/drawing/2014/main" id="{25D09A49-A411-433A-843A-91D359A177DB}"/>
                  </a:ext>
                </a:extLst>
              </p:cNvPr>
              <p:cNvSpPr txBox="1"/>
              <p:nvPr/>
            </p:nvSpPr>
            <p:spPr>
              <a:xfrm>
                <a:off x="6385517" y="615786"/>
                <a:ext cx="1760956" cy="246221"/>
              </a:xfrm>
              <a:prstGeom prst="rect">
                <a:avLst/>
              </a:prstGeom>
              <a:noFill/>
            </p:spPr>
            <p:txBody>
              <a:bodyPr wrap="square" rtlCol="0">
                <a:spAutoFit/>
              </a:bodyPr>
              <a:lstStyle/>
              <a:p>
                <a:r>
                  <a:rPr lang="en-US" sz="1000" err="1"/>
                  <a:t>default.manifest.cdm.json</a:t>
                </a:r>
                <a:endParaRPr lang="en-US" sz="1000"/>
              </a:p>
            </p:txBody>
          </p:sp>
        </p:grpSp>
        <p:sp>
          <p:nvSpPr>
            <p:cNvPr id="190" name="TextBox 189">
              <a:extLst>
                <a:ext uri="{FF2B5EF4-FFF2-40B4-BE49-F238E27FC236}">
                  <a16:creationId xmlns:a16="http://schemas.microsoft.com/office/drawing/2014/main" id="{C0891A78-C3D8-44FD-99D8-3514C8DE21BB}"/>
                </a:ext>
              </a:extLst>
            </p:cNvPr>
            <p:cNvSpPr txBox="1"/>
            <p:nvPr/>
          </p:nvSpPr>
          <p:spPr>
            <a:xfrm>
              <a:off x="7127334" y="1989777"/>
              <a:ext cx="1420582" cy="246221"/>
            </a:xfrm>
            <a:prstGeom prst="rect">
              <a:avLst/>
            </a:prstGeom>
            <a:noFill/>
          </p:spPr>
          <p:txBody>
            <a:bodyPr wrap="none" rtlCol="0">
              <a:spAutoFit/>
            </a:bodyPr>
            <a:lstStyle/>
            <a:p>
              <a:r>
                <a:rPr lang="en-US" sz="1000" b="1"/>
                <a:t>Data Lake Container</a:t>
              </a:r>
            </a:p>
          </p:txBody>
        </p:sp>
        <p:cxnSp>
          <p:nvCxnSpPr>
            <p:cNvPr id="191" name="Straight Arrow Connector 190">
              <a:extLst>
                <a:ext uri="{FF2B5EF4-FFF2-40B4-BE49-F238E27FC236}">
                  <a16:creationId xmlns:a16="http://schemas.microsoft.com/office/drawing/2014/main" id="{FDF32DBF-A036-40D3-B333-68411EA53F32}"/>
                </a:ext>
              </a:extLst>
            </p:cNvPr>
            <p:cNvCxnSpPr>
              <a:cxnSpLocks/>
              <a:stCxn id="190" idx="1"/>
            </p:cNvCxnSpPr>
            <p:nvPr/>
          </p:nvCxnSpPr>
          <p:spPr>
            <a:xfrm flipH="1">
              <a:off x="5767042" y="2112888"/>
              <a:ext cx="1360292" cy="371280"/>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96" name="TextBox 195">
              <a:extLst>
                <a:ext uri="{FF2B5EF4-FFF2-40B4-BE49-F238E27FC236}">
                  <a16:creationId xmlns:a16="http://schemas.microsoft.com/office/drawing/2014/main" id="{D14D434B-6BC2-4794-B574-EABEE5C4E34F}"/>
                </a:ext>
              </a:extLst>
            </p:cNvPr>
            <p:cNvSpPr txBox="1"/>
            <p:nvPr/>
          </p:nvSpPr>
          <p:spPr>
            <a:xfrm>
              <a:off x="6783445" y="2402308"/>
              <a:ext cx="1846980" cy="246221"/>
            </a:xfrm>
            <a:prstGeom prst="rect">
              <a:avLst/>
            </a:prstGeom>
            <a:noFill/>
          </p:spPr>
          <p:txBody>
            <a:bodyPr wrap="square" rtlCol="0">
              <a:spAutoFit/>
            </a:bodyPr>
            <a:lstStyle/>
            <a:p>
              <a:r>
                <a:rPr lang="en-US" sz="1000" b="1"/>
                <a:t>CDM Data</a:t>
              </a:r>
            </a:p>
          </p:txBody>
        </p:sp>
        <p:cxnSp>
          <p:nvCxnSpPr>
            <p:cNvPr id="197" name="Straight Arrow Connector 196">
              <a:extLst>
                <a:ext uri="{FF2B5EF4-FFF2-40B4-BE49-F238E27FC236}">
                  <a16:creationId xmlns:a16="http://schemas.microsoft.com/office/drawing/2014/main" id="{34DACF0C-3CF9-4439-96E3-DEC84A90CD85}"/>
                </a:ext>
              </a:extLst>
            </p:cNvPr>
            <p:cNvCxnSpPr>
              <a:cxnSpLocks/>
              <a:stCxn id="196" idx="1"/>
            </p:cNvCxnSpPr>
            <p:nvPr/>
          </p:nvCxnSpPr>
          <p:spPr>
            <a:xfrm flipH="1">
              <a:off x="5611653" y="2525419"/>
              <a:ext cx="1171792" cy="223127"/>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28" name="Group 227">
              <a:extLst>
                <a:ext uri="{FF2B5EF4-FFF2-40B4-BE49-F238E27FC236}">
                  <a16:creationId xmlns:a16="http://schemas.microsoft.com/office/drawing/2014/main" id="{F0EC8BD8-F0AB-4FF0-9002-A6011CBF4557}"/>
                </a:ext>
              </a:extLst>
            </p:cNvPr>
            <p:cNvGrpSpPr/>
            <p:nvPr/>
          </p:nvGrpSpPr>
          <p:grpSpPr>
            <a:xfrm>
              <a:off x="5256212" y="3507733"/>
              <a:ext cx="2188481" cy="246221"/>
              <a:chOff x="6175938" y="615786"/>
              <a:chExt cx="1970535" cy="246221"/>
            </a:xfrm>
          </p:grpSpPr>
          <p:pic>
            <p:nvPicPr>
              <p:cNvPr id="229" name="Picture 228">
                <a:extLst>
                  <a:ext uri="{FF2B5EF4-FFF2-40B4-BE49-F238E27FC236}">
                    <a16:creationId xmlns:a16="http://schemas.microsoft.com/office/drawing/2014/main" id="{36F64652-553A-4126-B66C-849BCA9807B6}"/>
                  </a:ext>
                </a:extLst>
              </p:cNvPr>
              <p:cNvPicPr>
                <a:picLocks noChangeAspect="1"/>
              </p:cNvPicPr>
              <p:nvPr/>
            </p:nvPicPr>
            <p:blipFill>
              <a:blip r:embed="rId4"/>
              <a:stretch>
                <a:fillRect/>
              </a:stretch>
            </p:blipFill>
            <p:spPr>
              <a:xfrm>
                <a:off x="6175938" y="653160"/>
                <a:ext cx="209579" cy="171474"/>
              </a:xfrm>
              <a:prstGeom prst="rect">
                <a:avLst/>
              </a:prstGeom>
            </p:spPr>
          </p:pic>
          <p:sp>
            <p:nvSpPr>
              <p:cNvPr id="230" name="TextBox 229">
                <a:extLst>
                  <a:ext uri="{FF2B5EF4-FFF2-40B4-BE49-F238E27FC236}">
                    <a16:creationId xmlns:a16="http://schemas.microsoft.com/office/drawing/2014/main" id="{7856C285-C66F-41C0-94BE-C70056F1A228}"/>
                  </a:ext>
                </a:extLst>
              </p:cNvPr>
              <p:cNvSpPr txBox="1"/>
              <p:nvPr/>
            </p:nvSpPr>
            <p:spPr>
              <a:xfrm>
                <a:off x="6385517" y="615786"/>
                <a:ext cx="1760956" cy="246221"/>
              </a:xfrm>
              <a:prstGeom prst="rect">
                <a:avLst/>
              </a:prstGeom>
              <a:noFill/>
            </p:spPr>
            <p:txBody>
              <a:bodyPr wrap="square" rtlCol="0">
                <a:spAutoFit/>
              </a:bodyPr>
              <a:lstStyle/>
              <a:p>
                <a:r>
                  <a:rPr lang="en-US" sz="1000" err="1"/>
                  <a:t>config.json</a:t>
                </a:r>
                <a:endParaRPr lang="en-US" sz="1000"/>
              </a:p>
            </p:txBody>
          </p:sp>
        </p:grpSp>
        <p:grpSp>
          <p:nvGrpSpPr>
            <p:cNvPr id="231" name="Group 230">
              <a:extLst>
                <a:ext uri="{FF2B5EF4-FFF2-40B4-BE49-F238E27FC236}">
                  <a16:creationId xmlns:a16="http://schemas.microsoft.com/office/drawing/2014/main" id="{CF78830A-E851-42D0-ACFF-443DACC12DB9}"/>
                </a:ext>
              </a:extLst>
            </p:cNvPr>
            <p:cNvGrpSpPr/>
            <p:nvPr/>
          </p:nvGrpSpPr>
          <p:grpSpPr>
            <a:xfrm>
              <a:off x="5283015" y="3708557"/>
              <a:ext cx="1520853" cy="246221"/>
              <a:chOff x="961078" y="1822328"/>
              <a:chExt cx="1520853" cy="246221"/>
            </a:xfrm>
          </p:grpSpPr>
          <p:pic>
            <p:nvPicPr>
              <p:cNvPr id="232" name="Picture 231">
                <a:extLst>
                  <a:ext uri="{FF2B5EF4-FFF2-40B4-BE49-F238E27FC236}">
                    <a16:creationId xmlns:a16="http://schemas.microsoft.com/office/drawing/2014/main" id="{6167066F-1DAD-4B0E-9A85-D1E31F728579}"/>
                  </a:ext>
                </a:extLst>
              </p:cNvPr>
              <p:cNvPicPr>
                <a:picLocks noChangeAspect="1"/>
              </p:cNvPicPr>
              <p:nvPr/>
            </p:nvPicPr>
            <p:blipFill>
              <a:blip r:embed="rId3"/>
              <a:stretch>
                <a:fillRect/>
              </a:stretch>
            </p:blipFill>
            <p:spPr>
              <a:xfrm>
                <a:off x="961078" y="1860126"/>
                <a:ext cx="200053" cy="190527"/>
              </a:xfrm>
              <a:prstGeom prst="rect">
                <a:avLst/>
              </a:prstGeom>
            </p:spPr>
          </p:pic>
          <p:sp>
            <p:nvSpPr>
              <p:cNvPr id="233" name="TextBox 232">
                <a:extLst>
                  <a:ext uri="{FF2B5EF4-FFF2-40B4-BE49-F238E27FC236}">
                    <a16:creationId xmlns:a16="http://schemas.microsoft.com/office/drawing/2014/main" id="{D60B0BBE-20A7-4EE3-87B0-5C876152AD98}"/>
                  </a:ext>
                </a:extLst>
              </p:cNvPr>
              <p:cNvSpPr txBox="1"/>
              <p:nvPr/>
            </p:nvSpPr>
            <p:spPr>
              <a:xfrm>
                <a:off x="1161131" y="1822328"/>
                <a:ext cx="1320800" cy="246221"/>
              </a:xfrm>
              <a:prstGeom prst="rect">
                <a:avLst/>
              </a:prstGeom>
              <a:noFill/>
            </p:spPr>
            <p:txBody>
              <a:bodyPr wrap="square" rtlCol="0">
                <a:spAutoFit/>
              </a:bodyPr>
              <a:lstStyle/>
              <a:p>
                <a:r>
                  <a:rPr lang="en-US" sz="1000"/>
                  <a:t>Partition</a:t>
                </a:r>
              </a:p>
            </p:txBody>
          </p:sp>
        </p:grpSp>
        <p:grpSp>
          <p:nvGrpSpPr>
            <p:cNvPr id="234" name="Group 233">
              <a:extLst>
                <a:ext uri="{FF2B5EF4-FFF2-40B4-BE49-F238E27FC236}">
                  <a16:creationId xmlns:a16="http://schemas.microsoft.com/office/drawing/2014/main" id="{003DE3D2-26B4-4B42-84E5-51DBF5F8CEAE}"/>
                </a:ext>
              </a:extLst>
            </p:cNvPr>
            <p:cNvGrpSpPr/>
            <p:nvPr/>
          </p:nvGrpSpPr>
          <p:grpSpPr>
            <a:xfrm>
              <a:off x="5356239" y="3936882"/>
              <a:ext cx="2188481" cy="246221"/>
              <a:chOff x="6175938" y="615786"/>
              <a:chExt cx="1970535" cy="246221"/>
            </a:xfrm>
          </p:grpSpPr>
          <p:pic>
            <p:nvPicPr>
              <p:cNvPr id="235" name="Picture 234">
                <a:extLst>
                  <a:ext uri="{FF2B5EF4-FFF2-40B4-BE49-F238E27FC236}">
                    <a16:creationId xmlns:a16="http://schemas.microsoft.com/office/drawing/2014/main" id="{25CF8424-9109-49FD-8905-7E74B971A355}"/>
                  </a:ext>
                </a:extLst>
              </p:cNvPr>
              <p:cNvPicPr>
                <a:picLocks noChangeAspect="1"/>
              </p:cNvPicPr>
              <p:nvPr/>
            </p:nvPicPr>
            <p:blipFill>
              <a:blip r:embed="rId4"/>
              <a:stretch>
                <a:fillRect/>
              </a:stretch>
            </p:blipFill>
            <p:spPr>
              <a:xfrm>
                <a:off x="6175938" y="653160"/>
                <a:ext cx="209579" cy="171474"/>
              </a:xfrm>
              <a:prstGeom prst="rect">
                <a:avLst/>
              </a:prstGeom>
            </p:spPr>
          </p:pic>
          <p:sp>
            <p:nvSpPr>
              <p:cNvPr id="236" name="TextBox 235">
                <a:extLst>
                  <a:ext uri="{FF2B5EF4-FFF2-40B4-BE49-F238E27FC236}">
                    <a16:creationId xmlns:a16="http://schemas.microsoft.com/office/drawing/2014/main" id="{8821C8CB-68CB-4A13-BA81-808EAC73E971}"/>
                  </a:ext>
                </a:extLst>
              </p:cNvPr>
              <p:cNvSpPr txBox="1"/>
              <p:nvPr/>
            </p:nvSpPr>
            <p:spPr>
              <a:xfrm>
                <a:off x="6385517" y="615786"/>
                <a:ext cx="1760956" cy="246221"/>
              </a:xfrm>
              <a:prstGeom prst="rect">
                <a:avLst/>
              </a:prstGeom>
              <a:noFill/>
            </p:spPr>
            <p:txBody>
              <a:bodyPr wrap="square" rtlCol="0">
                <a:spAutoFit/>
              </a:bodyPr>
              <a:lstStyle/>
              <a:p>
                <a:r>
                  <a:rPr lang="en-US" sz="1000" err="1"/>
                  <a:t>data.parquet</a:t>
                </a:r>
                <a:endParaRPr lang="en-US" sz="1000"/>
              </a:p>
            </p:txBody>
          </p:sp>
        </p:grpSp>
        <p:sp>
          <p:nvSpPr>
            <p:cNvPr id="237" name="TextBox 236">
              <a:extLst>
                <a:ext uri="{FF2B5EF4-FFF2-40B4-BE49-F238E27FC236}">
                  <a16:creationId xmlns:a16="http://schemas.microsoft.com/office/drawing/2014/main" id="{69D99DB0-F6F7-4946-A88F-7A3612D7F679}"/>
                </a:ext>
              </a:extLst>
            </p:cNvPr>
            <p:cNvSpPr txBox="1"/>
            <p:nvPr/>
          </p:nvSpPr>
          <p:spPr>
            <a:xfrm>
              <a:off x="6700850" y="4264692"/>
              <a:ext cx="1846980" cy="246221"/>
            </a:xfrm>
            <a:prstGeom prst="rect">
              <a:avLst/>
            </a:prstGeom>
            <a:noFill/>
          </p:spPr>
          <p:txBody>
            <a:bodyPr wrap="square" rtlCol="0">
              <a:spAutoFit/>
            </a:bodyPr>
            <a:lstStyle/>
            <a:p>
              <a:r>
                <a:rPr lang="en-US" sz="1000" b="1"/>
                <a:t>Data in Parquet Format</a:t>
              </a:r>
            </a:p>
          </p:txBody>
        </p:sp>
        <p:cxnSp>
          <p:nvCxnSpPr>
            <p:cNvPr id="238" name="Straight Arrow Connector 237">
              <a:extLst>
                <a:ext uri="{FF2B5EF4-FFF2-40B4-BE49-F238E27FC236}">
                  <a16:creationId xmlns:a16="http://schemas.microsoft.com/office/drawing/2014/main" id="{5795036E-4DDD-42E8-978A-7B3F4D198372}"/>
                </a:ext>
              </a:extLst>
            </p:cNvPr>
            <p:cNvCxnSpPr>
              <a:cxnSpLocks/>
              <a:stCxn id="237" idx="1"/>
            </p:cNvCxnSpPr>
            <p:nvPr/>
          </p:nvCxnSpPr>
          <p:spPr>
            <a:xfrm flipH="1" flipV="1">
              <a:off x="6143468" y="4145731"/>
              <a:ext cx="557382" cy="242072"/>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17373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2CA7102B-CB37-419E-ABD2-3A48DCF005EA}"/>
              </a:ext>
            </a:extLst>
          </p:cNvPr>
          <p:cNvSpPr/>
          <p:nvPr/>
        </p:nvSpPr>
        <p:spPr>
          <a:xfrm>
            <a:off x="5617289" y="2642711"/>
            <a:ext cx="3040935" cy="63920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3A893D81-C52F-4E4F-A1FF-13BBD7396DDE}"/>
              </a:ext>
            </a:extLst>
          </p:cNvPr>
          <p:cNvSpPr>
            <a:spLocks noGrp="1"/>
          </p:cNvSpPr>
          <p:nvPr>
            <p:ph type="title"/>
          </p:nvPr>
        </p:nvSpPr>
        <p:spPr/>
        <p:txBody>
          <a:bodyPr/>
          <a:lstStyle/>
          <a:p>
            <a:pPr algn="l"/>
            <a:r>
              <a:rPr lang="en-US" sz="2000"/>
              <a:t>CDM Ingestion will use </a:t>
            </a:r>
            <a:r>
              <a:rPr lang="en-US" sz="2000" u="sng"/>
              <a:t>Logical Schema </a:t>
            </a:r>
            <a:r>
              <a:rPr lang="en-US" sz="2000"/>
              <a:t>and </a:t>
            </a:r>
            <a:r>
              <a:rPr lang="en-US" sz="2000" u="sng"/>
              <a:t>Refined Data </a:t>
            </a:r>
            <a:r>
              <a:rPr lang="en-US" sz="2000"/>
              <a:t>and </a:t>
            </a:r>
            <a:r>
              <a:rPr lang="en-US" sz="2000" u="sng"/>
              <a:t>Physical Schema</a:t>
            </a:r>
            <a:r>
              <a:rPr lang="en-US" sz="2000"/>
              <a:t> to create </a:t>
            </a:r>
            <a:r>
              <a:rPr lang="en-US" sz="2000" u="sng"/>
              <a:t>CDM Data</a:t>
            </a:r>
          </a:p>
        </p:txBody>
      </p:sp>
      <p:sp>
        <p:nvSpPr>
          <p:cNvPr id="100" name="Rectangle 99">
            <a:extLst>
              <a:ext uri="{FF2B5EF4-FFF2-40B4-BE49-F238E27FC236}">
                <a16:creationId xmlns:a16="http://schemas.microsoft.com/office/drawing/2014/main" id="{BB8FA249-C5B9-40B8-8A91-C4D72BCAB81A}"/>
              </a:ext>
            </a:extLst>
          </p:cNvPr>
          <p:cNvSpPr/>
          <p:nvPr/>
        </p:nvSpPr>
        <p:spPr>
          <a:xfrm>
            <a:off x="719844" y="3747350"/>
            <a:ext cx="4163627" cy="264554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01" name="Picture 100" descr="A picture containing room&#10;&#10;Description automatically generated">
            <a:extLst>
              <a:ext uri="{FF2B5EF4-FFF2-40B4-BE49-F238E27FC236}">
                <a16:creationId xmlns:a16="http://schemas.microsoft.com/office/drawing/2014/main" id="{E5414CFA-1C7D-4BBD-9490-62F5A5773564}"/>
              </a:ext>
            </a:extLst>
          </p:cNvPr>
          <p:cNvPicPr>
            <a:picLocks noChangeAspect="1"/>
          </p:cNvPicPr>
          <p:nvPr/>
        </p:nvPicPr>
        <p:blipFill>
          <a:blip r:embed="rId2"/>
          <a:stretch>
            <a:fillRect/>
          </a:stretch>
        </p:blipFill>
        <p:spPr>
          <a:xfrm>
            <a:off x="2115467" y="4409281"/>
            <a:ext cx="1449496" cy="1159597"/>
          </a:xfrm>
          <a:prstGeom prst="rect">
            <a:avLst/>
          </a:prstGeom>
        </p:spPr>
      </p:pic>
      <p:sp>
        <p:nvSpPr>
          <p:cNvPr id="102" name="Rectangle 101">
            <a:extLst>
              <a:ext uri="{FF2B5EF4-FFF2-40B4-BE49-F238E27FC236}">
                <a16:creationId xmlns:a16="http://schemas.microsoft.com/office/drawing/2014/main" id="{1C2D24E3-B50D-4EA7-B3E9-4BDC7D12D716}"/>
              </a:ext>
            </a:extLst>
          </p:cNvPr>
          <p:cNvSpPr/>
          <p:nvPr/>
        </p:nvSpPr>
        <p:spPr>
          <a:xfrm>
            <a:off x="1149619" y="4489291"/>
            <a:ext cx="927748" cy="49978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a:t>CDM Logical Schema</a:t>
            </a:r>
          </a:p>
        </p:txBody>
      </p:sp>
      <p:sp>
        <p:nvSpPr>
          <p:cNvPr id="103" name="Rectangle 102">
            <a:extLst>
              <a:ext uri="{FF2B5EF4-FFF2-40B4-BE49-F238E27FC236}">
                <a16:creationId xmlns:a16="http://schemas.microsoft.com/office/drawing/2014/main" id="{0C519C10-664D-46CD-BAE4-14EE4DB1BF75}"/>
              </a:ext>
            </a:extLst>
          </p:cNvPr>
          <p:cNvSpPr/>
          <p:nvPr/>
        </p:nvSpPr>
        <p:spPr>
          <a:xfrm>
            <a:off x="1149619" y="5069090"/>
            <a:ext cx="927748" cy="499788"/>
          </a:xfrm>
          <a:prstGeom prst="rect">
            <a:avLst/>
          </a:prstGeom>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1000"/>
              <a:t>Refined Data</a:t>
            </a:r>
          </a:p>
        </p:txBody>
      </p:sp>
      <p:sp>
        <p:nvSpPr>
          <p:cNvPr id="104" name="Rectangle 103">
            <a:extLst>
              <a:ext uri="{FF2B5EF4-FFF2-40B4-BE49-F238E27FC236}">
                <a16:creationId xmlns:a16="http://schemas.microsoft.com/office/drawing/2014/main" id="{EC25DDD4-4473-44BD-BB93-9515EB645329}"/>
              </a:ext>
            </a:extLst>
          </p:cNvPr>
          <p:cNvSpPr/>
          <p:nvPr/>
        </p:nvSpPr>
        <p:spPr>
          <a:xfrm>
            <a:off x="3840052" y="5069088"/>
            <a:ext cx="927748" cy="49977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a:t>CDM Data</a:t>
            </a:r>
          </a:p>
        </p:txBody>
      </p:sp>
      <p:pic>
        <p:nvPicPr>
          <p:cNvPr id="105" name="Picture 104">
            <a:extLst>
              <a:ext uri="{FF2B5EF4-FFF2-40B4-BE49-F238E27FC236}">
                <a16:creationId xmlns:a16="http://schemas.microsoft.com/office/drawing/2014/main" id="{5D11C62A-F0B2-4057-8452-013949690E54}"/>
              </a:ext>
            </a:extLst>
          </p:cNvPr>
          <p:cNvPicPr>
            <a:picLocks noChangeAspect="1"/>
          </p:cNvPicPr>
          <p:nvPr/>
        </p:nvPicPr>
        <p:blipFill rotWithShape="1">
          <a:blip r:embed="rId3"/>
          <a:srcRect l="40097" t="57661" r="37633" b="16920"/>
          <a:stretch/>
        </p:blipFill>
        <p:spPr>
          <a:xfrm>
            <a:off x="2214904" y="5751870"/>
            <a:ext cx="1183920" cy="602044"/>
          </a:xfrm>
          <a:prstGeom prst="rect">
            <a:avLst/>
          </a:prstGeom>
        </p:spPr>
      </p:pic>
      <p:cxnSp>
        <p:nvCxnSpPr>
          <p:cNvPr id="106" name="Straight Arrow Connector 105">
            <a:extLst>
              <a:ext uri="{FF2B5EF4-FFF2-40B4-BE49-F238E27FC236}">
                <a16:creationId xmlns:a16="http://schemas.microsoft.com/office/drawing/2014/main" id="{F4FC69F7-8F61-4FF0-AD33-1EB0314790AB}"/>
              </a:ext>
            </a:extLst>
          </p:cNvPr>
          <p:cNvCxnSpPr>
            <a:cxnSpLocks/>
            <a:stCxn id="103" idx="1"/>
          </p:cNvCxnSpPr>
          <p:nvPr/>
        </p:nvCxnSpPr>
        <p:spPr>
          <a:xfrm flipH="1" flipV="1">
            <a:off x="826376" y="5318977"/>
            <a:ext cx="323243" cy="7"/>
          </a:xfrm>
          <a:prstGeom prst="straightConnector1">
            <a:avLst/>
          </a:prstGeom>
          <a:ln w="6350" cmpd="sng">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a:extLst>
              <a:ext uri="{FF2B5EF4-FFF2-40B4-BE49-F238E27FC236}">
                <a16:creationId xmlns:a16="http://schemas.microsoft.com/office/drawing/2014/main" id="{A895EBF0-1603-49D5-8D7F-E2E5F47CB1C8}"/>
              </a:ext>
            </a:extLst>
          </p:cNvPr>
          <p:cNvCxnSpPr>
            <a:cxnSpLocks/>
            <a:stCxn id="102" idx="1"/>
          </p:cNvCxnSpPr>
          <p:nvPr/>
        </p:nvCxnSpPr>
        <p:spPr>
          <a:xfrm flipH="1">
            <a:off x="826377" y="4739185"/>
            <a:ext cx="323242" cy="0"/>
          </a:xfrm>
          <a:prstGeom prst="straightConnector1">
            <a:avLst/>
          </a:prstGeom>
          <a:ln w="6350" cmpd="sng">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a:extLst>
              <a:ext uri="{FF2B5EF4-FFF2-40B4-BE49-F238E27FC236}">
                <a16:creationId xmlns:a16="http://schemas.microsoft.com/office/drawing/2014/main" id="{45C5F53C-3930-41F2-9043-C44AC9DEAB20}"/>
              </a:ext>
            </a:extLst>
          </p:cNvPr>
          <p:cNvCxnSpPr>
            <a:cxnSpLocks/>
          </p:cNvCxnSpPr>
          <p:nvPr/>
        </p:nvCxnSpPr>
        <p:spPr>
          <a:xfrm>
            <a:off x="826376" y="4739185"/>
            <a:ext cx="0" cy="1276235"/>
          </a:xfrm>
          <a:prstGeom prst="straightConnector1">
            <a:avLst/>
          </a:prstGeom>
          <a:ln w="6350" cmpd="sng">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a:extLst>
              <a:ext uri="{FF2B5EF4-FFF2-40B4-BE49-F238E27FC236}">
                <a16:creationId xmlns:a16="http://schemas.microsoft.com/office/drawing/2014/main" id="{BEA4A01F-E481-45D6-8942-31F3966E9ABF}"/>
              </a:ext>
            </a:extLst>
          </p:cNvPr>
          <p:cNvCxnSpPr>
            <a:cxnSpLocks/>
          </p:cNvCxnSpPr>
          <p:nvPr/>
        </p:nvCxnSpPr>
        <p:spPr>
          <a:xfrm flipH="1">
            <a:off x="826376" y="6015420"/>
            <a:ext cx="1457892" cy="0"/>
          </a:xfrm>
          <a:prstGeom prst="straightConnector1">
            <a:avLst/>
          </a:prstGeom>
          <a:ln w="6350" cmpd="sng">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a:extLst>
              <a:ext uri="{FF2B5EF4-FFF2-40B4-BE49-F238E27FC236}">
                <a16:creationId xmlns:a16="http://schemas.microsoft.com/office/drawing/2014/main" id="{EBB9E497-5626-4BD4-AE73-B47B90DD78A0}"/>
              </a:ext>
            </a:extLst>
          </p:cNvPr>
          <p:cNvCxnSpPr>
            <a:cxnSpLocks/>
          </p:cNvCxnSpPr>
          <p:nvPr/>
        </p:nvCxnSpPr>
        <p:spPr>
          <a:xfrm>
            <a:off x="3267770" y="6015420"/>
            <a:ext cx="297193" cy="0"/>
          </a:xfrm>
          <a:prstGeom prst="straightConnector1">
            <a:avLst/>
          </a:prstGeom>
          <a:ln w="6350" cmpd="sng">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a:extLst>
              <a:ext uri="{FF2B5EF4-FFF2-40B4-BE49-F238E27FC236}">
                <a16:creationId xmlns:a16="http://schemas.microsoft.com/office/drawing/2014/main" id="{6B7577E5-0B1E-4E30-91BE-5231D3CC675E}"/>
              </a:ext>
            </a:extLst>
          </p:cNvPr>
          <p:cNvCxnSpPr>
            <a:cxnSpLocks/>
          </p:cNvCxnSpPr>
          <p:nvPr/>
        </p:nvCxnSpPr>
        <p:spPr>
          <a:xfrm>
            <a:off x="3552811" y="4739185"/>
            <a:ext cx="0" cy="1276235"/>
          </a:xfrm>
          <a:prstGeom prst="straightConnector1">
            <a:avLst/>
          </a:prstGeom>
          <a:ln w="635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8CA2DB59-B00F-4944-B7BE-7E94208BF65E}"/>
              </a:ext>
            </a:extLst>
          </p:cNvPr>
          <p:cNvCxnSpPr>
            <a:cxnSpLocks/>
            <a:stCxn id="98" idx="1"/>
          </p:cNvCxnSpPr>
          <p:nvPr/>
        </p:nvCxnSpPr>
        <p:spPr>
          <a:xfrm flipH="1">
            <a:off x="3666837" y="2962315"/>
            <a:ext cx="1950452" cy="785035"/>
          </a:xfrm>
          <a:prstGeom prst="line">
            <a:avLst/>
          </a:prstGeom>
          <a:ln w="22225"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a:extLst>
              <a:ext uri="{FF2B5EF4-FFF2-40B4-BE49-F238E27FC236}">
                <a16:creationId xmlns:a16="http://schemas.microsoft.com/office/drawing/2014/main" id="{81C63919-9C63-4B37-AAA2-758966689BEC}"/>
              </a:ext>
            </a:extLst>
          </p:cNvPr>
          <p:cNvCxnSpPr>
            <a:cxnSpLocks/>
            <a:stCxn id="98" idx="2"/>
          </p:cNvCxnSpPr>
          <p:nvPr/>
        </p:nvCxnSpPr>
        <p:spPr>
          <a:xfrm flipH="1">
            <a:off x="4100361" y="3281918"/>
            <a:ext cx="3037396" cy="465432"/>
          </a:xfrm>
          <a:prstGeom prst="line">
            <a:avLst/>
          </a:prstGeom>
          <a:ln w="22225"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9" name="Rectangle 118">
            <a:extLst>
              <a:ext uri="{FF2B5EF4-FFF2-40B4-BE49-F238E27FC236}">
                <a16:creationId xmlns:a16="http://schemas.microsoft.com/office/drawing/2014/main" id="{E87BE23E-B664-49FA-AB39-58E8FC6E97AA}"/>
              </a:ext>
            </a:extLst>
          </p:cNvPr>
          <p:cNvSpPr/>
          <p:nvPr/>
        </p:nvSpPr>
        <p:spPr>
          <a:xfrm>
            <a:off x="3830483" y="4492405"/>
            <a:ext cx="927748" cy="49978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a:t>CDM Physical Schema</a:t>
            </a:r>
          </a:p>
        </p:txBody>
      </p:sp>
      <p:cxnSp>
        <p:nvCxnSpPr>
          <p:cNvPr id="120" name="Straight Arrow Connector 119">
            <a:extLst>
              <a:ext uri="{FF2B5EF4-FFF2-40B4-BE49-F238E27FC236}">
                <a16:creationId xmlns:a16="http://schemas.microsoft.com/office/drawing/2014/main" id="{549818A5-55BC-4E56-BD1C-B9D2855B476F}"/>
              </a:ext>
            </a:extLst>
          </p:cNvPr>
          <p:cNvCxnSpPr>
            <a:cxnSpLocks/>
            <a:stCxn id="119" idx="1"/>
          </p:cNvCxnSpPr>
          <p:nvPr/>
        </p:nvCxnSpPr>
        <p:spPr>
          <a:xfrm flipH="1" flipV="1">
            <a:off x="3551263" y="4739185"/>
            <a:ext cx="279220" cy="3114"/>
          </a:xfrm>
          <a:prstGeom prst="straightConnector1">
            <a:avLst/>
          </a:prstGeom>
          <a:ln w="6350" cmpd="sng">
            <a:solidFill>
              <a:schemeClr val="tx1"/>
            </a:solidFill>
            <a:headEnd type="triangle"/>
            <a:tailEnd type="none" w="sm" len="sm"/>
          </a:ln>
          <a:effectLst/>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365D05BF-D308-491E-AF7D-9519E8CA679E}"/>
              </a:ext>
            </a:extLst>
          </p:cNvPr>
          <p:cNvCxnSpPr>
            <a:cxnSpLocks/>
          </p:cNvCxnSpPr>
          <p:nvPr/>
        </p:nvCxnSpPr>
        <p:spPr>
          <a:xfrm flipH="1" flipV="1">
            <a:off x="3556463" y="5316826"/>
            <a:ext cx="283589" cy="2152"/>
          </a:xfrm>
          <a:prstGeom prst="straightConnector1">
            <a:avLst/>
          </a:prstGeom>
          <a:ln w="6350" cmpd="sng">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pic>
        <p:nvPicPr>
          <p:cNvPr id="7" name="Picture 6" descr="Logo, company name&#10;&#10;Description automatically generated">
            <a:extLst>
              <a:ext uri="{FF2B5EF4-FFF2-40B4-BE49-F238E27FC236}">
                <a16:creationId xmlns:a16="http://schemas.microsoft.com/office/drawing/2014/main" id="{79F881AF-B1A7-46A6-9B88-B2298D936B8F}"/>
              </a:ext>
            </a:extLst>
          </p:cNvPr>
          <p:cNvPicPr>
            <a:picLocks noChangeAspect="1"/>
          </p:cNvPicPr>
          <p:nvPr/>
        </p:nvPicPr>
        <p:blipFill rotWithShape="1">
          <a:blip r:embed="rId4"/>
          <a:srcRect b="17205"/>
          <a:stretch/>
        </p:blipFill>
        <p:spPr>
          <a:xfrm>
            <a:off x="719844" y="3804434"/>
            <a:ext cx="757214" cy="525747"/>
          </a:xfrm>
          <a:prstGeom prst="rect">
            <a:avLst/>
          </a:prstGeom>
        </p:spPr>
      </p:pic>
      <p:sp>
        <p:nvSpPr>
          <p:cNvPr id="8" name="TextBox 7">
            <a:extLst>
              <a:ext uri="{FF2B5EF4-FFF2-40B4-BE49-F238E27FC236}">
                <a16:creationId xmlns:a16="http://schemas.microsoft.com/office/drawing/2014/main" id="{F2D53347-6036-46FF-9D38-560556A432EC}"/>
              </a:ext>
            </a:extLst>
          </p:cNvPr>
          <p:cNvSpPr txBox="1"/>
          <p:nvPr/>
        </p:nvSpPr>
        <p:spPr>
          <a:xfrm>
            <a:off x="1389108" y="3882641"/>
            <a:ext cx="2065104" cy="369332"/>
          </a:xfrm>
          <a:prstGeom prst="rect">
            <a:avLst/>
          </a:prstGeom>
          <a:noFill/>
        </p:spPr>
        <p:txBody>
          <a:bodyPr wrap="square" rtlCol="0">
            <a:spAutoFit/>
          </a:bodyPr>
          <a:lstStyle/>
          <a:p>
            <a:r>
              <a:rPr lang="en-US"/>
              <a:t>Synapse Analytics</a:t>
            </a:r>
          </a:p>
        </p:txBody>
      </p:sp>
      <p:pic>
        <p:nvPicPr>
          <p:cNvPr id="33" name="Picture 32">
            <a:extLst>
              <a:ext uri="{FF2B5EF4-FFF2-40B4-BE49-F238E27FC236}">
                <a16:creationId xmlns:a16="http://schemas.microsoft.com/office/drawing/2014/main" id="{5C1281EF-99F3-453D-B688-BE41D05639F8}"/>
              </a:ext>
            </a:extLst>
          </p:cNvPr>
          <p:cNvPicPr>
            <a:picLocks noChangeAspect="1"/>
          </p:cNvPicPr>
          <p:nvPr/>
        </p:nvPicPr>
        <p:blipFill>
          <a:blip r:embed="rId5">
            <a:alphaModFix amt="38000"/>
          </a:blip>
          <a:stretch>
            <a:fillRect/>
          </a:stretch>
        </p:blipFill>
        <p:spPr>
          <a:xfrm>
            <a:off x="403525" y="1303873"/>
            <a:ext cx="8254699" cy="3316511"/>
          </a:xfrm>
          <a:prstGeom prst="rect">
            <a:avLst/>
          </a:prstGeom>
        </p:spPr>
      </p:pic>
    </p:spTree>
    <p:extLst>
      <p:ext uri="{BB962C8B-B14F-4D97-AF65-F5344CB8AC3E}">
        <p14:creationId xmlns:p14="http://schemas.microsoft.com/office/powerpoint/2010/main" val="2348739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3D81-C52F-4E4F-A1FF-13BBD7396DDE}"/>
              </a:ext>
            </a:extLst>
          </p:cNvPr>
          <p:cNvSpPr>
            <a:spLocks noGrp="1"/>
          </p:cNvSpPr>
          <p:nvPr>
            <p:ph type="title"/>
          </p:nvPr>
        </p:nvSpPr>
        <p:spPr/>
        <p:txBody>
          <a:bodyPr/>
          <a:lstStyle/>
          <a:p>
            <a:pPr algn="l"/>
            <a:r>
              <a:rPr lang="en-US"/>
              <a:t>Data Architects and Engineers will build pipelines and check artifact into platform repo</a:t>
            </a:r>
          </a:p>
        </p:txBody>
      </p:sp>
      <p:grpSp>
        <p:nvGrpSpPr>
          <p:cNvPr id="5" name="Group 4">
            <a:extLst>
              <a:ext uri="{FF2B5EF4-FFF2-40B4-BE49-F238E27FC236}">
                <a16:creationId xmlns:a16="http://schemas.microsoft.com/office/drawing/2014/main" id="{52CCD3E3-C9F2-47C4-9E32-B185326AC726}"/>
              </a:ext>
            </a:extLst>
          </p:cNvPr>
          <p:cNvGrpSpPr/>
          <p:nvPr/>
        </p:nvGrpSpPr>
        <p:grpSpPr>
          <a:xfrm>
            <a:off x="887906" y="2862567"/>
            <a:ext cx="880202" cy="1132865"/>
            <a:chOff x="342961" y="2910440"/>
            <a:chExt cx="880202" cy="1132865"/>
          </a:xfrm>
        </p:grpSpPr>
        <p:pic>
          <p:nvPicPr>
            <p:cNvPr id="50" name="Picture 10">
              <a:extLst>
                <a:ext uri="{FF2B5EF4-FFF2-40B4-BE49-F238E27FC236}">
                  <a16:creationId xmlns:a16="http://schemas.microsoft.com/office/drawing/2014/main" id="{9B3B05C5-55EC-46F9-9DB0-4CCBA9DB5F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5" y="2910440"/>
              <a:ext cx="392494" cy="532701"/>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a:extLst>
                <a:ext uri="{FF2B5EF4-FFF2-40B4-BE49-F238E27FC236}">
                  <a16:creationId xmlns:a16="http://schemas.microsoft.com/office/drawing/2014/main" id="{6ED09D77-99CE-4BF3-AE37-74A2184093AB}"/>
                </a:ext>
              </a:extLst>
            </p:cNvPr>
            <p:cNvSpPr txBox="1"/>
            <p:nvPr/>
          </p:nvSpPr>
          <p:spPr>
            <a:xfrm>
              <a:off x="342961" y="3443141"/>
              <a:ext cx="880202" cy="600164"/>
            </a:xfrm>
            <a:prstGeom prst="rect">
              <a:avLst/>
            </a:prstGeom>
            <a:noFill/>
          </p:spPr>
          <p:txBody>
            <a:bodyPr wrap="square" rtlCol="0">
              <a:spAutoFit/>
            </a:bodyPr>
            <a:lstStyle/>
            <a:p>
              <a:pPr algn="ctr"/>
              <a:r>
                <a:rPr lang="en-US" sz="1100" b="1"/>
                <a:t>Data Architect/Engineer</a:t>
              </a:r>
            </a:p>
          </p:txBody>
        </p:sp>
      </p:grpSp>
      <p:cxnSp>
        <p:nvCxnSpPr>
          <p:cNvPr id="65" name="Straight Arrow Connector 64">
            <a:extLst>
              <a:ext uri="{FF2B5EF4-FFF2-40B4-BE49-F238E27FC236}">
                <a16:creationId xmlns:a16="http://schemas.microsoft.com/office/drawing/2014/main" id="{CA053BE8-C4B0-41C2-87D1-680E94FF187A}"/>
              </a:ext>
            </a:extLst>
          </p:cNvPr>
          <p:cNvCxnSpPr>
            <a:cxnSpLocks/>
          </p:cNvCxnSpPr>
          <p:nvPr/>
        </p:nvCxnSpPr>
        <p:spPr>
          <a:xfrm>
            <a:off x="1652019" y="3185322"/>
            <a:ext cx="8802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372CC88F-E49E-477D-9E84-A887BCA2B0C7}"/>
              </a:ext>
            </a:extLst>
          </p:cNvPr>
          <p:cNvGrpSpPr/>
          <p:nvPr/>
        </p:nvGrpSpPr>
        <p:grpSpPr>
          <a:xfrm>
            <a:off x="2532221" y="2862567"/>
            <a:ext cx="1035250" cy="1263398"/>
            <a:chOff x="8028360" y="2965946"/>
            <a:chExt cx="1035250" cy="1263398"/>
          </a:xfrm>
        </p:grpSpPr>
        <p:sp>
          <p:nvSpPr>
            <p:cNvPr id="63" name="TextBox 62">
              <a:extLst>
                <a:ext uri="{FF2B5EF4-FFF2-40B4-BE49-F238E27FC236}">
                  <a16:creationId xmlns:a16="http://schemas.microsoft.com/office/drawing/2014/main" id="{64B8AB8E-7204-4D75-8CD2-23318A48B42E}"/>
                </a:ext>
              </a:extLst>
            </p:cNvPr>
            <p:cNvSpPr txBox="1"/>
            <p:nvPr/>
          </p:nvSpPr>
          <p:spPr>
            <a:xfrm>
              <a:off x="8028360" y="3398347"/>
              <a:ext cx="1035250" cy="830997"/>
            </a:xfrm>
            <a:prstGeom prst="rect">
              <a:avLst/>
            </a:prstGeom>
            <a:noFill/>
          </p:spPr>
          <p:txBody>
            <a:bodyPr wrap="square" rtlCol="0">
              <a:spAutoFit/>
            </a:bodyPr>
            <a:lstStyle/>
            <a:p>
              <a:pPr algn="ctr"/>
              <a:r>
                <a:rPr lang="en-US" sz="1200" b="1"/>
                <a:t>Dev Platform Synapse Workspace</a:t>
              </a:r>
            </a:p>
          </p:txBody>
        </p:sp>
        <p:pic>
          <p:nvPicPr>
            <p:cNvPr id="100" name="Picture 99" descr="Logo, company name&#10;&#10;Description automatically generated">
              <a:extLst>
                <a:ext uri="{FF2B5EF4-FFF2-40B4-BE49-F238E27FC236}">
                  <a16:creationId xmlns:a16="http://schemas.microsoft.com/office/drawing/2014/main" id="{B5719947-42B0-4065-A48B-058EA0D76714}"/>
                </a:ext>
              </a:extLst>
            </p:cNvPr>
            <p:cNvPicPr>
              <a:picLocks noChangeAspect="1"/>
            </p:cNvPicPr>
            <p:nvPr/>
          </p:nvPicPr>
          <p:blipFill rotWithShape="1">
            <a:blip r:embed="rId3"/>
            <a:srcRect b="17205"/>
            <a:stretch/>
          </p:blipFill>
          <p:spPr>
            <a:xfrm>
              <a:off x="8251624" y="2965946"/>
              <a:ext cx="588723" cy="432401"/>
            </a:xfrm>
            <a:prstGeom prst="rect">
              <a:avLst/>
            </a:prstGeom>
          </p:spPr>
        </p:pic>
      </p:grpSp>
      <p:grpSp>
        <p:nvGrpSpPr>
          <p:cNvPr id="8" name="Group 7">
            <a:extLst>
              <a:ext uri="{FF2B5EF4-FFF2-40B4-BE49-F238E27FC236}">
                <a16:creationId xmlns:a16="http://schemas.microsoft.com/office/drawing/2014/main" id="{42BFB589-F64D-4336-9C42-0C225C58E018}"/>
              </a:ext>
            </a:extLst>
          </p:cNvPr>
          <p:cNvGrpSpPr/>
          <p:nvPr/>
        </p:nvGrpSpPr>
        <p:grpSpPr>
          <a:xfrm>
            <a:off x="3908292" y="2862567"/>
            <a:ext cx="1116924" cy="1130324"/>
            <a:chOff x="3418765" y="2912981"/>
            <a:chExt cx="1116924" cy="1130324"/>
          </a:xfrm>
        </p:grpSpPr>
        <p:pic>
          <p:nvPicPr>
            <p:cNvPr id="104" name="Picture 11">
              <a:extLst>
                <a:ext uri="{FF2B5EF4-FFF2-40B4-BE49-F238E27FC236}">
                  <a16:creationId xmlns:a16="http://schemas.microsoft.com/office/drawing/2014/main" id="{419197BE-78AF-4374-A447-BBAD95E761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5439" y="2912981"/>
              <a:ext cx="503577" cy="532701"/>
            </a:xfrm>
            <a:prstGeom prst="rect">
              <a:avLst/>
            </a:prstGeom>
            <a:noFill/>
            <a:extLst>
              <a:ext uri="{909E8E84-426E-40DD-AFC4-6F175D3DCCD1}">
                <a14:hiddenFill xmlns:a14="http://schemas.microsoft.com/office/drawing/2010/main">
                  <a:solidFill>
                    <a:srgbClr val="FFFFFF"/>
                  </a:solidFill>
                </a14:hiddenFill>
              </a:ext>
            </a:extLst>
          </p:spPr>
        </p:pic>
        <p:sp>
          <p:nvSpPr>
            <p:cNvPr id="105" name="TextBox 104">
              <a:extLst>
                <a:ext uri="{FF2B5EF4-FFF2-40B4-BE49-F238E27FC236}">
                  <a16:creationId xmlns:a16="http://schemas.microsoft.com/office/drawing/2014/main" id="{CE52DD3D-9EFF-451A-AA7C-2CA6644718E0}"/>
                </a:ext>
              </a:extLst>
            </p:cNvPr>
            <p:cNvSpPr txBox="1"/>
            <p:nvPr/>
          </p:nvSpPr>
          <p:spPr>
            <a:xfrm>
              <a:off x="3418765" y="3396974"/>
              <a:ext cx="1116924" cy="646331"/>
            </a:xfrm>
            <a:prstGeom prst="rect">
              <a:avLst/>
            </a:prstGeom>
            <a:noFill/>
          </p:spPr>
          <p:txBody>
            <a:bodyPr wrap="square" rtlCol="0">
              <a:spAutoFit/>
            </a:bodyPr>
            <a:lstStyle/>
            <a:p>
              <a:pPr algn="ctr"/>
              <a:r>
                <a:rPr lang="en-US" sz="1200" b="1"/>
                <a:t>Platform Synapse Repo</a:t>
              </a:r>
            </a:p>
          </p:txBody>
        </p:sp>
      </p:grpSp>
      <p:cxnSp>
        <p:nvCxnSpPr>
          <p:cNvPr id="106" name="Straight Arrow Connector 105">
            <a:extLst>
              <a:ext uri="{FF2B5EF4-FFF2-40B4-BE49-F238E27FC236}">
                <a16:creationId xmlns:a16="http://schemas.microsoft.com/office/drawing/2014/main" id="{1A6A7AE7-116B-41C3-BA5C-90802A1C9FB5}"/>
              </a:ext>
            </a:extLst>
          </p:cNvPr>
          <p:cNvCxnSpPr>
            <a:cxnSpLocks/>
            <a:endCxn id="104" idx="1"/>
          </p:cNvCxnSpPr>
          <p:nvPr/>
        </p:nvCxnSpPr>
        <p:spPr>
          <a:xfrm>
            <a:off x="3500581" y="3128917"/>
            <a:ext cx="714385"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Azure DevOps Pipelines: Naming and Tagging | by Eric Anderson | ITNEXT">
            <a:extLst>
              <a:ext uri="{FF2B5EF4-FFF2-40B4-BE49-F238E27FC236}">
                <a16:creationId xmlns:a16="http://schemas.microsoft.com/office/drawing/2014/main" id="{5117AFA8-FE94-4E0F-99AE-351D0BAE52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2711" y="2864916"/>
            <a:ext cx="530352" cy="530352"/>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1560F6DF-9A77-497C-A940-338E19AC7E5E}"/>
              </a:ext>
            </a:extLst>
          </p:cNvPr>
          <p:cNvSpPr txBox="1"/>
          <p:nvPr/>
        </p:nvSpPr>
        <p:spPr>
          <a:xfrm>
            <a:off x="5379425" y="3341592"/>
            <a:ext cx="1116924" cy="646331"/>
          </a:xfrm>
          <a:prstGeom prst="rect">
            <a:avLst/>
          </a:prstGeom>
          <a:noFill/>
        </p:spPr>
        <p:txBody>
          <a:bodyPr wrap="square" rtlCol="0">
            <a:spAutoFit/>
          </a:bodyPr>
          <a:lstStyle/>
          <a:p>
            <a:pPr algn="ctr"/>
            <a:r>
              <a:rPr lang="en-US" sz="1200" b="1"/>
              <a:t>Azure DevOps Pipeline</a:t>
            </a:r>
          </a:p>
        </p:txBody>
      </p:sp>
      <p:cxnSp>
        <p:nvCxnSpPr>
          <p:cNvPr id="108" name="Straight Arrow Connector 107">
            <a:extLst>
              <a:ext uri="{FF2B5EF4-FFF2-40B4-BE49-F238E27FC236}">
                <a16:creationId xmlns:a16="http://schemas.microsoft.com/office/drawing/2014/main" id="{078FD24C-BCE9-4FFB-95C9-6BA5BDEA1AB4}"/>
              </a:ext>
            </a:extLst>
          </p:cNvPr>
          <p:cNvCxnSpPr>
            <a:cxnSpLocks/>
            <a:stCxn id="104" idx="3"/>
            <a:endCxn id="1026" idx="1"/>
          </p:cNvCxnSpPr>
          <p:nvPr/>
        </p:nvCxnSpPr>
        <p:spPr>
          <a:xfrm>
            <a:off x="4718543" y="3128918"/>
            <a:ext cx="954168" cy="117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1D1B12DD-DDEC-44E9-B6F8-7FB42B49DAB0}"/>
              </a:ext>
            </a:extLst>
          </p:cNvPr>
          <p:cNvGrpSpPr/>
          <p:nvPr/>
        </p:nvGrpSpPr>
        <p:grpSpPr>
          <a:xfrm>
            <a:off x="7143844" y="2916700"/>
            <a:ext cx="1035250" cy="1263398"/>
            <a:chOff x="8028360" y="2965946"/>
            <a:chExt cx="1035250" cy="1263398"/>
          </a:xfrm>
        </p:grpSpPr>
        <p:sp>
          <p:nvSpPr>
            <p:cNvPr id="110" name="TextBox 109">
              <a:extLst>
                <a:ext uri="{FF2B5EF4-FFF2-40B4-BE49-F238E27FC236}">
                  <a16:creationId xmlns:a16="http://schemas.microsoft.com/office/drawing/2014/main" id="{4EF0FB22-EB94-4694-8EBF-B04088B2EEAE}"/>
                </a:ext>
              </a:extLst>
            </p:cNvPr>
            <p:cNvSpPr txBox="1"/>
            <p:nvPr/>
          </p:nvSpPr>
          <p:spPr>
            <a:xfrm>
              <a:off x="8028360" y="3398347"/>
              <a:ext cx="1035250" cy="830997"/>
            </a:xfrm>
            <a:prstGeom prst="rect">
              <a:avLst/>
            </a:prstGeom>
            <a:noFill/>
          </p:spPr>
          <p:txBody>
            <a:bodyPr wrap="square" rtlCol="0">
              <a:spAutoFit/>
            </a:bodyPr>
            <a:lstStyle/>
            <a:p>
              <a:pPr algn="ctr"/>
              <a:r>
                <a:rPr lang="en-US" sz="1200" b="1"/>
                <a:t>Prod Platform Synapse Workspace</a:t>
              </a:r>
            </a:p>
          </p:txBody>
        </p:sp>
        <p:pic>
          <p:nvPicPr>
            <p:cNvPr id="111" name="Picture 110" descr="Logo, company name&#10;&#10;Description automatically generated">
              <a:extLst>
                <a:ext uri="{FF2B5EF4-FFF2-40B4-BE49-F238E27FC236}">
                  <a16:creationId xmlns:a16="http://schemas.microsoft.com/office/drawing/2014/main" id="{B4AA64C4-D6C8-4E61-9CAB-48F097CD3302}"/>
                </a:ext>
              </a:extLst>
            </p:cNvPr>
            <p:cNvPicPr>
              <a:picLocks noChangeAspect="1"/>
            </p:cNvPicPr>
            <p:nvPr/>
          </p:nvPicPr>
          <p:blipFill rotWithShape="1">
            <a:blip r:embed="rId3"/>
            <a:srcRect b="17205"/>
            <a:stretch/>
          </p:blipFill>
          <p:spPr>
            <a:xfrm>
              <a:off x="8251624" y="2965946"/>
              <a:ext cx="588723" cy="432401"/>
            </a:xfrm>
            <a:prstGeom prst="rect">
              <a:avLst/>
            </a:prstGeom>
          </p:spPr>
        </p:pic>
      </p:grpSp>
      <p:cxnSp>
        <p:nvCxnSpPr>
          <p:cNvPr id="112" name="Straight Arrow Connector 111">
            <a:extLst>
              <a:ext uri="{FF2B5EF4-FFF2-40B4-BE49-F238E27FC236}">
                <a16:creationId xmlns:a16="http://schemas.microsoft.com/office/drawing/2014/main" id="{00458E3A-30C7-4183-96DF-AB36E5BC5D00}"/>
              </a:ext>
            </a:extLst>
          </p:cNvPr>
          <p:cNvCxnSpPr>
            <a:cxnSpLocks/>
            <a:stCxn id="1026" idx="3"/>
            <a:endCxn id="111" idx="1"/>
          </p:cNvCxnSpPr>
          <p:nvPr/>
        </p:nvCxnSpPr>
        <p:spPr>
          <a:xfrm>
            <a:off x="6203063" y="3130092"/>
            <a:ext cx="1164045" cy="28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109712AF-1F35-458A-A250-226ACD5D11E6}"/>
              </a:ext>
            </a:extLst>
          </p:cNvPr>
          <p:cNvSpPr txBox="1"/>
          <p:nvPr/>
        </p:nvSpPr>
        <p:spPr>
          <a:xfrm>
            <a:off x="1652019" y="2783209"/>
            <a:ext cx="877569" cy="430887"/>
          </a:xfrm>
          <a:prstGeom prst="rect">
            <a:avLst/>
          </a:prstGeom>
          <a:noFill/>
        </p:spPr>
        <p:txBody>
          <a:bodyPr wrap="square" rtlCol="0">
            <a:spAutoFit/>
          </a:bodyPr>
          <a:lstStyle/>
          <a:p>
            <a:r>
              <a:rPr lang="en-US" sz="1100"/>
              <a:t>Develop Pipeline</a:t>
            </a:r>
          </a:p>
        </p:txBody>
      </p:sp>
      <p:sp>
        <p:nvSpPr>
          <p:cNvPr id="114" name="TextBox 113">
            <a:extLst>
              <a:ext uri="{FF2B5EF4-FFF2-40B4-BE49-F238E27FC236}">
                <a16:creationId xmlns:a16="http://schemas.microsoft.com/office/drawing/2014/main" id="{73C8D625-D300-488D-B539-B3DF5220EE45}"/>
              </a:ext>
            </a:extLst>
          </p:cNvPr>
          <p:cNvSpPr txBox="1"/>
          <p:nvPr/>
        </p:nvSpPr>
        <p:spPr>
          <a:xfrm>
            <a:off x="3454401" y="2527038"/>
            <a:ext cx="877569" cy="600164"/>
          </a:xfrm>
          <a:prstGeom prst="rect">
            <a:avLst/>
          </a:prstGeom>
          <a:noFill/>
        </p:spPr>
        <p:txBody>
          <a:bodyPr wrap="square" rtlCol="0">
            <a:spAutoFit/>
          </a:bodyPr>
          <a:lstStyle/>
          <a:p>
            <a:r>
              <a:rPr lang="en-US" sz="1100"/>
              <a:t>Check-in JSON Artifact</a:t>
            </a:r>
          </a:p>
        </p:txBody>
      </p:sp>
      <p:sp>
        <p:nvSpPr>
          <p:cNvPr id="115" name="TextBox 114">
            <a:extLst>
              <a:ext uri="{FF2B5EF4-FFF2-40B4-BE49-F238E27FC236}">
                <a16:creationId xmlns:a16="http://schemas.microsoft.com/office/drawing/2014/main" id="{B7871E06-D0B0-49D0-8600-1E20408E5B0D}"/>
              </a:ext>
            </a:extLst>
          </p:cNvPr>
          <p:cNvSpPr txBox="1"/>
          <p:nvPr/>
        </p:nvSpPr>
        <p:spPr>
          <a:xfrm>
            <a:off x="4669041" y="2697006"/>
            <a:ext cx="1092565" cy="430887"/>
          </a:xfrm>
          <a:prstGeom prst="rect">
            <a:avLst/>
          </a:prstGeom>
          <a:noFill/>
        </p:spPr>
        <p:txBody>
          <a:bodyPr wrap="square" rtlCol="0">
            <a:spAutoFit/>
          </a:bodyPr>
          <a:lstStyle/>
          <a:p>
            <a:r>
              <a:rPr lang="en-US" sz="1100"/>
              <a:t>Ansible playbook/role</a:t>
            </a:r>
          </a:p>
        </p:txBody>
      </p:sp>
      <p:sp>
        <p:nvSpPr>
          <p:cNvPr id="116" name="TextBox 115">
            <a:extLst>
              <a:ext uri="{FF2B5EF4-FFF2-40B4-BE49-F238E27FC236}">
                <a16:creationId xmlns:a16="http://schemas.microsoft.com/office/drawing/2014/main" id="{D9F635A4-E4E3-4006-A696-F0F7CCDF1CB7}"/>
              </a:ext>
            </a:extLst>
          </p:cNvPr>
          <p:cNvSpPr txBox="1"/>
          <p:nvPr/>
        </p:nvSpPr>
        <p:spPr>
          <a:xfrm>
            <a:off x="6218868" y="2562485"/>
            <a:ext cx="1092565" cy="600164"/>
          </a:xfrm>
          <a:prstGeom prst="rect">
            <a:avLst/>
          </a:prstGeom>
          <a:noFill/>
        </p:spPr>
        <p:txBody>
          <a:bodyPr wrap="square" rtlCol="0">
            <a:spAutoFit/>
          </a:bodyPr>
          <a:lstStyle/>
          <a:p>
            <a:r>
              <a:rPr lang="en-US" sz="1100"/>
              <a:t>Build deploys to other environments</a:t>
            </a:r>
          </a:p>
        </p:txBody>
      </p:sp>
      <p:sp>
        <p:nvSpPr>
          <p:cNvPr id="25" name="Rectangle 24">
            <a:extLst>
              <a:ext uri="{FF2B5EF4-FFF2-40B4-BE49-F238E27FC236}">
                <a16:creationId xmlns:a16="http://schemas.microsoft.com/office/drawing/2014/main" id="{34C47257-8BD2-4ED9-B863-289B3FAC71A1}"/>
              </a:ext>
            </a:extLst>
          </p:cNvPr>
          <p:cNvSpPr/>
          <p:nvPr/>
        </p:nvSpPr>
        <p:spPr>
          <a:xfrm>
            <a:off x="710608" y="4144343"/>
            <a:ext cx="4163627" cy="225459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 name="TextBox 25">
            <a:extLst>
              <a:ext uri="{FF2B5EF4-FFF2-40B4-BE49-F238E27FC236}">
                <a16:creationId xmlns:a16="http://schemas.microsoft.com/office/drawing/2014/main" id="{95299478-BB42-44C6-8EBF-70581CD3DF57}"/>
              </a:ext>
            </a:extLst>
          </p:cNvPr>
          <p:cNvSpPr txBox="1"/>
          <p:nvPr/>
        </p:nvSpPr>
        <p:spPr>
          <a:xfrm>
            <a:off x="783062" y="4262143"/>
            <a:ext cx="4163627" cy="1569660"/>
          </a:xfrm>
          <a:prstGeom prst="rect">
            <a:avLst/>
          </a:prstGeom>
          <a:noFill/>
        </p:spPr>
        <p:txBody>
          <a:bodyPr wrap="square" rtlCol="0">
            <a:spAutoFit/>
          </a:bodyPr>
          <a:lstStyle/>
          <a:p>
            <a:pPr marL="342900" indent="-342900">
              <a:buAutoNum type="arabicPeriod"/>
            </a:pPr>
            <a:r>
              <a:rPr lang="en-US" sz="1200"/>
              <a:t>Data Architect will create pipeline in DEV Workspace</a:t>
            </a:r>
          </a:p>
          <a:p>
            <a:pPr marL="342900" indent="-342900">
              <a:buAutoNum type="arabicPeriod"/>
            </a:pPr>
            <a:r>
              <a:rPr lang="en-US" sz="1200"/>
              <a:t>Data Engineer sets up transformations in pipeline (Data Flow/Spark Notebook with DETK)</a:t>
            </a:r>
          </a:p>
          <a:p>
            <a:pPr marL="342900" indent="-342900">
              <a:buAutoNum type="arabicPeriod"/>
            </a:pPr>
            <a:r>
              <a:rPr lang="en-US" sz="1200"/>
              <a:t>DA/DE grab artifact and put it in the platform repo</a:t>
            </a:r>
          </a:p>
          <a:p>
            <a:pPr marL="342900" indent="-342900">
              <a:buFontTx/>
              <a:buAutoNum type="arabicPeriod"/>
            </a:pPr>
            <a:r>
              <a:rPr lang="en-US" sz="1200"/>
              <a:t>DA/DE will create Ansible Playbook that calls Ansible Synapse Role</a:t>
            </a:r>
          </a:p>
          <a:p>
            <a:pPr marL="342900" indent="-342900">
              <a:buAutoNum type="arabicPeriod"/>
            </a:pPr>
            <a:r>
              <a:rPr lang="en-US" sz="1200"/>
              <a:t>ADO pipeline will use Ansible playbook and Ansible Synapse role to deploy pipeline</a:t>
            </a:r>
          </a:p>
        </p:txBody>
      </p:sp>
    </p:spTree>
    <p:extLst>
      <p:ext uri="{BB962C8B-B14F-4D97-AF65-F5344CB8AC3E}">
        <p14:creationId xmlns:p14="http://schemas.microsoft.com/office/powerpoint/2010/main" val="3365774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ECC91-8A0A-4631-BF97-CF2814125284}"/>
              </a:ext>
            </a:extLst>
          </p:cNvPr>
          <p:cNvSpPr>
            <a:spLocks noGrp="1"/>
          </p:cNvSpPr>
          <p:nvPr>
            <p:ph type="title"/>
          </p:nvPr>
        </p:nvSpPr>
        <p:spPr/>
        <p:txBody>
          <a:bodyPr/>
          <a:lstStyle/>
          <a:p>
            <a:pPr algn="l"/>
            <a:r>
              <a:rPr lang="en-US"/>
              <a:t>CDMs provide semantic consistency and facilitate interoperability</a:t>
            </a:r>
            <a:br>
              <a:rPr lang="en-US"/>
            </a:br>
            <a:br>
              <a:rPr lang="en-US"/>
            </a:br>
            <a:endParaRPr lang="en-US"/>
          </a:p>
        </p:txBody>
      </p:sp>
      <p:sp>
        <p:nvSpPr>
          <p:cNvPr id="3" name="Content Placeholder 2">
            <a:extLst>
              <a:ext uri="{FF2B5EF4-FFF2-40B4-BE49-F238E27FC236}">
                <a16:creationId xmlns:a16="http://schemas.microsoft.com/office/drawing/2014/main" id="{F7EA00EE-312B-4995-A0E8-87D68B79CB9B}"/>
              </a:ext>
            </a:extLst>
          </p:cNvPr>
          <p:cNvSpPr>
            <a:spLocks noGrp="1"/>
          </p:cNvSpPr>
          <p:nvPr>
            <p:ph idx="1"/>
          </p:nvPr>
        </p:nvSpPr>
        <p:spPr>
          <a:xfrm>
            <a:off x="411480" y="1332469"/>
            <a:ext cx="4311440" cy="4914558"/>
          </a:xfrm>
        </p:spPr>
        <p:txBody>
          <a:bodyPr/>
          <a:lstStyle/>
          <a:p>
            <a:pPr lvl="1"/>
            <a:endParaRPr lang="en-US"/>
          </a:p>
          <a:p>
            <a:endParaRPr lang="en-US"/>
          </a:p>
          <a:p>
            <a:endParaRPr lang="en-US"/>
          </a:p>
        </p:txBody>
      </p:sp>
      <p:sp>
        <p:nvSpPr>
          <p:cNvPr id="6" name="Content Placeholder 2">
            <a:extLst>
              <a:ext uri="{FF2B5EF4-FFF2-40B4-BE49-F238E27FC236}">
                <a16:creationId xmlns:a16="http://schemas.microsoft.com/office/drawing/2014/main" id="{ED69C747-599E-44FA-B236-03FBEF513D3B}"/>
              </a:ext>
            </a:extLst>
          </p:cNvPr>
          <p:cNvSpPr txBox="1">
            <a:spLocks/>
          </p:cNvSpPr>
          <p:nvPr/>
        </p:nvSpPr>
        <p:spPr>
          <a:xfrm>
            <a:off x="563880" y="1484869"/>
            <a:ext cx="4311440" cy="4914558"/>
          </a:xfrm>
          <a:prstGeom prst="rect">
            <a:avLst/>
          </a:prstGeom>
        </p:spPr>
        <p:txBody>
          <a:bodyPr vert="horz" lIns="0" tIns="0" rIns="0" bIns="0" rtlCol="0">
            <a:noAutofit/>
          </a:bodyPr>
          <a:lstStyle>
            <a:lvl1pPr marL="171450" indent="-171450" algn="l" defTabSz="457200" rtl="0" eaLnBrk="1" latinLnBrk="0" hangingPunct="1">
              <a:spcBef>
                <a:spcPts val="500"/>
              </a:spcBef>
              <a:buFont typeface="Arial"/>
              <a:buChar char="•"/>
              <a:defRPr sz="1800" kern="1200">
                <a:solidFill>
                  <a:schemeClr val="tx1"/>
                </a:solidFill>
                <a:latin typeface="+mn-lt"/>
                <a:ea typeface="+mn-ea"/>
                <a:cs typeface="+mn-cs"/>
              </a:defRPr>
            </a:lvl1pPr>
            <a:lvl2pPr marL="342900" indent="-171450" algn="l" defTabSz="457200" rtl="0" eaLnBrk="1" latinLnBrk="0" hangingPunct="1">
              <a:spcBef>
                <a:spcPts val="500"/>
              </a:spcBef>
              <a:buFont typeface="Arial"/>
              <a:buChar char="–"/>
              <a:defRPr sz="1800" kern="1200">
                <a:solidFill>
                  <a:schemeClr val="tx1"/>
                </a:solidFill>
                <a:latin typeface="+mn-lt"/>
                <a:ea typeface="+mn-ea"/>
                <a:cs typeface="+mn-cs"/>
              </a:defRPr>
            </a:lvl2pPr>
            <a:lvl3pPr marL="514350" indent="-171450" algn="l" defTabSz="457200" rtl="0" eaLnBrk="1" latinLnBrk="0" hangingPunct="1">
              <a:spcBef>
                <a:spcPts val="500"/>
              </a:spcBef>
              <a:buFont typeface="Arial"/>
              <a:buChar char="•"/>
              <a:defRPr sz="1800" kern="1200">
                <a:solidFill>
                  <a:schemeClr val="tx1"/>
                </a:solidFill>
                <a:latin typeface="+mn-lt"/>
                <a:ea typeface="+mn-ea"/>
                <a:cs typeface="+mn-cs"/>
              </a:defRPr>
            </a:lvl3pPr>
            <a:lvl4pPr marL="685800" indent="-171450" algn="l" defTabSz="457200" rtl="0" eaLnBrk="1" latinLnBrk="0" hangingPunct="1">
              <a:spcBef>
                <a:spcPts val="500"/>
              </a:spcBef>
              <a:buSzPct val="100000"/>
              <a:buFont typeface="Arial"/>
              <a:buChar char="–"/>
              <a:defRPr sz="1800" kern="1200">
                <a:solidFill>
                  <a:schemeClr val="tx1"/>
                </a:solidFill>
                <a:latin typeface="+mn-lt"/>
                <a:ea typeface="+mn-ea"/>
                <a:cs typeface="+mn-cs"/>
              </a:defRPr>
            </a:lvl4pPr>
            <a:lvl5pPr marL="858838" indent="-173038" algn="l" defTabSz="457200" rtl="0" eaLnBrk="1" latinLnBrk="0" hangingPunct="1">
              <a:spcBef>
                <a:spcPts val="5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Shared data language used by business and analytical applications to provide semantic consistency and facilitate interoperability</a:t>
            </a:r>
          </a:p>
          <a:p>
            <a:r>
              <a:rPr lang="en-US"/>
              <a:t>Enables consistency of data and its meaning across applications and business processes</a:t>
            </a:r>
          </a:p>
          <a:p>
            <a:r>
              <a:rPr lang="en-US"/>
              <a:t>Set of standardized, extensible data schemas published by Microsoft</a:t>
            </a:r>
          </a:p>
          <a:p>
            <a:endParaRPr lang="en-US"/>
          </a:p>
          <a:p>
            <a:endParaRPr lang="en-US"/>
          </a:p>
        </p:txBody>
      </p:sp>
      <p:pic>
        <p:nvPicPr>
          <p:cNvPr id="4" name="Picture 4" descr="A picture containing indoor, table, large, person&#10;&#10;Description automatically generated">
            <a:extLst>
              <a:ext uri="{FF2B5EF4-FFF2-40B4-BE49-F238E27FC236}">
                <a16:creationId xmlns:a16="http://schemas.microsoft.com/office/drawing/2014/main" id="{C7A29AB4-FEF8-44D1-A305-73A7E9F03F3B}"/>
              </a:ext>
            </a:extLst>
          </p:cNvPr>
          <p:cNvPicPr>
            <a:picLocks noChangeAspect="1"/>
          </p:cNvPicPr>
          <p:nvPr/>
        </p:nvPicPr>
        <p:blipFill>
          <a:blip r:embed="rId2"/>
          <a:stretch>
            <a:fillRect/>
          </a:stretch>
        </p:blipFill>
        <p:spPr>
          <a:xfrm>
            <a:off x="5387788" y="1330698"/>
            <a:ext cx="3469341" cy="1955426"/>
          </a:xfrm>
          <a:prstGeom prst="rect">
            <a:avLst/>
          </a:prstGeom>
        </p:spPr>
      </p:pic>
      <p:pic>
        <p:nvPicPr>
          <p:cNvPr id="5" name="Picture 7" descr="A picture containing person, toy, different, table&#10;&#10;Description automatically generated">
            <a:extLst>
              <a:ext uri="{FF2B5EF4-FFF2-40B4-BE49-F238E27FC236}">
                <a16:creationId xmlns:a16="http://schemas.microsoft.com/office/drawing/2014/main" id="{E253DCF7-21A0-4E20-9738-EAAC5A95A98F}"/>
              </a:ext>
            </a:extLst>
          </p:cNvPr>
          <p:cNvPicPr>
            <a:picLocks noChangeAspect="1"/>
          </p:cNvPicPr>
          <p:nvPr/>
        </p:nvPicPr>
        <p:blipFill>
          <a:blip r:embed="rId3"/>
          <a:stretch>
            <a:fillRect/>
          </a:stretch>
        </p:blipFill>
        <p:spPr>
          <a:xfrm>
            <a:off x="5387788" y="3484048"/>
            <a:ext cx="3334870" cy="1906960"/>
          </a:xfrm>
          <a:prstGeom prst="rect">
            <a:avLst/>
          </a:prstGeom>
        </p:spPr>
      </p:pic>
    </p:spTree>
    <p:extLst>
      <p:ext uri="{BB962C8B-B14F-4D97-AF65-F5344CB8AC3E}">
        <p14:creationId xmlns:p14="http://schemas.microsoft.com/office/powerpoint/2010/main" val="2134533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574EDEF6-79BA-4C3E-A473-DB987B895E50}"/>
              </a:ext>
            </a:extLst>
          </p:cNvPr>
          <p:cNvSpPr/>
          <p:nvPr/>
        </p:nvSpPr>
        <p:spPr>
          <a:xfrm>
            <a:off x="5948218" y="1098379"/>
            <a:ext cx="3119582" cy="233062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3A893D81-C52F-4E4F-A1FF-13BBD7396DDE}"/>
              </a:ext>
            </a:extLst>
          </p:cNvPr>
          <p:cNvSpPr>
            <a:spLocks noGrp="1"/>
          </p:cNvSpPr>
          <p:nvPr>
            <p:ph type="title"/>
          </p:nvPr>
        </p:nvSpPr>
        <p:spPr/>
        <p:txBody>
          <a:bodyPr/>
          <a:lstStyle/>
          <a:p>
            <a:pPr algn="l"/>
            <a:r>
              <a:rPr lang="en-US" sz="2000" u="sng"/>
              <a:t>IDW</a:t>
            </a:r>
            <a:r>
              <a:rPr lang="en-US" sz="2000"/>
              <a:t> can generate </a:t>
            </a:r>
            <a:r>
              <a:rPr lang="en-US" sz="2000" u="sng"/>
              <a:t>Synapse Pipelines</a:t>
            </a:r>
            <a:r>
              <a:rPr lang="en-US" sz="2000"/>
              <a:t> to use </a:t>
            </a:r>
            <a:r>
              <a:rPr lang="en-US" sz="2000" u="sng"/>
              <a:t>Logical/Physical Schema and Physical Data</a:t>
            </a:r>
            <a:r>
              <a:rPr lang="en-US" sz="2000"/>
              <a:t> to move data to DW/ADLS/Other Systems</a:t>
            </a:r>
            <a:endParaRPr lang="en-US" sz="2000" u="sng"/>
          </a:p>
        </p:txBody>
      </p:sp>
      <p:cxnSp>
        <p:nvCxnSpPr>
          <p:cNvPr id="60" name="Straight Connector 59">
            <a:extLst>
              <a:ext uri="{FF2B5EF4-FFF2-40B4-BE49-F238E27FC236}">
                <a16:creationId xmlns:a16="http://schemas.microsoft.com/office/drawing/2014/main" id="{9506DBDA-D0AD-49B9-BFCE-F3A8A4D82B88}"/>
              </a:ext>
            </a:extLst>
          </p:cNvPr>
          <p:cNvCxnSpPr>
            <a:cxnSpLocks/>
          </p:cNvCxnSpPr>
          <p:nvPr/>
        </p:nvCxnSpPr>
        <p:spPr>
          <a:xfrm flipH="1">
            <a:off x="5320146" y="3334327"/>
            <a:ext cx="628072" cy="981871"/>
          </a:xfrm>
          <a:prstGeom prst="line">
            <a:avLst/>
          </a:prstGeom>
          <a:ln w="22225"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57EF0280-E9EF-46EA-AEED-91EFC2B2EA7B}"/>
              </a:ext>
            </a:extLst>
          </p:cNvPr>
          <p:cNvCxnSpPr>
            <a:cxnSpLocks/>
          </p:cNvCxnSpPr>
          <p:nvPr/>
        </p:nvCxnSpPr>
        <p:spPr>
          <a:xfrm flipH="1">
            <a:off x="5557994" y="3429000"/>
            <a:ext cx="870515" cy="887198"/>
          </a:xfrm>
          <a:prstGeom prst="line">
            <a:avLst/>
          </a:prstGeom>
          <a:ln w="22225"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02E24E7E-76D5-4677-9BD5-BB4BFD6AAF62}"/>
              </a:ext>
            </a:extLst>
          </p:cNvPr>
          <p:cNvSpPr/>
          <p:nvPr/>
        </p:nvSpPr>
        <p:spPr>
          <a:xfrm>
            <a:off x="2020118" y="4296205"/>
            <a:ext cx="4163627" cy="205366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A9A6B725-8381-494F-BCC8-25905FAA65F3}"/>
              </a:ext>
            </a:extLst>
          </p:cNvPr>
          <p:cNvSpPr/>
          <p:nvPr/>
        </p:nvSpPr>
        <p:spPr>
          <a:xfrm>
            <a:off x="2144314" y="4635907"/>
            <a:ext cx="927748" cy="52346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a:t>CDM Logical Schema</a:t>
            </a:r>
          </a:p>
        </p:txBody>
      </p:sp>
      <p:sp>
        <p:nvSpPr>
          <p:cNvPr id="13" name="Rectangle 12">
            <a:extLst>
              <a:ext uri="{FF2B5EF4-FFF2-40B4-BE49-F238E27FC236}">
                <a16:creationId xmlns:a16="http://schemas.microsoft.com/office/drawing/2014/main" id="{F6860A4E-186B-43FB-B765-38211E9C9277}"/>
              </a:ext>
            </a:extLst>
          </p:cNvPr>
          <p:cNvSpPr/>
          <p:nvPr/>
        </p:nvSpPr>
        <p:spPr>
          <a:xfrm>
            <a:off x="2145818" y="5210495"/>
            <a:ext cx="927748" cy="52347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a:t>CDM Data</a:t>
            </a:r>
          </a:p>
        </p:txBody>
      </p:sp>
      <p:sp>
        <p:nvSpPr>
          <p:cNvPr id="14" name="Rectangle 13">
            <a:extLst>
              <a:ext uri="{FF2B5EF4-FFF2-40B4-BE49-F238E27FC236}">
                <a16:creationId xmlns:a16="http://schemas.microsoft.com/office/drawing/2014/main" id="{5173946A-9CA2-4159-8C14-1CB145FC98A0}"/>
              </a:ext>
            </a:extLst>
          </p:cNvPr>
          <p:cNvSpPr/>
          <p:nvPr/>
        </p:nvSpPr>
        <p:spPr>
          <a:xfrm>
            <a:off x="4951524" y="5159873"/>
            <a:ext cx="1060536" cy="52347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a:t>Destination System</a:t>
            </a:r>
          </a:p>
        </p:txBody>
      </p:sp>
      <p:pic>
        <p:nvPicPr>
          <p:cNvPr id="15" name="Picture 14">
            <a:extLst>
              <a:ext uri="{FF2B5EF4-FFF2-40B4-BE49-F238E27FC236}">
                <a16:creationId xmlns:a16="http://schemas.microsoft.com/office/drawing/2014/main" id="{B6246006-411F-40BF-AB63-5380DBC05887}"/>
              </a:ext>
            </a:extLst>
          </p:cNvPr>
          <p:cNvPicPr>
            <a:picLocks noChangeAspect="1"/>
          </p:cNvPicPr>
          <p:nvPr/>
        </p:nvPicPr>
        <p:blipFill rotWithShape="1">
          <a:blip r:embed="rId2"/>
          <a:srcRect l="40097" t="57660" r="37633" b="18847"/>
          <a:stretch/>
        </p:blipFill>
        <p:spPr>
          <a:xfrm>
            <a:off x="3515307" y="5236074"/>
            <a:ext cx="1183920" cy="549010"/>
          </a:xfrm>
          <a:prstGeom prst="rect">
            <a:avLst/>
          </a:prstGeom>
        </p:spPr>
      </p:pic>
      <p:sp>
        <p:nvSpPr>
          <p:cNvPr id="16" name="Rectangle 15">
            <a:extLst>
              <a:ext uri="{FF2B5EF4-FFF2-40B4-BE49-F238E27FC236}">
                <a16:creationId xmlns:a16="http://schemas.microsoft.com/office/drawing/2014/main" id="{0B36FD11-387B-44EA-B35C-217812A78C63}"/>
              </a:ext>
            </a:extLst>
          </p:cNvPr>
          <p:cNvSpPr/>
          <p:nvPr/>
        </p:nvSpPr>
        <p:spPr>
          <a:xfrm>
            <a:off x="2144314" y="5785084"/>
            <a:ext cx="927748" cy="52346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a:t>CDM Physical Schema</a:t>
            </a:r>
          </a:p>
        </p:txBody>
      </p:sp>
      <p:pic>
        <p:nvPicPr>
          <p:cNvPr id="18" name="Picture 17" descr="Logo, company name&#10;&#10;Description automatically generated">
            <a:extLst>
              <a:ext uri="{FF2B5EF4-FFF2-40B4-BE49-F238E27FC236}">
                <a16:creationId xmlns:a16="http://schemas.microsoft.com/office/drawing/2014/main" id="{50063497-3013-4513-9002-89E9D7964CA5}"/>
              </a:ext>
            </a:extLst>
          </p:cNvPr>
          <p:cNvPicPr>
            <a:picLocks noChangeAspect="1"/>
          </p:cNvPicPr>
          <p:nvPr/>
        </p:nvPicPr>
        <p:blipFill rotWithShape="1">
          <a:blip r:embed="rId3"/>
          <a:srcRect b="17205"/>
          <a:stretch/>
        </p:blipFill>
        <p:spPr>
          <a:xfrm>
            <a:off x="3463169" y="4332213"/>
            <a:ext cx="757214" cy="525747"/>
          </a:xfrm>
          <a:prstGeom prst="rect">
            <a:avLst/>
          </a:prstGeom>
        </p:spPr>
      </p:pic>
      <p:sp>
        <p:nvSpPr>
          <p:cNvPr id="19" name="TextBox 18">
            <a:extLst>
              <a:ext uri="{FF2B5EF4-FFF2-40B4-BE49-F238E27FC236}">
                <a16:creationId xmlns:a16="http://schemas.microsoft.com/office/drawing/2014/main" id="{4B8D6F95-8DCA-4953-B97F-BDF4C4940E70}"/>
              </a:ext>
            </a:extLst>
          </p:cNvPr>
          <p:cNvSpPr txBox="1"/>
          <p:nvPr/>
        </p:nvSpPr>
        <p:spPr>
          <a:xfrm>
            <a:off x="4132433" y="4410420"/>
            <a:ext cx="2065104" cy="369332"/>
          </a:xfrm>
          <a:prstGeom prst="rect">
            <a:avLst/>
          </a:prstGeom>
          <a:noFill/>
        </p:spPr>
        <p:txBody>
          <a:bodyPr wrap="square" rtlCol="0">
            <a:spAutoFit/>
          </a:bodyPr>
          <a:lstStyle/>
          <a:p>
            <a:r>
              <a:rPr lang="en-US"/>
              <a:t>Synapse Analytics</a:t>
            </a:r>
          </a:p>
        </p:txBody>
      </p:sp>
      <p:cxnSp>
        <p:nvCxnSpPr>
          <p:cNvPr id="4" name="Connector: Elbow 3">
            <a:extLst>
              <a:ext uri="{FF2B5EF4-FFF2-40B4-BE49-F238E27FC236}">
                <a16:creationId xmlns:a16="http://schemas.microsoft.com/office/drawing/2014/main" id="{80BE825E-E155-463E-97F1-3200ACAE665A}"/>
              </a:ext>
            </a:extLst>
          </p:cNvPr>
          <p:cNvCxnSpPr>
            <a:stCxn id="12" idx="3"/>
            <a:endCxn id="15" idx="1"/>
          </p:cNvCxnSpPr>
          <p:nvPr/>
        </p:nvCxnSpPr>
        <p:spPr>
          <a:xfrm>
            <a:off x="3072062" y="4897642"/>
            <a:ext cx="443245" cy="612937"/>
          </a:xfrm>
          <a:prstGeom prst="bentConnector3">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 name="Connector: Elbow 5">
            <a:extLst>
              <a:ext uri="{FF2B5EF4-FFF2-40B4-BE49-F238E27FC236}">
                <a16:creationId xmlns:a16="http://schemas.microsoft.com/office/drawing/2014/main" id="{AC38713B-3A46-4992-9583-F70E9F1BEFB7}"/>
              </a:ext>
            </a:extLst>
          </p:cNvPr>
          <p:cNvCxnSpPr>
            <a:stCxn id="13" idx="3"/>
            <a:endCxn id="15" idx="1"/>
          </p:cNvCxnSpPr>
          <p:nvPr/>
        </p:nvCxnSpPr>
        <p:spPr>
          <a:xfrm>
            <a:off x="3073566" y="5472230"/>
            <a:ext cx="441741" cy="38349"/>
          </a:xfrm>
          <a:prstGeom prst="bentConnector3">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Connector: Elbow 20">
            <a:extLst>
              <a:ext uri="{FF2B5EF4-FFF2-40B4-BE49-F238E27FC236}">
                <a16:creationId xmlns:a16="http://schemas.microsoft.com/office/drawing/2014/main" id="{171DEA4C-C608-463D-9FA6-CD9E92173AB4}"/>
              </a:ext>
            </a:extLst>
          </p:cNvPr>
          <p:cNvCxnSpPr>
            <a:cxnSpLocks/>
            <a:stCxn id="16" idx="3"/>
            <a:endCxn id="15" idx="1"/>
          </p:cNvCxnSpPr>
          <p:nvPr/>
        </p:nvCxnSpPr>
        <p:spPr>
          <a:xfrm flipV="1">
            <a:off x="3072062" y="5510579"/>
            <a:ext cx="443245" cy="536240"/>
          </a:xfrm>
          <a:prstGeom prst="bentConnector3">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Connector: Elbow 23">
            <a:extLst>
              <a:ext uri="{FF2B5EF4-FFF2-40B4-BE49-F238E27FC236}">
                <a16:creationId xmlns:a16="http://schemas.microsoft.com/office/drawing/2014/main" id="{5BAE3A07-C268-4473-B7BA-D1D6E4E6761C}"/>
              </a:ext>
            </a:extLst>
          </p:cNvPr>
          <p:cNvCxnSpPr>
            <a:cxnSpLocks/>
            <a:stCxn id="15" idx="3"/>
            <a:endCxn id="14" idx="1"/>
          </p:cNvCxnSpPr>
          <p:nvPr/>
        </p:nvCxnSpPr>
        <p:spPr>
          <a:xfrm flipV="1">
            <a:off x="4699227" y="5421609"/>
            <a:ext cx="252297" cy="88970"/>
          </a:xfrm>
          <a:prstGeom prst="bentConnector3">
            <a:avLst>
              <a:gd name="adj1" fmla="val 50000"/>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pic>
        <p:nvPicPr>
          <p:cNvPr id="30" name="Picture 29">
            <a:extLst>
              <a:ext uri="{FF2B5EF4-FFF2-40B4-BE49-F238E27FC236}">
                <a16:creationId xmlns:a16="http://schemas.microsoft.com/office/drawing/2014/main" id="{6C2D9E49-496D-41CC-A087-BA75AF02EFA9}"/>
              </a:ext>
            </a:extLst>
          </p:cNvPr>
          <p:cNvPicPr>
            <a:picLocks noChangeAspect="1"/>
          </p:cNvPicPr>
          <p:nvPr/>
        </p:nvPicPr>
        <p:blipFill>
          <a:blip r:embed="rId4">
            <a:alphaModFix amt="38000"/>
          </a:blip>
          <a:stretch>
            <a:fillRect/>
          </a:stretch>
        </p:blipFill>
        <p:spPr>
          <a:xfrm>
            <a:off x="889301" y="1260202"/>
            <a:ext cx="8254699" cy="3316511"/>
          </a:xfrm>
          <a:prstGeom prst="rect">
            <a:avLst/>
          </a:prstGeom>
        </p:spPr>
      </p:pic>
    </p:spTree>
    <p:extLst>
      <p:ext uri="{BB962C8B-B14F-4D97-AF65-F5344CB8AC3E}">
        <p14:creationId xmlns:p14="http://schemas.microsoft.com/office/powerpoint/2010/main" val="3194227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3D81-C52F-4E4F-A1FF-13BBD7396DDE}"/>
              </a:ext>
            </a:extLst>
          </p:cNvPr>
          <p:cNvSpPr>
            <a:spLocks noGrp="1"/>
          </p:cNvSpPr>
          <p:nvPr>
            <p:ph type="title"/>
          </p:nvPr>
        </p:nvSpPr>
        <p:spPr/>
        <p:txBody>
          <a:bodyPr/>
          <a:lstStyle/>
          <a:p>
            <a:pPr algn="l"/>
            <a:r>
              <a:rPr lang="en-US"/>
              <a:t>Data Architects and Engineers will use Ansible Synapse Role to generate DW/ADLS pipelines</a:t>
            </a:r>
          </a:p>
        </p:txBody>
      </p:sp>
      <p:grpSp>
        <p:nvGrpSpPr>
          <p:cNvPr id="5" name="Group 4">
            <a:extLst>
              <a:ext uri="{FF2B5EF4-FFF2-40B4-BE49-F238E27FC236}">
                <a16:creationId xmlns:a16="http://schemas.microsoft.com/office/drawing/2014/main" id="{52CCD3E3-C9F2-47C4-9E32-B185326AC726}"/>
              </a:ext>
            </a:extLst>
          </p:cNvPr>
          <p:cNvGrpSpPr/>
          <p:nvPr/>
        </p:nvGrpSpPr>
        <p:grpSpPr>
          <a:xfrm>
            <a:off x="887906" y="2862567"/>
            <a:ext cx="880202" cy="1132865"/>
            <a:chOff x="342961" y="2910440"/>
            <a:chExt cx="880202" cy="1132865"/>
          </a:xfrm>
        </p:grpSpPr>
        <p:pic>
          <p:nvPicPr>
            <p:cNvPr id="50" name="Picture 10">
              <a:extLst>
                <a:ext uri="{FF2B5EF4-FFF2-40B4-BE49-F238E27FC236}">
                  <a16:creationId xmlns:a16="http://schemas.microsoft.com/office/drawing/2014/main" id="{9B3B05C5-55EC-46F9-9DB0-4CCBA9DB5F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5" y="2910440"/>
              <a:ext cx="392494" cy="532701"/>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a:extLst>
                <a:ext uri="{FF2B5EF4-FFF2-40B4-BE49-F238E27FC236}">
                  <a16:creationId xmlns:a16="http://schemas.microsoft.com/office/drawing/2014/main" id="{6ED09D77-99CE-4BF3-AE37-74A2184093AB}"/>
                </a:ext>
              </a:extLst>
            </p:cNvPr>
            <p:cNvSpPr txBox="1"/>
            <p:nvPr/>
          </p:nvSpPr>
          <p:spPr>
            <a:xfrm>
              <a:off x="342961" y="3443141"/>
              <a:ext cx="880202" cy="600164"/>
            </a:xfrm>
            <a:prstGeom prst="rect">
              <a:avLst/>
            </a:prstGeom>
            <a:noFill/>
          </p:spPr>
          <p:txBody>
            <a:bodyPr wrap="square" rtlCol="0">
              <a:spAutoFit/>
            </a:bodyPr>
            <a:lstStyle/>
            <a:p>
              <a:pPr algn="ctr"/>
              <a:r>
                <a:rPr lang="en-US" sz="1100" b="1"/>
                <a:t>Data Architect/Engineer</a:t>
              </a:r>
            </a:p>
          </p:txBody>
        </p:sp>
      </p:grpSp>
      <p:cxnSp>
        <p:nvCxnSpPr>
          <p:cNvPr id="65" name="Straight Arrow Connector 64">
            <a:extLst>
              <a:ext uri="{FF2B5EF4-FFF2-40B4-BE49-F238E27FC236}">
                <a16:creationId xmlns:a16="http://schemas.microsoft.com/office/drawing/2014/main" id="{CA053BE8-C4B0-41C2-87D1-680E94FF187A}"/>
              </a:ext>
            </a:extLst>
          </p:cNvPr>
          <p:cNvCxnSpPr>
            <a:cxnSpLocks/>
          </p:cNvCxnSpPr>
          <p:nvPr/>
        </p:nvCxnSpPr>
        <p:spPr>
          <a:xfrm>
            <a:off x="1652019" y="3185322"/>
            <a:ext cx="8802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372CC88F-E49E-477D-9E84-A887BCA2B0C7}"/>
              </a:ext>
            </a:extLst>
          </p:cNvPr>
          <p:cNvGrpSpPr/>
          <p:nvPr/>
        </p:nvGrpSpPr>
        <p:grpSpPr>
          <a:xfrm>
            <a:off x="7297054" y="3695350"/>
            <a:ext cx="1035250" cy="1263398"/>
            <a:chOff x="8028360" y="2965946"/>
            <a:chExt cx="1035250" cy="1263398"/>
          </a:xfrm>
        </p:grpSpPr>
        <p:sp>
          <p:nvSpPr>
            <p:cNvPr id="63" name="TextBox 62">
              <a:extLst>
                <a:ext uri="{FF2B5EF4-FFF2-40B4-BE49-F238E27FC236}">
                  <a16:creationId xmlns:a16="http://schemas.microsoft.com/office/drawing/2014/main" id="{64B8AB8E-7204-4D75-8CD2-23318A48B42E}"/>
                </a:ext>
              </a:extLst>
            </p:cNvPr>
            <p:cNvSpPr txBox="1"/>
            <p:nvPr/>
          </p:nvSpPr>
          <p:spPr>
            <a:xfrm>
              <a:off x="8028360" y="3398347"/>
              <a:ext cx="1035250" cy="830997"/>
            </a:xfrm>
            <a:prstGeom prst="rect">
              <a:avLst/>
            </a:prstGeom>
            <a:noFill/>
          </p:spPr>
          <p:txBody>
            <a:bodyPr wrap="square" rtlCol="0">
              <a:spAutoFit/>
            </a:bodyPr>
            <a:lstStyle/>
            <a:p>
              <a:pPr algn="ctr"/>
              <a:r>
                <a:rPr lang="en-US" sz="1200" b="1"/>
                <a:t>Dev Platform Synapse Workspace</a:t>
              </a:r>
            </a:p>
          </p:txBody>
        </p:sp>
        <p:pic>
          <p:nvPicPr>
            <p:cNvPr id="100" name="Picture 99" descr="Logo, company name&#10;&#10;Description automatically generated">
              <a:extLst>
                <a:ext uri="{FF2B5EF4-FFF2-40B4-BE49-F238E27FC236}">
                  <a16:creationId xmlns:a16="http://schemas.microsoft.com/office/drawing/2014/main" id="{B5719947-42B0-4065-A48B-058EA0D76714}"/>
                </a:ext>
              </a:extLst>
            </p:cNvPr>
            <p:cNvPicPr>
              <a:picLocks noChangeAspect="1"/>
            </p:cNvPicPr>
            <p:nvPr/>
          </p:nvPicPr>
          <p:blipFill rotWithShape="1">
            <a:blip r:embed="rId3"/>
            <a:srcRect b="17205"/>
            <a:stretch/>
          </p:blipFill>
          <p:spPr>
            <a:xfrm>
              <a:off x="8251624" y="2965946"/>
              <a:ext cx="588723" cy="432401"/>
            </a:xfrm>
            <a:prstGeom prst="rect">
              <a:avLst/>
            </a:prstGeom>
          </p:spPr>
        </p:pic>
      </p:grpSp>
      <p:grpSp>
        <p:nvGrpSpPr>
          <p:cNvPr id="8" name="Group 7">
            <a:extLst>
              <a:ext uri="{FF2B5EF4-FFF2-40B4-BE49-F238E27FC236}">
                <a16:creationId xmlns:a16="http://schemas.microsoft.com/office/drawing/2014/main" id="{42BFB589-F64D-4336-9C42-0C225C58E018}"/>
              </a:ext>
            </a:extLst>
          </p:cNvPr>
          <p:cNvGrpSpPr/>
          <p:nvPr/>
        </p:nvGrpSpPr>
        <p:grpSpPr>
          <a:xfrm>
            <a:off x="2310406" y="2862567"/>
            <a:ext cx="1116924" cy="1130324"/>
            <a:chOff x="3418765" y="2912981"/>
            <a:chExt cx="1116924" cy="1130324"/>
          </a:xfrm>
        </p:grpSpPr>
        <p:pic>
          <p:nvPicPr>
            <p:cNvPr id="104" name="Picture 11">
              <a:extLst>
                <a:ext uri="{FF2B5EF4-FFF2-40B4-BE49-F238E27FC236}">
                  <a16:creationId xmlns:a16="http://schemas.microsoft.com/office/drawing/2014/main" id="{419197BE-78AF-4374-A447-BBAD95E761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5439" y="2912981"/>
              <a:ext cx="503577" cy="532701"/>
            </a:xfrm>
            <a:prstGeom prst="rect">
              <a:avLst/>
            </a:prstGeom>
            <a:noFill/>
            <a:extLst>
              <a:ext uri="{909E8E84-426E-40DD-AFC4-6F175D3DCCD1}">
                <a14:hiddenFill xmlns:a14="http://schemas.microsoft.com/office/drawing/2010/main">
                  <a:solidFill>
                    <a:srgbClr val="FFFFFF"/>
                  </a:solidFill>
                </a14:hiddenFill>
              </a:ext>
            </a:extLst>
          </p:spPr>
        </p:pic>
        <p:sp>
          <p:nvSpPr>
            <p:cNvPr id="105" name="TextBox 104">
              <a:extLst>
                <a:ext uri="{FF2B5EF4-FFF2-40B4-BE49-F238E27FC236}">
                  <a16:creationId xmlns:a16="http://schemas.microsoft.com/office/drawing/2014/main" id="{CE52DD3D-9EFF-451A-AA7C-2CA6644718E0}"/>
                </a:ext>
              </a:extLst>
            </p:cNvPr>
            <p:cNvSpPr txBox="1"/>
            <p:nvPr/>
          </p:nvSpPr>
          <p:spPr>
            <a:xfrm>
              <a:off x="3418765" y="3396974"/>
              <a:ext cx="1116924" cy="646331"/>
            </a:xfrm>
            <a:prstGeom prst="rect">
              <a:avLst/>
            </a:prstGeom>
            <a:noFill/>
          </p:spPr>
          <p:txBody>
            <a:bodyPr wrap="square" rtlCol="0">
              <a:spAutoFit/>
            </a:bodyPr>
            <a:lstStyle/>
            <a:p>
              <a:pPr algn="ctr"/>
              <a:r>
                <a:rPr lang="en-US" sz="1200" b="1"/>
                <a:t>Platform Synapse Repo</a:t>
              </a:r>
            </a:p>
          </p:txBody>
        </p:sp>
      </p:grpSp>
      <p:pic>
        <p:nvPicPr>
          <p:cNvPr id="1026" name="Picture 2" descr="Azure DevOps Pipelines: Naming and Tagging | by Eric Anderson | ITNEXT">
            <a:extLst>
              <a:ext uri="{FF2B5EF4-FFF2-40B4-BE49-F238E27FC236}">
                <a16:creationId xmlns:a16="http://schemas.microsoft.com/office/drawing/2014/main" id="{5117AFA8-FE94-4E0F-99AE-351D0BAE52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8090" y="2864916"/>
            <a:ext cx="530352" cy="530352"/>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1560F6DF-9A77-497C-A940-338E19AC7E5E}"/>
              </a:ext>
            </a:extLst>
          </p:cNvPr>
          <p:cNvSpPr txBox="1"/>
          <p:nvPr/>
        </p:nvSpPr>
        <p:spPr>
          <a:xfrm>
            <a:off x="4104804" y="3341592"/>
            <a:ext cx="1116924" cy="646331"/>
          </a:xfrm>
          <a:prstGeom prst="rect">
            <a:avLst/>
          </a:prstGeom>
          <a:noFill/>
        </p:spPr>
        <p:txBody>
          <a:bodyPr wrap="square" rtlCol="0">
            <a:spAutoFit/>
          </a:bodyPr>
          <a:lstStyle/>
          <a:p>
            <a:pPr algn="ctr"/>
            <a:r>
              <a:rPr lang="en-US" sz="1200" b="1"/>
              <a:t>Azure DevOps Pipeline</a:t>
            </a:r>
          </a:p>
        </p:txBody>
      </p:sp>
      <p:cxnSp>
        <p:nvCxnSpPr>
          <p:cNvPr id="108" name="Straight Arrow Connector 107">
            <a:extLst>
              <a:ext uri="{FF2B5EF4-FFF2-40B4-BE49-F238E27FC236}">
                <a16:creationId xmlns:a16="http://schemas.microsoft.com/office/drawing/2014/main" id="{078FD24C-BCE9-4FFB-95C9-6BA5BDEA1AB4}"/>
              </a:ext>
            </a:extLst>
          </p:cNvPr>
          <p:cNvCxnSpPr>
            <a:cxnSpLocks/>
            <a:stCxn id="104" idx="3"/>
            <a:endCxn id="1026" idx="1"/>
          </p:cNvCxnSpPr>
          <p:nvPr/>
        </p:nvCxnSpPr>
        <p:spPr>
          <a:xfrm>
            <a:off x="3120657" y="3128918"/>
            <a:ext cx="1277433" cy="117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1D1B12DD-DDEC-44E9-B6F8-7FB42B49DAB0}"/>
              </a:ext>
            </a:extLst>
          </p:cNvPr>
          <p:cNvGrpSpPr/>
          <p:nvPr/>
        </p:nvGrpSpPr>
        <p:grpSpPr>
          <a:xfrm>
            <a:off x="7297054" y="1930786"/>
            <a:ext cx="1035250" cy="1263398"/>
            <a:chOff x="8028360" y="2965946"/>
            <a:chExt cx="1035250" cy="1263398"/>
          </a:xfrm>
        </p:grpSpPr>
        <p:sp>
          <p:nvSpPr>
            <p:cNvPr id="110" name="TextBox 109">
              <a:extLst>
                <a:ext uri="{FF2B5EF4-FFF2-40B4-BE49-F238E27FC236}">
                  <a16:creationId xmlns:a16="http://schemas.microsoft.com/office/drawing/2014/main" id="{4EF0FB22-EB94-4694-8EBF-B04088B2EEAE}"/>
                </a:ext>
              </a:extLst>
            </p:cNvPr>
            <p:cNvSpPr txBox="1"/>
            <p:nvPr/>
          </p:nvSpPr>
          <p:spPr>
            <a:xfrm>
              <a:off x="8028360" y="3398347"/>
              <a:ext cx="1035250" cy="830997"/>
            </a:xfrm>
            <a:prstGeom prst="rect">
              <a:avLst/>
            </a:prstGeom>
            <a:noFill/>
          </p:spPr>
          <p:txBody>
            <a:bodyPr wrap="square" rtlCol="0">
              <a:spAutoFit/>
            </a:bodyPr>
            <a:lstStyle/>
            <a:p>
              <a:pPr algn="ctr"/>
              <a:r>
                <a:rPr lang="en-US" sz="1200" b="1"/>
                <a:t>Prod Platform Synapse Workspace</a:t>
              </a:r>
            </a:p>
          </p:txBody>
        </p:sp>
        <p:pic>
          <p:nvPicPr>
            <p:cNvPr id="111" name="Picture 110" descr="Logo, company name&#10;&#10;Description automatically generated">
              <a:extLst>
                <a:ext uri="{FF2B5EF4-FFF2-40B4-BE49-F238E27FC236}">
                  <a16:creationId xmlns:a16="http://schemas.microsoft.com/office/drawing/2014/main" id="{B4AA64C4-D6C8-4E61-9CAB-48F097CD3302}"/>
                </a:ext>
              </a:extLst>
            </p:cNvPr>
            <p:cNvPicPr>
              <a:picLocks noChangeAspect="1"/>
            </p:cNvPicPr>
            <p:nvPr/>
          </p:nvPicPr>
          <p:blipFill rotWithShape="1">
            <a:blip r:embed="rId3"/>
            <a:srcRect b="17205"/>
            <a:stretch/>
          </p:blipFill>
          <p:spPr>
            <a:xfrm>
              <a:off x="8251624" y="2965946"/>
              <a:ext cx="588723" cy="432401"/>
            </a:xfrm>
            <a:prstGeom prst="rect">
              <a:avLst/>
            </a:prstGeom>
          </p:spPr>
        </p:pic>
      </p:grpSp>
      <p:cxnSp>
        <p:nvCxnSpPr>
          <p:cNvPr id="112" name="Straight Arrow Connector 111">
            <a:extLst>
              <a:ext uri="{FF2B5EF4-FFF2-40B4-BE49-F238E27FC236}">
                <a16:creationId xmlns:a16="http://schemas.microsoft.com/office/drawing/2014/main" id="{00458E3A-30C7-4183-96DF-AB36E5BC5D00}"/>
              </a:ext>
            </a:extLst>
          </p:cNvPr>
          <p:cNvCxnSpPr>
            <a:cxnSpLocks/>
            <a:stCxn id="1026" idx="3"/>
            <a:endCxn id="111" idx="1"/>
          </p:cNvCxnSpPr>
          <p:nvPr/>
        </p:nvCxnSpPr>
        <p:spPr>
          <a:xfrm flipV="1">
            <a:off x="4928442" y="2146987"/>
            <a:ext cx="2591876" cy="9831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109712AF-1F35-458A-A250-226ACD5D11E6}"/>
              </a:ext>
            </a:extLst>
          </p:cNvPr>
          <p:cNvSpPr txBox="1"/>
          <p:nvPr/>
        </p:nvSpPr>
        <p:spPr>
          <a:xfrm>
            <a:off x="1522145" y="2757499"/>
            <a:ext cx="1280134" cy="430887"/>
          </a:xfrm>
          <a:prstGeom prst="rect">
            <a:avLst/>
          </a:prstGeom>
          <a:noFill/>
        </p:spPr>
        <p:txBody>
          <a:bodyPr wrap="square" rtlCol="0">
            <a:spAutoFit/>
          </a:bodyPr>
          <a:lstStyle/>
          <a:p>
            <a:r>
              <a:rPr lang="en-US" sz="1100"/>
              <a:t>Use Ansible Synapse Role</a:t>
            </a:r>
          </a:p>
        </p:txBody>
      </p:sp>
      <p:sp>
        <p:nvSpPr>
          <p:cNvPr id="116" name="TextBox 115">
            <a:extLst>
              <a:ext uri="{FF2B5EF4-FFF2-40B4-BE49-F238E27FC236}">
                <a16:creationId xmlns:a16="http://schemas.microsoft.com/office/drawing/2014/main" id="{D9F635A4-E4E3-4006-A696-F0F7CCDF1CB7}"/>
              </a:ext>
            </a:extLst>
          </p:cNvPr>
          <p:cNvSpPr txBox="1"/>
          <p:nvPr/>
        </p:nvSpPr>
        <p:spPr>
          <a:xfrm>
            <a:off x="6051279" y="2672860"/>
            <a:ext cx="1092565" cy="600164"/>
          </a:xfrm>
          <a:prstGeom prst="rect">
            <a:avLst/>
          </a:prstGeom>
          <a:noFill/>
        </p:spPr>
        <p:txBody>
          <a:bodyPr wrap="square" rtlCol="0">
            <a:spAutoFit/>
          </a:bodyPr>
          <a:lstStyle/>
          <a:p>
            <a:r>
              <a:rPr lang="en-US" sz="1100"/>
              <a:t>Build deploys to other environments</a:t>
            </a:r>
          </a:p>
        </p:txBody>
      </p:sp>
      <p:cxnSp>
        <p:nvCxnSpPr>
          <p:cNvPr id="25" name="Straight Arrow Connector 24">
            <a:extLst>
              <a:ext uri="{FF2B5EF4-FFF2-40B4-BE49-F238E27FC236}">
                <a16:creationId xmlns:a16="http://schemas.microsoft.com/office/drawing/2014/main" id="{DD1BA5F6-A7B7-471E-8FFD-7B09985BE0DE}"/>
              </a:ext>
            </a:extLst>
          </p:cNvPr>
          <p:cNvCxnSpPr>
            <a:cxnSpLocks/>
            <a:stCxn id="1026" idx="3"/>
            <a:endCxn id="100" idx="1"/>
          </p:cNvCxnSpPr>
          <p:nvPr/>
        </p:nvCxnSpPr>
        <p:spPr>
          <a:xfrm>
            <a:off x="4928442" y="3130092"/>
            <a:ext cx="2591876" cy="78145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2813F22B-7828-46F8-9AC3-5CAE192C83A7}"/>
              </a:ext>
            </a:extLst>
          </p:cNvPr>
          <p:cNvSpPr/>
          <p:nvPr/>
        </p:nvSpPr>
        <p:spPr>
          <a:xfrm>
            <a:off x="710608" y="4144343"/>
            <a:ext cx="4163627" cy="225459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9" name="TextBox 28">
            <a:extLst>
              <a:ext uri="{FF2B5EF4-FFF2-40B4-BE49-F238E27FC236}">
                <a16:creationId xmlns:a16="http://schemas.microsoft.com/office/drawing/2014/main" id="{2483FE38-CA1D-492C-B77D-8216986B3A50}"/>
              </a:ext>
            </a:extLst>
          </p:cNvPr>
          <p:cNvSpPr txBox="1"/>
          <p:nvPr/>
        </p:nvSpPr>
        <p:spPr>
          <a:xfrm>
            <a:off x="783062" y="4262143"/>
            <a:ext cx="4163627" cy="954107"/>
          </a:xfrm>
          <a:prstGeom prst="rect">
            <a:avLst/>
          </a:prstGeom>
          <a:noFill/>
        </p:spPr>
        <p:txBody>
          <a:bodyPr wrap="square" rtlCol="0">
            <a:spAutoFit/>
          </a:bodyPr>
          <a:lstStyle/>
          <a:p>
            <a:pPr marL="342900" indent="-342900">
              <a:buAutoNum type="arabicPeriod"/>
            </a:pPr>
            <a:r>
              <a:rPr lang="en-US" sz="1400"/>
              <a:t>DA/DE will create Ansible Playbook that calls Ansible Synapse Role</a:t>
            </a:r>
          </a:p>
          <a:p>
            <a:pPr marL="342900" indent="-342900">
              <a:buAutoNum type="arabicPeriod"/>
            </a:pPr>
            <a:r>
              <a:rPr lang="en-US" sz="1400"/>
              <a:t>ADO pipeline uses playbook to deploy DW pipeline</a:t>
            </a:r>
          </a:p>
        </p:txBody>
      </p:sp>
    </p:spTree>
    <p:extLst>
      <p:ext uri="{BB962C8B-B14F-4D97-AF65-F5344CB8AC3E}">
        <p14:creationId xmlns:p14="http://schemas.microsoft.com/office/powerpoint/2010/main" val="1026407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EF836B-6782-41F0-BD53-B74F333800EB}"/>
              </a:ext>
            </a:extLst>
          </p:cNvPr>
          <p:cNvSpPr>
            <a:spLocks noGrp="1"/>
          </p:cNvSpPr>
          <p:nvPr>
            <p:ph type="title"/>
          </p:nvPr>
        </p:nvSpPr>
        <p:spPr/>
        <p:txBody>
          <a:bodyPr/>
          <a:lstStyle/>
          <a:p>
            <a:r>
              <a:rPr lang="en-US"/>
              <a:t>CDM Versioning</a:t>
            </a:r>
          </a:p>
        </p:txBody>
      </p:sp>
    </p:spTree>
    <p:extLst>
      <p:ext uri="{BB962C8B-B14F-4D97-AF65-F5344CB8AC3E}">
        <p14:creationId xmlns:p14="http://schemas.microsoft.com/office/powerpoint/2010/main" val="2776853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ECC91-8A0A-4631-BF97-CF2814125284}"/>
              </a:ext>
            </a:extLst>
          </p:cNvPr>
          <p:cNvSpPr>
            <a:spLocks noGrp="1"/>
          </p:cNvSpPr>
          <p:nvPr>
            <p:ph type="title"/>
          </p:nvPr>
        </p:nvSpPr>
        <p:spPr/>
        <p:txBody>
          <a:bodyPr/>
          <a:lstStyle/>
          <a:p>
            <a:pPr algn="l"/>
            <a:r>
              <a:rPr lang="en-US"/>
              <a:t>CDMs need to be versioned so consumers are not disrupted by breaking changes, while progress is being made on CDMs</a:t>
            </a:r>
            <a:br>
              <a:rPr lang="en-US"/>
            </a:br>
            <a:br>
              <a:rPr lang="en-US"/>
            </a:br>
            <a:br>
              <a:rPr lang="en-US"/>
            </a:br>
            <a:endParaRPr lang="en-US"/>
          </a:p>
        </p:txBody>
      </p:sp>
      <p:sp>
        <p:nvSpPr>
          <p:cNvPr id="6" name="Content Placeholder 2">
            <a:extLst>
              <a:ext uri="{FF2B5EF4-FFF2-40B4-BE49-F238E27FC236}">
                <a16:creationId xmlns:a16="http://schemas.microsoft.com/office/drawing/2014/main" id="{ED69C747-599E-44FA-B236-03FBEF513D3B}"/>
              </a:ext>
            </a:extLst>
          </p:cNvPr>
          <p:cNvSpPr txBox="1">
            <a:spLocks/>
          </p:cNvSpPr>
          <p:nvPr/>
        </p:nvSpPr>
        <p:spPr>
          <a:xfrm>
            <a:off x="411480" y="1708726"/>
            <a:ext cx="8168228" cy="4304209"/>
          </a:xfrm>
          <a:prstGeom prst="rect">
            <a:avLst/>
          </a:prstGeom>
        </p:spPr>
        <p:txBody>
          <a:bodyPr vert="horz" lIns="0" tIns="0" rIns="0" bIns="0" rtlCol="0">
            <a:noAutofit/>
          </a:bodyPr>
          <a:lstStyle>
            <a:lvl1pPr marL="171450" indent="-171450" algn="l" defTabSz="457200" rtl="0" eaLnBrk="1" latinLnBrk="0" hangingPunct="1">
              <a:spcBef>
                <a:spcPts val="500"/>
              </a:spcBef>
              <a:buFont typeface="Arial"/>
              <a:buChar char="•"/>
              <a:defRPr sz="1800" kern="1200">
                <a:solidFill>
                  <a:schemeClr val="tx1"/>
                </a:solidFill>
                <a:latin typeface="+mn-lt"/>
                <a:ea typeface="+mn-ea"/>
                <a:cs typeface="+mn-cs"/>
              </a:defRPr>
            </a:lvl1pPr>
            <a:lvl2pPr marL="342900" indent="-171450" algn="l" defTabSz="457200" rtl="0" eaLnBrk="1" latinLnBrk="0" hangingPunct="1">
              <a:spcBef>
                <a:spcPts val="500"/>
              </a:spcBef>
              <a:buFont typeface="Arial"/>
              <a:buChar char="–"/>
              <a:defRPr sz="1800" kern="1200">
                <a:solidFill>
                  <a:schemeClr val="tx1"/>
                </a:solidFill>
                <a:latin typeface="+mn-lt"/>
                <a:ea typeface="+mn-ea"/>
                <a:cs typeface="+mn-cs"/>
              </a:defRPr>
            </a:lvl2pPr>
            <a:lvl3pPr marL="514350" indent="-171450" algn="l" defTabSz="457200" rtl="0" eaLnBrk="1" latinLnBrk="0" hangingPunct="1">
              <a:spcBef>
                <a:spcPts val="500"/>
              </a:spcBef>
              <a:buFont typeface="Arial"/>
              <a:buChar char="•"/>
              <a:defRPr sz="1800" kern="1200">
                <a:solidFill>
                  <a:schemeClr val="tx1"/>
                </a:solidFill>
                <a:latin typeface="+mn-lt"/>
                <a:ea typeface="+mn-ea"/>
                <a:cs typeface="+mn-cs"/>
              </a:defRPr>
            </a:lvl3pPr>
            <a:lvl4pPr marL="685800" indent="-171450" algn="l" defTabSz="457200" rtl="0" eaLnBrk="1" latinLnBrk="0" hangingPunct="1">
              <a:spcBef>
                <a:spcPts val="500"/>
              </a:spcBef>
              <a:buSzPct val="100000"/>
              <a:buFont typeface="Arial"/>
              <a:buChar char="–"/>
              <a:defRPr sz="1800" kern="1200">
                <a:solidFill>
                  <a:schemeClr val="tx1"/>
                </a:solidFill>
                <a:latin typeface="+mn-lt"/>
                <a:ea typeface="+mn-ea"/>
                <a:cs typeface="+mn-cs"/>
              </a:defRPr>
            </a:lvl4pPr>
            <a:lvl5pPr marL="858838" indent="-173038" algn="l" defTabSz="457200" rtl="0" eaLnBrk="1" latinLnBrk="0" hangingPunct="1">
              <a:spcBef>
                <a:spcPts val="5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Consumers can choose to get the most up-to-date CDMs, the supported CDMs, or a previous version of a CDM.</a:t>
            </a:r>
          </a:p>
          <a:p>
            <a:r>
              <a:rPr lang="en-US"/>
              <a:t>Consumers should be able to switch between versions easily without extensive changes</a:t>
            </a:r>
          </a:p>
          <a:p>
            <a:r>
              <a:rPr lang="en-US"/>
              <a:t>Versioning process should be automated, and source controlled </a:t>
            </a:r>
          </a:p>
          <a:p>
            <a:endParaRPr lang="en-US"/>
          </a:p>
          <a:p>
            <a:endParaRPr lang="en-US"/>
          </a:p>
          <a:p>
            <a:endParaRPr lang="en-US"/>
          </a:p>
        </p:txBody>
      </p:sp>
    </p:spTree>
    <p:extLst>
      <p:ext uri="{BB962C8B-B14F-4D97-AF65-F5344CB8AC3E}">
        <p14:creationId xmlns:p14="http://schemas.microsoft.com/office/powerpoint/2010/main" val="3102950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3D81-C52F-4E4F-A1FF-13BBD7396DDE}"/>
              </a:ext>
            </a:extLst>
          </p:cNvPr>
          <p:cNvSpPr>
            <a:spLocks noGrp="1"/>
          </p:cNvSpPr>
          <p:nvPr>
            <p:ph type="title"/>
          </p:nvPr>
        </p:nvSpPr>
        <p:spPr/>
        <p:txBody>
          <a:bodyPr/>
          <a:lstStyle/>
          <a:p>
            <a:pPr algn="l"/>
            <a:r>
              <a:rPr lang="en-US"/>
              <a:t>APIs and Azure Data Services will be using the versioned CDMs</a:t>
            </a:r>
          </a:p>
        </p:txBody>
      </p:sp>
      <p:pic>
        <p:nvPicPr>
          <p:cNvPr id="7" name="Picture 8" descr="Persona Icons - Download Free Vector Icons | Noun Project">
            <a:extLst>
              <a:ext uri="{FF2B5EF4-FFF2-40B4-BE49-F238E27FC236}">
                <a16:creationId xmlns:a16="http://schemas.microsoft.com/office/drawing/2014/main" id="{AB10011F-2853-4829-90C1-7F61FE10A2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339" t="18363" r="21236" b="16666"/>
          <a:stretch/>
        </p:blipFill>
        <p:spPr bwMode="auto">
          <a:xfrm>
            <a:off x="1239520" y="3036686"/>
            <a:ext cx="532263" cy="6858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Azure Repos - Visual Studio Marketplace">
            <a:extLst>
              <a:ext uri="{FF2B5EF4-FFF2-40B4-BE49-F238E27FC236}">
                <a16:creationId xmlns:a16="http://schemas.microsoft.com/office/drawing/2014/main" id="{7DD5FB22-117F-4F0A-B2BE-7D9BA1DD16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8904" y="3036686"/>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Continuous Real-Time Data Integration to Azure Data Lake - Striim">
            <a:extLst>
              <a:ext uri="{FF2B5EF4-FFF2-40B4-BE49-F238E27FC236}">
                <a16:creationId xmlns:a16="http://schemas.microsoft.com/office/drawing/2014/main" id="{21E9AC7E-A4D1-44FF-BCD3-2768F25BEC1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917" r="20424"/>
          <a:stretch/>
        </p:blipFill>
        <p:spPr bwMode="auto">
          <a:xfrm>
            <a:off x="4898508" y="3036686"/>
            <a:ext cx="511427" cy="685800"/>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a:extLst>
              <a:ext uri="{FF2B5EF4-FFF2-40B4-BE49-F238E27FC236}">
                <a16:creationId xmlns:a16="http://schemas.microsoft.com/office/drawing/2014/main" id="{769081CE-9BB1-4938-AD2C-BB5EA1F494A2}"/>
              </a:ext>
            </a:extLst>
          </p:cNvPr>
          <p:cNvCxnSpPr>
            <a:stCxn id="8" idx="3"/>
            <a:endCxn id="9" idx="1"/>
          </p:cNvCxnSpPr>
          <p:nvPr/>
        </p:nvCxnSpPr>
        <p:spPr>
          <a:xfrm>
            <a:off x="3574704" y="3379586"/>
            <a:ext cx="1323804" cy="0"/>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EDB7BFE2-CC2B-41DF-927C-B14930B5C384}"/>
              </a:ext>
            </a:extLst>
          </p:cNvPr>
          <p:cNvCxnSpPr>
            <a:stCxn id="7" idx="3"/>
            <a:endCxn id="8" idx="1"/>
          </p:cNvCxnSpPr>
          <p:nvPr/>
        </p:nvCxnSpPr>
        <p:spPr>
          <a:xfrm>
            <a:off x="1771783" y="3379586"/>
            <a:ext cx="1117121" cy="0"/>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FE178433-DE1B-465D-9A54-4CD13BC8443D}"/>
              </a:ext>
            </a:extLst>
          </p:cNvPr>
          <p:cNvCxnSpPr>
            <a:cxnSpLocks/>
            <a:stCxn id="9" idx="3"/>
            <a:endCxn id="24" idx="1"/>
          </p:cNvCxnSpPr>
          <p:nvPr/>
        </p:nvCxnSpPr>
        <p:spPr>
          <a:xfrm>
            <a:off x="5409935" y="3379586"/>
            <a:ext cx="1170512" cy="1137513"/>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472FD0CF-4B46-48C1-A374-85AE8FA8C6E1}"/>
              </a:ext>
            </a:extLst>
          </p:cNvPr>
          <p:cNvSpPr txBox="1"/>
          <p:nvPr/>
        </p:nvSpPr>
        <p:spPr>
          <a:xfrm>
            <a:off x="1077841" y="3710311"/>
            <a:ext cx="855619" cy="400110"/>
          </a:xfrm>
          <a:prstGeom prst="rect">
            <a:avLst/>
          </a:prstGeom>
          <a:noFill/>
        </p:spPr>
        <p:txBody>
          <a:bodyPr wrap="square" rtlCol="0">
            <a:spAutoFit/>
          </a:bodyPr>
          <a:lstStyle/>
          <a:p>
            <a:pPr algn="ctr"/>
            <a:r>
              <a:rPr lang="en-US" sz="1000"/>
              <a:t>Data Architect</a:t>
            </a:r>
          </a:p>
        </p:txBody>
      </p:sp>
      <p:sp>
        <p:nvSpPr>
          <p:cNvPr id="19" name="TextBox 18">
            <a:extLst>
              <a:ext uri="{FF2B5EF4-FFF2-40B4-BE49-F238E27FC236}">
                <a16:creationId xmlns:a16="http://schemas.microsoft.com/office/drawing/2014/main" id="{4506824C-6855-4064-97FC-A3AFF503F166}"/>
              </a:ext>
            </a:extLst>
          </p:cNvPr>
          <p:cNvSpPr txBox="1"/>
          <p:nvPr/>
        </p:nvSpPr>
        <p:spPr>
          <a:xfrm>
            <a:off x="2806027" y="3728199"/>
            <a:ext cx="855619" cy="553998"/>
          </a:xfrm>
          <a:prstGeom prst="rect">
            <a:avLst/>
          </a:prstGeom>
          <a:noFill/>
        </p:spPr>
        <p:txBody>
          <a:bodyPr wrap="square" rtlCol="0">
            <a:spAutoFit/>
          </a:bodyPr>
          <a:lstStyle/>
          <a:p>
            <a:pPr algn="ctr"/>
            <a:r>
              <a:rPr lang="en-US" sz="1000"/>
              <a:t>Central CDM Repository</a:t>
            </a:r>
          </a:p>
        </p:txBody>
      </p:sp>
      <p:sp>
        <p:nvSpPr>
          <p:cNvPr id="21" name="TextBox 20">
            <a:extLst>
              <a:ext uri="{FF2B5EF4-FFF2-40B4-BE49-F238E27FC236}">
                <a16:creationId xmlns:a16="http://schemas.microsoft.com/office/drawing/2014/main" id="{17E3C6DD-7465-450D-BD3A-D1E921E0BC58}"/>
              </a:ext>
            </a:extLst>
          </p:cNvPr>
          <p:cNvSpPr txBox="1"/>
          <p:nvPr/>
        </p:nvSpPr>
        <p:spPr>
          <a:xfrm>
            <a:off x="4726410" y="3705548"/>
            <a:ext cx="855619" cy="400110"/>
          </a:xfrm>
          <a:prstGeom prst="rect">
            <a:avLst/>
          </a:prstGeom>
          <a:noFill/>
        </p:spPr>
        <p:txBody>
          <a:bodyPr wrap="square" rtlCol="0">
            <a:spAutoFit/>
          </a:bodyPr>
          <a:lstStyle/>
          <a:p>
            <a:pPr algn="ctr"/>
            <a:r>
              <a:rPr lang="en-US" sz="1000"/>
              <a:t>Data </a:t>
            </a:r>
          </a:p>
          <a:p>
            <a:pPr algn="ctr"/>
            <a:r>
              <a:rPr lang="en-US" sz="1000"/>
              <a:t>Lake</a:t>
            </a:r>
          </a:p>
        </p:txBody>
      </p:sp>
      <p:grpSp>
        <p:nvGrpSpPr>
          <p:cNvPr id="23" name="Group 22">
            <a:extLst>
              <a:ext uri="{FF2B5EF4-FFF2-40B4-BE49-F238E27FC236}">
                <a16:creationId xmlns:a16="http://schemas.microsoft.com/office/drawing/2014/main" id="{3438D0A9-3470-4D36-98FD-016350629EEC}"/>
              </a:ext>
            </a:extLst>
          </p:cNvPr>
          <p:cNvGrpSpPr/>
          <p:nvPr/>
        </p:nvGrpSpPr>
        <p:grpSpPr>
          <a:xfrm>
            <a:off x="6580447" y="3998851"/>
            <a:ext cx="1982143" cy="1036496"/>
            <a:chOff x="4198620" y="1287780"/>
            <a:chExt cx="1982143" cy="1036496"/>
          </a:xfrm>
        </p:grpSpPr>
        <p:sp>
          <p:nvSpPr>
            <p:cNvPr id="24" name="Rectangle 23">
              <a:extLst>
                <a:ext uri="{FF2B5EF4-FFF2-40B4-BE49-F238E27FC236}">
                  <a16:creationId xmlns:a16="http://schemas.microsoft.com/office/drawing/2014/main" id="{B16DE7FA-866B-4541-A740-0FF558BBAC03}"/>
                </a:ext>
              </a:extLst>
            </p:cNvPr>
            <p:cNvSpPr/>
            <p:nvPr/>
          </p:nvSpPr>
          <p:spPr>
            <a:xfrm>
              <a:off x="4198620" y="1287780"/>
              <a:ext cx="1982143" cy="1036496"/>
            </a:xfrm>
            <a:prstGeom prst="rect">
              <a:avLst/>
            </a:prstGeom>
            <a:solidFill>
              <a:srgbClr val="EDEDE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5" name="Picture 8" descr="Azure Machine Learning Services: a complete toolbox for AI? | element61">
              <a:extLst>
                <a:ext uri="{FF2B5EF4-FFF2-40B4-BE49-F238E27FC236}">
                  <a16:creationId xmlns:a16="http://schemas.microsoft.com/office/drawing/2014/main" id="{9840A66F-DB66-458B-98F3-0D58D3849A7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6554" t="4075" r="26335" b="6645"/>
            <a:stretch/>
          </p:blipFill>
          <p:spPr bwMode="auto">
            <a:xfrm>
              <a:off x="4254659" y="1577428"/>
              <a:ext cx="434258" cy="4572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Azure Databricks — Taygan">
              <a:extLst>
                <a:ext uri="{FF2B5EF4-FFF2-40B4-BE49-F238E27FC236}">
                  <a16:creationId xmlns:a16="http://schemas.microsoft.com/office/drawing/2014/main" id="{2A4A81F8-1E14-419A-8099-B6F4DBCB55B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7201" t="16400" r="17199" b="16400"/>
            <a:stretch/>
          </p:blipFill>
          <p:spPr bwMode="auto">
            <a:xfrm>
              <a:off x="4965798" y="1577428"/>
              <a:ext cx="446314" cy="457200"/>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9611A35F-9348-470E-AF89-9B91B76F4B23}"/>
                </a:ext>
              </a:extLst>
            </p:cNvPr>
            <p:cNvSpPr txBox="1"/>
            <p:nvPr/>
          </p:nvSpPr>
          <p:spPr>
            <a:xfrm>
              <a:off x="4198620" y="1290339"/>
              <a:ext cx="1982143" cy="246221"/>
            </a:xfrm>
            <a:prstGeom prst="rect">
              <a:avLst/>
            </a:prstGeom>
            <a:noFill/>
          </p:spPr>
          <p:txBody>
            <a:bodyPr wrap="square" rtlCol="0">
              <a:spAutoFit/>
            </a:bodyPr>
            <a:lstStyle/>
            <a:p>
              <a:pPr algn="ctr"/>
              <a:r>
                <a:rPr lang="en-US" sz="1000"/>
                <a:t>Azure Data Services</a:t>
              </a:r>
            </a:p>
          </p:txBody>
        </p:sp>
        <p:pic>
          <p:nvPicPr>
            <p:cNvPr id="28" name="Picture 12" descr="Azure Data Factory | Tangent Works - Advanced Forecasting">
              <a:extLst>
                <a:ext uri="{FF2B5EF4-FFF2-40B4-BE49-F238E27FC236}">
                  <a16:creationId xmlns:a16="http://schemas.microsoft.com/office/drawing/2014/main" id="{D50577B3-3B56-424A-86E2-B0E84C0DAE5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138" r="30821"/>
            <a:stretch/>
          </p:blipFill>
          <p:spPr bwMode="auto">
            <a:xfrm>
              <a:off x="5688993" y="1574659"/>
              <a:ext cx="450523" cy="457200"/>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TextBox 28">
            <a:extLst>
              <a:ext uri="{FF2B5EF4-FFF2-40B4-BE49-F238E27FC236}">
                <a16:creationId xmlns:a16="http://schemas.microsoft.com/office/drawing/2014/main" id="{F121D931-91BE-4F0A-BFE6-CC3378A03275}"/>
              </a:ext>
            </a:extLst>
          </p:cNvPr>
          <p:cNvSpPr txBox="1"/>
          <p:nvPr/>
        </p:nvSpPr>
        <p:spPr>
          <a:xfrm>
            <a:off x="1679116" y="3030973"/>
            <a:ext cx="1308711" cy="338554"/>
          </a:xfrm>
          <a:prstGeom prst="rect">
            <a:avLst/>
          </a:prstGeom>
          <a:noFill/>
        </p:spPr>
        <p:txBody>
          <a:bodyPr wrap="square" rtlCol="0">
            <a:spAutoFit/>
          </a:bodyPr>
          <a:lstStyle/>
          <a:p>
            <a:pPr algn="ctr"/>
            <a:r>
              <a:rPr lang="en-US" sz="800"/>
              <a:t>Pull Request Changes to CDM Schemas</a:t>
            </a:r>
          </a:p>
        </p:txBody>
      </p:sp>
      <p:sp>
        <p:nvSpPr>
          <p:cNvPr id="30" name="TextBox 29">
            <a:extLst>
              <a:ext uri="{FF2B5EF4-FFF2-40B4-BE49-F238E27FC236}">
                <a16:creationId xmlns:a16="http://schemas.microsoft.com/office/drawing/2014/main" id="{F8B7582F-A4FB-4880-AA58-9E1C32723DDC}"/>
              </a:ext>
            </a:extLst>
          </p:cNvPr>
          <p:cNvSpPr txBox="1"/>
          <p:nvPr/>
        </p:nvSpPr>
        <p:spPr>
          <a:xfrm>
            <a:off x="3563575" y="3030973"/>
            <a:ext cx="1308711" cy="338554"/>
          </a:xfrm>
          <a:prstGeom prst="rect">
            <a:avLst/>
          </a:prstGeom>
          <a:noFill/>
        </p:spPr>
        <p:txBody>
          <a:bodyPr wrap="square" lIns="91440" tIns="45720" rIns="91440" bIns="45720" rtlCol="0" anchor="t">
            <a:spAutoFit/>
          </a:bodyPr>
          <a:lstStyle/>
          <a:p>
            <a:pPr algn="ctr"/>
            <a:r>
              <a:rPr lang="en-US" sz="800"/>
              <a:t>Deployment Pipeline Deploys CDMs</a:t>
            </a:r>
          </a:p>
        </p:txBody>
      </p:sp>
      <p:sp>
        <p:nvSpPr>
          <p:cNvPr id="33" name="TextBox 32">
            <a:extLst>
              <a:ext uri="{FF2B5EF4-FFF2-40B4-BE49-F238E27FC236}">
                <a16:creationId xmlns:a16="http://schemas.microsoft.com/office/drawing/2014/main" id="{7F19179B-1EEB-4342-BEAA-DB0BE1781515}"/>
              </a:ext>
            </a:extLst>
          </p:cNvPr>
          <p:cNvSpPr txBox="1"/>
          <p:nvPr/>
        </p:nvSpPr>
        <p:spPr>
          <a:xfrm rot="2695520">
            <a:off x="5395858" y="3541034"/>
            <a:ext cx="1308711" cy="338554"/>
          </a:xfrm>
          <a:prstGeom prst="rect">
            <a:avLst/>
          </a:prstGeom>
          <a:noFill/>
        </p:spPr>
        <p:txBody>
          <a:bodyPr wrap="square" rtlCol="0">
            <a:spAutoFit/>
          </a:bodyPr>
          <a:lstStyle/>
          <a:p>
            <a:pPr algn="ctr"/>
            <a:r>
              <a:rPr lang="en-US" sz="800"/>
              <a:t>Utilizes CDM Logical Schemas</a:t>
            </a:r>
          </a:p>
        </p:txBody>
      </p:sp>
      <p:grpSp>
        <p:nvGrpSpPr>
          <p:cNvPr id="35" name="Group 34">
            <a:extLst>
              <a:ext uri="{FF2B5EF4-FFF2-40B4-BE49-F238E27FC236}">
                <a16:creationId xmlns:a16="http://schemas.microsoft.com/office/drawing/2014/main" id="{6FA0AFA8-9965-44A3-87BD-CA3F56AA438F}"/>
              </a:ext>
            </a:extLst>
          </p:cNvPr>
          <p:cNvGrpSpPr/>
          <p:nvPr/>
        </p:nvGrpSpPr>
        <p:grpSpPr>
          <a:xfrm>
            <a:off x="6887419" y="1904584"/>
            <a:ext cx="1366726" cy="320183"/>
            <a:chOff x="4198620" y="1287780"/>
            <a:chExt cx="1982143" cy="1036496"/>
          </a:xfrm>
        </p:grpSpPr>
        <p:sp>
          <p:nvSpPr>
            <p:cNvPr id="36" name="Rectangle 35">
              <a:extLst>
                <a:ext uri="{FF2B5EF4-FFF2-40B4-BE49-F238E27FC236}">
                  <a16:creationId xmlns:a16="http://schemas.microsoft.com/office/drawing/2014/main" id="{17BD30C7-F10C-4496-B08B-E20332F64EF9}"/>
                </a:ext>
              </a:extLst>
            </p:cNvPr>
            <p:cNvSpPr/>
            <p:nvPr/>
          </p:nvSpPr>
          <p:spPr>
            <a:xfrm>
              <a:off x="4198620" y="1287780"/>
              <a:ext cx="1982143" cy="1036496"/>
            </a:xfrm>
            <a:prstGeom prst="rect">
              <a:avLst/>
            </a:prstGeom>
            <a:solidFill>
              <a:srgbClr val="EDEDE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28EED1D8-4B12-4519-9BC7-BB2504336587}"/>
                </a:ext>
              </a:extLst>
            </p:cNvPr>
            <p:cNvSpPr txBox="1"/>
            <p:nvPr/>
          </p:nvSpPr>
          <p:spPr>
            <a:xfrm>
              <a:off x="4198620" y="1290339"/>
              <a:ext cx="1982143" cy="246221"/>
            </a:xfrm>
            <a:prstGeom prst="rect">
              <a:avLst/>
            </a:prstGeom>
            <a:noFill/>
          </p:spPr>
          <p:txBody>
            <a:bodyPr wrap="square" rtlCol="0">
              <a:spAutoFit/>
            </a:bodyPr>
            <a:lstStyle/>
            <a:p>
              <a:pPr algn="ctr"/>
              <a:r>
                <a:rPr lang="en-US" sz="1000" b="1"/>
                <a:t>API Generator</a:t>
              </a:r>
            </a:p>
          </p:txBody>
        </p:sp>
      </p:grpSp>
      <p:cxnSp>
        <p:nvCxnSpPr>
          <p:cNvPr id="41" name="Straight Arrow Connector 40">
            <a:extLst>
              <a:ext uri="{FF2B5EF4-FFF2-40B4-BE49-F238E27FC236}">
                <a16:creationId xmlns:a16="http://schemas.microsoft.com/office/drawing/2014/main" id="{FBF9BA06-C35D-4E9C-8E95-3EDE4D1FB84A}"/>
              </a:ext>
            </a:extLst>
          </p:cNvPr>
          <p:cNvCxnSpPr>
            <a:cxnSpLocks/>
            <a:endCxn id="36" idx="1"/>
          </p:cNvCxnSpPr>
          <p:nvPr/>
        </p:nvCxnSpPr>
        <p:spPr>
          <a:xfrm flipV="1">
            <a:off x="5409935" y="2064676"/>
            <a:ext cx="1477484" cy="1304851"/>
          </a:xfrm>
          <a:prstGeom prst="straightConnector1">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3" name="TextBox 42">
            <a:extLst>
              <a:ext uri="{FF2B5EF4-FFF2-40B4-BE49-F238E27FC236}">
                <a16:creationId xmlns:a16="http://schemas.microsoft.com/office/drawing/2014/main" id="{EA340CB1-3898-4905-97A7-D0BF988CE2EA}"/>
              </a:ext>
            </a:extLst>
          </p:cNvPr>
          <p:cNvSpPr txBox="1"/>
          <p:nvPr/>
        </p:nvSpPr>
        <p:spPr>
          <a:xfrm rot="19091061">
            <a:off x="5764296" y="2537912"/>
            <a:ext cx="1308711" cy="461665"/>
          </a:xfrm>
          <a:prstGeom prst="rect">
            <a:avLst/>
          </a:prstGeom>
          <a:noFill/>
        </p:spPr>
        <p:txBody>
          <a:bodyPr wrap="square" rtlCol="0">
            <a:spAutoFit/>
          </a:bodyPr>
          <a:lstStyle/>
          <a:p>
            <a:pPr algn="ctr"/>
            <a:r>
              <a:rPr lang="en-US" sz="800"/>
              <a:t>Utilizes CDM Schemas to generate Open API Specs</a:t>
            </a:r>
          </a:p>
        </p:txBody>
      </p:sp>
      <p:cxnSp>
        <p:nvCxnSpPr>
          <p:cNvPr id="46" name="Straight Arrow Connector 45">
            <a:extLst>
              <a:ext uri="{FF2B5EF4-FFF2-40B4-BE49-F238E27FC236}">
                <a16:creationId xmlns:a16="http://schemas.microsoft.com/office/drawing/2014/main" id="{94883CB7-2B6F-46EF-8169-8F4D322A3DF5}"/>
              </a:ext>
            </a:extLst>
          </p:cNvPr>
          <p:cNvCxnSpPr>
            <a:cxnSpLocks/>
            <a:stCxn id="8" idx="0"/>
            <a:endCxn id="36" idx="1"/>
          </p:cNvCxnSpPr>
          <p:nvPr/>
        </p:nvCxnSpPr>
        <p:spPr>
          <a:xfrm flipV="1">
            <a:off x="3231804" y="2064676"/>
            <a:ext cx="3655615" cy="972010"/>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1" name="TextBox 50">
            <a:extLst>
              <a:ext uri="{FF2B5EF4-FFF2-40B4-BE49-F238E27FC236}">
                <a16:creationId xmlns:a16="http://schemas.microsoft.com/office/drawing/2014/main" id="{BABA2794-E459-4229-A323-311EAD73ADD8}"/>
              </a:ext>
            </a:extLst>
          </p:cNvPr>
          <p:cNvSpPr txBox="1"/>
          <p:nvPr/>
        </p:nvSpPr>
        <p:spPr>
          <a:xfrm rot="20714229">
            <a:off x="4200400" y="2115631"/>
            <a:ext cx="1308711" cy="461665"/>
          </a:xfrm>
          <a:prstGeom prst="rect">
            <a:avLst/>
          </a:prstGeom>
          <a:noFill/>
        </p:spPr>
        <p:txBody>
          <a:bodyPr wrap="square" rtlCol="0">
            <a:spAutoFit/>
          </a:bodyPr>
          <a:lstStyle/>
          <a:p>
            <a:pPr algn="ctr"/>
            <a:r>
              <a:rPr lang="en-US" sz="800"/>
              <a:t>Utilizes CDM Schemas to generate Open API Specs</a:t>
            </a:r>
          </a:p>
        </p:txBody>
      </p:sp>
    </p:spTree>
    <p:extLst>
      <p:ext uri="{BB962C8B-B14F-4D97-AF65-F5344CB8AC3E}">
        <p14:creationId xmlns:p14="http://schemas.microsoft.com/office/powerpoint/2010/main" val="583842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ECC91-8A0A-4631-BF97-CF2814125284}"/>
              </a:ext>
            </a:extLst>
          </p:cNvPr>
          <p:cNvSpPr>
            <a:spLocks noGrp="1"/>
          </p:cNvSpPr>
          <p:nvPr>
            <p:ph type="title"/>
          </p:nvPr>
        </p:nvSpPr>
        <p:spPr/>
        <p:txBody>
          <a:bodyPr/>
          <a:lstStyle/>
          <a:p>
            <a:pPr algn="l"/>
            <a:r>
              <a:rPr lang="en-US"/>
              <a:t>Version numbers and retention policy</a:t>
            </a:r>
            <a:br>
              <a:rPr lang="en-US"/>
            </a:br>
            <a:br>
              <a:rPr lang="en-US"/>
            </a:br>
            <a:br>
              <a:rPr lang="en-US"/>
            </a:br>
            <a:endParaRPr lang="en-US"/>
          </a:p>
        </p:txBody>
      </p:sp>
      <p:sp>
        <p:nvSpPr>
          <p:cNvPr id="6" name="Content Placeholder 2">
            <a:extLst>
              <a:ext uri="{FF2B5EF4-FFF2-40B4-BE49-F238E27FC236}">
                <a16:creationId xmlns:a16="http://schemas.microsoft.com/office/drawing/2014/main" id="{ED69C747-599E-44FA-B236-03FBEF513D3B}"/>
              </a:ext>
            </a:extLst>
          </p:cNvPr>
          <p:cNvSpPr txBox="1">
            <a:spLocks/>
          </p:cNvSpPr>
          <p:nvPr/>
        </p:nvSpPr>
        <p:spPr>
          <a:xfrm>
            <a:off x="411480" y="1708726"/>
            <a:ext cx="8168228" cy="4304209"/>
          </a:xfrm>
          <a:prstGeom prst="rect">
            <a:avLst/>
          </a:prstGeom>
        </p:spPr>
        <p:txBody>
          <a:bodyPr vert="horz" lIns="0" tIns="0" rIns="0" bIns="0" rtlCol="0">
            <a:noAutofit/>
          </a:bodyPr>
          <a:lstStyle>
            <a:lvl1pPr marL="171450" indent="-171450" algn="l" defTabSz="457200" rtl="0" eaLnBrk="1" latinLnBrk="0" hangingPunct="1">
              <a:spcBef>
                <a:spcPts val="500"/>
              </a:spcBef>
              <a:buFont typeface="Arial"/>
              <a:buChar char="•"/>
              <a:defRPr sz="1800" kern="1200">
                <a:solidFill>
                  <a:schemeClr val="tx1"/>
                </a:solidFill>
                <a:latin typeface="+mn-lt"/>
                <a:ea typeface="+mn-ea"/>
                <a:cs typeface="+mn-cs"/>
              </a:defRPr>
            </a:lvl1pPr>
            <a:lvl2pPr marL="342900" indent="-171450" algn="l" defTabSz="457200" rtl="0" eaLnBrk="1" latinLnBrk="0" hangingPunct="1">
              <a:spcBef>
                <a:spcPts val="500"/>
              </a:spcBef>
              <a:buFont typeface="Arial"/>
              <a:buChar char="–"/>
              <a:defRPr sz="1800" kern="1200">
                <a:solidFill>
                  <a:schemeClr val="tx1"/>
                </a:solidFill>
                <a:latin typeface="+mn-lt"/>
                <a:ea typeface="+mn-ea"/>
                <a:cs typeface="+mn-cs"/>
              </a:defRPr>
            </a:lvl2pPr>
            <a:lvl3pPr marL="514350" indent="-171450" algn="l" defTabSz="457200" rtl="0" eaLnBrk="1" latinLnBrk="0" hangingPunct="1">
              <a:spcBef>
                <a:spcPts val="500"/>
              </a:spcBef>
              <a:buFont typeface="Arial"/>
              <a:buChar char="•"/>
              <a:defRPr sz="1800" kern="1200">
                <a:solidFill>
                  <a:schemeClr val="tx1"/>
                </a:solidFill>
                <a:latin typeface="+mn-lt"/>
                <a:ea typeface="+mn-ea"/>
                <a:cs typeface="+mn-cs"/>
              </a:defRPr>
            </a:lvl3pPr>
            <a:lvl4pPr marL="685800" indent="-171450" algn="l" defTabSz="457200" rtl="0" eaLnBrk="1" latinLnBrk="0" hangingPunct="1">
              <a:spcBef>
                <a:spcPts val="500"/>
              </a:spcBef>
              <a:buSzPct val="100000"/>
              <a:buFont typeface="Arial"/>
              <a:buChar char="–"/>
              <a:defRPr sz="1800" kern="1200">
                <a:solidFill>
                  <a:schemeClr val="tx1"/>
                </a:solidFill>
                <a:latin typeface="+mn-lt"/>
                <a:ea typeface="+mn-ea"/>
                <a:cs typeface="+mn-cs"/>
              </a:defRPr>
            </a:lvl4pPr>
            <a:lvl5pPr marL="858838" indent="-173038" algn="l" defTabSz="457200" rtl="0" eaLnBrk="1" latinLnBrk="0" hangingPunct="1">
              <a:spcBef>
                <a:spcPts val="5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Version numbers will be X.X.X (semantic versioning)</a:t>
            </a:r>
          </a:p>
          <a:p>
            <a:pPr lvl="1"/>
            <a:r>
              <a:rPr lang="en-US"/>
              <a:t>Major version – updated if a new entity is added or a breaking change is committed (e.g. changing a name of a field, making a field required from optional)</a:t>
            </a:r>
          </a:p>
          <a:p>
            <a:pPr lvl="1"/>
            <a:r>
              <a:rPr lang="en-US"/>
              <a:t>Minor version – updated if a new attribute is added to an entity</a:t>
            </a:r>
          </a:p>
          <a:p>
            <a:pPr lvl="1"/>
            <a:r>
              <a:rPr lang="en-US"/>
              <a:t>Revision version – updated if a bug was fixed in an entity</a:t>
            </a:r>
          </a:p>
          <a:p>
            <a:r>
              <a:rPr lang="en-US"/>
              <a:t>Retention Policy</a:t>
            </a:r>
          </a:p>
          <a:p>
            <a:pPr lvl="1"/>
            <a:r>
              <a:rPr lang="en-US"/>
              <a:t>We are working on figuring out what the optimal retention policies will be for older versions</a:t>
            </a:r>
          </a:p>
          <a:p>
            <a:endParaRPr lang="en-US"/>
          </a:p>
          <a:p>
            <a:endParaRPr lang="en-US"/>
          </a:p>
          <a:p>
            <a:endParaRPr lang="en-US"/>
          </a:p>
        </p:txBody>
      </p:sp>
    </p:spTree>
    <p:extLst>
      <p:ext uri="{BB962C8B-B14F-4D97-AF65-F5344CB8AC3E}">
        <p14:creationId xmlns:p14="http://schemas.microsoft.com/office/powerpoint/2010/main" val="2206238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3D81-C52F-4E4F-A1FF-13BBD7396DDE}"/>
              </a:ext>
            </a:extLst>
          </p:cNvPr>
          <p:cNvSpPr>
            <a:spLocks noGrp="1"/>
          </p:cNvSpPr>
          <p:nvPr>
            <p:ph type="title"/>
          </p:nvPr>
        </p:nvSpPr>
        <p:spPr/>
        <p:txBody>
          <a:bodyPr/>
          <a:lstStyle/>
          <a:p>
            <a:pPr algn="l"/>
            <a:r>
              <a:rPr lang="en-US"/>
              <a:t>Bug fixes and updates would need to follow different versioning strategies</a:t>
            </a:r>
          </a:p>
        </p:txBody>
      </p:sp>
      <p:grpSp>
        <p:nvGrpSpPr>
          <p:cNvPr id="6" name="Group 5">
            <a:extLst>
              <a:ext uri="{FF2B5EF4-FFF2-40B4-BE49-F238E27FC236}">
                <a16:creationId xmlns:a16="http://schemas.microsoft.com/office/drawing/2014/main" id="{34A5A093-01E3-4E4A-BBC2-95AFC63A590E}"/>
              </a:ext>
            </a:extLst>
          </p:cNvPr>
          <p:cNvGrpSpPr/>
          <p:nvPr/>
        </p:nvGrpSpPr>
        <p:grpSpPr>
          <a:xfrm>
            <a:off x="411480" y="1446886"/>
            <a:ext cx="8411789" cy="4575223"/>
            <a:chOff x="390466" y="1142086"/>
            <a:chExt cx="10217114" cy="5475644"/>
          </a:xfrm>
        </p:grpSpPr>
        <p:sp>
          <p:nvSpPr>
            <p:cNvPr id="31" name="Rectangle 30">
              <a:extLst>
                <a:ext uri="{FF2B5EF4-FFF2-40B4-BE49-F238E27FC236}">
                  <a16:creationId xmlns:a16="http://schemas.microsoft.com/office/drawing/2014/main" id="{5EFA31A4-B930-47A7-80C1-DA96172D7C89}"/>
                </a:ext>
              </a:extLst>
            </p:cNvPr>
            <p:cNvSpPr/>
            <p:nvPr/>
          </p:nvSpPr>
          <p:spPr>
            <a:xfrm>
              <a:off x="2436224" y="1943495"/>
              <a:ext cx="1510018" cy="687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Platform Model</a:t>
              </a:r>
            </a:p>
          </p:txBody>
        </p:sp>
        <p:sp>
          <p:nvSpPr>
            <p:cNvPr id="32" name="Rectangle 31">
              <a:extLst>
                <a:ext uri="{FF2B5EF4-FFF2-40B4-BE49-F238E27FC236}">
                  <a16:creationId xmlns:a16="http://schemas.microsoft.com/office/drawing/2014/main" id="{BD6F4E39-896A-4BDE-ADE4-317FDCE29F22}"/>
                </a:ext>
              </a:extLst>
            </p:cNvPr>
            <p:cNvSpPr/>
            <p:nvPr/>
          </p:nvSpPr>
          <p:spPr>
            <a:xfrm>
              <a:off x="5239546" y="1399307"/>
              <a:ext cx="1510018" cy="687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Enterprise Model</a:t>
              </a:r>
            </a:p>
          </p:txBody>
        </p:sp>
        <p:sp>
          <p:nvSpPr>
            <p:cNvPr id="34" name="Rectangle 33">
              <a:extLst>
                <a:ext uri="{FF2B5EF4-FFF2-40B4-BE49-F238E27FC236}">
                  <a16:creationId xmlns:a16="http://schemas.microsoft.com/office/drawing/2014/main" id="{B14DA4F3-AFD7-4DBA-AE34-567AE4D5F4E5}"/>
                </a:ext>
              </a:extLst>
            </p:cNvPr>
            <p:cNvSpPr/>
            <p:nvPr/>
          </p:nvSpPr>
          <p:spPr>
            <a:xfrm>
              <a:off x="5239546" y="2431154"/>
              <a:ext cx="1510018" cy="687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Enterprise Model</a:t>
              </a:r>
            </a:p>
          </p:txBody>
        </p:sp>
        <p:cxnSp>
          <p:nvCxnSpPr>
            <p:cNvPr id="37" name="Straight Arrow Connector 36">
              <a:extLst>
                <a:ext uri="{FF2B5EF4-FFF2-40B4-BE49-F238E27FC236}">
                  <a16:creationId xmlns:a16="http://schemas.microsoft.com/office/drawing/2014/main" id="{5ED8FD65-61BE-47CF-B030-6364FBFC2FAF}"/>
                </a:ext>
              </a:extLst>
            </p:cNvPr>
            <p:cNvCxnSpPr>
              <a:cxnSpLocks/>
              <a:stCxn id="31" idx="3"/>
              <a:endCxn id="32" idx="1"/>
            </p:cNvCxnSpPr>
            <p:nvPr/>
          </p:nvCxnSpPr>
          <p:spPr>
            <a:xfrm flipV="1">
              <a:off x="3946242" y="1743256"/>
              <a:ext cx="1293304" cy="544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F22554E-28E9-4A8E-AE1E-7DAEFEFD25CF}"/>
                </a:ext>
              </a:extLst>
            </p:cNvPr>
            <p:cNvCxnSpPr>
              <a:cxnSpLocks/>
              <a:stCxn id="31" idx="3"/>
              <a:endCxn id="34" idx="1"/>
            </p:cNvCxnSpPr>
            <p:nvPr/>
          </p:nvCxnSpPr>
          <p:spPr>
            <a:xfrm>
              <a:off x="3946242" y="2287444"/>
              <a:ext cx="1293304" cy="487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4ED886A-DD4B-44C1-A5BB-90CCB32D3ACD}"/>
                </a:ext>
              </a:extLst>
            </p:cNvPr>
            <p:cNvSpPr txBox="1"/>
            <p:nvPr/>
          </p:nvSpPr>
          <p:spPr>
            <a:xfrm>
              <a:off x="2436224" y="2590437"/>
              <a:ext cx="1359016" cy="369332"/>
            </a:xfrm>
            <a:prstGeom prst="rect">
              <a:avLst/>
            </a:prstGeom>
            <a:noFill/>
          </p:spPr>
          <p:txBody>
            <a:bodyPr wrap="square" rtlCol="0">
              <a:spAutoFit/>
            </a:bodyPr>
            <a:lstStyle/>
            <a:p>
              <a:pPr algn="ctr"/>
              <a:r>
                <a:rPr lang="en-US"/>
                <a:t>V1</a:t>
              </a:r>
            </a:p>
          </p:txBody>
        </p:sp>
        <p:sp>
          <p:nvSpPr>
            <p:cNvPr id="42" name="TextBox 41">
              <a:extLst>
                <a:ext uri="{FF2B5EF4-FFF2-40B4-BE49-F238E27FC236}">
                  <a16:creationId xmlns:a16="http://schemas.microsoft.com/office/drawing/2014/main" id="{A9D5DB17-4674-4FD1-85BB-704090D27CB8}"/>
                </a:ext>
              </a:extLst>
            </p:cNvPr>
            <p:cNvSpPr txBox="1"/>
            <p:nvPr/>
          </p:nvSpPr>
          <p:spPr>
            <a:xfrm>
              <a:off x="4416026" y="1734569"/>
              <a:ext cx="1359016" cy="369332"/>
            </a:xfrm>
            <a:prstGeom prst="rect">
              <a:avLst/>
            </a:prstGeom>
            <a:noFill/>
          </p:spPr>
          <p:txBody>
            <a:bodyPr wrap="square" rtlCol="0">
              <a:spAutoFit/>
            </a:bodyPr>
            <a:lstStyle/>
            <a:p>
              <a:pPr algn="ctr"/>
              <a:r>
                <a:rPr lang="en-US"/>
                <a:t>V1</a:t>
              </a:r>
            </a:p>
          </p:txBody>
        </p:sp>
        <p:sp>
          <p:nvSpPr>
            <p:cNvPr id="44" name="TextBox 43">
              <a:extLst>
                <a:ext uri="{FF2B5EF4-FFF2-40B4-BE49-F238E27FC236}">
                  <a16:creationId xmlns:a16="http://schemas.microsoft.com/office/drawing/2014/main" id="{4DE157CC-3483-4785-B030-623E3321F788}"/>
                </a:ext>
              </a:extLst>
            </p:cNvPr>
            <p:cNvSpPr txBox="1"/>
            <p:nvPr/>
          </p:nvSpPr>
          <p:spPr>
            <a:xfrm>
              <a:off x="4409036" y="2355298"/>
              <a:ext cx="1359016" cy="369332"/>
            </a:xfrm>
            <a:prstGeom prst="rect">
              <a:avLst/>
            </a:prstGeom>
            <a:noFill/>
          </p:spPr>
          <p:txBody>
            <a:bodyPr wrap="square" rtlCol="0">
              <a:spAutoFit/>
            </a:bodyPr>
            <a:lstStyle/>
            <a:p>
              <a:pPr algn="ctr"/>
              <a:r>
                <a:rPr lang="en-US"/>
                <a:t>V1</a:t>
              </a:r>
            </a:p>
          </p:txBody>
        </p:sp>
        <p:sp>
          <p:nvSpPr>
            <p:cNvPr id="45" name="Rectangle 44">
              <a:extLst>
                <a:ext uri="{FF2B5EF4-FFF2-40B4-BE49-F238E27FC236}">
                  <a16:creationId xmlns:a16="http://schemas.microsoft.com/office/drawing/2014/main" id="{8BD070CE-DFF7-4399-AC77-92CEA91EA0A2}"/>
                </a:ext>
              </a:extLst>
            </p:cNvPr>
            <p:cNvSpPr/>
            <p:nvPr/>
          </p:nvSpPr>
          <p:spPr>
            <a:xfrm>
              <a:off x="2357843" y="4306432"/>
              <a:ext cx="1510018" cy="687898"/>
            </a:xfrm>
            <a:prstGeom prst="rect">
              <a:avLst/>
            </a:prstGeom>
            <a:solidFill>
              <a:srgbClr val="4472C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a:t>Platform Model</a:t>
              </a:r>
            </a:p>
          </p:txBody>
        </p:sp>
        <p:sp>
          <p:nvSpPr>
            <p:cNvPr id="47" name="TextBox 46">
              <a:extLst>
                <a:ext uri="{FF2B5EF4-FFF2-40B4-BE49-F238E27FC236}">
                  <a16:creationId xmlns:a16="http://schemas.microsoft.com/office/drawing/2014/main" id="{FA8337CC-2408-4CC4-830F-B7E67B3C90B0}"/>
                </a:ext>
              </a:extLst>
            </p:cNvPr>
            <p:cNvSpPr txBox="1"/>
            <p:nvPr/>
          </p:nvSpPr>
          <p:spPr>
            <a:xfrm>
              <a:off x="2357843" y="4919904"/>
              <a:ext cx="1359016" cy="369332"/>
            </a:xfrm>
            <a:prstGeom prst="rect">
              <a:avLst/>
            </a:prstGeom>
            <a:noFill/>
          </p:spPr>
          <p:txBody>
            <a:bodyPr wrap="square" rtlCol="0">
              <a:spAutoFit/>
            </a:bodyPr>
            <a:lstStyle/>
            <a:p>
              <a:pPr algn="ctr"/>
              <a:r>
                <a:rPr lang="en-US"/>
                <a:t>V2</a:t>
              </a:r>
            </a:p>
          </p:txBody>
        </p:sp>
        <p:sp>
          <p:nvSpPr>
            <p:cNvPr id="48" name="TextBox 47">
              <a:extLst>
                <a:ext uri="{FF2B5EF4-FFF2-40B4-BE49-F238E27FC236}">
                  <a16:creationId xmlns:a16="http://schemas.microsoft.com/office/drawing/2014/main" id="{9A2AA3FB-135E-455A-8A4A-C73F42896435}"/>
                </a:ext>
              </a:extLst>
            </p:cNvPr>
            <p:cNvSpPr txBox="1"/>
            <p:nvPr/>
          </p:nvSpPr>
          <p:spPr>
            <a:xfrm>
              <a:off x="390466" y="1149212"/>
              <a:ext cx="3374371" cy="307777"/>
            </a:xfrm>
            <a:prstGeom prst="rect">
              <a:avLst/>
            </a:prstGeom>
            <a:noFill/>
          </p:spPr>
          <p:txBody>
            <a:bodyPr wrap="square" rtlCol="0">
              <a:spAutoFit/>
            </a:bodyPr>
            <a:lstStyle/>
            <a:p>
              <a:r>
                <a:rPr lang="en-US" sz="1400" b="1"/>
                <a:t>Bug Fixes</a:t>
              </a:r>
            </a:p>
          </p:txBody>
        </p:sp>
        <p:sp>
          <p:nvSpPr>
            <p:cNvPr id="49" name="Rectangle 48">
              <a:extLst>
                <a:ext uri="{FF2B5EF4-FFF2-40B4-BE49-F238E27FC236}">
                  <a16:creationId xmlns:a16="http://schemas.microsoft.com/office/drawing/2014/main" id="{5FA5C351-00FE-4088-B62D-B34796B482FA}"/>
                </a:ext>
              </a:extLst>
            </p:cNvPr>
            <p:cNvSpPr/>
            <p:nvPr/>
          </p:nvSpPr>
          <p:spPr>
            <a:xfrm>
              <a:off x="5239546" y="4071571"/>
              <a:ext cx="1510018" cy="687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Enterprise Model</a:t>
              </a:r>
            </a:p>
          </p:txBody>
        </p:sp>
        <p:sp>
          <p:nvSpPr>
            <p:cNvPr id="50" name="Rectangle 49">
              <a:extLst>
                <a:ext uri="{FF2B5EF4-FFF2-40B4-BE49-F238E27FC236}">
                  <a16:creationId xmlns:a16="http://schemas.microsoft.com/office/drawing/2014/main" id="{D58BB0DD-392D-4F8D-9843-DF6DA053FABA}"/>
                </a:ext>
              </a:extLst>
            </p:cNvPr>
            <p:cNvSpPr/>
            <p:nvPr/>
          </p:nvSpPr>
          <p:spPr>
            <a:xfrm>
              <a:off x="5239546" y="4844775"/>
              <a:ext cx="1510018" cy="687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Enterprise Model</a:t>
              </a:r>
            </a:p>
          </p:txBody>
        </p:sp>
        <p:sp>
          <p:nvSpPr>
            <p:cNvPr id="52" name="TextBox 51">
              <a:extLst>
                <a:ext uri="{FF2B5EF4-FFF2-40B4-BE49-F238E27FC236}">
                  <a16:creationId xmlns:a16="http://schemas.microsoft.com/office/drawing/2014/main" id="{49767257-EE8C-4ACC-B68D-A4B6A0220AA6}"/>
                </a:ext>
              </a:extLst>
            </p:cNvPr>
            <p:cNvSpPr txBox="1"/>
            <p:nvPr/>
          </p:nvSpPr>
          <p:spPr>
            <a:xfrm>
              <a:off x="4409036" y="3982225"/>
              <a:ext cx="1359016" cy="369332"/>
            </a:xfrm>
            <a:prstGeom prst="rect">
              <a:avLst/>
            </a:prstGeom>
            <a:noFill/>
          </p:spPr>
          <p:txBody>
            <a:bodyPr wrap="square" rtlCol="0">
              <a:spAutoFit/>
            </a:bodyPr>
            <a:lstStyle/>
            <a:p>
              <a:pPr algn="ctr"/>
              <a:r>
                <a:rPr lang="en-US"/>
                <a:t>V2</a:t>
              </a:r>
            </a:p>
          </p:txBody>
        </p:sp>
        <p:sp>
          <p:nvSpPr>
            <p:cNvPr id="53" name="TextBox 52">
              <a:extLst>
                <a:ext uri="{FF2B5EF4-FFF2-40B4-BE49-F238E27FC236}">
                  <a16:creationId xmlns:a16="http://schemas.microsoft.com/office/drawing/2014/main" id="{AE299F60-0540-4822-86BB-46352B790372}"/>
                </a:ext>
              </a:extLst>
            </p:cNvPr>
            <p:cNvSpPr txBox="1"/>
            <p:nvPr/>
          </p:nvSpPr>
          <p:spPr>
            <a:xfrm>
              <a:off x="4405191" y="5188724"/>
              <a:ext cx="1359016" cy="369332"/>
            </a:xfrm>
            <a:prstGeom prst="rect">
              <a:avLst/>
            </a:prstGeom>
            <a:noFill/>
          </p:spPr>
          <p:txBody>
            <a:bodyPr wrap="square" rtlCol="0">
              <a:spAutoFit/>
            </a:bodyPr>
            <a:lstStyle/>
            <a:p>
              <a:pPr algn="ctr"/>
              <a:r>
                <a:rPr lang="en-US"/>
                <a:t>V2</a:t>
              </a:r>
            </a:p>
          </p:txBody>
        </p:sp>
        <p:cxnSp>
          <p:nvCxnSpPr>
            <p:cNvPr id="54" name="Straight Arrow Connector 53">
              <a:extLst>
                <a:ext uri="{FF2B5EF4-FFF2-40B4-BE49-F238E27FC236}">
                  <a16:creationId xmlns:a16="http://schemas.microsoft.com/office/drawing/2014/main" id="{F1E96AD8-7E96-4501-B267-5C6E4B5CF01C}"/>
                </a:ext>
              </a:extLst>
            </p:cNvPr>
            <p:cNvCxnSpPr>
              <a:cxnSpLocks/>
              <a:stCxn id="45" idx="3"/>
              <a:endCxn id="49" idx="1"/>
            </p:cNvCxnSpPr>
            <p:nvPr/>
          </p:nvCxnSpPr>
          <p:spPr>
            <a:xfrm flipV="1">
              <a:off x="3867861" y="4415520"/>
              <a:ext cx="1371685" cy="234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D59CB65-2643-445B-9B50-BBC1496E8E46}"/>
                </a:ext>
              </a:extLst>
            </p:cNvPr>
            <p:cNvCxnSpPr>
              <a:cxnSpLocks/>
              <a:stCxn id="45" idx="3"/>
              <a:endCxn id="50" idx="1"/>
            </p:cNvCxnSpPr>
            <p:nvPr/>
          </p:nvCxnSpPr>
          <p:spPr>
            <a:xfrm>
              <a:off x="3867861" y="4650381"/>
              <a:ext cx="1371685" cy="53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6" name="Graphic 55">
              <a:extLst>
                <a:ext uri="{FF2B5EF4-FFF2-40B4-BE49-F238E27FC236}">
                  <a16:creationId xmlns:a16="http://schemas.microsoft.com/office/drawing/2014/main" id="{1A4AA24B-6236-40D6-A2F8-8667BBD70B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71377" y="5772253"/>
              <a:ext cx="474323" cy="474323"/>
            </a:xfrm>
            <a:prstGeom prst="rect">
              <a:avLst/>
            </a:prstGeom>
          </p:spPr>
        </p:pic>
        <p:sp>
          <p:nvSpPr>
            <p:cNvPr id="57" name="Rectangle 56">
              <a:extLst>
                <a:ext uri="{FF2B5EF4-FFF2-40B4-BE49-F238E27FC236}">
                  <a16:creationId xmlns:a16="http://schemas.microsoft.com/office/drawing/2014/main" id="{F51E03FD-10A4-4B15-A2D0-789DE7F8E2EE}"/>
                </a:ext>
              </a:extLst>
            </p:cNvPr>
            <p:cNvSpPr/>
            <p:nvPr/>
          </p:nvSpPr>
          <p:spPr>
            <a:xfrm>
              <a:off x="5239546" y="5772253"/>
              <a:ext cx="1510018" cy="687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Platform Model Data</a:t>
              </a:r>
            </a:p>
          </p:txBody>
        </p:sp>
        <p:cxnSp>
          <p:nvCxnSpPr>
            <p:cNvPr id="58" name="Straight Arrow Connector 57">
              <a:extLst>
                <a:ext uri="{FF2B5EF4-FFF2-40B4-BE49-F238E27FC236}">
                  <a16:creationId xmlns:a16="http://schemas.microsoft.com/office/drawing/2014/main" id="{0C426B5A-BB67-4DB8-B693-74C4A773D882}"/>
                </a:ext>
              </a:extLst>
            </p:cNvPr>
            <p:cNvCxnSpPr>
              <a:cxnSpLocks/>
            </p:cNvCxnSpPr>
            <p:nvPr/>
          </p:nvCxnSpPr>
          <p:spPr>
            <a:xfrm>
              <a:off x="4770199" y="6123892"/>
              <a:ext cx="4049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7D2C912D-9A2A-4ACF-96C4-5CF5B569F1E2}"/>
                </a:ext>
              </a:extLst>
            </p:cNvPr>
            <p:cNvSpPr txBox="1"/>
            <p:nvPr/>
          </p:nvSpPr>
          <p:spPr>
            <a:xfrm>
              <a:off x="3946242" y="6195809"/>
              <a:ext cx="1359016" cy="369332"/>
            </a:xfrm>
            <a:prstGeom prst="rect">
              <a:avLst/>
            </a:prstGeom>
            <a:noFill/>
          </p:spPr>
          <p:txBody>
            <a:bodyPr wrap="square" rtlCol="0">
              <a:spAutoFit/>
            </a:bodyPr>
            <a:lstStyle/>
            <a:p>
              <a:pPr algn="ctr"/>
              <a:r>
                <a:rPr lang="en-US"/>
                <a:t>V2</a:t>
              </a:r>
            </a:p>
          </p:txBody>
        </p:sp>
        <p:cxnSp>
          <p:nvCxnSpPr>
            <p:cNvPr id="60" name="Straight Arrow Connector 59">
              <a:extLst>
                <a:ext uri="{FF2B5EF4-FFF2-40B4-BE49-F238E27FC236}">
                  <a16:creationId xmlns:a16="http://schemas.microsoft.com/office/drawing/2014/main" id="{ED6719E1-88C5-4132-9988-E65D1560BE81}"/>
                </a:ext>
              </a:extLst>
            </p:cNvPr>
            <p:cNvCxnSpPr>
              <a:cxnSpLocks/>
              <a:stCxn id="45" idx="3"/>
              <a:endCxn id="56" idx="1"/>
            </p:cNvCxnSpPr>
            <p:nvPr/>
          </p:nvCxnSpPr>
          <p:spPr>
            <a:xfrm>
              <a:off x="3867861" y="4650381"/>
              <a:ext cx="503516" cy="1359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1" name="Graphic 60">
              <a:extLst>
                <a:ext uri="{FF2B5EF4-FFF2-40B4-BE49-F238E27FC236}">
                  <a16:creationId xmlns:a16="http://schemas.microsoft.com/office/drawing/2014/main" id="{3AF4BD06-9DCC-4E04-B99A-3F0A14A71C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71377" y="3165826"/>
              <a:ext cx="474323" cy="474323"/>
            </a:xfrm>
            <a:prstGeom prst="rect">
              <a:avLst/>
            </a:prstGeom>
          </p:spPr>
        </p:pic>
        <p:sp>
          <p:nvSpPr>
            <p:cNvPr id="62" name="Rectangle 61">
              <a:extLst>
                <a:ext uri="{FF2B5EF4-FFF2-40B4-BE49-F238E27FC236}">
                  <a16:creationId xmlns:a16="http://schemas.microsoft.com/office/drawing/2014/main" id="{CA0152E0-00FE-490D-A580-A44D1E69C4F3}"/>
                </a:ext>
              </a:extLst>
            </p:cNvPr>
            <p:cNvSpPr/>
            <p:nvPr/>
          </p:nvSpPr>
          <p:spPr>
            <a:xfrm>
              <a:off x="5239546" y="3165826"/>
              <a:ext cx="1510018" cy="687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Platform Model Data</a:t>
              </a:r>
            </a:p>
          </p:txBody>
        </p:sp>
        <p:cxnSp>
          <p:nvCxnSpPr>
            <p:cNvPr id="63" name="Straight Arrow Connector 62">
              <a:extLst>
                <a:ext uri="{FF2B5EF4-FFF2-40B4-BE49-F238E27FC236}">
                  <a16:creationId xmlns:a16="http://schemas.microsoft.com/office/drawing/2014/main" id="{E3601B81-39B3-41B5-9F87-6856DDF850B9}"/>
                </a:ext>
              </a:extLst>
            </p:cNvPr>
            <p:cNvCxnSpPr>
              <a:cxnSpLocks/>
            </p:cNvCxnSpPr>
            <p:nvPr/>
          </p:nvCxnSpPr>
          <p:spPr>
            <a:xfrm>
              <a:off x="4770199" y="3517465"/>
              <a:ext cx="4049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C343414C-FBDF-4041-851A-830A8C321C1D}"/>
                </a:ext>
              </a:extLst>
            </p:cNvPr>
            <p:cNvSpPr txBox="1"/>
            <p:nvPr/>
          </p:nvSpPr>
          <p:spPr>
            <a:xfrm>
              <a:off x="3946242" y="3589382"/>
              <a:ext cx="1359016" cy="369332"/>
            </a:xfrm>
            <a:prstGeom prst="rect">
              <a:avLst/>
            </a:prstGeom>
            <a:noFill/>
          </p:spPr>
          <p:txBody>
            <a:bodyPr wrap="square" rtlCol="0">
              <a:spAutoFit/>
            </a:bodyPr>
            <a:lstStyle/>
            <a:p>
              <a:pPr algn="ctr"/>
              <a:r>
                <a:rPr lang="en-US"/>
                <a:t>V1</a:t>
              </a:r>
            </a:p>
          </p:txBody>
        </p:sp>
        <p:cxnSp>
          <p:nvCxnSpPr>
            <p:cNvPr id="65" name="Straight Arrow Connector 64">
              <a:extLst>
                <a:ext uri="{FF2B5EF4-FFF2-40B4-BE49-F238E27FC236}">
                  <a16:creationId xmlns:a16="http://schemas.microsoft.com/office/drawing/2014/main" id="{7A22DCFD-9C44-48C9-9B0C-336B499E4DF7}"/>
                </a:ext>
              </a:extLst>
            </p:cNvPr>
            <p:cNvCxnSpPr>
              <a:cxnSpLocks/>
              <a:stCxn id="31" idx="3"/>
              <a:endCxn id="61" idx="1"/>
            </p:cNvCxnSpPr>
            <p:nvPr/>
          </p:nvCxnSpPr>
          <p:spPr>
            <a:xfrm>
              <a:off x="3946242" y="2287444"/>
              <a:ext cx="425135" cy="1115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4858F82C-0DA8-468F-841A-E3C6EB101C55}"/>
                </a:ext>
              </a:extLst>
            </p:cNvPr>
            <p:cNvSpPr/>
            <p:nvPr/>
          </p:nvSpPr>
          <p:spPr>
            <a:xfrm>
              <a:off x="411480" y="1142086"/>
              <a:ext cx="10196100" cy="2741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74959E28-BB4F-4B35-BCB9-358ADD737424}"/>
                </a:ext>
              </a:extLst>
            </p:cNvPr>
            <p:cNvSpPr txBox="1"/>
            <p:nvPr/>
          </p:nvSpPr>
          <p:spPr>
            <a:xfrm>
              <a:off x="434379" y="3993873"/>
              <a:ext cx="3374371" cy="307777"/>
            </a:xfrm>
            <a:prstGeom prst="rect">
              <a:avLst/>
            </a:prstGeom>
            <a:noFill/>
          </p:spPr>
          <p:txBody>
            <a:bodyPr wrap="square" rtlCol="0">
              <a:spAutoFit/>
            </a:bodyPr>
            <a:lstStyle/>
            <a:p>
              <a:r>
                <a:rPr lang="en-US" sz="1400" b="1"/>
                <a:t>Updates</a:t>
              </a:r>
            </a:p>
          </p:txBody>
        </p:sp>
        <p:sp>
          <p:nvSpPr>
            <p:cNvPr id="68" name="Rectangle 67">
              <a:extLst>
                <a:ext uri="{FF2B5EF4-FFF2-40B4-BE49-F238E27FC236}">
                  <a16:creationId xmlns:a16="http://schemas.microsoft.com/office/drawing/2014/main" id="{63FA55A2-16BE-49C5-95D3-17BFDB984169}"/>
                </a:ext>
              </a:extLst>
            </p:cNvPr>
            <p:cNvSpPr/>
            <p:nvPr/>
          </p:nvSpPr>
          <p:spPr>
            <a:xfrm>
              <a:off x="411480" y="3991788"/>
              <a:ext cx="10196100" cy="26259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F2C63896-E5AB-4F4F-9762-9B740853C654}"/>
                </a:ext>
              </a:extLst>
            </p:cNvPr>
            <p:cNvSpPr/>
            <p:nvPr/>
          </p:nvSpPr>
          <p:spPr>
            <a:xfrm>
              <a:off x="611547" y="4306432"/>
              <a:ext cx="1510018" cy="687898"/>
            </a:xfrm>
            <a:prstGeom prst="rect">
              <a:avLst/>
            </a:prstGeom>
            <a:solidFill>
              <a:srgbClr val="4472C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a:t>Platform Directive</a:t>
              </a:r>
            </a:p>
          </p:txBody>
        </p:sp>
        <p:cxnSp>
          <p:nvCxnSpPr>
            <p:cNvPr id="70" name="Straight Arrow Connector 69">
              <a:extLst>
                <a:ext uri="{FF2B5EF4-FFF2-40B4-BE49-F238E27FC236}">
                  <a16:creationId xmlns:a16="http://schemas.microsoft.com/office/drawing/2014/main" id="{19A8F2D1-14A5-40B6-A920-E1D46D9B8664}"/>
                </a:ext>
              </a:extLst>
            </p:cNvPr>
            <p:cNvCxnSpPr>
              <a:cxnSpLocks/>
              <a:stCxn id="69" idx="3"/>
              <a:endCxn id="45" idx="1"/>
            </p:cNvCxnSpPr>
            <p:nvPr/>
          </p:nvCxnSpPr>
          <p:spPr>
            <a:xfrm>
              <a:off x="2121565" y="4650381"/>
              <a:ext cx="2362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BD991A11-E3CE-4A97-A6D2-54315D2DD1EB}"/>
                </a:ext>
              </a:extLst>
            </p:cNvPr>
            <p:cNvSpPr txBox="1"/>
            <p:nvPr/>
          </p:nvSpPr>
          <p:spPr>
            <a:xfrm>
              <a:off x="687048" y="4910363"/>
              <a:ext cx="1359016" cy="369332"/>
            </a:xfrm>
            <a:prstGeom prst="rect">
              <a:avLst/>
            </a:prstGeom>
            <a:noFill/>
          </p:spPr>
          <p:txBody>
            <a:bodyPr wrap="square" rtlCol="0">
              <a:spAutoFit/>
            </a:bodyPr>
            <a:lstStyle/>
            <a:p>
              <a:pPr algn="ctr"/>
              <a:r>
                <a:rPr lang="en-US"/>
                <a:t>V2</a:t>
              </a:r>
            </a:p>
          </p:txBody>
        </p:sp>
        <p:sp>
          <p:nvSpPr>
            <p:cNvPr id="72" name="Rectangle 71">
              <a:extLst>
                <a:ext uri="{FF2B5EF4-FFF2-40B4-BE49-F238E27FC236}">
                  <a16:creationId xmlns:a16="http://schemas.microsoft.com/office/drawing/2014/main" id="{8E100FCA-5F3E-461A-A7A9-5AE64F5EBC6D}"/>
                </a:ext>
              </a:extLst>
            </p:cNvPr>
            <p:cNvSpPr/>
            <p:nvPr/>
          </p:nvSpPr>
          <p:spPr>
            <a:xfrm>
              <a:off x="668843" y="1943495"/>
              <a:ext cx="1510018" cy="687898"/>
            </a:xfrm>
            <a:prstGeom prst="rect">
              <a:avLst/>
            </a:prstGeom>
            <a:solidFill>
              <a:srgbClr val="4472C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a:t>Platform Directive</a:t>
              </a:r>
            </a:p>
          </p:txBody>
        </p:sp>
        <p:sp>
          <p:nvSpPr>
            <p:cNvPr id="73" name="TextBox 72">
              <a:extLst>
                <a:ext uri="{FF2B5EF4-FFF2-40B4-BE49-F238E27FC236}">
                  <a16:creationId xmlns:a16="http://schemas.microsoft.com/office/drawing/2014/main" id="{375973A0-5EA0-4748-977B-EA2DAE7464D8}"/>
                </a:ext>
              </a:extLst>
            </p:cNvPr>
            <p:cNvSpPr txBox="1"/>
            <p:nvPr/>
          </p:nvSpPr>
          <p:spPr>
            <a:xfrm>
              <a:off x="687048" y="2576705"/>
              <a:ext cx="1359016" cy="369332"/>
            </a:xfrm>
            <a:prstGeom prst="rect">
              <a:avLst/>
            </a:prstGeom>
            <a:noFill/>
          </p:spPr>
          <p:txBody>
            <a:bodyPr wrap="square" rtlCol="0">
              <a:spAutoFit/>
            </a:bodyPr>
            <a:lstStyle/>
            <a:p>
              <a:pPr algn="ctr"/>
              <a:r>
                <a:rPr lang="en-US"/>
                <a:t>V1</a:t>
              </a:r>
            </a:p>
          </p:txBody>
        </p:sp>
        <p:cxnSp>
          <p:nvCxnSpPr>
            <p:cNvPr id="74" name="Straight Arrow Connector 73">
              <a:extLst>
                <a:ext uri="{FF2B5EF4-FFF2-40B4-BE49-F238E27FC236}">
                  <a16:creationId xmlns:a16="http://schemas.microsoft.com/office/drawing/2014/main" id="{04159846-7372-4435-8040-863BACD07B5A}"/>
                </a:ext>
              </a:extLst>
            </p:cNvPr>
            <p:cNvCxnSpPr>
              <a:cxnSpLocks/>
              <a:stCxn id="73" idx="2"/>
              <a:endCxn id="69" idx="0"/>
            </p:cNvCxnSpPr>
            <p:nvPr/>
          </p:nvCxnSpPr>
          <p:spPr>
            <a:xfrm>
              <a:off x="1366556" y="2946037"/>
              <a:ext cx="0" cy="1360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C92E0C23-E20E-4394-A874-FA06F299F8D6}"/>
                </a:ext>
              </a:extLst>
            </p:cNvPr>
            <p:cNvCxnSpPr>
              <a:cxnSpLocks/>
              <a:stCxn id="72" idx="3"/>
              <a:endCxn id="31" idx="1"/>
            </p:cNvCxnSpPr>
            <p:nvPr/>
          </p:nvCxnSpPr>
          <p:spPr>
            <a:xfrm>
              <a:off x="2178861" y="2287444"/>
              <a:ext cx="2573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C94CA557-40F3-4A06-AFB5-6169461A3262}"/>
                </a:ext>
              </a:extLst>
            </p:cNvPr>
            <p:cNvSpPr/>
            <p:nvPr/>
          </p:nvSpPr>
          <p:spPr>
            <a:xfrm>
              <a:off x="8643724" y="3164824"/>
              <a:ext cx="1510018" cy="687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Consumer Systems</a:t>
              </a:r>
            </a:p>
          </p:txBody>
        </p:sp>
        <p:pic>
          <p:nvPicPr>
            <p:cNvPr id="77" name="Graphic 76">
              <a:extLst>
                <a:ext uri="{FF2B5EF4-FFF2-40B4-BE49-F238E27FC236}">
                  <a16:creationId xmlns:a16="http://schemas.microsoft.com/office/drawing/2014/main" id="{ED11E54D-0A56-4D4A-9387-D3B9B0E0E72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42369" y="3209479"/>
              <a:ext cx="474323" cy="474323"/>
            </a:xfrm>
            <a:prstGeom prst="rect">
              <a:avLst/>
            </a:prstGeom>
          </p:spPr>
        </p:pic>
        <p:cxnSp>
          <p:nvCxnSpPr>
            <p:cNvPr id="78" name="Straight Arrow Connector 77">
              <a:extLst>
                <a:ext uri="{FF2B5EF4-FFF2-40B4-BE49-F238E27FC236}">
                  <a16:creationId xmlns:a16="http://schemas.microsoft.com/office/drawing/2014/main" id="{A5E96695-7851-450D-B1DC-82DED15BC76F}"/>
                </a:ext>
              </a:extLst>
            </p:cNvPr>
            <p:cNvCxnSpPr>
              <a:cxnSpLocks/>
              <a:stCxn id="62" idx="3"/>
            </p:cNvCxnSpPr>
            <p:nvPr/>
          </p:nvCxnSpPr>
          <p:spPr>
            <a:xfrm flipV="1">
              <a:off x="6749564" y="3508773"/>
              <a:ext cx="592302" cy="1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F3802262-0C07-401D-989E-3D3B0874FB82}"/>
                </a:ext>
              </a:extLst>
            </p:cNvPr>
            <p:cNvCxnSpPr>
              <a:cxnSpLocks/>
              <a:endCxn id="76" idx="1"/>
            </p:cNvCxnSpPr>
            <p:nvPr/>
          </p:nvCxnSpPr>
          <p:spPr>
            <a:xfrm flipV="1">
              <a:off x="8002688" y="3508773"/>
              <a:ext cx="641036" cy="8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D0F05C7C-CCA6-4351-A245-B5CAA988891D}"/>
                </a:ext>
              </a:extLst>
            </p:cNvPr>
            <p:cNvSpPr txBox="1"/>
            <p:nvPr/>
          </p:nvSpPr>
          <p:spPr>
            <a:xfrm>
              <a:off x="7017136" y="3585231"/>
              <a:ext cx="1359016" cy="369332"/>
            </a:xfrm>
            <a:prstGeom prst="rect">
              <a:avLst/>
            </a:prstGeom>
            <a:noFill/>
          </p:spPr>
          <p:txBody>
            <a:bodyPr wrap="square" rtlCol="0">
              <a:spAutoFit/>
            </a:bodyPr>
            <a:lstStyle/>
            <a:p>
              <a:pPr algn="ctr"/>
              <a:r>
                <a:rPr lang="en-US"/>
                <a:t>V1</a:t>
              </a:r>
            </a:p>
          </p:txBody>
        </p:sp>
        <p:sp>
          <p:nvSpPr>
            <p:cNvPr id="81" name="Rectangle 80">
              <a:extLst>
                <a:ext uri="{FF2B5EF4-FFF2-40B4-BE49-F238E27FC236}">
                  <a16:creationId xmlns:a16="http://schemas.microsoft.com/office/drawing/2014/main" id="{F7391434-75C7-4F6A-BEBC-1D72B0CD72D0}"/>
                </a:ext>
              </a:extLst>
            </p:cNvPr>
            <p:cNvSpPr/>
            <p:nvPr/>
          </p:nvSpPr>
          <p:spPr>
            <a:xfrm>
              <a:off x="8647271" y="5727189"/>
              <a:ext cx="1510018" cy="687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Consumer Systems</a:t>
              </a:r>
            </a:p>
          </p:txBody>
        </p:sp>
        <p:pic>
          <p:nvPicPr>
            <p:cNvPr id="82" name="Graphic 81">
              <a:extLst>
                <a:ext uri="{FF2B5EF4-FFF2-40B4-BE49-F238E27FC236}">
                  <a16:creationId xmlns:a16="http://schemas.microsoft.com/office/drawing/2014/main" id="{F2295F9B-564B-4FC9-8446-2EB48E820E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45916" y="5771844"/>
              <a:ext cx="474323" cy="474323"/>
            </a:xfrm>
            <a:prstGeom prst="rect">
              <a:avLst/>
            </a:prstGeom>
          </p:spPr>
        </p:pic>
        <p:cxnSp>
          <p:nvCxnSpPr>
            <p:cNvPr id="83" name="Straight Arrow Connector 82">
              <a:extLst>
                <a:ext uri="{FF2B5EF4-FFF2-40B4-BE49-F238E27FC236}">
                  <a16:creationId xmlns:a16="http://schemas.microsoft.com/office/drawing/2014/main" id="{13A6C4FA-F4A3-4EB4-8B1D-AAD690A3B342}"/>
                </a:ext>
              </a:extLst>
            </p:cNvPr>
            <p:cNvCxnSpPr>
              <a:cxnSpLocks/>
            </p:cNvCxnSpPr>
            <p:nvPr/>
          </p:nvCxnSpPr>
          <p:spPr>
            <a:xfrm flipV="1">
              <a:off x="6753111" y="6071138"/>
              <a:ext cx="592302" cy="1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CDB53A94-FCCA-4884-87DA-8DAC74A6F49C}"/>
                </a:ext>
              </a:extLst>
            </p:cNvPr>
            <p:cNvCxnSpPr>
              <a:cxnSpLocks/>
              <a:endCxn id="81" idx="1"/>
            </p:cNvCxnSpPr>
            <p:nvPr/>
          </p:nvCxnSpPr>
          <p:spPr>
            <a:xfrm flipV="1">
              <a:off x="8006235" y="6071138"/>
              <a:ext cx="641036" cy="8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A2901B16-B935-4B03-8030-614C8DD433AB}"/>
                </a:ext>
              </a:extLst>
            </p:cNvPr>
            <p:cNvSpPr txBox="1"/>
            <p:nvPr/>
          </p:nvSpPr>
          <p:spPr>
            <a:xfrm>
              <a:off x="7020683" y="6147596"/>
              <a:ext cx="1359016" cy="369332"/>
            </a:xfrm>
            <a:prstGeom prst="rect">
              <a:avLst/>
            </a:prstGeom>
            <a:noFill/>
          </p:spPr>
          <p:txBody>
            <a:bodyPr wrap="square" rtlCol="0">
              <a:spAutoFit/>
            </a:bodyPr>
            <a:lstStyle/>
            <a:p>
              <a:pPr algn="ctr"/>
              <a:r>
                <a:rPr lang="en-US"/>
                <a:t>V2</a:t>
              </a:r>
            </a:p>
          </p:txBody>
        </p:sp>
      </p:grpSp>
    </p:spTree>
    <p:extLst>
      <p:ext uri="{BB962C8B-B14F-4D97-AF65-F5344CB8AC3E}">
        <p14:creationId xmlns:p14="http://schemas.microsoft.com/office/powerpoint/2010/main" val="32954285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EF836B-6782-41F0-BD53-B74F333800EB}"/>
              </a:ext>
            </a:extLst>
          </p:cNvPr>
          <p:cNvSpPr>
            <a:spLocks noGrp="1"/>
          </p:cNvSpPr>
          <p:nvPr>
            <p:ph type="title"/>
          </p:nvPr>
        </p:nvSpPr>
        <p:spPr/>
        <p:txBody>
          <a:bodyPr/>
          <a:lstStyle/>
          <a:p>
            <a:r>
              <a:rPr lang="en-US"/>
              <a:t>Appendix</a:t>
            </a:r>
          </a:p>
        </p:txBody>
      </p:sp>
    </p:spTree>
    <p:extLst>
      <p:ext uri="{BB962C8B-B14F-4D97-AF65-F5344CB8AC3E}">
        <p14:creationId xmlns:p14="http://schemas.microsoft.com/office/powerpoint/2010/main" val="2502262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3D81-C52F-4E4F-A1FF-13BBD7396DDE}"/>
              </a:ext>
            </a:extLst>
          </p:cNvPr>
          <p:cNvSpPr>
            <a:spLocks noGrp="1"/>
          </p:cNvSpPr>
          <p:nvPr>
            <p:ph type="title"/>
          </p:nvPr>
        </p:nvSpPr>
        <p:spPr/>
        <p:txBody>
          <a:bodyPr/>
          <a:lstStyle/>
          <a:p>
            <a:pPr algn="l"/>
            <a:r>
              <a:rPr lang="en-US"/>
              <a:t>Proposed Architecture to Incorporate CDM into the Chevron Digital Ecosystem </a:t>
            </a:r>
          </a:p>
        </p:txBody>
      </p:sp>
      <p:grpSp>
        <p:nvGrpSpPr>
          <p:cNvPr id="6" name="Group 5">
            <a:extLst>
              <a:ext uri="{FF2B5EF4-FFF2-40B4-BE49-F238E27FC236}">
                <a16:creationId xmlns:a16="http://schemas.microsoft.com/office/drawing/2014/main" id="{374AF43F-14A4-4651-9BDD-98B03DD2DF12}"/>
              </a:ext>
            </a:extLst>
          </p:cNvPr>
          <p:cNvGrpSpPr/>
          <p:nvPr/>
        </p:nvGrpSpPr>
        <p:grpSpPr>
          <a:xfrm>
            <a:off x="1035596" y="1204253"/>
            <a:ext cx="7072396" cy="4449493"/>
            <a:chOff x="1915760" y="1294358"/>
            <a:chExt cx="7072396" cy="4449493"/>
          </a:xfrm>
        </p:grpSpPr>
        <p:pic>
          <p:nvPicPr>
            <p:cNvPr id="4" name="Picture 3">
              <a:extLst>
                <a:ext uri="{FF2B5EF4-FFF2-40B4-BE49-F238E27FC236}">
                  <a16:creationId xmlns:a16="http://schemas.microsoft.com/office/drawing/2014/main" id="{20FE31CA-8548-4A88-8EEB-89CBD944559A}"/>
                </a:ext>
              </a:extLst>
            </p:cNvPr>
            <p:cNvPicPr>
              <a:picLocks noChangeAspect="1"/>
            </p:cNvPicPr>
            <p:nvPr/>
          </p:nvPicPr>
          <p:blipFill rotWithShape="1">
            <a:blip r:embed="rId2"/>
            <a:srcRect l="26761"/>
            <a:stretch/>
          </p:blipFill>
          <p:spPr>
            <a:xfrm>
              <a:off x="2466109" y="1294358"/>
              <a:ext cx="6522047" cy="4449493"/>
            </a:xfrm>
            <a:prstGeom prst="rect">
              <a:avLst/>
            </a:prstGeom>
          </p:spPr>
        </p:pic>
        <p:pic>
          <p:nvPicPr>
            <p:cNvPr id="3" name="Picture 2">
              <a:extLst>
                <a:ext uri="{FF2B5EF4-FFF2-40B4-BE49-F238E27FC236}">
                  <a16:creationId xmlns:a16="http://schemas.microsoft.com/office/drawing/2014/main" id="{BF5E8A67-8EA8-4FF8-ACA2-4FAE9F4CC0E6}"/>
                </a:ext>
              </a:extLst>
            </p:cNvPr>
            <p:cNvPicPr>
              <a:picLocks noChangeAspect="1"/>
            </p:cNvPicPr>
            <p:nvPr/>
          </p:nvPicPr>
          <p:blipFill rotWithShape="1">
            <a:blip r:embed="rId3"/>
            <a:srcRect l="1002" t="16544" r="94825" b="68475"/>
            <a:stretch/>
          </p:blipFill>
          <p:spPr>
            <a:xfrm>
              <a:off x="2090737" y="2254419"/>
              <a:ext cx="371475" cy="666750"/>
            </a:xfrm>
            <a:prstGeom prst="rect">
              <a:avLst/>
            </a:prstGeom>
          </p:spPr>
        </p:pic>
        <p:sp>
          <p:nvSpPr>
            <p:cNvPr id="5" name="TextBox 4">
              <a:extLst>
                <a:ext uri="{FF2B5EF4-FFF2-40B4-BE49-F238E27FC236}">
                  <a16:creationId xmlns:a16="http://schemas.microsoft.com/office/drawing/2014/main" id="{3A65BD35-D630-4308-B666-8DEADAB14A2B}"/>
                </a:ext>
              </a:extLst>
            </p:cNvPr>
            <p:cNvSpPr txBox="1"/>
            <p:nvPr/>
          </p:nvSpPr>
          <p:spPr>
            <a:xfrm>
              <a:off x="1915760" y="2921169"/>
              <a:ext cx="721428" cy="507831"/>
            </a:xfrm>
            <a:prstGeom prst="rect">
              <a:avLst/>
            </a:prstGeom>
            <a:solidFill>
              <a:schemeClr val="bg1"/>
            </a:solidFill>
          </p:spPr>
          <p:txBody>
            <a:bodyPr wrap="square" rtlCol="0">
              <a:spAutoFit/>
            </a:bodyPr>
            <a:lstStyle/>
            <a:p>
              <a:pPr algn="ctr"/>
              <a:r>
                <a:rPr lang="en-US" sz="900">
                  <a:solidFill>
                    <a:schemeClr val="accent1"/>
                  </a:solidFill>
                </a:rPr>
                <a:t>Data Architect</a:t>
              </a:r>
            </a:p>
            <a:p>
              <a:pPr algn="ctr"/>
              <a:endParaRPr lang="en-US" sz="900">
                <a:solidFill>
                  <a:schemeClr val="accent1"/>
                </a:solidFill>
              </a:endParaRPr>
            </a:p>
          </p:txBody>
        </p:sp>
      </p:grpSp>
    </p:spTree>
    <p:extLst>
      <p:ext uri="{BB962C8B-B14F-4D97-AF65-F5344CB8AC3E}">
        <p14:creationId xmlns:p14="http://schemas.microsoft.com/office/powerpoint/2010/main" val="3145369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39A2-B5E9-4576-BBF1-8B4CABB1F22C}"/>
              </a:ext>
            </a:extLst>
          </p:cNvPr>
          <p:cNvSpPr>
            <a:spLocks noGrp="1"/>
          </p:cNvSpPr>
          <p:nvPr>
            <p:ph type="title"/>
          </p:nvPr>
        </p:nvSpPr>
        <p:spPr/>
        <p:txBody>
          <a:bodyPr/>
          <a:lstStyle/>
          <a:p>
            <a:pPr algn="l"/>
            <a:r>
              <a:rPr lang="en-US"/>
              <a:t>Microsoft Power Platform can be utilized to build the CDM for out-of-the-box functionality</a:t>
            </a:r>
          </a:p>
        </p:txBody>
      </p:sp>
      <p:pic>
        <p:nvPicPr>
          <p:cNvPr id="25" name="Picture 24">
            <a:extLst>
              <a:ext uri="{FF2B5EF4-FFF2-40B4-BE49-F238E27FC236}">
                <a16:creationId xmlns:a16="http://schemas.microsoft.com/office/drawing/2014/main" id="{43078E07-8ABE-452C-A0C2-450A12F0E9D7}"/>
              </a:ext>
            </a:extLst>
          </p:cNvPr>
          <p:cNvPicPr>
            <a:picLocks noChangeAspect="1"/>
          </p:cNvPicPr>
          <p:nvPr/>
        </p:nvPicPr>
        <p:blipFill>
          <a:blip r:embed="rId2"/>
          <a:stretch>
            <a:fillRect/>
          </a:stretch>
        </p:blipFill>
        <p:spPr>
          <a:xfrm>
            <a:off x="6760242" y="2358728"/>
            <a:ext cx="1065321" cy="763480"/>
          </a:xfrm>
          <a:prstGeom prst="rect">
            <a:avLst/>
          </a:prstGeom>
        </p:spPr>
      </p:pic>
      <p:sp>
        <p:nvSpPr>
          <p:cNvPr id="27" name="TextBox 26">
            <a:extLst>
              <a:ext uri="{FF2B5EF4-FFF2-40B4-BE49-F238E27FC236}">
                <a16:creationId xmlns:a16="http://schemas.microsoft.com/office/drawing/2014/main" id="{1E7B0304-CF8A-49A6-956F-48634129A7EE}"/>
              </a:ext>
            </a:extLst>
          </p:cNvPr>
          <p:cNvSpPr txBox="1"/>
          <p:nvPr/>
        </p:nvSpPr>
        <p:spPr>
          <a:xfrm>
            <a:off x="6675800" y="2061838"/>
            <a:ext cx="1234204" cy="307777"/>
          </a:xfrm>
          <a:prstGeom prst="rect">
            <a:avLst/>
          </a:prstGeom>
          <a:noFill/>
        </p:spPr>
        <p:txBody>
          <a:bodyPr wrap="square" rtlCol="0">
            <a:spAutoFit/>
          </a:bodyPr>
          <a:lstStyle/>
          <a:p>
            <a:pPr algn="ctr"/>
            <a:r>
              <a:rPr lang="en-US" sz="1400"/>
              <a:t>Data Lake</a:t>
            </a:r>
          </a:p>
        </p:txBody>
      </p:sp>
      <p:sp>
        <p:nvSpPr>
          <p:cNvPr id="39" name="Content Placeholder 5">
            <a:extLst>
              <a:ext uri="{FF2B5EF4-FFF2-40B4-BE49-F238E27FC236}">
                <a16:creationId xmlns:a16="http://schemas.microsoft.com/office/drawing/2014/main" id="{169190BD-0395-4D2C-A738-9483B1CC1807}"/>
              </a:ext>
            </a:extLst>
          </p:cNvPr>
          <p:cNvSpPr>
            <a:spLocks noGrp="1"/>
          </p:cNvSpPr>
          <p:nvPr>
            <p:ph idx="1"/>
          </p:nvPr>
        </p:nvSpPr>
        <p:spPr>
          <a:xfrm>
            <a:off x="325382" y="4550213"/>
            <a:ext cx="4089455" cy="1532455"/>
          </a:xfrm>
        </p:spPr>
        <p:txBody>
          <a:bodyPr/>
          <a:lstStyle/>
          <a:p>
            <a:pPr marL="0" indent="0">
              <a:buNone/>
            </a:pPr>
            <a:r>
              <a:rPr lang="en-US" b="1"/>
              <a:t>Pros:</a:t>
            </a:r>
          </a:p>
          <a:p>
            <a:r>
              <a:rPr lang="en-US"/>
              <a:t>Utilize Power Apps UI to allow developers to build CDMs</a:t>
            </a:r>
          </a:p>
          <a:p>
            <a:r>
              <a:rPr lang="en-US"/>
              <a:t>Snapshot is saved as CSVs to be utilized by CDMs</a:t>
            </a:r>
          </a:p>
          <a:p>
            <a:endParaRPr lang="en-US"/>
          </a:p>
        </p:txBody>
      </p:sp>
      <p:pic>
        <p:nvPicPr>
          <p:cNvPr id="3" name="Picture 2">
            <a:extLst>
              <a:ext uri="{FF2B5EF4-FFF2-40B4-BE49-F238E27FC236}">
                <a16:creationId xmlns:a16="http://schemas.microsoft.com/office/drawing/2014/main" id="{81E05F32-7BAA-48EC-8AD9-EC7318F9B9AF}"/>
              </a:ext>
            </a:extLst>
          </p:cNvPr>
          <p:cNvPicPr>
            <a:picLocks noChangeAspect="1"/>
          </p:cNvPicPr>
          <p:nvPr/>
        </p:nvPicPr>
        <p:blipFill>
          <a:blip r:embed="rId3"/>
          <a:stretch>
            <a:fillRect/>
          </a:stretch>
        </p:blipFill>
        <p:spPr>
          <a:xfrm>
            <a:off x="4197868" y="2369615"/>
            <a:ext cx="748264" cy="748264"/>
          </a:xfrm>
          <a:prstGeom prst="rect">
            <a:avLst/>
          </a:prstGeom>
        </p:spPr>
      </p:pic>
      <p:sp>
        <p:nvSpPr>
          <p:cNvPr id="16" name="Rectangle 15">
            <a:extLst>
              <a:ext uri="{FF2B5EF4-FFF2-40B4-BE49-F238E27FC236}">
                <a16:creationId xmlns:a16="http://schemas.microsoft.com/office/drawing/2014/main" id="{10EC4F2C-9E26-474B-97BE-A3A2E1A1E665}"/>
              </a:ext>
            </a:extLst>
          </p:cNvPr>
          <p:cNvSpPr/>
          <p:nvPr/>
        </p:nvSpPr>
        <p:spPr>
          <a:xfrm>
            <a:off x="1229661" y="2369615"/>
            <a:ext cx="1154097" cy="76348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Source</a:t>
            </a:r>
          </a:p>
        </p:txBody>
      </p:sp>
      <p:cxnSp>
        <p:nvCxnSpPr>
          <p:cNvPr id="17" name="Straight Arrow Connector 16">
            <a:extLst>
              <a:ext uri="{FF2B5EF4-FFF2-40B4-BE49-F238E27FC236}">
                <a16:creationId xmlns:a16="http://schemas.microsoft.com/office/drawing/2014/main" id="{26CA233B-80F0-432F-83F4-756750AAD101}"/>
              </a:ext>
            </a:extLst>
          </p:cNvPr>
          <p:cNvCxnSpPr>
            <a:cxnSpLocks/>
            <a:stCxn id="16" idx="3"/>
            <a:endCxn id="3" idx="1"/>
          </p:cNvCxnSpPr>
          <p:nvPr/>
        </p:nvCxnSpPr>
        <p:spPr>
          <a:xfrm flipV="1">
            <a:off x="2383758" y="2743747"/>
            <a:ext cx="1814110" cy="7608"/>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pic>
        <p:nvPicPr>
          <p:cNvPr id="20" name="Picture 19">
            <a:extLst>
              <a:ext uri="{FF2B5EF4-FFF2-40B4-BE49-F238E27FC236}">
                <a16:creationId xmlns:a16="http://schemas.microsoft.com/office/drawing/2014/main" id="{40BB6746-3350-439D-BC23-F58C364BAB43}"/>
              </a:ext>
            </a:extLst>
          </p:cNvPr>
          <p:cNvPicPr>
            <a:picLocks noChangeAspect="1"/>
          </p:cNvPicPr>
          <p:nvPr/>
        </p:nvPicPr>
        <p:blipFill>
          <a:blip r:embed="rId4"/>
          <a:stretch>
            <a:fillRect/>
          </a:stretch>
        </p:blipFill>
        <p:spPr>
          <a:xfrm>
            <a:off x="4414837" y="3701438"/>
            <a:ext cx="314325" cy="628650"/>
          </a:xfrm>
          <a:prstGeom prst="rect">
            <a:avLst/>
          </a:prstGeom>
        </p:spPr>
      </p:pic>
      <p:cxnSp>
        <p:nvCxnSpPr>
          <p:cNvPr id="22" name="Straight Arrow Connector 21">
            <a:extLst>
              <a:ext uri="{FF2B5EF4-FFF2-40B4-BE49-F238E27FC236}">
                <a16:creationId xmlns:a16="http://schemas.microsoft.com/office/drawing/2014/main" id="{BAF4C8FD-FA04-4D88-BE4A-01272600E4E8}"/>
              </a:ext>
            </a:extLst>
          </p:cNvPr>
          <p:cNvCxnSpPr>
            <a:cxnSpLocks/>
            <a:stCxn id="20" idx="0"/>
            <a:endCxn id="3" idx="2"/>
          </p:cNvCxnSpPr>
          <p:nvPr/>
        </p:nvCxnSpPr>
        <p:spPr>
          <a:xfrm flipV="1">
            <a:off x="4572000" y="3117879"/>
            <a:ext cx="0" cy="583559"/>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620387F3-37E3-4A2E-A9B4-FA84F39B3917}"/>
              </a:ext>
            </a:extLst>
          </p:cNvPr>
          <p:cNvCxnSpPr>
            <a:cxnSpLocks/>
            <a:stCxn id="3" idx="3"/>
            <a:endCxn id="25" idx="1"/>
          </p:cNvCxnSpPr>
          <p:nvPr/>
        </p:nvCxnSpPr>
        <p:spPr>
          <a:xfrm flipV="1">
            <a:off x="4946132" y="2740468"/>
            <a:ext cx="1814110" cy="3279"/>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2259578D-430E-42FD-9572-3AE405BA46EF}"/>
              </a:ext>
            </a:extLst>
          </p:cNvPr>
          <p:cNvSpPr txBox="1"/>
          <p:nvPr/>
        </p:nvSpPr>
        <p:spPr>
          <a:xfrm>
            <a:off x="3959660" y="2009286"/>
            <a:ext cx="1234204" cy="307777"/>
          </a:xfrm>
          <a:prstGeom prst="rect">
            <a:avLst/>
          </a:prstGeom>
          <a:noFill/>
        </p:spPr>
        <p:txBody>
          <a:bodyPr wrap="square" rtlCol="0">
            <a:spAutoFit/>
          </a:bodyPr>
          <a:lstStyle/>
          <a:p>
            <a:pPr algn="ctr"/>
            <a:r>
              <a:rPr lang="en-US" sz="1400"/>
              <a:t>Power Apps</a:t>
            </a:r>
          </a:p>
        </p:txBody>
      </p:sp>
      <p:sp>
        <p:nvSpPr>
          <p:cNvPr id="32" name="Content Placeholder 5">
            <a:extLst>
              <a:ext uri="{FF2B5EF4-FFF2-40B4-BE49-F238E27FC236}">
                <a16:creationId xmlns:a16="http://schemas.microsoft.com/office/drawing/2014/main" id="{0D8403DB-22A1-49E1-9B2D-AA840EB884B3}"/>
              </a:ext>
            </a:extLst>
          </p:cNvPr>
          <p:cNvSpPr txBox="1">
            <a:spLocks/>
          </p:cNvSpPr>
          <p:nvPr/>
        </p:nvSpPr>
        <p:spPr>
          <a:xfrm>
            <a:off x="4729163" y="4550212"/>
            <a:ext cx="4089455" cy="1532455"/>
          </a:xfrm>
          <a:prstGeom prst="rect">
            <a:avLst/>
          </a:prstGeom>
        </p:spPr>
        <p:txBody>
          <a:bodyPr vert="horz" lIns="0" tIns="0" rIns="0" bIns="0" rtlCol="0">
            <a:noAutofit/>
          </a:bodyPr>
          <a:lstStyle>
            <a:lvl1pPr marL="171450" indent="-171450" algn="l" defTabSz="457200" rtl="0" eaLnBrk="1" latinLnBrk="0" hangingPunct="1">
              <a:spcBef>
                <a:spcPts val="500"/>
              </a:spcBef>
              <a:buFont typeface="Arial"/>
              <a:buChar char="•"/>
              <a:defRPr sz="1800" kern="1200">
                <a:solidFill>
                  <a:schemeClr val="tx1"/>
                </a:solidFill>
                <a:latin typeface="+mn-lt"/>
                <a:ea typeface="+mn-ea"/>
                <a:cs typeface="+mn-cs"/>
              </a:defRPr>
            </a:lvl1pPr>
            <a:lvl2pPr marL="342900" indent="-171450" algn="l" defTabSz="457200" rtl="0" eaLnBrk="1" latinLnBrk="0" hangingPunct="1">
              <a:spcBef>
                <a:spcPts val="500"/>
              </a:spcBef>
              <a:buFont typeface="Arial"/>
              <a:buChar char="–"/>
              <a:defRPr sz="1800" kern="1200">
                <a:solidFill>
                  <a:schemeClr val="tx1"/>
                </a:solidFill>
                <a:latin typeface="+mn-lt"/>
                <a:ea typeface="+mn-ea"/>
                <a:cs typeface="+mn-cs"/>
              </a:defRPr>
            </a:lvl2pPr>
            <a:lvl3pPr marL="514350" indent="-171450" algn="l" defTabSz="457200" rtl="0" eaLnBrk="1" latinLnBrk="0" hangingPunct="1">
              <a:spcBef>
                <a:spcPts val="500"/>
              </a:spcBef>
              <a:buFont typeface="Arial"/>
              <a:buChar char="•"/>
              <a:defRPr sz="1800" kern="1200">
                <a:solidFill>
                  <a:schemeClr val="tx1"/>
                </a:solidFill>
                <a:latin typeface="+mn-lt"/>
                <a:ea typeface="+mn-ea"/>
                <a:cs typeface="+mn-cs"/>
              </a:defRPr>
            </a:lvl3pPr>
            <a:lvl4pPr marL="685800" indent="-171450" algn="l" defTabSz="457200" rtl="0" eaLnBrk="1" latinLnBrk="0" hangingPunct="1">
              <a:spcBef>
                <a:spcPts val="500"/>
              </a:spcBef>
              <a:buSzPct val="100000"/>
              <a:buFont typeface="Arial"/>
              <a:buChar char="–"/>
              <a:defRPr sz="1800" kern="1200">
                <a:solidFill>
                  <a:schemeClr val="tx1"/>
                </a:solidFill>
                <a:latin typeface="+mn-lt"/>
                <a:ea typeface="+mn-ea"/>
                <a:cs typeface="+mn-cs"/>
              </a:defRPr>
            </a:lvl4pPr>
            <a:lvl5pPr marL="858838" indent="-173038" algn="l" defTabSz="457200" rtl="0" eaLnBrk="1" latinLnBrk="0" hangingPunct="1">
              <a:spcBef>
                <a:spcPts val="5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a:t>Cons:</a:t>
            </a:r>
          </a:p>
          <a:p>
            <a:r>
              <a:rPr lang="en-US"/>
              <a:t>CDMs can not be leveraged by APIs outside of Power Platform</a:t>
            </a:r>
          </a:p>
          <a:p>
            <a:r>
              <a:rPr lang="en-US"/>
              <a:t>CDMs are not source controlled</a:t>
            </a:r>
          </a:p>
        </p:txBody>
      </p:sp>
      <p:sp>
        <p:nvSpPr>
          <p:cNvPr id="34" name="TextBox 33">
            <a:extLst>
              <a:ext uri="{FF2B5EF4-FFF2-40B4-BE49-F238E27FC236}">
                <a16:creationId xmlns:a16="http://schemas.microsoft.com/office/drawing/2014/main" id="{2E8F02ED-2050-4099-9C1F-36CE5A75E3E5}"/>
              </a:ext>
            </a:extLst>
          </p:cNvPr>
          <p:cNvSpPr txBox="1"/>
          <p:nvPr/>
        </p:nvSpPr>
        <p:spPr>
          <a:xfrm>
            <a:off x="5245493" y="2441357"/>
            <a:ext cx="1193412" cy="276999"/>
          </a:xfrm>
          <a:prstGeom prst="rect">
            <a:avLst/>
          </a:prstGeom>
          <a:noFill/>
        </p:spPr>
        <p:txBody>
          <a:bodyPr wrap="square" rtlCol="0">
            <a:spAutoFit/>
          </a:bodyPr>
          <a:lstStyle/>
          <a:p>
            <a:r>
              <a:rPr lang="en-US" sz="1200"/>
              <a:t>Create CDMs</a:t>
            </a:r>
          </a:p>
        </p:txBody>
      </p:sp>
      <p:sp>
        <p:nvSpPr>
          <p:cNvPr id="40" name="TextBox 39">
            <a:extLst>
              <a:ext uri="{FF2B5EF4-FFF2-40B4-BE49-F238E27FC236}">
                <a16:creationId xmlns:a16="http://schemas.microsoft.com/office/drawing/2014/main" id="{1DA611D0-F59A-4164-8D24-E7ACAE6C4CBE}"/>
              </a:ext>
            </a:extLst>
          </p:cNvPr>
          <p:cNvSpPr txBox="1"/>
          <p:nvPr/>
        </p:nvSpPr>
        <p:spPr>
          <a:xfrm>
            <a:off x="5256481" y="2787971"/>
            <a:ext cx="1193412" cy="646331"/>
          </a:xfrm>
          <a:prstGeom prst="rect">
            <a:avLst/>
          </a:prstGeom>
          <a:noFill/>
        </p:spPr>
        <p:txBody>
          <a:bodyPr wrap="square" rtlCol="0">
            <a:spAutoFit/>
          </a:bodyPr>
          <a:lstStyle/>
          <a:p>
            <a:r>
              <a:rPr lang="en-US" sz="1200"/>
              <a:t>Export Snapshot Data as CSV</a:t>
            </a:r>
          </a:p>
        </p:txBody>
      </p:sp>
    </p:spTree>
    <p:extLst>
      <p:ext uri="{BB962C8B-B14F-4D97-AF65-F5344CB8AC3E}">
        <p14:creationId xmlns:p14="http://schemas.microsoft.com/office/powerpoint/2010/main" val="3501064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ECC91-8A0A-4631-BF97-CF2814125284}"/>
              </a:ext>
            </a:extLst>
          </p:cNvPr>
          <p:cNvSpPr>
            <a:spLocks noGrp="1"/>
          </p:cNvSpPr>
          <p:nvPr>
            <p:ph type="title"/>
          </p:nvPr>
        </p:nvSpPr>
        <p:spPr/>
        <p:txBody>
          <a:bodyPr/>
          <a:lstStyle/>
          <a:p>
            <a:pPr algn="l"/>
            <a:r>
              <a:rPr lang="en-US"/>
              <a:t>Microsoft Common Data Model Capability</a:t>
            </a:r>
            <a:br>
              <a:rPr lang="en-US"/>
            </a:br>
            <a:endParaRPr lang="en-US"/>
          </a:p>
        </p:txBody>
      </p:sp>
      <p:pic>
        <p:nvPicPr>
          <p:cNvPr id="10" name="Picture 9">
            <a:extLst>
              <a:ext uri="{FF2B5EF4-FFF2-40B4-BE49-F238E27FC236}">
                <a16:creationId xmlns:a16="http://schemas.microsoft.com/office/drawing/2014/main" id="{B1ECEFF6-4DD8-4283-9D3A-E5F78E747A84}"/>
              </a:ext>
            </a:extLst>
          </p:cNvPr>
          <p:cNvPicPr>
            <a:picLocks noChangeAspect="1"/>
          </p:cNvPicPr>
          <p:nvPr/>
        </p:nvPicPr>
        <p:blipFill>
          <a:blip r:embed="rId2"/>
          <a:stretch>
            <a:fillRect/>
          </a:stretch>
        </p:blipFill>
        <p:spPr>
          <a:xfrm>
            <a:off x="1080654" y="1098378"/>
            <a:ext cx="7112000" cy="5313641"/>
          </a:xfrm>
          <a:prstGeom prst="rect">
            <a:avLst/>
          </a:prstGeom>
        </p:spPr>
      </p:pic>
    </p:spTree>
    <p:extLst>
      <p:ext uri="{BB962C8B-B14F-4D97-AF65-F5344CB8AC3E}">
        <p14:creationId xmlns:p14="http://schemas.microsoft.com/office/powerpoint/2010/main" val="36102871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39A2-B5E9-4576-BBF1-8B4CABB1F22C}"/>
              </a:ext>
            </a:extLst>
          </p:cNvPr>
          <p:cNvSpPr>
            <a:spLocks noGrp="1"/>
          </p:cNvSpPr>
          <p:nvPr>
            <p:ph type="title"/>
          </p:nvPr>
        </p:nvSpPr>
        <p:spPr/>
        <p:txBody>
          <a:bodyPr/>
          <a:lstStyle/>
          <a:p>
            <a:pPr algn="l"/>
            <a:r>
              <a:rPr lang="en-US"/>
              <a:t>Another option is to create CDMs in a central repository which is synced to the Data Lake</a:t>
            </a:r>
          </a:p>
        </p:txBody>
      </p:sp>
      <p:pic>
        <p:nvPicPr>
          <p:cNvPr id="21" name="Picture 20">
            <a:extLst>
              <a:ext uri="{FF2B5EF4-FFF2-40B4-BE49-F238E27FC236}">
                <a16:creationId xmlns:a16="http://schemas.microsoft.com/office/drawing/2014/main" id="{618B3545-A64D-46B9-9468-5124CE7A0B8B}"/>
              </a:ext>
            </a:extLst>
          </p:cNvPr>
          <p:cNvPicPr>
            <a:picLocks noChangeAspect="1"/>
          </p:cNvPicPr>
          <p:nvPr/>
        </p:nvPicPr>
        <p:blipFill>
          <a:blip r:embed="rId2"/>
          <a:stretch>
            <a:fillRect/>
          </a:stretch>
        </p:blipFill>
        <p:spPr>
          <a:xfrm>
            <a:off x="3568821" y="2224443"/>
            <a:ext cx="763481" cy="763481"/>
          </a:xfrm>
          <a:prstGeom prst="rect">
            <a:avLst/>
          </a:prstGeom>
        </p:spPr>
      </p:pic>
      <p:pic>
        <p:nvPicPr>
          <p:cNvPr id="25" name="Picture 24">
            <a:extLst>
              <a:ext uri="{FF2B5EF4-FFF2-40B4-BE49-F238E27FC236}">
                <a16:creationId xmlns:a16="http://schemas.microsoft.com/office/drawing/2014/main" id="{43078E07-8ABE-452C-A0C2-450A12F0E9D7}"/>
              </a:ext>
            </a:extLst>
          </p:cNvPr>
          <p:cNvPicPr>
            <a:picLocks noChangeAspect="1"/>
          </p:cNvPicPr>
          <p:nvPr/>
        </p:nvPicPr>
        <p:blipFill>
          <a:blip r:embed="rId3"/>
          <a:stretch>
            <a:fillRect/>
          </a:stretch>
        </p:blipFill>
        <p:spPr>
          <a:xfrm>
            <a:off x="5592723" y="2222224"/>
            <a:ext cx="1065321" cy="763480"/>
          </a:xfrm>
          <a:prstGeom prst="rect">
            <a:avLst/>
          </a:prstGeom>
        </p:spPr>
      </p:pic>
      <p:sp>
        <p:nvSpPr>
          <p:cNvPr id="26" name="TextBox 25">
            <a:extLst>
              <a:ext uri="{FF2B5EF4-FFF2-40B4-BE49-F238E27FC236}">
                <a16:creationId xmlns:a16="http://schemas.microsoft.com/office/drawing/2014/main" id="{67C23FAB-51FC-43B5-ACCB-A51D6E05F8DC}"/>
              </a:ext>
            </a:extLst>
          </p:cNvPr>
          <p:cNvSpPr txBox="1"/>
          <p:nvPr/>
        </p:nvSpPr>
        <p:spPr>
          <a:xfrm>
            <a:off x="3333459" y="1675604"/>
            <a:ext cx="1234204" cy="523220"/>
          </a:xfrm>
          <a:prstGeom prst="rect">
            <a:avLst/>
          </a:prstGeom>
          <a:noFill/>
        </p:spPr>
        <p:txBody>
          <a:bodyPr wrap="square" rtlCol="0">
            <a:spAutoFit/>
          </a:bodyPr>
          <a:lstStyle/>
          <a:p>
            <a:pPr algn="ctr"/>
            <a:r>
              <a:rPr lang="en-US" sz="1400"/>
              <a:t>Data Central Repo</a:t>
            </a:r>
          </a:p>
        </p:txBody>
      </p:sp>
      <p:sp>
        <p:nvSpPr>
          <p:cNvPr id="27" name="TextBox 26">
            <a:extLst>
              <a:ext uri="{FF2B5EF4-FFF2-40B4-BE49-F238E27FC236}">
                <a16:creationId xmlns:a16="http://schemas.microsoft.com/office/drawing/2014/main" id="{1E7B0304-CF8A-49A6-956F-48634129A7EE}"/>
              </a:ext>
            </a:extLst>
          </p:cNvPr>
          <p:cNvSpPr txBox="1"/>
          <p:nvPr/>
        </p:nvSpPr>
        <p:spPr>
          <a:xfrm>
            <a:off x="5508281" y="1880320"/>
            <a:ext cx="1234204" cy="307777"/>
          </a:xfrm>
          <a:prstGeom prst="rect">
            <a:avLst/>
          </a:prstGeom>
          <a:noFill/>
        </p:spPr>
        <p:txBody>
          <a:bodyPr wrap="square" rtlCol="0">
            <a:spAutoFit/>
          </a:bodyPr>
          <a:lstStyle/>
          <a:p>
            <a:pPr algn="ctr"/>
            <a:r>
              <a:rPr lang="en-US" sz="1400"/>
              <a:t>Data Lake</a:t>
            </a:r>
          </a:p>
        </p:txBody>
      </p:sp>
      <p:sp>
        <p:nvSpPr>
          <p:cNvPr id="28" name="TextBox 27">
            <a:extLst>
              <a:ext uri="{FF2B5EF4-FFF2-40B4-BE49-F238E27FC236}">
                <a16:creationId xmlns:a16="http://schemas.microsoft.com/office/drawing/2014/main" id="{2239A44B-CAEF-42AA-9E6E-2B28ACB72911}"/>
              </a:ext>
            </a:extLst>
          </p:cNvPr>
          <p:cNvSpPr txBox="1"/>
          <p:nvPr/>
        </p:nvSpPr>
        <p:spPr>
          <a:xfrm>
            <a:off x="3568821" y="3105835"/>
            <a:ext cx="1234204" cy="276999"/>
          </a:xfrm>
          <a:prstGeom prst="rect">
            <a:avLst/>
          </a:prstGeom>
          <a:noFill/>
        </p:spPr>
        <p:txBody>
          <a:bodyPr wrap="square" rtlCol="0">
            <a:spAutoFit/>
          </a:bodyPr>
          <a:lstStyle/>
          <a:p>
            <a:pPr marL="171450" indent="-171450">
              <a:buFont typeface="Arial" panose="020B0604020202020204" pitchFamily="34" charset="0"/>
              <a:buChar char="•"/>
            </a:pPr>
            <a:r>
              <a:rPr lang="en-US" sz="1200"/>
              <a:t>CDM.json</a:t>
            </a:r>
          </a:p>
        </p:txBody>
      </p:sp>
      <p:sp>
        <p:nvSpPr>
          <p:cNvPr id="30" name="TextBox 29">
            <a:extLst>
              <a:ext uri="{FF2B5EF4-FFF2-40B4-BE49-F238E27FC236}">
                <a16:creationId xmlns:a16="http://schemas.microsoft.com/office/drawing/2014/main" id="{A53C08F5-473D-4CC4-BD12-6D0CA20B3FBF}"/>
              </a:ext>
            </a:extLst>
          </p:cNvPr>
          <p:cNvSpPr txBox="1"/>
          <p:nvPr/>
        </p:nvSpPr>
        <p:spPr>
          <a:xfrm>
            <a:off x="5718696" y="3105834"/>
            <a:ext cx="2217940" cy="276999"/>
          </a:xfrm>
          <a:prstGeom prst="rect">
            <a:avLst/>
          </a:prstGeom>
          <a:noFill/>
        </p:spPr>
        <p:txBody>
          <a:bodyPr wrap="square" rtlCol="0">
            <a:spAutoFit/>
          </a:bodyPr>
          <a:lstStyle/>
          <a:p>
            <a:pPr marL="171450" indent="-171450">
              <a:buFont typeface="Arial" panose="020B0604020202020204" pitchFamily="34" charset="0"/>
              <a:buChar char="•"/>
            </a:pPr>
            <a:r>
              <a:rPr lang="en-US" sz="1200" err="1"/>
              <a:t>CDM.json</a:t>
            </a:r>
            <a:endParaRPr lang="en-US" sz="1200"/>
          </a:p>
        </p:txBody>
      </p:sp>
      <p:cxnSp>
        <p:nvCxnSpPr>
          <p:cNvPr id="33" name="Straight Arrow Connector 32">
            <a:extLst>
              <a:ext uri="{FF2B5EF4-FFF2-40B4-BE49-F238E27FC236}">
                <a16:creationId xmlns:a16="http://schemas.microsoft.com/office/drawing/2014/main" id="{64D0F650-1EBE-4FD2-8FB5-AA08CCE91B45}"/>
              </a:ext>
            </a:extLst>
          </p:cNvPr>
          <p:cNvCxnSpPr>
            <a:cxnSpLocks/>
          </p:cNvCxnSpPr>
          <p:nvPr/>
        </p:nvCxnSpPr>
        <p:spPr>
          <a:xfrm>
            <a:off x="4614479" y="3428999"/>
            <a:ext cx="978244" cy="1"/>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pic>
        <p:nvPicPr>
          <p:cNvPr id="36" name="Picture 35">
            <a:extLst>
              <a:ext uri="{FF2B5EF4-FFF2-40B4-BE49-F238E27FC236}">
                <a16:creationId xmlns:a16="http://schemas.microsoft.com/office/drawing/2014/main" id="{4AF345A7-19F1-44B5-9E09-BDEE5B4EA83E}"/>
              </a:ext>
            </a:extLst>
          </p:cNvPr>
          <p:cNvPicPr>
            <a:picLocks noChangeAspect="1"/>
          </p:cNvPicPr>
          <p:nvPr/>
        </p:nvPicPr>
        <p:blipFill>
          <a:blip r:embed="rId4"/>
          <a:stretch>
            <a:fillRect/>
          </a:stretch>
        </p:blipFill>
        <p:spPr>
          <a:xfrm>
            <a:off x="1994075" y="2289639"/>
            <a:ext cx="314325" cy="628650"/>
          </a:xfrm>
          <a:prstGeom prst="rect">
            <a:avLst/>
          </a:prstGeom>
        </p:spPr>
      </p:pic>
      <p:cxnSp>
        <p:nvCxnSpPr>
          <p:cNvPr id="37" name="Straight Arrow Connector 36">
            <a:extLst>
              <a:ext uri="{FF2B5EF4-FFF2-40B4-BE49-F238E27FC236}">
                <a16:creationId xmlns:a16="http://schemas.microsoft.com/office/drawing/2014/main" id="{4B7A29ED-3E24-4A38-BD27-6C977D01226D}"/>
              </a:ext>
            </a:extLst>
          </p:cNvPr>
          <p:cNvCxnSpPr>
            <a:cxnSpLocks/>
          </p:cNvCxnSpPr>
          <p:nvPr/>
        </p:nvCxnSpPr>
        <p:spPr>
          <a:xfrm>
            <a:off x="2417831" y="2603963"/>
            <a:ext cx="978244" cy="1"/>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8464BA01-FA08-414D-A4B6-F53587ED27B9}"/>
              </a:ext>
            </a:extLst>
          </p:cNvPr>
          <p:cNvSpPr txBox="1"/>
          <p:nvPr/>
        </p:nvSpPr>
        <p:spPr>
          <a:xfrm>
            <a:off x="2492821" y="2142298"/>
            <a:ext cx="828263" cy="461665"/>
          </a:xfrm>
          <a:prstGeom prst="rect">
            <a:avLst/>
          </a:prstGeom>
          <a:noFill/>
        </p:spPr>
        <p:txBody>
          <a:bodyPr wrap="square" rtlCol="0">
            <a:spAutoFit/>
          </a:bodyPr>
          <a:lstStyle/>
          <a:p>
            <a:pPr algn="ctr"/>
            <a:r>
              <a:rPr lang="en-US" sz="1200"/>
              <a:t>Develops CDM</a:t>
            </a:r>
          </a:p>
        </p:txBody>
      </p:sp>
      <p:sp>
        <p:nvSpPr>
          <p:cNvPr id="17" name="Content Placeholder 5">
            <a:extLst>
              <a:ext uri="{FF2B5EF4-FFF2-40B4-BE49-F238E27FC236}">
                <a16:creationId xmlns:a16="http://schemas.microsoft.com/office/drawing/2014/main" id="{6EB9D13A-966E-4F2A-B756-C113A68679AB}"/>
              </a:ext>
            </a:extLst>
          </p:cNvPr>
          <p:cNvSpPr txBox="1">
            <a:spLocks/>
          </p:cNvSpPr>
          <p:nvPr/>
        </p:nvSpPr>
        <p:spPr>
          <a:xfrm>
            <a:off x="325382" y="4132958"/>
            <a:ext cx="4089455" cy="1532455"/>
          </a:xfrm>
          <a:prstGeom prst="rect">
            <a:avLst/>
          </a:prstGeom>
        </p:spPr>
        <p:txBody>
          <a:bodyPr vert="horz" lIns="0" tIns="0" rIns="0" bIns="0" rtlCol="0">
            <a:noAutofit/>
          </a:bodyPr>
          <a:lstStyle>
            <a:lvl1pPr marL="171450" indent="-171450" algn="l" defTabSz="457200" rtl="0" eaLnBrk="1" latinLnBrk="0" hangingPunct="1">
              <a:spcBef>
                <a:spcPts val="500"/>
              </a:spcBef>
              <a:buFont typeface="Arial"/>
              <a:buChar char="•"/>
              <a:defRPr sz="1800" kern="1200">
                <a:solidFill>
                  <a:schemeClr val="tx1"/>
                </a:solidFill>
                <a:latin typeface="+mn-lt"/>
                <a:ea typeface="+mn-ea"/>
                <a:cs typeface="+mn-cs"/>
              </a:defRPr>
            </a:lvl1pPr>
            <a:lvl2pPr marL="342900" indent="-171450" algn="l" defTabSz="457200" rtl="0" eaLnBrk="1" latinLnBrk="0" hangingPunct="1">
              <a:spcBef>
                <a:spcPts val="500"/>
              </a:spcBef>
              <a:buFont typeface="Arial"/>
              <a:buChar char="–"/>
              <a:defRPr sz="1800" kern="1200">
                <a:solidFill>
                  <a:schemeClr val="tx1"/>
                </a:solidFill>
                <a:latin typeface="+mn-lt"/>
                <a:ea typeface="+mn-ea"/>
                <a:cs typeface="+mn-cs"/>
              </a:defRPr>
            </a:lvl2pPr>
            <a:lvl3pPr marL="514350" indent="-171450" algn="l" defTabSz="457200" rtl="0" eaLnBrk="1" latinLnBrk="0" hangingPunct="1">
              <a:spcBef>
                <a:spcPts val="500"/>
              </a:spcBef>
              <a:buFont typeface="Arial"/>
              <a:buChar char="•"/>
              <a:defRPr sz="1800" kern="1200">
                <a:solidFill>
                  <a:schemeClr val="tx1"/>
                </a:solidFill>
                <a:latin typeface="+mn-lt"/>
                <a:ea typeface="+mn-ea"/>
                <a:cs typeface="+mn-cs"/>
              </a:defRPr>
            </a:lvl3pPr>
            <a:lvl4pPr marL="685800" indent="-171450" algn="l" defTabSz="457200" rtl="0" eaLnBrk="1" latinLnBrk="0" hangingPunct="1">
              <a:spcBef>
                <a:spcPts val="500"/>
              </a:spcBef>
              <a:buSzPct val="100000"/>
              <a:buFont typeface="Arial"/>
              <a:buChar char="–"/>
              <a:defRPr sz="1800" kern="1200">
                <a:solidFill>
                  <a:schemeClr val="tx1"/>
                </a:solidFill>
                <a:latin typeface="+mn-lt"/>
                <a:ea typeface="+mn-ea"/>
                <a:cs typeface="+mn-cs"/>
              </a:defRPr>
            </a:lvl4pPr>
            <a:lvl5pPr marL="858838" indent="-173038" algn="l" defTabSz="457200" rtl="0" eaLnBrk="1" latinLnBrk="0" hangingPunct="1">
              <a:spcBef>
                <a:spcPts val="5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b="1"/>
              <a:t>Pros:</a:t>
            </a:r>
          </a:p>
          <a:p>
            <a:r>
              <a:rPr lang="en-US"/>
              <a:t>CDMs are source controlled</a:t>
            </a:r>
          </a:p>
          <a:p>
            <a:r>
              <a:rPr lang="en-US"/>
              <a:t>CDMs can be used for analytics use cases and operational use cases</a:t>
            </a:r>
          </a:p>
          <a:p>
            <a:endParaRPr lang="en-US"/>
          </a:p>
        </p:txBody>
      </p:sp>
      <p:sp>
        <p:nvSpPr>
          <p:cNvPr id="18" name="Content Placeholder 5">
            <a:extLst>
              <a:ext uri="{FF2B5EF4-FFF2-40B4-BE49-F238E27FC236}">
                <a16:creationId xmlns:a16="http://schemas.microsoft.com/office/drawing/2014/main" id="{3D9CDAE3-3DA3-41F5-B955-E42F940EEE19}"/>
              </a:ext>
            </a:extLst>
          </p:cNvPr>
          <p:cNvSpPr txBox="1">
            <a:spLocks/>
          </p:cNvSpPr>
          <p:nvPr/>
        </p:nvSpPr>
        <p:spPr>
          <a:xfrm>
            <a:off x="4729163" y="4132957"/>
            <a:ext cx="4089455" cy="1532455"/>
          </a:xfrm>
          <a:prstGeom prst="rect">
            <a:avLst/>
          </a:prstGeom>
        </p:spPr>
        <p:txBody>
          <a:bodyPr vert="horz" lIns="0" tIns="0" rIns="0" bIns="0" rtlCol="0">
            <a:noAutofit/>
          </a:bodyPr>
          <a:lstStyle>
            <a:lvl1pPr marL="171450" indent="-171450" algn="l" defTabSz="457200" rtl="0" eaLnBrk="1" latinLnBrk="0" hangingPunct="1">
              <a:spcBef>
                <a:spcPts val="500"/>
              </a:spcBef>
              <a:buFont typeface="Arial"/>
              <a:buChar char="•"/>
              <a:defRPr sz="1800" kern="1200">
                <a:solidFill>
                  <a:schemeClr val="tx1"/>
                </a:solidFill>
                <a:latin typeface="+mn-lt"/>
                <a:ea typeface="+mn-ea"/>
                <a:cs typeface="+mn-cs"/>
              </a:defRPr>
            </a:lvl1pPr>
            <a:lvl2pPr marL="342900" indent="-171450" algn="l" defTabSz="457200" rtl="0" eaLnBrk="1" latinLnBrk="0" hangingPunct="1">
              <a:spcBef>
                <a:spcPts val="500"/>
              </a:spcBef>
              <a:buFont typeface="Arial"/>
              <a:buChar char="–"/>
              <a:defRPr sz="1800" kern="1200">
                <a:solidFill>
                  <a:schemeClr val="tx1"/>
                </a:solidFill>
                <a:latin typeface="+mn-lt"/>
                <a:ea typeface="+mn-ea"/>
                <a:cs typeface="+mn-cs"/>
              </a:defRPr>
            </a:lvl2pPr>
            <a:lvl3pPr marL="514350" indent="-171450" algn="l" defTabSz="457200" rtl="0" eaLnBrk="1" latinLnBrk="0" hangingPunct="1">
              <a:spcBef>
                <a:spcPts val="500"/>
              </a:spcBef>
              <a:buFont typeface="Arial"/>
              <a:buChar char="•"/>
              <a:defRPr sz="1800" kern="1200">
                <a:solidFill>
                  <a:schemeClr val="tx1"/>
                </a:solidFill>
                <a:latin typeface="+mn-lt"/>
                <a:ea typeface="+mn-ea"/>
                <a:cs typeface="+mn-cs"/>
              </a:defRPr>
            </a:lvl3pPr>
            <a:lvl4pPr marL="685800" indent="-171450" algn="l" defTabSz="457200" rtl="0" eaLnBrk="1" latinLnBrk="0" hangingPunct="1">
              <a:spcBef>
                <a:spcPts val="500"/>
              </a:spcBef>
              <a:buSzPct val="100000"/>
              <a:buFont typeface="Arial"/>
              <a:buChar char="–"/>
              <a:defRPr sz="1800" kern="1200">
                <a:solidFill>
                  <a:schemeClr val="tx1"/>
                </a:solidFill>
                <a:latin typeface="+mn-lt"/>
                <a:ea typeface="+mn-ea"/>
                <a:cs typeface="+mn-cs"/>
              </a:defRPr>
            </a:lvl4pPr>
            <a:lvl5pPr marL="858838" indent="-173038" algn="l" defTabSz="457200" rtl="0" eaLnBrk="1" latinLnBrk="0" hangingPunct="1">
              <a:spcBef>
                <a:spcPts val="5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a:t>Cons:</a:t>
            </a:r>
          </a:p>
          <a:p>
            <a:r>
              <a:rPr lang="en-US"/>
              <a:t>No UI to develop CDMs</a:t>
            </a:r>
          </a:p>
          <a:p>
            <a:pPr lvl="1"/>
            <a:r>
              <a:rPr lang="en-US"/>
              <a:t>Could leverage Data Marketplace or </a:t>
            </a:r>
            <a:r>
              <a:rPr lang="en-US" err="1"/>
              <a:t>CheDDr</a:t>
            </a:r>
            <a:endParaRPr lang="en-US"/>
          </a:p>
          <a:p>
            <a:r>
              <a:rPr lang="en-US"/>
              <a:t>Would need to convert Parquet data to CSV</a:t>
            </a:r>
          </a:p>
          <a:p>
            <a:endParaRPr lang="en-US"/>
          </a:p>
        </p:txBody>
      </p:sp>
    </p:spTree>
    <p:extLst>
      <p:ext uri="{BB962C8B-B14F-4D97-AF65-F5344CB8AC3E}">
        <p14:creationId xmlns:p14="http://schemas.microsoft.com/office/powerpoint/2010/main" val="3394529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39A2-B5E9-4576-BBF1-8B4CABB1F22C}"/>
              </a:ext>
            </a:extLst>
          </p:cNvPr>
          <p:cNvSpPr>
            <a:spLocks noGrp="1"/>
          </p:cNvSpPr>
          <p:nvPr>
            <p:ph type="title"/>
          </p:nvPr>
        </p:nvSpPr>
        <p:spPr/>
        <p:txBody>
          <a:bodyPr/>
          <a:lstStyle/>
          <a:p>
            <a:pPr algn="l"/>
            <a:r>
              <a:rPr lang="en-US"/>
              <a:t>Build upon previous option by utilizing Data Marketplace to build CDMs</a:t>
            </a:r>
          </a:p>
        </p:txBody>
      </p:sp>
      <p:sp>
        <p:nvSpPr>
          <p:cNvPr id="4" name="Rectangle 3">
            <a:extLst>
              <a:ext uri="{FF2B5EF4-FFF2-40B4-BE49-F238E27FC236}">
                <a16:creationId xmlns:a16="http://schemas.microsoft.com/office/drawing/2014/main" id="{6ED4F203-C5F6-4402-9C08-2C985ACAE0B2}"/>
              </a:ext>
            </a:extLst>
          </p:cNvPr>
          <p:cNvSpPr/>
          <p:nvPr/>
        </p:nvSpPr>
        <p:spPr>
          <a:xfrm>
            <a:off x="1574804" y="2313374"/>
            <a:ext cx="1154097" cy="76348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Data Marketplace</a:t>
            </a:r>
          </a:p>
        </p:txBody>
      </p:sp>
      <p:pic>
        <p:nvPicPr>
          <p:cNvPr id="7" name="Picture 6">
            <a:extLst>
              <a:ext uri="{FF2B5EF4-FFF2-40B4-BE49-F238E27FC236}">
                <a16:creationId xmlns:a16="http://schemas.microsoft.com/office/drawing/2014/main" id="{B3298BDE-013E-4FA6-B497-26EBB77B8FC9}"/>
              </a:ext>
            </a:extLst>
          </p:cNvPr>
          <p:cNvPicPr>
            <a:picLocks noChangeAspect="1"/>
          </p:cNvPicPr>
          <p:nvPr/>
        </p:nvPicPr>
        <p:blipFill>
          <a:blip r:embed="rId2"/>
          <a:stretch>
            <a:fillRect/>
          </a:stretch>
        </p:blipFill>
        <p:spPr>
          <a:xfrm>
            <a:off x="3808519" y="2315593"/>
            <a:ext cx="763481" cy="763481"/>
          </a:xfrm>
          <a:prstGeom prst="rect">
            <a:avLst/>
          </a:prstGeom>
        </p:spPr>
      </p:pic>
      <p:pic>
        <p:nvPicPr>
          <p:cNvPr id="8" name="Picture 7">
            <a:extLst>
              <a:ext uri="{FF2B5EF4-FFF2-40B4-BE49-F238E27FC236}">
                <a16:creationId xmlns:a16="http://schemas.microsoft.com/office/drawing/2014/main" id="{6FF0C05F-E195-4744-9248-4C9FF2B7EEF6}"/>
              </a:ext>
            </a:extLst>
          </p:cNvPr>
          <p:cNvPicPr>
            <a:picLocks noChangeAspect="1"/>
          </p:cNvPicPr>
          <p:nvPr/>
        </p:nvPicPr>
        <p:blipFill>
          <a:blip r:embed="rId3"/>
          <a:stretch>
            <a:fillRect/>
          </a:stretch>
        </p:blipFill>
        <p:spPr>
          <a:xfrm>
            <a:off x="5832421" y="2313374"/>
            <a:ext cx="1065321" cy="763480"/>
          </a:xfrm>
          <a:prstGeom prst="rect">
            <a:avLst/>
          </a:prstGeom>
        </p:spPr>
      </p:pic>
      <p:sp>
        <p:nvSpPr>
          <p:cNvPr id="9" name="TextBox 8">
            <a:extLst>
              <a:ext uri="{FF2B5EF4-FFF2-40B4-BE49-F238E27FC236}">
                <a16:creationId xmlns:a16="http://schemas.microsoft.com/office/drawing/2014/main" id="{07FF054D-0F08-49C3-8333-3B1B32A62E67}"/>
              </a:ext>
            </a:extLst>
          </p:cNvPr>
          <p:cNvSpPr txBox="1"/>
          <p:nvPr/>
        </p:nvSpPr>
        <p:spPr>
          <a:xfrm>
            <a:off x="3573157" y="1766754"/>
            <a:ext cx="1234204" cy="523220"/>
          </a:xfrm>
          <a:prstGeom prst="rect">
            <a:avLst/>
          </a:prstGeom>
          <a:noFill/>
        </p:spPr>
        <p:txBody>
          <a:bodyPr wrap="square" rtlCol="0">
            <a:spAutoFit/>
          </a:bodyPr>
          <a:lstStyle/>
          <a:p>
            <a:pPr algn="ctr"/>
            <a:r>
              <a:rPr lang="en-US" sz="1400"/>
              <a:t>Data Central Repo</a:t>
            </a:r>
          </a:p>
        </p:txBody>
      </p:sp>
      <p:sp>
        <p:nvSpPr>
          <p:cNvPr id="10" name="TextBox 9">
            <a:extLst>
              <a:ext uri="{FF2B5EF4-FFF2-40B4-BE49-F238E27FC236}">
                <a16:creationId xmlns:a16="http://schemas.microsoft.com/office/drawing/2014/main" id="{8117FFA5-796D-47DF-930D-18817C064509}"/>
              </a:ext>
            </a:extLst>
          </p:cNvPr>
          <p:cNvSpPr txBox="1"/>
          <p:nvPr/>
        </p:nvSpPr>
        <p:spPr>
          <a:xfrm>
            <a:off x="5747979" y="1971470"/>
            <a:ext cx="1234204" cy="307777"/>
          </a:xfrm>
          <a:prstGeom prst="rect">
            <a:avLst/>
          </a:prstGeom>
          <a:noFill/>
        </p:spPr>
        <p:txBody>
          <a:bodyPr wrap="square" rtlCol="0">
            <a:spAutoFit/>
          </a:bodyPr>
          <a:lstStyle/>
          <a:p>
            <a:pPr algn="ctr"/>
            <a:r>
              <a:rPr lang="en-US" sz="1400"/>
              <a:t>Data Lake</a:t>
            </a:r>
          </a:p>
        </p:txBody>
      </p:sp>
      <p:cxnSp>
        <p:nvCxnSpPr>
          <p:cNvPr id="14" name="Straight Arrow Connector 13">
            <a:extLst>
              <a:ext uri="{FF2B5EF4-FFF2-40B4-BE49-F238E27FC236}">
                <a16:creationId xmlns:a16="http://schemas.microsoft.com/office/drawing/2014/main" id="{22D14508-1FB9-41F4-A3BE-4CB995E49CA5}"/>
              </a:ext>
            </a:extLst>
          </p:cNvPr>
          <p:cNvCxnSpPr>
            <a:cxnSpLocks/>
            <a:stCxn id="4" idx="3"/>
            <a:endCxn id="7" idx="1"/>
          </p:cNvCxnSpPr>
          <p:nvPr/>
        </p:nvCxnSpPr>
        <p:spPr>
          <a:xfrm>
            <a:off x="2728901" y="2695114"/>
            <a:ext cx="1079618" cy="2220"/>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160720B0-1501-4C84-A9D8-08985947FADE}"/>
              </a:ext>
            </a:extLst>
          </p:cNvPr>
          <p:cNvSpPr txBox="1"/>
          <p:nvPr/>
        </p:nvSpPr>
        <p:spPr>
          <a:xfrm>
            <a:off x="2931588" y="2181079"/>
            <a:ext cx="741598" cy="461665"/>
          </a:xfrm>
          <a:prstGeom prst="rect">
            <a:avLst/>
          </a:prstGeom>
          <a:noFill/>
        </p:spPr>
        <p:txBody>
          <a:bodyPr wrap="square" rtlCol="0">
            <a:spAutoFit/>
          </a:bodyPr>
          <a:lstStyle/>
          <a:p>
            <a:r>
              <a:rPr lang="en-US" sz="1200"/>
              <a:t>Creates CDM</a:t>
            </a:r>
          </a:p>
        </p:txBody>
      </p:sp>
      <p:sp>
        <p:nvSpPr>
          <p:cNvPr id="21" name="TextBox 20">
            <a:extLst>
              <a:ext uri="{FF2B5EF4-FFF2-40B4-BE49-F238E27FC236}">
                <a16:creationId xmlns:a16="http://schemas.microsoft.com/office/drawing/2014/main" id="{38F069DD-010F-4623-B70A-EB960B143276}"/>
              </a:ext>
            </a:extLst>
          </p:cNvPr>
          <p:cNvSpPr txBox="1"/>
          <p:nvPr/>
        </p:nvSpPr>
        <p:spPr>
          <a:xfrm>
            <a:off x="3723338" y="3105835"/>
            <a:ext cx="1234204" cy="276999"/>
          </a:xfrm>
          <a:prstGeom prst="rect">
            <a:avLst/>
          </a:prstGeom>
          <a:noFill/>
        </p:spPr>
        <p:txBody>
          <a:bodyPr wrap="square" rtlCol="0">
            <a:spAutoFit/>
          </a:bodyPr>
          <a:lstStyle/>
          <a:p>
            <a:pPr marL="171450" indent="-171450">
              <a:buFont typeface="Arial" panose="020B0604020202020204" pitchFamily="34" charset="0"/>
              <a:buChar char="•"/>
            </a:pPr>
            <a:r>
              <a:rPr lang="en-US" sz="1200" err="1"/>
              <a:t>CDM.yaml</a:t>
            </a:r>
            <a:endParaRPr lang="en-US" sz="1200"/>
          </a:p>
        </p:txBody>
      </p:sp>
      <p:sp>
        <p:nvSpPr>
          <p:cNvPr id="25" name="TextBox 24">
            <a:extLst>
              <a:ext uri="{FF2B5EF4-FFF2-40B4-BE49-F238E27FC236}">
                <a16:creationId xmlns:a16="http://schemas.microsoft.com/office/drawing/2014/main" id="{C0A74A58-33D8-4CC3-971A-AE7ADA48C56B}"/>
              </a:ext>
            </a:extLst>
          </p:cNvPr>
          <p:cNvSpPr txBox="1"/>
          <p:nvPr/>
        </p:nvSpPr>
        <p:spPr>
          <a:xfrm>
            <a:off x="5873213" y="3105834"/>
            <a:ext cx="2217940" cy="276999"/>
          </a:xfrm>
          <a:prstGeom prst="rect">
            <a:avLst/>
          </a:prstGeom>
          <a:noFill/>
        </p:spPr>
        <p:txBody>
          <a:bodyPr wrap="square" rtlCol="0">
            <a:spAutoFit/>
          </a:bodyPr>
          <a:lstStyle/>
          <a:p>
            <a:pPr marL="171450" indent="-171450">
              <a:buFont typeface="Arial" panose="020B0604020202020204" pitchFamily="34" charset="0"/>
              <a:buChar char="•"/>
            </a:pPr>
            <a:r>
              <a:rPr lang="en-US" sz="1200" err="1"/>
              <a:t>CDM.json</a:t>
            </a:r>
            <a:endParaRPr lang="en-US" sz="1200"/>
          </a:p>
        </p:txBody>
      </p:sp>
      <p:cxnSp>
        <p:nvCxnSpPr>
          <p:cNvPr id="26" name="Straight Arrow Connector 25">
            <a:extLst>
              <a:ext uri="{FF2B5EF4-FFF2-40B4-BE49-F238E27FC236}">
                <a16:creationId xmlns:a16="http://schemas.microsoft.com/office/drawing/2014/main" id="{02C752FD-11DC-44A5-B9F0-7D0A6B7EEE73}"/>
              </a:ext>
            </a:extLst>
          </p:cNvPr>
          <p:cNvCxnSpPr>
            <a:cxnSpLocks/>
          </p:cNvCxnSpPr>
          <p:nvPr/>
        </p:nvCxnSpPr>
        <p:spPr>
          <a:xfrm>
            <a:off x="4768996" y="3428999"/>
            <a:ext cx="978244" cy="1"/>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EBFB1AD9-0912-4AE9-8E79-B18DA070A892}"/>
              </a:ext>
            </a:extLst>
          </p:cNvPr>
          <p:cNvSpPr txBox="1"/>
          <p:nvPr/>
        </p:nvSpPr>
        <p:spPr>
          <a:xfrm>
            <a:off x="4921200" y="3116096"/>
            <a:ext cx="741598" cy="276999"/>
          </a:xfrm>
          <a:prstGeom prst="rect">
            <a:avLst/>
          </a:prstGeom>
          <a:noFill/>
        </p:spPr>
        <p:txBody>
          <a:bodyPr wrap="square" rtlCol="0">
            <a:spAutoFit/>
          </a:bodyPr>
          <a:lstStyle/>
          <a:p>
            <a:r>
              <a:rPr lang="en-US" sz="1200"/>
              <a:t>Convert</a:t>
            </a:r>
          </a:p>
        </p:txBody>
      </p:sp>
      <p:sp>
        <p:nvSpPr>
          <p:cNvPr id="28" name="Content Placeholder 5">
            <a:extLst>
              <a:ext uri="{FF2B5EF4-FFF2-40B4-BE49-F238E27FC236}">
                <a16:creationId xmlns:a16="http://schemas.microsoft.com/office/drawing/2014/main" id="{5CB435BF-F067-4B05-9757-506AA680A967}"/>
              </a:ext>
            </a:extLst>
          </p:cNvPr>
          <p:cNvSpPr txBox="1">
            <a:spLocks/>
          </p:cNvSpPr>
          <p:nvPr/>
        </p:nvSpPr>
        <p:spPr>
          <a:xfrm>
            <a:off x="325382" y="4550213"/>
            <a:ext cx="4089455" cy="1532455"/>
          </a:xfrm>
          <a:prstGeom prst="rect">
            <a:avLst/>
          </a:prstGeom>
        </p:spPr>
        <p:txBody>
          <a:bodyPr vert="horz" lIns="0" tIns="0" rIns="0" bIns="0" rtlCol="0">
            <a:noAutofit/>
          </a:bodyPr>
          <a:lstStyle>
            <a:lvl1pPr marL="171450" indent="-171450" algn="l" defTabSz="457200" rtl="0" eaLnBrk="1" latinLnBrk="0" hangingPunct="1">
              <a:spcBef>
                <a:spcPts val="500"/>
              </a:spcBef>
              <a:buFont typeface="Arial"/>
              <a:buChar char="•"/>
              <a:defRPr sz="1800" kern="1200">
                <a:solidFill>
                  <a:schemeClr val="tx1"/>
                </a:solidFill>
                <a:latin typeface="+mn-lt"/>
                <a:ea typeface="+mn-ea"/>
                <a:cs typeface="+mn-cs"/>
              </a:defRPr>
            </a:lvl1pPr>
            <a:lvl2pPr marL="342900" indent="-171450" algn="l" defTabSz="457200" rtl="0" eaLnBrk="1" latinLnBrk="0" hangingPunct="1">
              <a:spcBef>
                <a:spcPts val="500"/>
              </a:spcBef>
              <a:buFont typeface="Arial"/>
              <a:buChar char="–"/>
              <a:defRPr sz="1800" kern="1200">
                <a:solidFill>
                  <a:schemeClr val="tx1"/>
                </a:solidFill>
                <a:latin typeface="+mn-lt"/>
                <a:ea typeface="+mn-ea"/>
                <a:cs typeface="+mn-cs"/>
              </a:defRPr>
            </a:lvl2pPr>
            <a:lvl3pPr marL="514350" indent="-171450" algn="l" defTabSz="457200" rtl="0" eaLnBrk="1" latinLnBrk="0" hangingPunct="1">
              <a:spcBef>
                <a:spcPts val="500"/>
              </a:spcBef>
              <a:buFont typeface="Arial"/>
              <a:buChar char="•"/>
              <a:defRPr sz="1800" kern="1200">
                <a:solidFill>
                  <a:schemeClr val="tx1"/>
                </a:solidFill>
                <a:latin typeface="+mn-lt"/>
                <a:ea typeface="+mn-ea"/>
                <a:cs typeface="+mn-cs"/>
              </a:defRPr>
            </a:lvl3pPr>
            <a:lvl4pPr marL="685800" indent="-171450" algn="l" defTabSz="457200" rtl="0" eaLnBrk="1" latinLnBrk="0" hangingPunct="1">
              <a:spcBef>
                <a:spcPts val="500"/>
              </a:spcBef>
              <a:buSzPct val="100000"/>
              <a:buFont typeface="Arial"/>
              <a:buChar char="–"/>
              <a:defRPr sz="1800" kern="1200">
                <a:solidFill>
                  <a:schemeClr val="tx1"/>
                </a:solidFill>
                <a:latin typeface="+mn-lt"/>
                <a:ea typeface="+mn-ea"/>
                <a:cs typeface="+mn-cs"/>
              </a:defRPr>
            </a:lvl4pPr>
            <a:lvl5pPr marL="858838" indent="-173038" algn="l" defTabSz="457200" rtl="0" eaLnBrk="1" latinLnBrk="0" hangingPunct="1">
              <a:spcBef>
                <a:spcPts val="5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b="1"/>
              <a:t>Pros:</a:t>
            </a:r>
          </a:p>
          <a:p>
            <a:r>
              <a:rPr lang="en-US"/>
              <a:t>Developers would have a UI to build the CDMs</a:t>
            </a:r>
          </a:p>
          <a:p>
            <a:endParaRPr lang="en-US"/>
          </a:p>
        </p:txBody>
      </p:sp>
      <p:sp>
        <p:nvSpPr>
          <p:cNvPr id="30" name="Content Placeholder 5">
            <a:extLst>
              <a:ext uri="{FF2B5EF4-FFF2-40B4-BE49-F238E27FC236}">
                <a16:creationId xmlns:a16="http://schemas.microsoft.com/office/drawing/2014/main" id="{AD8718EB-074A-40D2-9CB5-9C6F86DB4EE1}"/>
              </a:ext>
            </a:extLst>
          </p:cNvPr>
          <p:cNvSpPr txBox="1">
            <a:spLocks/>
          </p:cNvSpPr>
          <p:nvPr/>
        </p:nvSpPr>
        <p:spPr>
          <a:xfrm>
            <a:off x="4729163" y="4550212"/>
            <a:ext cx="4089455" cy="1532455"/>
          </a:xfrm>
          <a:prstGeom prst="rect">
            <a:avLst/>
          </a:prstGeom>
        </p:spPr>
        <p:txBody>
          <a:bodyPr vert="horz" lIns="0" tIns="0" rIns="0" bIns="0" rtlCol="0">
            <a:noAutofit/>
          </a:bodyPr>
          <a:lstStyle>
            <a:lvl1pPr marL="171450" indent="-171450" algn="l" defTabSz="457200" rtl="0" eaLnBrk="1" latinLnBrk="0" hangingPunct="1">
              <a:spcBef>
                <a:spcPts val="500"/>
              </a:spcBef>
              <a:buFont typeface="Arial"/>
              <a:buChar char="•"/>
              <a:defRPr sz="1800" kern="1200">
                <a:solidFill>
                  <a:schemeClr val="tx1"/>
                </a:solidFill>
                <a:latin typeface="+mn-lt"/>
                <a:ea typeface="+mn-ea"/>
                <a:cs typeface="+mn-cs"/>
              </a:defRPr>
            </a:lvl1pPr>
            <a:lvl2pPr marL="342900" indent="-171450" algn="l" defTabSz="457200" rtl="0" eaLnBrk="1" latinLnBrk="0" hangingPunct="1">
              <a:spcBef>
                <a:spcPts val="500"/>
              </a:spcBef>
              <a:buFont typeface="Arial"/>
              <a:buChar char="–"/>
              <a:defRPr sz="1800" kern="1200">
                <a:solidFill>
                  <a:schemeClr val="tx1"/>
                </a:solidFill>
                <a:latin typeface="+mn-lt"/>
                <a:ea typeface="+mn-ea"/>
                <a:cs typeface="+mn-cs"/>
              </a:defRPr>
            </a:lvl2pPr>
            <a:lvl3pPr marL="514350" indent="-171450" algn="l" defTabSz="457200" rtl="0" eaLnBrk="1" latinLnBrk="0" hangingPunct="1">
              <a:spcBef>
                <a:spcPts val="500"/>
              </a:spcBef>
              <a:buFont typeface="Arial"/>
              <a:buChar char="•"/>
              <a:defRPr sz="1800" kern="1200">
                <a:solidFill>
                  <a:schemeClr val="tx1"/>
                </a:solidFill>
                <a:latin typeface="+mn-lt"/>
                <a:ea typeface="+mn-ea"/>
                <a:cs typeface="+mn-cs"/>
              </a:defRPr>
            </a:lvl3pPr>
            <a:lvl4pPr marL="685800" indent="-171450" algn="l" defTabSz="457200" rtl="0" eaLnBrk="1" latinLnBrk="0" hangingPunct="1">
              <a:spcBef>
                <a:spcPts val="500"/>
              </a:spcBef>
              <a:buSzPct val="100000"/>
              <a:buFont typeface="Arial"/>
              <a:buChar char="–"/>
              <a:defRPr sz="1800" kern="1200">
                <a:solidFill>
                  <a:schemeClr val="tx1"/>
                </a:solidFill>
                <a:latin typeface="+mn-lt"/>
                <a:ea typeface="+mn-ea"/>
                <a:cs typeface="+mn-cs"/>
              </a:defRPr>
            </a:lvl4pPr>
            <a:lvl5pPr marL="858838" indent="-173038" algn="l" defTabSz="457200" rtl="0" eaLnBrk="1" latinLnBrk="0" hangingPunct="1">
              <a:spcBef>
                <a:spcPts val="5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a:t>Cons:</a:t>
            </a:r>
          </a:p>
          <a:p>
            <a:r>
              <a:rPr lang="en-US"/>
              <a:t>Unknowns around </a:t>
            </a:r>
            <a:r>
              <a:rPr lang="en-US" err="1"/>
              <a:t>CheDDr</a:t>
            </a:r>
            <a:endParaRPr lang="en-US"/>
          </a:p>
          <a:p>
            <a:endParaRPr lang="en-US"/>
          </a:p>
        </p:txBody>
      </p:sp>
    </p:spTree>
    <p:extLst>
      <p:ext uri="{BB962C8B-B14F-4D97-AF65-F5344CB8AC3E}">
        <p14:creationId xmlns:p14="http://schemas.microsoft.com/office/powerpoint/2010/main" val="21025967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39A2-B5E9-4576-BBF1-8B4CABB1F22C}"/>
              </a:ext>
            </a:extLst>
          </p:cNvPr>
          <p:cNvSpPr>
            <a:spLocks noGrp="1"/>
          </p:cNvSpPr>
          <p:nvPr>
            <p:ph type="title"/>
          </p:nvPr>
        </p:nvSpPr>
        <p:spPr/>
        <p:txBody>
          <a:bodyPr/>
          <a:lstStyle/>
          <a:p>
            <a:pPr algn="l"/>
            <a:r>
              <a:rPr lang="en-US"/>
              <a:t>CDMs can be used by Data Consumers to build dashboards, ML, and Analytics</a:t>
            </a:r>
          </a:p>
        </p:txBody>
      </p:sp>
      <p:pic>
        <p:nvPicPr>
          <p:cNvPr id="12" name="Picture 11">
            <a:extLst>
              <a:ext uri="{FF2B5EF4-FFF2-40B4-BE49-F238E27FC236}">
                <a16:creationId xmlns:a16="http://schemas.microsoft.com/office/drawing/2014/main" id="{D2380CBF-02CE-4A82-9B8D-E0E7CFB8ABB9}"/>
              </a:ext>
            </a:extLst>
          </p:cNvPr>
          <p:cNvPicPr>
            <a:picLocks noChangeAspect="1"/>
          </p:cNvPicPr>
          <p:nvPr/>
        </p:nvPicPr>
        <p:blipFill>
          <a:blip r:embed="rId2"/>
          <a:stretch>
            <a:fillRect/>
          </a:stretch>
        </p:blipFill>
        <p:spPr>
          <a:xfrm>
            <a:off x="2130437" y="2420702"/>
            <a:ext cx="1065321" cy="763480"/>
          </a:xfrm>
          <a:prstGeom prst="rect">
            <a:avLst/>
          </a:prstGeom>
        </p:spPr>
      </p:pic>
      <p:sp>
        <p:nvSpPr>
          <p:cNvPr id="13" name="TextBox 12">
            <a:extLst>
              <a:ext uri="{FF2B5EF4-FFF2-40B4-BE49-F238E27FC236}">
                <a16:creationId xmlns:a16="http://schemas.microsoft.com/office/drawing/2014/main" id="{7615D8E1-4464-4779-9AD5-B7CEFAB56286}"/>
              </a:ext>
            </a:extLst>
          </p:cNvPr>
          <p:cNvSpPr txBox="1"/>
          <p:nvPr/>
        </p:nvSpPr>
        <p:spPr>
          <a:xfrm>
            <a:off x="2045995" y="2078798"/>
            <a:ext cx="1234204" cy="307777"/>
          </a:xfrm>
          <a:prstGeom prst="rect">
            <a:avLst/>
          </a:prstGeom>
          <a:noFill/>
        </p:spPr>
        <p:txBody>
          <a:bodyPr wrap="square" rtlCol="0">
            <a:spAutoFit/>
          </a:bodyPr>
          <a:lstStyle/>
          <a:p>
            <a:pPr algn="ctr"/>
            <a:r>
              <a:rPr lang="en-US" sz="1400"/>
              <a:t>Data Lake</a:t>
            </a:r>
          </a:p>
        </p:txBody>
      </p:sp>
      <p:sp>
        <p:nvSpPr>
          <p:cNvPr id="15" name="TextBox 14">
            <a:extLst>
              <a:ext uri="{FF2B5EF4-FFF2-40B4-BE49-F238E27FC236}">
                <a16:creationId xmlns:a16="http://schemas.microsoft.com/office/drawing/2014/main" id="{AD9410F9-EB83-43C5-94CD-97C42AA30914}"/>
              </a:ext>
            </a:extLst>
          </p:cNvPr>
          <p:cNvSpPr txBox="1"/>
          <p:nvPr/>
        </p:nvSpPr>
        <p:spPr>
          <a:xfrm>
            <a:off x="2171229" y="3213162"/>
            <a:ext cx="2217940" cy="461665"/>
          </a:xfrm>
          <a:prstGeom prst="rect">
            <a:avLst/>
          </a:prstGeom>
          <a:noFill/>
        </p:spPr>
        <p:txBody>
          <a:bodyPr wrap="square" rtlCol="0">
            <a:spAutoFit/>
          </a:bodyPr>
          <a:lstStyle/>
          <a:p>
            <a:pPr marL="171450" indent="-171450">
              <a:buFont typeface="Arial" panose="020B0604020202020204" pitchFamily="34" charset="0"/>
              <a:buChar char="•"/>
            </a:pPr>
            <a:r>
              <a:rPr lang="en-US" sz="1200" err="1"/>
              <a:t>CDM.json</a:t>
            </a:r>
            <a:endParaRPr lang="en-US" sz="1200"/>
          </a:p>
          <a:p>
            <a:pPr marL="171450" indent="-171450">
              <a:buFont typeface="Arial" panose="020B0604020202020204" pitchFamily="34" charset="0"/>
              <a:buChar char="•"/>
            </a:pPr>
            <a:r>
              <a:rPr lang="en-US" sz="1200"/>
              <a:t>CDM.csv</a:t>
            </a:r>
          </a:p>
        </p:txBody>
      </p:sp>
      <p:pic>
        <p:nvPicPr>
          <p:cNvPr id="4" name="Picture 3">
            <a:extLst>
              <a:ext uri="{FF2B5EF4-FFF2-40B4-BE49-F238E27FC236}">
                <a16:creationId xmlns:a16="http://schemas.microsoft.com/office/drawing/2014/main" id="{6A751F72-2CBE-44C0-86A3-DF591B557375}"/>
              </a:ext>
            </a:extLst>
          </p:cNvPr>
          <p:cNvPicPr>
            <a:picLocks noChangeAspect="1"/>
          </p:cNvPicPr>
          <p:nvPr/>
        </p:nvPicPr>
        <p:blipFill rotWithShape="1">
          <a:blip r:embed="rId3"/>
          <a:srcRect l="61077" t="18354" b="31936"/>
          <a:stretch/>
        </p:blipFill>
        <p:spPr>
          <a:xfrm>
            <a:off x="4572000" y="1604686"/>
            <a:ext cx="2994653" cy="2388094"/>
          </a:xfrm>
          <a:prstGeom prst="rect">
            <a:avLst/>
          </a:prstGeom>
        </p:spPr>
      </p:pic>
      <p:cxnSp>
        <p:nvCxnSpPr>
          <p:cNvPr id="18" name="Straight Arrow Connector 17">
            <a:extLst>
              <a:ext uri="{FF2B5EF4-FFF2-40B4-BE49-F238E27FC236}">
                <a16:creationId xmlns:a16="http://schemas.microsoft.com/office/drawing/2014/main" id="{32EF50EA-580A-4F39-8864-19C1E9D80845}"/>
              </a:ext>
            </a:extLst>
          </p:cNvPr>
          <p:cNvCxnSpPr>
            <a:cxnSpLocks/>
            <a:stCxn id="12" idx="3"/>
            <a:endCxn id="4" idx="1"/>
          </p:cNvCxnSpPr>
          <p:nvPr/>
        </p:nvCxnSpPr>
        <p:spPr>
          <a:xfrm flipV="1">
            <a:off x="3195758" y="2798733"/>
            <a:ext cx="1376242" cy="3709"/>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Content Placeholder 5">
            <a:extLst>
              <a:ext uri="{FF2B5EF4-FFF2-40B4-BE49-F238E27FC236}">
                <a16:creationId xmlns:a16="http://schemas.microsoft.com/office/drawing/2014/main" id="{E9DEC983-012D-4925-A690-C48A913799B6}"/>
              </a:ext>
            </a:extLst>
          </p:cNvPr>
          <p:cNvSpPr>
            <a:spLocks noGrp="1"/>
          </p:cNvSpPr>
          <p:nvPr>
            <p:ph idx="1"/>
          </p:nvPr>
        </p:nvSpPr>
        <p:spPr>
          <a:xfrm>
            <a:off x="345817" y="4499089"/>
            <a:ext cx="8386291" cy="1532455"/>
          </a:xfrm>
        </p:spPr>
        <p:txBody>
          <a:bodyPr/>
          <a:lstStyle/>
          <a:p>
            <a:r>
              <a:rPr lang="en-US"/>
              <a:t>Azure Data Services understand how to read CDM Metadata Files</a:t>
            </a:r>
          </a:p>
          <a:p>
            <a:r>
              <a:rPr lang="en-US"/>
              <a:t>Data will be coming from the *.csv files</a:t>
            </a:r>
          </a:p>
        </p:txBody>
      </p:sp>
    </p:spTree>
    <p:extLst>
      <p:ext uri="{BB962C8B-B14F-4D97-AF65-F5344CB8AC3E}">
        <p14:creationId xmlns:p14="http://schemas.microsoft.com/office/powerpoint/2010/main" val="2902627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39A2-B5E9-4576-BBF1-8B4CABB1F22C}"/>
              </a:ext>
            </a:extLst>
          </p:cNvPr>
          <p:cNvSpPr>
            <a:spLocks noGrp="1"/>
          </p:cNvSpPr>
          <p:nvPr>
            <p:ph type="title"/>
          </p:nvPr>
        </p:nvSpPr>
        <p:spPr/>
        <p:txBody>
          <a:bodyPr/>
          <a:lstStyle/>
          <a:p>
            <a:pPr algn="l"/>
            <a:r>
              <a:rPr lang="en-US" err="1"/>
              <a:t>OpenAPI</a:t>
            </a:r>
            <a:r>
              <a:rPr lang="en-US"/>
              <a:t> Spec utilizes the central repo to reference CDMs</a:t>
            </a:r>
          </a:p>
        </p:txBody>
      </p:sp>
      <p:pic>
        <p:nvPicPr>
          <p:cNvPr id="21" name="Picture 20">
            <a:extLst>
              <a:ext uri="{FF2B5EF4-FFF2-40B4-BE49-F238E27FC236}">
                <a16:creationId xmlns:a16="http://schemas.microsoft.com/office/drawing/2014/main" id="{618B3545-A64D-46B9-9468-5124CE7A0B8B}"/>
              </a:ext>
            </a:extLst>
          </p:cNvPr>
          <p:cNvPicPr>
            <a:picLocks noChangeAspect="1"/>
          </p:cNvPicPr>
          <p:nvPr/>
        </p:nvPicPr>
        <p:blipFill>
          <a:blip r:embed="rId2"/>
          <a:stretch>
            <a:fillRect/>
          </a:stretch>
        </p:blipFill>
        <p:spPr>
          <a:xfrm>
            <a:off x="6322764" y="2110336"/>
            <a:ext cx="763481" cy="763481"/>
          </a:xfrm>
          <a:prstGeom prst="rect">
            <a:avLst/>
          </a:prstGeom>
        </p:spPr>
      </p:pic>
      <p:sp>
        <p:nvSpPr>
          <p:cNvPr id="26" name="TextBox 25">
            <a:extLst>
              <a:ext uri="{FF2B5EF4-FFF2-40B4-BE49-F238E27FC236}">
                <a16:creationId xmlns:a16="http://schemas.microsoft.com/office/drawing/2014/main" id="{67C23FAB-51FC-43B5-ACCB-A51D6E05F8DC}"/>
              </a:ext>
            </a:extLst>
          </p:cNvPr>
          <p:cNvSpPr txBox="1"/>
          <p:nvPr/>
        </p:nvSpPr>
        <p:spPr>
          <a:xfrm>
            <a:off x="6087402" y="1561497"/>
            <a:ext cx="1234204" cy="523220"/>
          </a:xfrm>
          <a:prstGeom prst="rect">
            <a:avLst/>
          </a:prstGeom>
          <a:noFill/>
        </p:spPr>
        <p:txBody>
          <a:bodyPr wrap="square" rtlCol="0">
            <a:spAutoFit/>
          </a:bodyPr>
          <a:lstStyle/>
          <a:p>
            <a:pPr algn="ctr"/>
            <a:r>
              <a:rPr lang="en-US" sz="1400"/>
              <a:t>Data Central Repo</a:t>
            </a:r>
          </a:p>
        </p:txBody>
      </p:sp>
      <p:sp>
        <p:nvSpPr>
          <p:cNvPr id="39" name="Content Placeholder 5">
            <a:extLst>
              <a:ext uri="{FF2B5EF4-FFF2-40B4-BE49-F238E27FC236}">
                <a16:creationId xmlns:a16="http://schemas.microsoft.com/office/drawing/2014/main" id="{169190BD-0395-4D2C-A738-9483B1CC1807}"/>
              </a:ext>
            </a:extLst>
          </p:cNvPr>
          <p:cNvSpPr>
            <a:spLocks noGrp="1"/>
          </p:cNvSpPr>
          <p:nvPr>
            <p:ph idx="1"/>
          </p:nvPr>
        </p:nvSpPr>
        <p:spPr>
          <a:xfrm>
            <a:off x="411480" y="3300604"/>
            <a:ext cx="8386291" cy="1532455"/>
          </a:xfrm>
        </p:spPr>
        <p:txBody>
          <a:bodyPr/>
          <a:lstStyle/>
          <a:p>
            <a:r>
              <a:rPr lang="en-US" err="1"/>
              <a:t>OpenAPI</a:t>
            </a:r>
            <a:r>
              <a:rPr lang="en-US"/>
              <a:t> spec will reference the </a:t>
            </a:r>
            <a:r>
              <a:rPr lang="en-US" err="1"/>
              <a:t>CDM.yaml</a:t>
            </a:r>
            <a:r>
              <a:rPr lang="en-US"/>
              <a:t> in the central repo</a:t>
            </a:r>
          </a:p>
          <a:p>
            <a:r>
              <a:rPr lang="en-US" err="1"/>
              <a:t>OpenAPI</a:t>
            </a:r>
            <a:r>
              <a:rPr lang="en-US"/>
              <a:t> spec lives in Azure API Management</a:t>
            </a:r>
          </a:p>
        </p:txBody>
      </p:sp>
      <p:pic>
        <p:nvPicPr>
          <p:cNvPr id="3" name="Picture 2">
            <a:extLst>
              <a:ext uri="{FF2B5EF4-FFF2-40B4-BE49-F238E27FC236}">
                <a16:creationId xmlns:a16="http://schemas.microsoft.com/office/drawing/2014/main" id="{28D3EF8A-42E5-488D-AD1E-70F3AA612121}"/>
              </a:ext>
            </a:extLst>
          </p:cNvPr>
          <p:cNvPicPr>
            <a:picLocks noChangeAspect="1"/>
          </p:cNvPicPr>
          <p:nvPr/>
        </p:nvPicPr>
        <p:blipFill>
          <a:blip r:embed="rId3"/>
          <a:stretch>
            <a:fillRect/>
          </a:stretch>
        </p:blipFill>
        <p:spPr>
          <a:xfrm>
            <a:off x="4111409" y="2146805"/>
            <a:ext cx="727012" cy="727012"/>
          </a:xfrm>
          <a:prstGeom prst="rect">
            <a:avLst/>
          </a:prstGeom>
        </p:spPr>
      </p:pic>
      <p:sp>
        <p:nvSpPr>
          <p:cNvPr id="16" name="TextBox 15">
            <a:extLst>
              <a:ext uri="{FF2B5EF4-FFF2-40B4-BE49-F238E27FC236}">
                <a16:creationId xmlns:a16="http://schemas.microsoft.com/office/drawing/2014/main" id="{00EBD806-F298-43BE-A17A-728EAD81C5EF}"/>
              </a:ext>
            </a:extLst>
          </p:cNvPr>
          <p:cNvSpPr txBox="1"/>
          <p:nvPr/>
        </p:nvSpPr>
        <p:spPr>
          <a:xfrm>
            <a:off x="3857813" y="1557097"/>
            <a:ext cx="1234204" cy="523220"/>
          </a:xfrm>
          <a:prstGeom prst="rect">
            <a:avLst/>
          </a:prstGeom>
          <a:noFill/>
        </p:spPr>
        <p:txBody>
          <a:bodyPr wrap="square" rtlCol="0">
            <a:spAutoFit/>
          </a:bodyPr>
          <a:lstStyle/>
          <a:p>
            <a:pPr algn="ctr"/>
            <a:r>
              <a:rPr lang="en-US" sz="1400" err="1"/>
              <a:t>OpenAPI</a:t>
            </a:r>
            <a:r>
              <a:rPr lang="en-US" sz="1400"/>
              <a:t> Spec</a:t>
            </a:r>
          </a:p>
        </p:txBody>
      </p:sp>
      <p:pic>
        <p:nvPicPr>
          <p:cNvPr id="1026" name="Picture 2" descr="Azure API Management: subscription key invalid | Pieter Vandenheede">
            <a:extLst>
              <a:ext uri="{FF2B5EF4-FFF2-40B4-BE49-F238E27FC236}">
                <a16:creationId xmlns:a16="http://schemas.microsoft.com/office/drawing/2014/main" id="{5C4A67FC-B69E-48BF-93D7-DEF41B523B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5751" y="2203272"/>
            <a:ext cx="1161315" cy="61018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62391D85-95E7-4034-9A17-4C779756331D}"/>
              </a:ext>
            </a:extLst>
          </p:cNvPr>
          <p:cNvSpPr txBox="1"/>
          <p:nvPr/>
        </p:nvSpPr>
        <p:spPr>
          <a:xfrm>
            <a:off x="1429306" y="1557097"/>
            <a:ext cx="1234204" cy="523220"/>
          </a:xfrm>
          <a:prstGeom prst="rect">
            <a:avLst/>
          </a:prstGeom>
          <a:noFill/>
        </p:spPr>
        <p:txBody>
          <a:bodyPr wrap="square" rtlCol="0">
            <a:spAutoFit/>
          </a:bodyPr>
          <a:lstStyle/>
          <a:p>
            <a:pPr algn="ctr"/>
            <a:r>
              <a:rPr lang="en-US" sz="1400"/>
              <a:t>Azure API Management</a:t>
            </a:r>
          </a:p>
        </p:txBody>
      </p:sp>
      <p:cxnSp>
        <p:nvCxnSpPr>
          <p:cNvPr id="11" name="Straight Arrow Connector 10">
            <a:extLst>
              <a:ext uri="{FF2B5EF4-FFF2-40B4-BE49-F238E27FC236}">
                <a16:creationId xmlns:a16="http://schemas.microsoft.com/office/drawing/2014/main" id="{08F9CF36-41F9-46E2-B1E7-BDB9596CDD55}"/>
              </a:ext>
            </a:extLst>
          </p:cNvPr>
          <p:cNvCxnSpPr>
            <a:cxnSpLocks/>
            <a:endCxn id="3" idx="3"/>
          </p:cNvCxnSpPr>
          <p:nvPr/>
        </p:nvCxnSpPr>
        <p:spPr>
          <a:xfrm flipH="1">
            <a:off x="4838421" y="2508363"/>
            <a:ext cx="1384826" cy="1948"/>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19485198-56D4-4190-BF23-F2CB85151413}"/>
              </a:ext>
            </a:extLst>
          </p:cNvPr>
          <p:cNvCxnSpPr>
            <a:stCxn id="3" idx="1"/>
            <a:endCxn id="1026" idx="3"/>
          </p:cNvCxnSpPr>
          <p:nvPr/>
        </p:nvCxnSpPr>
        <p:spPr>
          <a:xfrm flipH="1" flipV="1">
            <a:off x="2627066" y="2508363"/>
            <a:ext cx="1484343" cy="1948"/>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20550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3D81-C52F-4E4F-A1FF-13BBD7396DDE}"/>
              </a:ext>
            </a:extLst>
          </p:cNvPr>
          <p:cNvSpPr>
            <a:spLocks noGrp="1"/>
          </p:cNvSpPr>
          <p:nvPr>
            <p:ph type="title"/>
          </p:nvPr>
        </p:nvSpPr>
        <p:spPr/>
        <p:txBody>
          <a:bodyPr/>
          <a:lstStyle/>
          <a:p>
            <a:pPr algn="l"/>
            <a:r>
              <a:rPr lang="en-US"/>
              <a:t>Bundle CDMs into versioned folders in the Data Lake Model Container</a:t>
            </a:r>
          </a:p>
        </p:txBody>
      </p:sp>
      <p:pic>
        <p:nvPicPr>
          <p:cNvPr id="35" name="Picture 2" descr="Azure Repos - Visual Studio Marketplace">
            <a:extLst>
              <a:ext uri="{FF2B5EF4-FFF2-40B4-BE49-F238E27FC236}">
                <a16:creationId xmlns:a16="http://schemas.microsoft.com/office/drawing/2014/main" id="{30235DFC-F44D-4196-8984-1F53CBE9CC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019" y="2156583"/>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636F2CF7-285B-48AE-8282-1FCDF575AF82}"/>
              </a:ext>
            </a:extLst>
          </p:cNvPr>
          <p:cNvSpPr txBox="1"/>
          <p:nvPr/>
        </p:nvSpPr>
        <p:spPr>
          <a:xfrm>
            <a:off x="747142" y="2848096"/>
            <a:ext cx="855619" cy="553998"/>
          </a:xfrm>
          <a:prstGeom prst="rect">
            <a:avLst/>
          </a:prstGeom>
          <a:noFill/>
        </p:spPr>
        <p:txBody>
          <a:bodyPr wrap="square" rtlCol="0">
            <a:spAutoFit/>
          </a:bodyPr>
          <a:lstStyle/>
          <a:p>
            <a:pPr algn="ctr"/>
            <a:r>
              <a:rPr lang="en-US" sz="1000"/>
              <a:t>Central CDM Repository</a:t>
            </a:r>
          </a:p>
        </p:txBody>
      </p:sp>
      <p:pic>
        <p:nvPicPr>
          <p:cNvPr id="6" name="Picture 5">
            <a:extLst>
              <a:ext uri="{FF2B5EF4-FFF2-40B4-BE49-F238E27FC236}">
                <a16:creationId xmlns:a16="http://schemas.microsoft.com/office/drawing/2014/main" id="{0E51E5B0-2790-48BE-ABCC-2DCECEE493C2}"/>
              </a:ext>
            </a:extLst>
          </p:cNvPr>
          <p:cNvPicPr>
            <a:picLocks noChangeAspect="1"/>
          </p:cNvPicPr>
          <p:nvPr/>
        </p:nvPicPr>
        <p:blipFill>
          <a:blip r:embed="rId3"/>
          <a:stretch>
            <a:fillRect/>
          </a:stretch>
        </p:blipFill>
        <p:spPr>
          <a:xfrm>
            <a:off x="2664692" y="2153200"/>
            <a:ext cx="685800" cy="685800"/>
          </a:xfrm>
          <a:prstGeom prst="rect">
            <a:avLst/>
          </a:prstGeom>
        </p:spPr>
      </p:pic>
      <p:sp>
        <p:nvSpPr>
          <p:cNvPr id="37" name="TextBox 36">
            <a:extLst>
              <a:ext uri="{FF2B5EF4-FFF2-40B4-BE49-F238E27FC236}">
                <a16:creationId xmlns:a16="http://schemas.microsoft.com/office/drawing/2014/main" id="{C27DA232-1CFA-4A12-A3B7-5969CFA74495}"/>
              </a:ext>
            </a:extLst>
          </p:cNvPr>
          <p:cNvSpPr txBox="1"/>
          <p:nvPr/>
        </p:nvSpPr>
        <p:spPr>
          <a:xfrm>
            <a:off x="2579783" y="2839000"/>
            <a:ext cx="855619" cy="400110"/>
          </a:xfrm>
          <a:prstGeom prst="rect">
            <a:avLst/>
          </a:prstGeom>
          <a:noFill/>
        </p:spPr>
        <p:txBody>
          <a:bodyPr wrap="square" rtlCol="0">
            <a:spAutoFit/>
          </a:bodyPr>
          <a:lstStyle/>
          <a:p>
            <a:pPr algn="ctr"/>
            <a:r>
              <a:rPr lang="en-US" sz="1000"/>
              <a:t>Release Pipeline</a:t>
            </a:r>
          </a:p>
        </p:txBody>
      </p:sp>
      <p:cxnSp>
        <p:nvCxnSpPr>
          <p:cNvPr id="38" name="Straight Arrow Connector 37">
            <a:extLst>
              <a:ext uri="{FF2B5EF4-FFF2-40B4-BE49-F238E27FC236}">
                <a16:creationId xmlns:a16="http://schemas.microsoft.com/office/drawing/2014/main" id="{10896572-388E-455F-B3A1-8D9FA786B7DD}"/>
              </a:ext>
            </a:extLst>
          </p:cNvPr>
          <p:cNvCxnSpPr>
            <a:cxnSpLocks/>
            <a:stCxn id="35" idx="3"/>
            <a:endCxn id="6" idx="1"/>
          </p:cNvCxnSpPr>
          <p:nvPr/>
        </p:nvCxnSpPr>
        <p:spPr>
          <a:xfrm flipV="1">
            <a:off x="1515819" y="2496100"/>
            <a:ext cx="1148873" cy="3383"/>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026CCD2D-F1BB-43CE-9E8F-22022EE1F2FB}"/>
              </a:ext>
            </a:extLst>
          </p:cNvPr>
          <p:cNvSpPr txBox="1"/>
          <p:nvPr/>
        </p:nvSpPr>
        <p:spPr>
          <a:xfrm>
            <a:off x="1435900" y="2165959"/>
            <a:ext cx="1308711" cy="338554"/>
          </a:xfrm>
          <a:prstGeom prst="rect">
            <a:avLst/>
          </a:prstGeom>
          <a:noFill/>
        </p:spPr>
        <p:txBody>
          <a:bodyPr wrap="square" rtlCol="0">
            <a:spAutoFit/>
          </a:bodyPr>
          <a:lstStyle/>
          <a:p>
            <a:pPr algn="ctr"/>
            <a:r>
              <a:rPr lang="en-US" sz="800"/>
              <a:t>Pull Request Creates Release Pipeline</a:t>
            </a:r>
          </a:p>
        </p:txBody>
      </p:sp>
      <p:sp>
        <p:nvSpPr>
          <p:cNvPr id="43" name="Rectangle 42">
            <a:extLst>
              <a:ext uri="{FF2B5EF4-FFF2-40B4-BE49-F238E27FC236}">
                <a16:creationId xmlns:a16="http://schemas.microsoft.com/office/drawing/2014/main" id="{6E617AFD-FD7E-47D6-8B1A-CE10C48EE85F}"/>
              </a:ext>
            </a:extLst>
          </p:cNvPr>
          <p:cNvSpPr/>
          <p:nvPr/>
        </p:nvSpPr>
        <p:spPr>
          <a:xfrm>
            <a:off x="5649061" y="1932142"/>
            <a:ext cx="2630149" cy="85810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55" name="Picture 54">
            <a:extLst>
              <a:ext uri="{FF2B5EF4-FFF2-40B4-BE49-F238E27FC236}">
                <a16:creationId xmlns:a16="http://schemas.microsoft.com/office/drawing/2014/main" id="{9B156D59-3B84-454F-8493-388EC50284BF}"/>
              </a:ext>
            </a:extLst>
          </p:cNvPr>
          <p:cNvPicPr>
            <a:picLocks noChangeAspect="1"/>
          </p:cNvPicPr>
          <p:nvPr/>
        </p:nvPicPr>
        <p:blipFill>
          <a:blip r:embed="rId4"/>
          <a:stretch>
            <a:fillRect/>
          </a:stretch>
        </p:blipFill>
        <p:spPr>
          <a:xfrm>
            <a:off x="5676772" y="1949004"/>
            <a:ext cx="251992" cy="279992"/>
          </a:xfrm>
          <a:prstGeom prst="rect">
            <a:avLst/>
          </a:prstGeom>
        </p:spPr>
      </p:pic>
      <p:sp>
        <p:nvSpPr>
          <p:cNvPr id="56" name="TextBox 55">
            <a:extLst>
              <a:ext uri="{FF2B5EF4-FFF2-40B4-BE49-F238E27FC236}">
                <a16:creationId xmlns:a16="http://schemas.microsoft.com/office/drawing/2014/main" id="{C3CDF8DC-91A1-4847-B5B5-63D2D6A51AE2}"/>
              </a:ext>
            </a:extLst>
          </p:cNvPr>
          <p:cNvSpPr txBox="1"/>
          <p:nvPr/>
        </p:nvSpPr>
        <p:spPr>
          <a:xfrm>
            <a:off x="5928763" y="1965889"/>
            <a:ext cx="2498229" cy="246221"/>
          </a:xfrm>
          <a:prstGeom prst="rect">
            <a:avLst/>
          </a:prstGeom>
          <a:noFill/>
        </p:spPr>
        <p:txBody>
          <a:bodyPr wrap="square" rtlCol="0">
            <a:spAutoFit/>
          </a:bodyPr>
          <a:lstStyle/>
          <a:p>
            <a:r>
              <a:rPr lang="en-US" sz="1000"/>
              <a:t>Chevron Data Lake – Model Container</a:t>
            </a:r>
          </a:p>
        </p:txBody>
      </p:sp>
      <p:grpSp>
        <p:nvGrpSpPr>
          <p:cNvPr id="8" name="Group 7">
            <a:extLst>
              <a:ext uri="{FF2B5EF4-FFF2-40B4-BE49-F238E27FC236}">
                <a16:creationId xmlns:a16="http://schemas.microsoft.com/office/drawing/2014/main" id="{66A5C415-47A1-47D1-A3A2-7AFFCCD6C9E1}"/>
              </a:ext>
            </a:extLst>
          </p:cNvPr>
          <p:cNvGrpSpPr/>
          <p:nvPr/>
        </p:nvGrpSpPr>
        <p:grpSpPr>
          <a:xfrm>
            <a:off x="5800071" y="2228995"/>
            <a:ext cx="1520853" cy="246221"/>
            <a:chOff x="5769524" y="2699426"/>
            <a:chExt cx="1520853" cy="246221"/>
          </a:xfrm>
        </p:grpSpPr>
        <p:pic>
          <p:nvPicPr>
            <p:cNvPr id="66" name="Picture 65">
              <a:extLst>
                <a:ext uri="{FF2B5EF4-FFF2-40B4-BE49-F238E27FC236}">
                  <a16:creationId xmlns:a16="http://schemas.microsoft.com/office/drawing/2014/main" id="{3B7357EC-A1EA-4D2D-A6E4-FA977B6CFDCB}"/>
                </a:ext>
              </a:extLst>
            </p:cNvPr>
            <p:cNvPicPr>
              <a:picLocks noChangeAspect="1"/>
            </p:cNvPicPr>
            <p:nvPr/>
          </p:nvPicPr>
          <p:blipFill>
            <a:blip r:embed="rId5"/>
            <a:stretch>
              <a:fillRect/>
            </a:stretch>
          </p:blipFill>
          <p:spPr>
            <a:xfrm>
              <a:off x="5769524" y="2737224"/>
              <a:ext cx="200053" cy="190527"/>
            </a:xfrm>
            <a:prstGeom prst="rect">
              <a:avLst/>
            </a:prstGeom>
          </p:spPr>
        </p:pic>
        <p:sp>
          <p:nvSpPr>
            <p:cNvPr id="67" name="TextBox 66">
              <a:extLst>
                <a:ext uri="{FF2B5EF4-FFF2-40B4-BE49-F238E27FC236}">
                  <a16:creationId xmlns:a16="http://schemas.microsoft.com/office/drawing/2014/main" id="{489F1ADF-290E-49D1-85C0-FF80E0C2843E}"/>
                </a:ext>
              </a:extLst>
            </p:cNvPr>
            <p:cNvSpPr txBox="1"/>
            <p:nvPr/>
          </p:nvSpPr>
          <p:spPr>
            <a:xfrm>
              <a:off x="5969577" y="2699426"/>
              <a:ext cx="1320800" cy="246221"/>
            </a:xfrm>
            <a:prstGeom prst="rect">
              <a:avLst/>
            </a:prstGeom>
            <a:noFill/>
          </p:spPr>
          <p:txBody>
            <a:bodyPr wrap="square" rtlCol="0">
              <a:spAutoFit/>
            </a:bodyPr>
            <a:lstStyle/>
            <a:p>
              <a:r>
                <a:rPr lang="en-US" sz="1000"/>
                <a:t>dev</a:t>
              </a:r>
            </a:p>
          </p:txBody>
        </p:sp>
      </p:grpSp>
      <p:grpSp>
        <p:nvGrpSpPr>
          <p:cNvPr id="9" name="Group 8">
            <a:extLst>
              <a:ext uri="{FF2B5EF4-FFF2-40B4-BE49-F238E27FC236}">
                <a16:creationId xmlns:a16="http://schemas.microsoft.com/office/drawing/2014/main" id="{9DDE4D17-CE72-46B6-B524-5A83CAF5C2DB}"/>
              </a:ext>
            </a:extLst>
          </p:cNvPr>
          <p:cNvGrpSpPr/>
          <p:nvPr/>
        </p:nvGrpSpPr>
        <p:grpSpPr>
          <a:xfrm>
            <a:off x="5800071" y="2418349"/>
            <a:ext cx="1520853" cy="246221"/>
            <a:chOff x="5769524" y="3182779"/>
            <a:chExt cx="1520853" cy="246221"/>
          </a:xfrm>
        </p:grpSpPr>
        <p:pic>
          <p:nvPicPr>
            <p:cNvPr id="70" name="Picture 69">
              <a:extLst>
                <a:ext uri="{FF2B5EF4-FFF2-40B4-BE49-F238E27FC236}">
                  <a16:creationId xmlns:a16="http://schemas.microsoft.com/office/drawing/2014/main" id="{8BB36FDD-94C7-4D96-8A4C-13644432841C}"/>
                </a:ext>
              </a:extLst>
            </p:cNvPr>
            <p:cNvPicPr>
              <a:picLocks noChangeAspect="1"/>
            </p:cNvPicPr>
            <p:nvPr/>
          </p:nvPicPr>
          <p:blipFill>
            <a:blip r:embed="rId5"/>
            <a:stretch>
              <a:fillRect/>
            </a:stretch>
          </p:blipFill>
          <p:spPr>
            <a:xfrm>
              <a:off x="5769524" y="3220577"/>
              <a:ext cx="200053" cy="190527"/>
            </a:xfrm>
            <a:prstGeom prst="rect">
              <a:avLst/>
            </a:prstGeom>
          </p:spPr>
        </p:pic>
        <p:sp>
          <p:nvSpPr>
            <p:cNvPr id="71" name="TextBox 70">
              <a:extLst>
                <a:ext uri="{FF2B5EF4-FFF2-40B4-BE49-F238E27FC236}">
                  <a16:creationId xmlns:a16="http://schemas.microsoft.com/office/drawing/2014/main" id="{BDDF48FF-DD48-4812-9F99-B9B82BE78CBE}"/>
                </a:ext>
              </a:extLst>
            </p:cNvPr>
            <p:cNvSpPr txBox="1"/>
            <p:nvPr/>
          </p:nvSpPr>
          <p:spPr>
            <a:xfrm>
              <a:off x="5969577" y="3182779"/>
              <a:ext cx="1320800" cy="246221"/>
            </a:xfrm>
            <a:prstGeom prst="rect">
              <a:avLst/>
            </a:prstGeom>
            <a:noFill/>
          </p:spPr>
          <p:txBody>
            <a:bodyPr wrap="square" rtlCol="0">
              <a:spAutoFit/>
            </a:bodyPr>
            <a:lstStyle/>
            <a:p>
              <a:r>
                <a:rPr lang="en-US" sz="1000"/>
                <a:t>release</a:t>
              </a:r>
            </a:p>
          </p:txBody>
        </p:sp>
      </p:grpSp>
      <p:grpSp>
        <p:nvGrpSpPr>
          <p:cNvPr id="5" name="Group 4">
            <a:extLst>
              <a:ext uri="{FF2B5EF4-FFF2-40B4-BE49-F238E27FC236}">
                <a16:creationId xmlns:a16="http://schemas.microsoft.com/office/drawing/2014/main" id="{312EC20D-6865-41C2-88DA-9B17218DD42D}"/>
              </a:ext>
            </a:extLst>
          </p:cNvPr>
          <p:cNvGrpSpPr/>
          <p:nvPr/>
        </p:nvGrpSpPr>
        <p:grpSpPr>
          <a:xfrm>
            <a:off x="3350492" y="2235090"/>
            <a:ext cx="2449579" cy="261010"/>
            <a:chOff x="3350492" y="2235090"/>
            <a:chExt cx="2449579" cy="261010"/>
          </a:xfrm>
        </p:grpSpPr>
        <p:cxnSp>
          <p:nvCxnSpPr>
            <p:cNvPr id="77" name="Straight Arrow Connector 76">
              <a:extLst>
                <a:ext uri="{FF2B5EF4-FFF2-40B4-BE49-F238E27FC236}">
                  <a16:creationId xmlns:a16="http://schemas.microsoft.com/office/drawing/2014/main" id="{02BF8705-005B-4279-A91E-82A6F296AA0E}"/>
                </a:ext>
              </a:extLst>
            </p:cNvPr>
            <p:cNvCxnSpPr>
              <a:cxnSpLocks/>
              <a:stCxn id="6" idx="3"/>
              <a:endCxn id="66" idx="1"/>
            </p:cNvCxnSpPr>
            <p:nvPr/>
          </p:nvCxnSpPr>
          <p:spPr>
            <a:xfrm flipV="1">
              <a:off x="3350492" y="2362057"/>
              <a:ext cx="2449579" cy="134043"/>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0" name="TextBox 79">
              <a:extLst>
                <a:ext uri="{FF2B5EF4-FFF2-40B4-BE49-F238E27FC236}">
                  <a16:creationId xmlns:a16="http://schemas.microsoft.com/office/drawing/2014/main" id="{EFD12329-C426-4FBD-88E2-8B2DD7F40D86}"/>
                </a:ext>
              </a:extLst>
            </p:cNvPr>
            <p:cNvSpPr txBox="1"/>
            <p:nvPr/>
          </p:nvSpPr>
          <p:spPr>
            <a:xfrm rot="21314438">
              <a:off x="3787860" y="2235090"/>
              <a:ext cx="1423832" cy="215444"/>
            </a:xfrm>
            <a:prstGeom prst="rect">
              <a:avLst/>
            </a:prstGeom>
            <a:noFill/>
          </p:spPr>
          <p:txBody>
            <a:bodyPr wrap="square" rtlCol="0">
              <a:spAutoFit/>
            </a:bodyPr>
            <a:lstStyle/>
            <a:p>
              <a:pPr algn="ctr"/>
              <a:r>
                <a:rPr lang="en-US" sz="800"/>
                <a:t>Pull Request to Dev</a:t>
              </a:r>
            </a:p>
          </p:txBody>
        </p:sp>
      </p:grpSp>
      <p:grpSp>
        <p:nvGrpSpPr>
          <p:cNvPr id="7" name="Group 6">
            <a:extLst>
              <a:ext uri="{FF2B5EF4-FFF2-40B4-BE49-F238E27FC236}">
                <a16:creationId xmlns:a16="http://schemas.microsoft.com/office/drawing/2014/main" id="{51BE2878-BBB5-4F42-8B8C-AAE416A0C00A}"/>
              </a:ext>
            </a:extLst>
          </p:cNvPr>
          <p:cNvGrpSpPr/>
          <p:nvPr/>
        </p:nvGrpSpPr>
        <p:grpSpPr>
          <a:xfrm>
            <a:off x="3350492" y="2496100"/>
            <a:ext cx="2449579" cy="241705"/>
            <a:chOff x="3350492" y="2496100"/>
            <a:chExt cx="2449579" cy="241705"/>
          </a:xfrm>
        </p:grpSpPr>
        <p:cxnSp>
          <p:nvCxnSpPr>
            <p:cNvPr id="85" name="Straight Arrow Connector 84">
              <a:extLst>
                <a:ext uri="{FF2B5EF4-FFF2-40B4-BE49-F238E27FC236}">
                  <a16:creationId xmlns:a16="http://schemas.microsoft.com/office/drawing/2014/main" id="{E2DA255B-1970-4EB9-8575-16EAB8819DBB}"/>
                </a:ext>
              </a:extLst>
            </p:cNvPr>
            <p:cNvCxnSpPr>
              <a:cxnSpLocks/>
              <a:stCxn id="6" idx="3"/>
              <a:endCxn id="70" idx="1"/>
            </p:cNvCxnSpPr>
            <p:nvPr/>
          </p:nvCxnSpPr>
          <p:spPr>
            <a:xfrm>
              <a:off x="3350492" y="2496100"/>
              <a:ext cx="2449579" cy="55311"/>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9" name="TextBox 88">
              <a:extLst>
                <a:ext uri="{FF2B5EF4-FFF2-40B4-BE49-F238E27FC236}">
                  <a16:creationId xmlns:a16="http://schemas.microsoft.com/office/drawing/2014/main" id="{C3F09AD1-1B17-4E90-8A53-0A11A9D54F19}"/>
                </a:ext>
              </a:extLst>
            </p:cNvPr>
            <p:cNvSpPr txBox="1"/>
            <p:nvPr/>
          </p:nvSpPr>
          <p:spPr>
            <a:xfrm>
              <a:off x="3876237" y="2522361"/>
              <a:ext cx="1423832" cy="215444"/>
            </a:xfrm>
            <a:prstGeom prst="rect">
              <a:avLst/>
            </a:prstGeom>
            <a:noFill/>
          </p:spPr>
          <p:txBody>
            <a:bodyPr wrap="square" rtlCol="0">
              <a:spAutoFit/>
            </a:bodyPr>
            <a:lstStyle/>
            <a:p>
              <a:pPr algn="ctr"/>
              <a:r>
                <a:rPr lang="en-US" sz="800"/>
                <a:t>Pull Request to Master</a:t>
              </a:r>
            </a:p>
          </p:txBody>
        </p:sp>
      </p:grpSp>
      <p:sp>
        <p:nvSpPr>
          <p:cNvPr id="91" name="Content Placeholder 2">
            <a:extLst>
              <a:ext uri="{FF2B5EF4-FFF2-40B4-BE49-F238E27FC236}">
                <a16:creationId xmlns:a16="http://schemas.microsoft.com/office/drawing/2014/main" id="{D89814A2-C85F-475F-B751-6E46C2ABD49E}"/>
              </a:ext>
            </a:extLst>
          </p:cNvPr>
          <p:cNvSpPr txBox="1">
            <a:spLocks/>
          </p:cNvSpPr>
          <p:nvPr/>
        </p:nvSpPr>
        <p:spPr>
          <a:xfrm>
            <a:off x="549653" y="3526531"/>
            <a:ext cx="2530621" cy="1905973"/>
          </a:xfrm>
          <a:prstGeom prst="rect">
            <a:avLst/>
          </a:prstGeom>
        </p:spPr>
        <p:txBody>
          <a:bodyPr vert="horz" lIns="0" tIns="0" rIns="0" bIns="0" rtlCol="0">
            <a:noAutofit/>
          </a:bodyPr>
          <a:lstStyle>
            <a:lvl1pPr marL="171450" indent="-171450" algn="l" defTabSz="457200" rtl="0" eaLnBrk="1" latinLnBrk="0" hangingPunct="1">
              <a:spcBef>
                <a:spcPts val="500"/>
              </a:spcBef>
              <a:buFont typeface="Arial"/>
              <a:buChar char="•"/>
              <a:defRPr sz="1800" kern="1200">
                <a:solidFill>
                  <a:schemeClr val="tx1"/>
                </a:solidFill>
                <a:latin typeface="+mn-lt"/>
                <a:ea typeface="+mn-ea"/>
                <a:cs typeface="+mn-cs"/>
              </a:defRPr>
            </a:lvl1pPr>
            <a:lvl2pPr marL="342900" indent="-171450" algn="l" defTabSz="457200" rtl="0" eaLnBrk="1" latinLnBrk="0" hangingPunct="1">
              <a:spcBef>
                <a:spcPts val="500"/>
              </a:spcBef>
              <a:buFont typeface="Arial"/>
              <a:buChar char="–"/>
              <a:defRPr sz="1800" kern="1200">
                <a:solidFill>
                  <a:schemeClr val="tx1"/>
                </a:solidFill>
                <a:latin typeface="+mn-lt"/>
                <a:ea typeface="+mn-ea"/>
                <a:cs typeface="+mn-cs"/>
              </a:defRPr>
            </a:lvl2pPr>
            <a:lvl3pPr marL="514350" indent="-171450" algn="l" defTabSz="457200" rtl="0" eaLnBrk="1" latinLnBrk="0" hangingPunct="1">
              <a:spcBef>
                <a:spcPts val="500"/>
              </a:spcBef>
              <a:buFont typeface="Arial"/>
              <a:buChar char="•"/>
              <a:defRPr sz="1800" kern="1200">
                <a:solidFill>
                  <a:schemeClr val="tx1"/>
                </a:solidFill>
                <a:latin typeface="+mn-lt"/>
                <a:ea typeface="+mn-ea"/>
                <a:cs typeface="+mn-cs"/>
              </a:defRPr>
            </a:lvl3pPr>
            <a:lvl4pPr marL="685800" indent="-171450" algn="l" defTabSz="457200" rtl="0" eaLnBrk="1" latinLnBrk="0" hangingPunct="1">
              <a:spcBef>
                <a:spcPts val="500"/>
              </a:spcBef>
              <a:buSzPct val="100000"/>
              <a:buFont typeface="Arial"/>
              <a:buChar char="–"/>
              <a:defRPr sz="1800" kern="1200">
                <a:solidFill>
                  <a:schemeClr val="tx1"/>
                </a:solidFill>
                <a:latin typeface="+mn-lt"/>
                <a:ea typeface="+mn-ea"/>
                <a:cs typeface="+mn-cs"/>
              </a:defRPr>
            </a:lvl4pPr>
            <a:lvl5pPr marL="858838" indent="-173038" algn="l" defTabSz="457200" rtl="0" eaLnBrk="1" latinLnBrk="0" hangingPunct="1">
              <a:spcBef>
                <a:spcPts val="5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400" b="1"/>
              <a:t>Overview</a:t>
            </a:r>
          </a:p>
          <a:p>
            <a:r>
              <a:rPr lang="en-US" sz="1400"/>
              <a:t>Dev folder has a snapshot of the dev branch</a:t>
            </a:r>
          </a:p>
          <a:p>
            <a:r>
              <a:rPr lang="en-US" sz="1400"/>
              <a:t>Released folder has snapshot of master branch</a:t>
            </a:r>
          </a:p>
          <a:p>
            <a:r>
              <a:rPr lang="en-US" sz="1400"/>
              <a:t>Pull request into dev would trigger a release into dev folder</a:t>
            </a:r>
          </a:p>
          <a:p>
            <a:r>
              <a:rPr lang="en-US" sz="1400"/>
              <a:t>Pull request into master would deploy CDMs into release folder</a:t>
            </a:r>
          </a:p>
          <a:p>
            <a:endParaRPr lang="en-US"/>
          </a:p>
        </p:txBody>
      </p:sp>
      <p:sp>
        <p:nvSpPr>
          <p:cNvPr id="42" name="Content Placeholder 2">
            <a:extLst>
              <a:ext uri="{FF2B5EF4-FFF2-40B4-BE49-F238E27FC236}">
                <a16:creationId xmlns:a16="http://schemas.microsoft.com/office/drawing/2014/main" id="{6C381071-E646-41EB-88DE-E6D7C5776563}"/>
              </a:ext>
            </a:extLst>
          </p:cNvPr>
          <p:cNvSpPr txBox="1">
            <a:spLocks/>
          </p:cNvSpPr>
          <p:nvPr/>
        </p:nvSpPr>
        <p:spPr>
          <a:xfrm>
            <a:off x="3234465" y="3526531"/>
            <a:ext cx="2530621" cy="1905973"/>
          </a:xfrm>
          <a:prstGeom prst="rect">
            <a:avLst/>
          </a:prstGeom>
        </p:spPr>
        <p:txBody>
          <a:bodyPr vert="horz" lIns="0" tIns="0" rIns="0" bIns="0" rtlCol="0">
            <a:noAutofit/>
          </a:bodyPr>
          <a:lstStyle>
            <a:lvl1pPr marL="171450" indent="-171450" algn="l" defTabSz="457200" rtl="0" eaLnBrk="1" latinLnBrk="0" hangingPunct="1">
              <a:spcBef>
                <a:spcPts val="500"/>
              </a:spcBef>
              <a:buFont typeface="Arial"/>
              <a:buChar char="•"/>
              <a:defRPr sz="1800" kern="1200">
                <a:solidFill>
                  <a:schemeClr val="tx1"/>
                </a:solidFill>
                <a:latin typeface="+mn-lt"/>
                <a:ea typeface="+mn-ea"/>
                <a:cs typeface="+mn-cs"/>
              </a:defRPr>
            </a:lvl1pPr>
            <a:lvl2pPr marL="342900" indent="-171450" algn="l" defTabSz="457200" rtl="0" eaLnBrk="1" latinLnBrk="0" hangingPunct="1">
              <a:spcBef>
                <a:spcPts val="500"/>
              </a:spcBef>
              <a:buFont typeface="Arial"/>
              <a:buChar char="–"/>
              <a:defRPr sz="1800" kern="1200">
                <a:solidFill>
                  <a:schemeClr val="tx1"/>
                </a:solidFill>
                <a:latin typeface="+mn-lt"/>
                <a:ea typeface="+mn-ea"/>
                <a:cs typeface="+mn-cs"/>
              </a:defRPr>
            </a:lvl2pPr>
            <a:lvl3pPr marL="514350" indent="-171450" algn="l" defTabSz="457200" rtl="0" eaLnBrk="1" latinLnBrk="0" hangingPunct="1">
              <a:spcBef>
                <a:spcPts val="500"/>
              </a:spcBef>
              <a:buFont typeface="Arial"/>
              <a:buChar char="•"/>
              <a:defRPr sz="1800" kern="1200">
                <a:solidFill>
                  <a:schemeClr val="tx1"/>
                </a:solidFill>
                <a:latin typeface="+mn-lt"/>
                <a:ea typeface="+mn-ea"/>
                <a:cs typeface="+mn-cs"/>
              </a:defRPr>
            </a:lvl3pPr>
            <a:lvl4pPr marL="685800" indent="-171450" algn="l" defTabSz="457200" rtl="0" eaLnBrk="1" latinLnBrk="0" hangingPunct="1">
              <a:spcBef>
                <a:spcPts val="500"/>
              </a:spcBef>
              <a:buSzPct val="100000"/>
              <a:buFont typeface="Arial"/>
              <a:buChar char="–"/>
              <a:defRPr sz="1800" kern="1200">
                <a:solidFill>
                  <a:schemeClr val="tx1"/>
                </a:solidFill>
                <a:latin typeface="+mn-lt"/>
                <a:ea typeface="+mn-ea"/>
                <a:cs typeface="+mn-cs"/>
              </a:defRPr>
            </a:lvl4pPr>
            <a:lvl5pPr marL="858838" indent="-173038" algn="l" defTabSz="457200" rtl="0" eaLnBrk="1" latinLnBrk="0" hangingPunct="1">
              <a:spcBef>
                <a:spcPts val="5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400" b="1"/>
              <a:t>Additional Research Needed</a:t>
            </a:r>
          </a:p>
          <a:p>
            <a:r>
              <a:rPr lang="en-US" sz="1400"/>
              <a:t>API generator compatibility with this process</a:t>
            </a:r>
          </a:p>
          <a:p>
            <a:r>
              <a:rPr lang="en-US" sz="1400"/>
              <a:t>Handling physical CDM data models create using previous versions of CDMs</a:t>
            </a:r>
          </a:p>
          <a:p>
            <a:endParaRPr lang="en-US"/>
          </a:p>
        </p:txBody>
      </p:sp>
    </p:spTree>
    <p:extLst>
      <p:ext uri="{BB962C8B-B14F-4D97-AF65-F5344CB8AC3E}">
        <p14:creationId xmlns:p14="http://schemas.microsoft.com/office/powerpoint/2010/main" val="17903060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3D81-C52F-4E4F-A1FF-13BBD7396DDE}"/>
              </a:ext>
            </a:extLst>
          </p:cNvPr>
          <p:cNvSpPr>
            <a:spLocks noGrp="1"/>
          </p:cNvSpPr>
          <p:nvPr>
            <p:ph type="title"/>
          </p:nvPr>
        </p:nvSpPr>
        <p:spPr/>
        <p:txBody>
          <a:bodyPr/>
          <a:lstStyle/>
          <a:p>
            <a:pPr algn="l"/>
            <a:r>
              <a:rPr lang="en-US"/>
              <a:t>Version CDMs by Files in the Central CDM Repo</a:t>
            </a:r>
          </a:p>
        </p:txBody>
      </p:sp>
      <p:grpSp>
        <p:nvGrpSpPr>
          <p:cNvPr id="3" name="Group 2">
            <a:extLst>
              <a:ext uri="{FF2B5EF4-FFF2-40B4-BE49-F238E27FC236}">
                <a16:creationId xmlns:a16="http://schemas.microsoft.com/office/drawing/2014/main" id="{AED2CE25-7906-48C6-914F-A7A45FB6172B}"/>
              </a:ext>
            </a:extLst>
          </p:cNvPr>
          <p:cNvGrpSpPr/>
          <p:nvPr/>
        </p:nvGrpSpPr>
        <p:grpSpPr>
          <a:xfrm>
            <a:off x="395378" y="1882521"/>
            <a:ext cx="8320628" cy="1264225"/>
            <a:chOff x="549653" y="1974884"/>
            <a:chExt cx="8320628" cy="1264225"/>
          </a:xfrm>
        </p:grpSpPr>
        <p:pic>
          <p:nvPicPr>
            <p:cNvPr id="6" name="Picture 5">
              <a:extLst>
                <a:ext uri="{FF2B5EF4-FFF2-40B4-BE49-F238E27FC236}">
                  <a16:creationId xmlns:a16="http://schemas.microsoft.com/office/drawing/2014/main" id="{0E51E5B0-2790-48BE-ABCC-2DCECEE493C2}"/>
                </a:ext>
              </a:extLst>
            </p:cNvPr>
            <p:cNvPicPr>
              <a:picLocks noChangeAspect="1"/>
            </p:cNvPicPr>
            <p:nvPr/>
          </p:nvPicPr>
          <p:blipFill>
            <a:blip r:embed="rId2"/>
            <a:stretch>
              <a:fillRect/>
            </a:stretch>
          </p:blipFill>
          <p:spPr>
            <a:xfrm>
              <a:off x="4183646" y="2199592"/>
              <a:ext cx="685800" cy="685800"/>
            </a:xfrm>
            <a:prstGeom prst="rect">
              <a:avLst/>
            </a:prstGeom>
          </p:spPr>
        </p:pic>
        <p:sp>
          <p:nvSpPr>
            <p:cNvPr id="37" name="TextBox 36">
              <a:extLst>
                <a:ext uri="{FF2B5EF4-FFF2-40B4-BE49-F238E27FC236}">
                  <a16:creationId xmlns:a16="http://schemas.microsoft.com/office/drawing/2014/main" id="{C27DA232-1CFA-4A12-A3B7-5969CFA74495}"/>
                </a:ext>
              </a:extLst>
            </p:cNvPr>
            <p:cNvSpPr txBox="1"/>
            <p:nvPr/>
          </p:nvSpPr>
          <p:spPr>
            <a:xfrm>
              <a:off x="4098736" y="2838999"/>
              <a:ext cx="855619" cy="400110"/>
            </a:xfrm>
            <a:prstGeom prst="rect">
              <a:avLst/>
            </a:prstGeom>
            <a:noFill/>
          </p:spPr>
          <p:txBody>
            <a:bodyPr wrap="square" rtlCol="0">
              <a:spAutoFit/>
            </a:bodyPr>
            <a:lstStyle/>
            <a:p>
              <a:pPr algn="ctr"/>
              <a:r>
                <a:rPr lang="en-US" sz="1000"/>
                <a:t>Release Pipeline</a:t>
              </a:r>
            </a:p>
          </p:txBody>
        </p:sp>
        <p:grpSp>
          <p:nvGrpSpPr>
            <p:cNvPr id="10" name="Group 9">
              <a:extLst>
                <a:ext uri="{FF2B5EF4-FFF2-40B4-BE49-F238E27FC236}">
                  <a16:creationId xmlns:a16="http://schemas.microsoft.com/office/drawing/2014/main" id="{35751AE9-BADB-4443-B6CC-2D055A507ED7}"/>
                </a:ext>
              </a:extLst>
            </p:cNvPr>
            <p:cNvGrpSpPr/>
            <p:nvPr/>
          </p:nvGrpSpPr>
          <p:grpSpPr>
            <a:xfrm>
              <a:off x="6092350" y="1979690"/>
              <a:ext cx="2777931" cy="1132448"/>
              <a:chOff x="5954177" y="1580026"/>
              <a:chExt cx="2777931" cy="1132448"/>
            </a:xfrm>
          </p:grpSpPr>
          <p:sp>
            <p:nvSpPr>
              <p:cNvPr id="43" name="Rectangle 42">
                <a:extLst>
                  <a:ext uri="{FF2B5EF4-FFF2-40B4-BE49-F238E27FC236}">
                    <a16:creationId xmlns:a16="http://schemas.microsoft.com/office/drawing/2014/main" id="{6E617AFD-FD7E-47D6-8B1A-CE10C48EE85F}"/>
                  </a:ext>
                </a:extLst>
              </p:cNvPr>
              <p:cNvSpPr/>
              <p:nvPr/>
            </p:nvSpPr>
            <p:spPr>
              <a:xfrm>
                <a:off x="5954177" y="1580026"/>
                <a:ext cx="2630149" cy="113244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55" name="Picture 54">
                <a:extLst>
                  <a:ext uri="{FF2B5EF4-FFF2-40B4-BE49-F238E27FC236}">
                    <a16:creationId xmlns:a16="http://schemas.microsoft.com/office/drawing/2014/main" id="{9B156D59-3B84-454F-8493-388EC50284BF}"/>
                  </a:ext>
                </a:extLst>
              </p:cNvPr>
              <p:cNvPicPr>
                <a:picLocks noChangeAspect="1"/>
              </p:cNvPicPr>
              <p:nvPr/>
            </p:nvPicPr>
            <p:blipFill>
              <a:blip r:embed="rId3"/>
              <a:stretch>
                <a:fillRect/>
              </a:stretch>
            </p:blipFill>
            <p:spPr>
              <a:xfrm>
                <a:off x="5981888" y="1596888"/>
                <a:ext cx="251992" cy="171488"/>
              </a:xfrm>
              <a:prstGeom prst="rect">
                <a:avLst/>
              </a:prstGeom>
            </p:spPr>
          </p:pic>
          <p:sp>
            <p:nvSpPr>
              <p:cNvPr id="56" name="TextBox 55">
                <a:extLst>
                  <a:ext uri="{FF2B5EF4-FFF2-40B4-BE49-F238E27FC236}">
                    <a16:creationId xmlns:a16="http://schemas.microsoft.com/office/drawing/2014/main" id="{C3CDF8DC-91A1-4847-B5B5-63D2D6A51AE2}"/>
                  </a:ext>
                </a:extLst>
              </p:cNvPr>
              <p:cNvSpPr txBox="1"/>
              <p:nvPr/>
            </p:nvSpPr>
            <p:spPr>
              <a:xfrm>
                <a:off x="6233879" y="1613773"/>
                <a:ext cx="2498229" cy="246221"/>
              </a:xfrm>
              <a:prstGeom prst="rect">
                <a:avLst/>
              </a:prstGeom>
              <a:noFill/>
            </p:spPr>
            <p:txBody>
              <a:bodyPr wrap="square" rtlCol="0">
                <a:spAutoFit/>
              </a:bodyPr>
              <a:lstStyle/>
              <a:p>
                <a:r>
                  <a:rPr lang="en-US" sz="1000"/>
                  <a:t>Chevron Data Lake – Model Container</a:t>
                </a:r>
              </a:p>
            </p:txBody>
          </p:sp>
          <p:sp>
            <p:nvSpPr>
              <p:cNvPr id="99" name="TextBox 98">
                <a:extLst>
                  <a:ext uri="{FF2B5EF4-FFF2-40B4-BE49-F238E27FC236}">
                    <a16:creationId xmlns:a16="http://schemas.microsoft.com/office/drawing/2014/main" id="{8C27EA06-1395-49C3-9509-481986BAE9AD}"/>
                  </a:ext>
                </a:extLst>
              </p:cNvPr>
              <p:cNvSpPr txBox="1"/>
              <p:nvPr/>
            </p:nvSpPr>
            <p:spPr>
              <a:xfrm>
                <a:off x="6214572" y="1876879"/>
                <a:ext cx="2369753" cy="246221"/>
              </a:xfrm>
              <a:prstGeom prst="rect">
                <a:avLst/>
              </a:prstGeom>
              <a:noFill/>
            </p:spPr>
            <p:txBody>
              <a:bodyPr wrap="square" rtlCol="0">
                <a:spAutoFit/>
              </a:bodyPr>
              <a:lstStyle/>
              <a:p>
                <a:r>
                  <a:rPr lang="en-US" sz="1000" err="1"/>
                  <a:t>dataProduct.X.X.X.manifest.cdm.json</a:t>
                </a:r>
                <a:endParaRPr lang="en-US" sz="1000"/>
              </a:p>
            </p:txBody>
          </p:sp>
          <p:sp>
            <p:nvSpPr>
              <p:cNvPr id="100" name="TextBox 99">
                <a:extLst>
                  <a:ext uri="{FF2B5EF4-FFF2-40B4-BE49-F238E27FC236}">
                    <a16:creationId xmlns:a16="http://schemas.microsoft.com/office/drawing/2014/main" id="{7296E55C-4A43-4DC6-B562-B266FB88C420}"/>
                  </a:ext>
                </a:extLst>
              </p:cNvPr>
              <p:cNvSpPr txBox="1"/>
              <p:nvPr/>
            </p:nvSpPr>
            <p:spPr>
              <a:xfrm>
                <a:off x="6233879" y="2066771"/>
                <a:ext cx="1955722" cy="246221"/>
              </a:xfrm>
              <a:prstGeom prst="rect">
                <a:avLst/>
              </a:prstGeom>
              <a:noFill/>
            </p:spPr>
            <p:txBody>
              <a:bodyPr wrap="square" rtlCol="0">
                <a:spAutoFit/>
              </a:bodyPr>
              <a:lstStyle/>
              <a:p>
                <a:r>
                  <a:rPr lang="en-US" sz="1000" err="1"/>
                  <a:t>dataProduct.X.X.X.cdm.json</a:t>
                </a:r>
                <a:endParaRPr lang="en-US" sz="1000"/>
              </a:p>
            </p:txBody>
          </p:sp>
          <p:pic>
            <p:nvPicPr>
              <p:cNvPr id="4" name="Picture 3">
                <a:extLst>
                  <a:ext uri="{FF2B5EF4-FFF2-40B4-BE49-F238E27FC236}">
                    <a16:creationId xmlns:a16="http://schemas.microsoft.com/office/drawing/2014/main" id="{B675AB05-D725-4F23-AEF9-1B04868C05DC}"/>
                  </a:ext>
                </a:extLst>
              </p:cNvPr>
              <p:cNvPicPr>
                <a:picLocks noChangeAspect="1"/>
              </p:cNvPicPr>
              <p:nvPr/>
            </p:nvPicPr>
            <p:blipFill>
              <a:blip r:embed="rId4"/>
              <a:stretch>
                <a:fillRect/>
              </a:stretch>
            </p:blipFill>
            <p:spPr>
              <a:xfrm>
                <a:off x="6001195" y="1924717"/>
                <a:ext cx="213378" cy="104551"/>
              </a:xfrm>
              <a:prstGeom prst="rect">
                <a:avLst/>
              </a:prstGeom>
            </p:spPr>
          </p:pic>
          <p:pic>
            <p:nvPicPr>
              <p:cNvPr id="101" name="Picture 100">
                <a:extLst>
                  <a:ext uri="{FF2B5EF4-FFF2-40B4-BE49-F238E27FC236}">
                    <a16:creationId xmlns:a16="http://schemas.microsoft.com/office/drawing/2014/main" id="{724DF7B9-AB3A-4248-983C-8DD7433BE743}"/>
                  </a:ext>
                </a:extLst>
              </p:cNvPr>
              <p:cNvPicPr>
                <a:picLocks noChangeAspect="1"/>
              </p:cNvPicPr>
              <p:nvPr/>
            </p:nvPicPr>
            <p:blipFill>
              <a:blip r:embed="rId4"/>
              <a:stretch>
                <a:fillRect/>
              </a:stretch>
            </p:blipFill>
            <p:spPr>
              <a:xfrm>
                <a:off x="6020501" y="2123171"/>
                <a:ext cx="213378" cy="104551"/>
              </a:xfrm>
              <a:prstGeom prst="rect">
                <a:avLst/>
              </a:prstGeom>
            </p:spPr>
          </p:pic>
        </p:grpSp>
        <p:sp>
          <p:nvSpPr>
            <p:cNvPr id="107" name="Rectangle 106">
              <a:extLst>
                <a:ext uri="{FF2B5EF4-FFF2-40B4-BE49-F238E27FC236}">
                  <a16:creationId xmlns:a16="http://schemas.microsoft.com/office/drawing/2014/main" id="{8BE403A8-248D-4BF0-B767-BA041A1CBEF6}"/>
                </a:ext>
              </a:extLst>
            </p:cNvPr>
            <p:cNvSpPr/>
            <p:nvPr/>
          </p:nvSpPr>
          <p:spPr>
            <a:xfrm>
              <a:off x="549653" y="1974884"/>
              <a:ext cx="2630149" cy="113725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9" name="TextBox 108">
              <a:extLst>
                <a:ext uri="{FF2B5EF4-FFF2-40B4-BE49-F238E27FC236}">
                  <a16:creationId xmlns:a16="http://schemas.microsoft.com/office/drawing/2014/main" id="{EBDC2DAD-1DFA-4F10-A894-0683D55BF69A}"/>
                </a:ext>
              </a:extLst>
            </p:cNvPr>
            <p:cNvSpPr txBox="1"/>
            <p:nvPr/>
          </p:nvSpPr>
          <p:spPr>
            <a:xfrm>
              <a:off x="829355" y="2008631"/>
              <a:ext cx="2498229" cy="246221"/>
            </a:xfrm>
            <a:prstGeom prst="rect">
              <a:avLst/>
            </a:prstGeom>
            <a:noFill/>
          </p:spPr>
          <p:txBody>
            <a:bodyPr wrap="square" rtlCol="0">
              <a:spAutoFit/>
            </a:bodyPr>
            <a:lstStyle/>
            <a:p>
              <a:r>
                <a:rPr lang="en-US" sz="1000"/>
                <a:t>Central CDM Repository</a:t>
              </a:r>
            </a:p>
          </p:txBody>
        </p:sp>
        <p:sp>
          <p:nvSpPr>
            <p:cNvPr id="110" name="TextBox 109">
              <a:extLst>
                <a:ext uri="{FF2B5EF4-FFF2-40B4-BE49-F238E27FC236}">
                  <a16:creationId xmlns:a16="http://schemas.microsoft.com/office/drawing/2014/main" id="{5BFD0045-CAA3-46FD-A592-47690E4E82EF}"/>
                </a:ext>
              </a:extLst>
            </p:cNvPr>
            <p:cNvSpPr txBox="1"/>
            <p:nvPr/>
          </p:nvSpPr>
          <p:spPr>
            <a:xfrm>
              <a:off x="810048" y="2271737"/>
              <a:ext cx="2369753" cy="246221"/>
            </a:xfrm>
            <a:prstGeom prst="rect">
              <a:avLst/>
            </a:prstGeom>
            <a:noFill/>
          </p:spPr>
          <p:txBody>
            <a:bodyPr wrap="square" rtlCol="0">
              <a:spAutoFit/>
            </a:bodyPr>
            <a:lstStyle/>
            <a:p>
              <a:r>
                <a:rPr lang="en-US" sz="1000" err="1"/>
                <a:t>dataProduct.X.X.X.manifest.cdm.json</a:t>
              </a:r>
              <a:endParaRPr lang="en-US" sz="1000"/>
            </a:p>
          </p:txBody>
        </p:sp>
        <p:sp>
          <p:nvSpPr>
            <p:cNvPr id="111" name="TextBox 110">
              <a:extLst>
                <a:ext uri="{FF2B5EF4-FFF2-40B4-BE49-F238E27FC236}">
                  <a16:creationId xmlns:a16="http://schemas.microsoft.com/office/drawing/2014/main" id="{330853DE-8656-4F28-B288-A5FFA3319B71}"/>
                </a:ext>
              </a:extLst>
            </p:cNvPr>
            <p:cNvSpPr txBox="1"/>
            <p:nvPr/>
          </p:nvSpPr>
          <p:spPr>
            <a:xfrm>
              <a:off x="829355" y="2461629"/>
              <a:ext cx="1955722" cy="246221"/>
            </a:xfrm>
            <a:prstGeom prst="rect">
              <a:avLst/>
            </a:prstGeom>
            <a:noFill/>
          </p:spPr>
          <p:txBody>
            <a:bodyPr wrap="square" rtlCol="0">
              <a:spAutoFit/>
            </a:bodyPr>
            <a:lstStyle/>
            <a:p>
              <a:r>
                <a:rPr lang="en-US" sz="1000" err="1"/>
                <a:t>dataProduct.X.X.X.cdm.json</a:t>
              </a:r>
              <a:endParaRPr lang="en-US" sz="1000"/>
            </a:p>
          </p:txBody>
        </p:sp>
        <p:pic>
          <p:nvPicPr>
            <p:cNvPr id="112" name="Picture 111">
              <a:extLst>
                <a:ext uri="{FF2B5EF4-FFF2-40B4-BE49-F238E27FC236}">
                  <a16:creationId xmlns:a16="http://schemas.microsoft.com/office/drawing/2014/main" id="{ABA3469A-8565-44FD-B807-4BB1531D7CE9}"/>
                </a:ext>
              </a:extLst>
            </p:cNvPr>
            <p:cNvPicPr>
              <a:picLocks noChangeAspect="1"/>
            </p:cNvPicPr>
            <p:nvPr/>
          </p:nvPicPr>
          <p:blipFill>
            <a:blip r:embed="rId4"/>
            <a:stretch>
              <a:fillRect/>
            </a:stretch>
          </p:blipFill>
          <p:spPr>
            <a:xfrm>
              <a:off x="596671" y="2319575"/>
              <a:ext cx="213378" cy="170703"/>
            </a:xfrm>
            <a:prstGeom prst="rect">
              <a:avLst/>
            </a:prstGeom>
          </p:spPr>
        </p:pic>
        <p:pic>
          <p:nvPicPr>
            <p:cNvPr id="113" name="Picture 112">
              <a:extLst>
                <a:ext uri="{FF2B5EF4-FFF2-40B4-BE49-F238E27FC236}">
                  <a16:creationId xmlns:a16="http://schemas.microsoft.com/office/drawing/2014/main" id="{DA624F34-1FAD-41F7-901F-459E0A934841}"/>
                </a:ext>
              </a:extLst>
            </p:cNvPr>
            <p:cNvPicPr>
              <a:picLocks noChangeAspect="1"/>
            </p:cNvPicPr>
            <p:nvPr/>
          </p:nvPicPr>
          <p:blipFill>
            <a:blip r:embed="rId4"/>
            <a:stretch>
              <a:fillRect/>
            </a:stretch>
          </p:blipFill>
          <p:spPr>
            <a:xfrm>
              <a:off x="615977" y="2518029"/>
              <a:ext cx="213378" cy="170703"/>
            </a:xfrm>
            <a:prstGeom prst="rect">
              <a:avLst/>
            </a:prstGeom>
          </p:spPr>
        </p:pic>
        <p:pic>
          <p:nvPicPr>
            <p:cNvPr id="35" name="Picture 2" descr="Azure Repos - Visual Studio Marketplace">
              <a:extLst>
                <a:ext uri="{FF2B5EF4-FFF2-40B4-BE49-F238E27FC236}">
                  <a16:creationId xmlns:a16="http://schemas.microsoft.com/office/drawing/2014/main" id="{30235DFC-F44D-4196-8984-1F53CBE9C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671" y="2014104"/>
              <a:ext cx="260395" cy="246221"/>
            </a:xfrm>
            <a:prstGeom prst="rect">
              <a:avLst/>
            </a:prstGeom>
            <a:noFill/>
            <a:extLst>
              <a:ext uri="{909E8E84-426E-40DD-AFC4-6F175D3DCCD1}">
                <a14:hiddenFill xmlns:a14="http://schemas.microsoft.com/office/drawing/2010/main">
                  <a:solidFill>
                    <a:srgbClr val="FFFFFF"/>
                  </a:solidFill>
                </a14:hiddenFill>
              </a:ext>
            </a:extLst>
          </p:spPr>
        </p:pic>
        <p:cxnSp>
          <p:nvCxnSpPr>
            <p:cNvPr id="118" name="Straight Arrow Connector 117">
              <a:extLst>
                <a:ext uri="{FF2B5EF4-FFF2-40B4-BE49-F238E27FC236}">
                  <a16:creationId xmlns:a16="http://schemas.microsoft.com/office/drawing/2014/main" id="{CADF910E-73DA-4A35-82E3-4C6134BCB73D}"/>
                </a:ext>
              </a:extLst>
            </p:cNvPr>
            <p:cNvCxnSpPr>
              <a:cxnSpLocks/>
              <a:stCxn id="107" idx="3"/>
              <a:endCxn id="6" idx="1"/>
            </p:cNvCxnSpPr>
            <p:nvPr/>
          </p:nvCxnSpPr>
          <p:spPr>
            <a:xfrm flipV="1">
              <a:off x="3179802" y="2542492"/>
              <a:ext cx="1003844" cy="1019"/>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19" name="TextBox 118">
              <a:extLst>
                <a:ext uri="{FF2B5EF4-FFF2-40B4-BE49-F238E27FC236}">
                  <a16:creationId xmlns:a16="http://schemas.microsoft.com/office/drawing/2014/main" id="{6048ABAC-F9C6-4C79-A1FD-774541782B4C}"/>
                </a:ext>
              </a:extLst>
            </p:cNvPr>
            <p:cNvSpPr txBox="1"/>
            <p:nvPr/>
          </p:nvSpPr>
          <p:spPr>
            <a:xfrm>
              <a:off x="3068241" y="2211496"/>
              <a:ext cx="1308711" cy="338554"/>
            </a:xfrm>
            <a:prstGeom prst="rect">
              <a:avLst/>
            </a:prstGeom>
            <a:noFill/>
          </p:spPr>
          <p:txBody>
            <a:bodyPr wrap="square" rtlCol="0">
              <a:spAutoFit/>
            </a:bodyPr>
            <a:lstStyle/>
            <a:p>
              <a:pPr algn="ctr"/>
              <a:r>
                <a:rPr lang="en-US" sz="800"/>
                <a:t>Pull Request Creates Release</a:t>
              </a:r>
            </a:p>
          </p:txBody>
        </p:sp>
        <p:cxnSp>
          <p:nvCxnSpPr>
            <p:cNvPr id="120" name="Straight Arrow Connector 119">
              <a:extLst>
                <a:ext uri="{FF2B5EF4-FFF2-40B4-BE49-F238E27FC236}">
                  <a16:creationId xmlns:a16="http://schemas.microsoft.com/office/drawing/2014/main" id="{DD699A4D-7280-4573-80DC-14BAEA1BE222}"/>
                </a:ext>
              </a:extLst>
            </p:cNvPr>
            <p:cNvCxnSpPr>
              <a:cxnSpLocks/>
              <a:stCxn id="6" idx="3"/>
              <a:endCxn id="43" idx="1"/>
            </p:cNvCxnSpPr>
            <p:nvPr/>
          </p:nvCxnSpPr>
          <p:spPr>
            <a:xfrm>
              <a:off x="4869446" y="2542492"/>
              <a:ext cx="1222904" cy="3422"/>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21" name="TextBox 120">
              <a:extLst>
                <a:ext uri="{FF2B5EF4-FFF2-40B4-BE49-F238E27FC236}">
                  <a16:creationId xmlns:a16="http://schemas.microsoft.com/office/drawing/2014/main" id="{6FB29A8A-4AC5-4543-B7F0-9D8A8488E05C}"/>
                </a:ext>
              </a:extLst>
            </p:cNvPr>
            <p:cNvSpPr txBox="1"/>
            <p:nvPr/>
          </p:nvSpPr>
          <p:spPr>
            <a:xfrm>
              <a:off x="4840309" y="2288228"/>
              <a:ext cx="1308711" cy="215444"/>
            </a:xfrm>
            <a:prstGeom prst="rect">
              <a:avLst/>
            </a:prstGeom>
            <a:noFill/>
          </p:spPr>
          <p:txBody>
            <a:bodyPr wrap="square" rtlCol="0">
              <a:spAutoFit/>
            </a:bodyPr>
            <a:lstStyle/>
            <a:p>
              <a:pPr algn="ctr"/>
              <a:r>
                <a:rPr lang="en-US" sz="800"/>
                <a:t>Deployed to Data Lake</a:t>
              </a:r>
            </a:p>
          </p:txBody>
        </p:sp>
      </p:grpSp>
      <p:sp>
        <p:nvSpPr>
          <p:cNvPr id="123" name="Content Placeholder 2">
            <a:extLst>
              <a:ext uri="{FF2B5EF4-FFF2-40B4-BE49-F238E27FC236}">
                <a16:creationId xmlns:a16="http://schemas.microsoft.com/office/drawing/2014/main" id="{8BB77E4B-DC35-4280-ACFA-9F5BD2E854F0}"/>
              </a:ext>
            </a:extLst>
          </p:cNvPr>
          <p:cNvSpPr txBox="1">
            <a:spLocks/>
          </p:cNvSpPr>
          <p:nvPr/>
        </p:nvSpPr>
        <p:spPr>
          <a:xfrm>
            <a:off x="549653" y="3526531"/>
            <a:ext cx="2530621" cy="1905973"/>
          </a:xfrm>
          <a:prstGeom prst="rect">
            <a:avLst/>
          </a:prstGeom>
        </p:spPr>
        <p:txBody>
          <a:bodyPr vert="horz" lIns="0" tIns="0" rIns="0" bIns="0" rtlCol="0">
            <a:noAutofit/>
          </a:bodyPr>
          <a:lstStyle>
            <a:lvl1pPr marL="171450" indent="-171450" algn="l" defTabSz="457200" rtl="0" eaLnBrk="1" latinLnBrk="0" hangingPunct="1">
              <a:spcBef>
                <a:spcPts val="500"/>
              </a:spcBef>
              <a:buFont typeface="Arial"/>
              <a:buChar char="•"/>
              <a:defRPr sz="1800" kern="1200">
                <a:solidFill>
                  <a:schemeClr val="tx1"/>
                </a:solidFill>
                <a:latin typeface="+mn-lt"/>
                <a:ea typeface="+mn-ea"/>
                <a:cs typeface="+mn-cs"/>
              </a:defRPr>
            </a:lvl1pPr>
            <a:lvl2pPr marL="342900" indent="-171450" algn="l" defTabSz="457200" rtl="0" eaLnBrk="1" latinLnBrk="0" hangingPunct="1">
              <a:spcBef>
                <a:spcPts val="500"/>
              </a:spcBef>
              <a:buFont typeface="Arial"/>
              <a:buChar char="–"/>
              <a:defRPr sz="1800" kern="1200">
                <a:solidFill>
                  <a:schemeClr val="tx1"/>
                </a:solidFill>
                <a:latin typeface="+mn-lt"/>
                <a:ea typeface="+mn-ea"/>
                <a:cs typeface="+mn-cs"/>
              </a:defRPr>
            </a:lvl2pPr>
            <a:lvl3pPr marL="514350" indent="-171450" algn="l" defTabSz="457200" rtl="0" eaLnBrk="1" latinLnBrk="0" hangingPunct="1">
              <a:spcBef>
                <a:spcPts val="500"/>
              </a:spcBef>
              <a:buFont typeface="Arial"/>
              <a:buChar char="•"/>
              <a:defRPr sz="1800" kern="1200">
                <a:solidFill>
                  <a:schemeClr val="tx1"/>
                </a:solidFill>
                <a:latin typeface="+mn-lt"/>
                <a:ea typeface="+mn-ea"/>
                <a:cs typeface="+mn-cs"/>
              </a:defRPr>
            </a:lvl3pPr>
            <a:lvl4pPr marL="685800" indent="-171450" algn="l" defTabSz="457200" rtl="0" eaLnBrk="1" latinLnBrk="0" hangingPunct="1">
              <a:spcBef>
                <a:spcPts val="500"/>
              </a:spcBef>
              <a:buSzPct val="100000"/>
              <a:buFont typeface="Arial"/>
              <a:buChar char="–"/>
              <a:defRPr sz="1800" kern="1200">
                <a:solidFill>
                  <a:schemeClr val="tx1"/>
                </a:solidFill>
                <a:latin typeface="+mn-lt"/>
                <a:ea typeface="+mn-ea"/>
                <a:cs typeface="+mn-cs"/>
              </a:defRPr>
            </a:lvl4pPr>
            <a:lvl5pPr marL="858838" indent="-173038" algn="l" defTabSz="457200" rtl="0" eaLnBrk="1" latinLnBrk="0" hangingPunct="1">
              <a:spcBef>
                <a:spcPts val="5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400" b="1"/>
              <a:t>Overview</a:t>
            </a:r>
            <a:endParaRPr lang="en-US" sz="1400"/>
          </a:p>
          <a:p>
            <a:r>
              <a:rPr lang="en-US" sz="1400"/>
              <a:t>Data Architect would create a new file for modifications and new manifest with the new version</a:t>
            </a:r>
          </a:p>
          <a:p>
            <a:r>
              <a:rPr lang="en-US" sz="1400"/>
              <a:t>Pull Request Approvers would need to ensure that is the case</a:t>
            </a:r>
          </a:p>
          <a:p>
            <a:r>
              <a:rPr lang="en-US" sz="1400"/>
              <a:t>Repo is synced with the Data Lake when released</a:t>
            </a:r>
          </a:p>
          <a:p>
            <a:r>
              <a:rPr lang="en-US" sz="1400"/>
              <a:t>Dependent manifests/entities will need to be updated to use new version</a:t>
            </a:r>
          </a:p>
          <a:p>
            <a:endParaRPr lang="en-US" sz="1400"/>
          </a:p>
          <a:p>
            <a:pPr marL="0" indent="0">
              <a:buNone/>
            </a:pPr>
            <a:endParaRPr lang="en-US"/>
          </a:p>
        </p:txBody>
      </p:sp>
      <p:sp>
        <p:nvSpPr>
          <p:cNvPr id="36" name="Content Placeholder 2">
            <a:extLst>
              <a:ext uri="{FF2B5EF4-FFF2-40B4-BE49-F238E27FC236}">
                <a16:creationId xmlns:a16="http://schemas.microsoft.com/office/drawing/2014/main" id="{46258978-0B36-40D5-BBF0-BC0F52D18597}"/>
              </a:ext>
            </a:extLst>
          </p:cNvPr>
          <p:cNvSpPr txBox="1">
            <a:spLocks/>
          </p:cNvSpPr>
          <p:nvPr/>
        </p:nvSpPr>
        <p:spPr>
          <a:xfrm>
            <a:off x="3290382" y="3526531"/>
            <a:ext cx="2530621" cy="1905973"/>
          </a:xfrm>
          <a:prstGeom prst="rect">
            <a:avLst/>
          </a:prstGeom>
        </p:spPr>
        <p:txBody>
          <a:bodyPr vert="horz" lIns="0" tIns="0" rIns="0" bIns="0" rtlCol="0">
            <a:noAutofit/>
          </a:bodyPr>
          <a:lstStyle>
            <a:lvl1pPr marL="171450" indent="-171450" algn="l" defTabSz="457200" rtl="0" eaLnBrk="1" latinLnBrk="0" hangingPunct="1">
              <a:spcBef>
                <a:spcPts val="500"/>
              </a:spcBef>
              <a:buFont typeface="Arial"/>
              <a:buChar char="•"/>
              <a:defRPr sz="1800" kern="1200">
                <a:solidFill>
                  <a:schemeClr val="tx1"/>
                </a:solidFill>
                <a:latin typeface="+mn-lt"/>
                <a:ea typeface="+mn-ea"/>
                <a:cs typeface="+mn-cs"/>
              </a:defRPr>
            </a:lvl1pPr>
            <a:lvl2pPr marL="342900" indent="-171450" algn="l" defTabSz="457200" rtl="0" eaLnBrk="1" latinLnBrk="0" hangingPunct="1">
              <a:spcBef>
                <a:spcPts val="500"/>
              </a:spcBef>
              <a:buFont typeface="Arial"/>
              <a:buChar char="–"/>
              <a:defRPr sz="1800" kern="1200">
                <a:solidFill>
                  <a:schemeClr val="tx1"/>
                </a:solidFill>
                <a:latin typeface="+mn-lt"/>
                <a:ea typeface="+mn-ea"/>
                <a:cs typeface="+mn-cs"/>
              </a:defRPr>
            </a:lvl2pPr>
            <a:lvl3pPr marL="514350" indent="-171450" algn="l" defTabSz="457200" rtl="0" eaLnBrk="1" latinLnBrk="0" hangingPunct="1">
              <a:spcBef>
                <a:spcPts val="500"/>
              </a:spcBef>
              <a:buFont typeface="Arial"/>
              <a:buChar char="•"/>
              <a:defRPr sz="1800" kern="1200">
                <a:solidFill>
                  <a:schemeClr val="tx1"/>
                </a:solidFill>
                <a:latin typeface="+mn-lt"/>
                <a:ea typeface="+mn-ea"/>
                <a:cs typeface="+mn-cs"/>
              </a:defRPr>
            </a:lvl3pPr>
            <a:lvl4pPr marL="685800" indent="-171450" algn="l" defTabSz="457200" rtl="0" eaLnBrk="1" latinLnBrk="0" hangingPunct="1">
              <a:spcBef>
                <a:spcPts val="500"/>
              </a:spcBef>
              <a:buSzPct val="100000"/>
              <a:buFont typeface="Arial"/>
              <a:buChar char="–"/>
              <a:defRPr sz="1800" kern="1200">
                <a:solidFill>
                  <a:schemeClr val="tx1"/>
                </a:solidFill>
                <a:latin typeface="+mn-lt"/>
                <a:ea typeface="+mn-ea"/>
                <a:cs typeface="+mn-cs"/>
              </a:defRPr>
            </a:lvl4pPr>
            <a:lvl5pPr marL="858838" indent="-173038" algn="l" defTabSz="457200" rtl="0" eaLnBrk="1" latinLnBrk="0" hangingPunct="1">
              <a:spcBef>
                <a:spcPts val="5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400"/>
          </a:p>
          <a:p>
            <a:endParaRPr lang="en-US" sz="1400"/>
          </a:p>
          <a:p>
            <a:pPr marL="0" indent="0">
              <a:buNone/>
            </a:pPr>
            <a:endParaRPr lang="en-US"/>
          </a:p>
        </p:txBody>
      </p:sp>
    </p:spTree>
    <p:extLst>
      <p:ext uri="{BB962C8B-B14F-4D97-AF65-F5344CB8AC3E}">
        <p14:creationId xmlns:p14="http://schemas.microsoft.com/office/powerpoint/2010/main" val="30492252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3D81-C52F-4E4F-A1FF-13BBD7396DDE}"/>
              </a:ext>
            </a:extLst>
          </p:cNvPr>
          <p:cNvSpPr>
            <a:spLocks noGrp="1"/>
          </p:cNvSpPr>
          <p:nvPr>
            <p:ph type="title"/>
          </p:nvPr>
        </p:nvSpPr>
        <p:spPr/>
        <p:txBody>
          <a:bodyPr/>
          <a:lstStyle/>
          <a:p>
            <a:pPr algn="l"/>
            <a:r>
              <a:rPr lang="en-US"/>
              <a:t>Bundle CDMs into versioned folders in the Data Lake Model Container</a:t>
            </a:r>
          </a:p>
        </p:txBody>
      </p:sp>
      <p:grpSp>
        <p:nvGrpSpPr>
          <p:cNvPr id="90" name="Group 89">
            <a:extLst>
              <a:ext uri="{FF2B5EF4-FFF2-40B4-BE49-F238E27FC236}">
                <a16:creationId xmlns:a16="http://schemas.microsoft.com/office/drawing/2014/main" id="{3683727A-FD69-47A9-A98B-4D7387022F1B}"/>
              </a:ext>
            </a:extLst>
          </p:cNvPr>
          <p:cNvGrpSpPr/>
          <p:nvPr/>
        </p:nvGrpSpPr>
        <p:grpSpPr>
          <a:xfrm>
            <a:off x="747142" y="1580025"/>
            <a:ext cx="7649303" cy="1848975"/>
            <a:chOff x="764791" y="2293874"/>
            <a:chExt cx="7649303" cy="1848975"/>
          </a:xfrm>
        </p:grpSpPr>
        <p:pic>
          <p:nvPicPr>
            <p:cNvPr id="35" name="Picture 2" descr="Azure Repos - Visual Studio Marketplace">
              <a:extLst>
                <a:ext uri="{FF2B5EF4-FFF2-40B4-BE49-F238E27FC236}">
                  <a16:creationId xmlns:a16="http://schemas.microsoft.com/office/drawing/2014/main" id="{30235DFC-F44D-4196-8984-1F53CBE9CC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668" y="2870432"/>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636F2CF7-285B-48AE-8282-1FCDF575AF82}"/>
                </a:ext>
              </a:extLst>
            </p:cNvPr>
            <p:cNvSpPr txBox="1"/>
            <p:nvPr/>
          </p:nvSpPr>
          <p:spPr>
            <a:xfrm>
              <a:off x="764791" y="3561945"/>
              <a:ext cx="855619" cy="553998"/>
            </a:xfrm>
            <a:prstGeom prst="rect">
              <a:avLst/>
            </a:prstGeom>
            <a:noFill/>
          </p:spPr>
          <p:txBody>
            <a:bodyPr wrap="square" rtlCol="0">
              <a:spAutoFit/>
            </a:bodyPr>
            <a:lstStyle/>
            <a:p>
              <a:pPr algn="ctr"/>
              <a:r>
                <a:rPr lang="en-US" sz="1000"/>
                <a:t>Central CDM Repository</a:t>
              </a:r>
            </a:p>
          </p:txBody>
        </p:sp>
        <p:pic>
          <p:nvPicPr>
            <p:cNvPr id="6" name="Picture 5">
              <a:extLst>
                <a:ext uri="{FF2B5EF4-FFF2-40B4-BE49-F238E27FC236}">
                  <a16:creationId xmlns:a16="http://schemas.microsoft.com/office/drawing/2014/main" id="{0E51E5B0-2790-48BE-ABCC-2DCECEE493C2}"/>
                </a:ext>
              </a:extLst>
            </p:cNvPr>
            <p:cNvPicPr>
              <a:picLocks noChangeAspect="1"/>
            </p:cNvPicPr>
            <p:nvPr/>
          </p:nvPicPr>
          <p:blipFill>
            <a:blip r:embed="rId3"/>
            <a:stretch>
              <a:fillRect/>
            </a:stretch>
          </p:blipFill>
          <p:spPr>
            <a:xfrm>
              <a:off x="2682341" y="2867049"/>
              <a:ext cx="685800" cy="685800"/>
            </a:xfrm>
            <a:prstGeom prst="rect">
              <a:avLst/>
            </a:prstGeom>
          </p:spPr>
        </p:pic>
        <p:sp>
          <p:nvSpPr>
            <p:cNvPr id="37" name="TextBox 36">
              <a:extLst>
                <a:ext uri="{FF2B5EF4-FFF2-40B4-BE49-F238E27FC236}">
                  <a16:creationId xmlns:a16="http://schemas.microsoft.com/office/drawing/2014/main" id="{C27DA232-1CFA-4A12-A3B7-5969CFA74495}"/>
                </a:ext>
              </a:extLst>
            </p:cNvPr>
            <p:cNvSpPr txBox="1"/>
            <p:nvPr/>
          </p:nvSpPr>
          <p:spPr>
            <a:xfrm>
              <a:off x="2597432" y="3552849"/>
              <a:ext cx="855619" cy="400110"/>
            </a:xfrm>
            <a:prstGeom prst="rect">
              <a:avLst/>
            </a:prstGeom>
            <a:noFill/>
          </p:spPr>
          <p:txBody>
            <a:bodyPr wrap="square" rtlCol="0">
              <a:spAutoFit/>
            </a:bodyPr>
            <a:lstStyle/>
            <a:p>
              <a:pPr algn="ctr"/>
              <a:r>
                <a:rPr lang="en-US" sz="1000"/>
                <a:t>Release Pipeline</a:t>
              </a:r>
            </a:p>
          </p:txBody>
        </p:sp>
        <p:cxnSp>
          <p:nvCxnSpPr>
            <p:cNvPr id="38" name="Straight Arrow Connector 37">
              <a:extLst>
                <a:ext uri="{FF2B5EF4-FFF2-40B4-BE49-F238E27FC236}">
                  <a16:creationId xmlns:a16="http://schemas.microsoft.com/office/drawing/2014/main" id="{10896572-388E-455F-B3A1-8D9FA786B7DD}"/>
                </a:ext>
              </a:extLst>
            </p:cNvPr>
            <p:cNvCxnSpPr>
              <a:cxnSpLocks/>
              <a:stCxn id="35" idx="3"/>
              <a:endCxn id="6" idx="1"/>
            </p:cNvCxnSpPr>
            <p:nvPr/>
          </p:nvCxnSpPr>
          <p:spPr>
            <a:xfrm flipV="1">
              <a:off x="1533468" y="3209949"/>
              <a:ext cx="1148873" cy="3383"/>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026CCD2D-F1BB-43CE-9E8F-22022EE1F2FB}"/>
                </a:ext>
              </a:extLst>
            </p:cNvPr>
            <p:cNvSpPr txBox="1"/>
            <p:nvPr/>
          </p:nvSpPr>
          <p:spPr>
            <a:xfrm>
              <a:off x="1453549" y="2879808"/>
              <a:ext cx="1308711" cy="338554"/>
            </a:xfrm>
            <a:prstGeom prst="rect">
              <a:avLst/>
            </a:prstGeom>
            <a:noFill/>
          </p:spPr>
          <p:txBody>
            <a:bodyPr wrap="square" rtlCol="0">
              <a:spAutoFit/>
            </a:bodyPr>
            <a:lstStyle/>
            <a:p>
              <a:pPr algn="ctr"/>
              <a:r>
                <a:rPr lang="en-US" sz="800"/>
                <a:t>Pull Request Creates Release Pipeline</a:t>
              </a:r>
            </a:p>
          </p:txBody>
        </p:sp>
        <p:grpSp>
          <p:nvGrpSpPr>
            <p:cNvPr id="72" name="Group 71">
              <a:extLst>
                <a:ext uri="{FF2B5EF4-FFF2-40B4-BE49-F238E27FC236}">
                  <a16:creationId xmlns:a16="http://schemas.microsoft.com/office/drawing/2014/main" id="{9EBA1B29-060B-4C16-92F3-9BB80AC61CCB}"/>
                </a:ext>
              </a:extLst>
            </p:cNvPr>
            <p:cNvGrpSpPr/>
            <p:nvPr/>
          </p:nvGrpSpPr>
          <p:grpSpPr>
            <a:xfrm>
              <a:off x="5636163" y="2293874"/>
              <a:ext cx="2777931" cy="1848975"/>
              <a:chOff x="4601924" y="1887176"/>
              <a:chExt cx="2777931" cy="1848975"/>
            </a:xfrm>
          </p:grpSpPr>
          <p:sp>
            <p:nvSpPr>
              <p:cNvPr id="43" name="Rectangle 42">
                <a:extLst>
                  <a:ext uri="{FF2B5EF4-FFF2-40B4-BE49-F238E27FC236}">
                    <a16:creationId xmlns:a16="http://schemas.microsoft.com/office/drawing/2014/main" id="{6E617AFD-FD7E-47D6-8B1A-CE10C48EE85F}"/>
                  </a:ext>
                </a:extLst>
              </p:cNvPr>
              <p:cNvSpPr/>
              <p:nvPr/>
            </p:nvSpPr>
            <p:spPr>
              <a:xfrm>
                <a:off x="4601924" y="1887176"/>
                <a:ext cx="2630149" cy="184897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55" name="Picture 54">
                <a:extLst>
                  <a:ext uri="{FF2B5EF4-FFF2-40B4-BE49-F238E27FC236}">
                    <a16:creationId xmlns:a16="http://schemas.microsoft.com/office/drawing/2014/main" id="{9B156D59-3B84-454F-8493-388EC50284BF}"/>
                  </a:ext>
                </a:extLst>
              </p:cNvPr>
              <p:cNvPicPr>
                <a:picLocks noChangeAspect="1"/>
              </p:cNvPicPr>
              <p:nvPr/>
            </p:nvPicPr>
            <p:blipFill>
              <a:blip r:embed="rId4"/>
              <a:stretch>
                <a:fillRect/>
              </a:stretch>
            </p:blipFill>
            <p:spPr>
              <a:xfrm>
                <a:off x="4629635" y="1904039"/>
                <a:ext cx="251992" cy="279992"/>
              </a:xfrm>
              <a:prstGeom prst="rect">
                <a:avLst/>
              </a:prstGeom>
            </p:spPr>
          </p:pic>
          <p:sp>
            <p:nvSpPr>
              <p:cNvPr id="56" name="TextBox 55">
                <a:extLst>
                  <a:ext uri="{FF2B5EF4-FFF2-40B4-BE49-F238E27FC236}">
                    <a16:creationId xmlns:a16="http://schemas.microsoft.com/office/drawing/2014/main" id="{C3CDF8DC-91A1-4847-B5B5-63D2D6A51AE2}"/>
                  </a:ext>
                </a:extLst>
              </p:cNvPr>
              <p:cNvSpPr txBox="1"/>
              <p:nvPr/>
            </p:nvSpPr>
            <p:spPr>
              <a:xfrm>
                <a:off x="4881626" y="1920924"/>
                <a:ext cx="2498229" cy="246221"/>
              </a:xfrm>
              <a:prstGeom prst="rect">
                <a:avLst/>
              </a:prstGeom>
              <a:noFill/>
            </p:spPr>
            <p:txBody>
              <a:bodyPr wrap="square" rtlCol="0">
                <a:spAutoFit/>
              </a:bodyPr>
              <a:lstStyle/>
              <a:p>
                <a:r>
                  <a:rPr lang="en-US" sz="1000"/>
                  <a:t>Chevron Data Lake – Model Container</a:t>
                </a:r>
              </a:p>
            </p:txBody>
          </p:sp>
          <p:pic>
            <p:nvPicPr>
              <p:cNvPr id="57" name="Picture 56">
                <a:extLst>
                  <a:ext uri="{FF2B5EF4-FFF2-40B4-BE49-F238E27FC236}">
                    <a16:creationId xmlns:a16="http://schemas.microsoft.com/office/drawing/2014/main" id="{9BCC0458-9F85-414F-86EC-FAF08A31F286}"/>
                  </a:ext>
                </a:extLst>
              </p:cNvPr>
              <p:cNvPicPr>
                <a:picLocks noChangeAspect="1"/>
              </p:cNvPicPr>
              <p:nvPr/>
            </p:nvPicPr>
            <p:blipFill>
              <a:blip r:embed="rId5"/>
              <a:stretch>
                <a:fillRect/>
              </a:stretch>
            </p:blipFill>
            <p:spPr>
              <a:xfrm>
                <a:off x="4752934" y="2255577"/>
                <a:ext cx="200053" cy="190527"/>
              </a:xfrm>
              <a:prstGeom prst="rect">
                <a:avLst/>
              </a:prstGeom>
            </p:spPr>
          </p:pic>
          <p:sp>
            <p:nvSpPr>
              <p:cNvPr id="58" name="TextBox 57">
                <a:extLst>
                  <a:ext uri="{FF2B5EF4-FFF2-40B4-BE49-F238E27FC236}">
                    <a16:creationId xmlns:a16="http://schemas.microsoft.com/office/drawing/2014/main" id="{3FB7B795-56E7-4228-A972-BC7A5335E09D}"/>
                  </a:ext>
                </a:extLst>
              </p:cNvPr>
              <p:cNvSpPr txBox="1"/>
              <p:nvPr/>
            </p:nvSpPr>
            <p:spPr>
              <a:xfrm>
                <a:off x="4952987" y="2217779"/>
                <a:ext cx="1320800" cy="246221"/>
              </a:xfrm>
              <a:prstGeom prst="rect">
                <a:avLst/>
              </a:prstGeom>
              <a:noFill/>
            </p:spPr>
            <p:txBody>
              <a:bodyPr wrap="square" rtlCol="0">
                <a:spAutoFit/>
              </a:bodyPr>
              <a:lstStyle/>
              <a:p>
                <a:r>
                  <a:rPr lang="en-US" sz="1000"/>
                  <a:t>Version </a:t>
                </a:r>
                <a:r>
                  <a:rPr lang="en-US" sz="1000" err="1"/>
                  <a:t>x.x.x</a:t>
                </a:r>
                <a:endParaRPr lang="en-US" sz="1000"/>
              </a:p>
            </p:txBody>
          </p:sp>
          <p:pic>
            <p:nvPicPr>
              <p:cNvPr id="68" name="Picture 67">
                <a:extLst>
                  <a:ext uri="{FF2B5EF4-FFF2-40B4-BE49-F238E27FC236}">
                    <a16:creationId xmlns:a16="http://schemas.microsoft.com/office/drawing/2014/main" id="{79ABDA1B-DCB3-431C-B6B5-6055E5B290B9}"/>
                  </a:ext>
                </a:extLst>
              </p:cNvPr>
              <p:cNvPicPr>
                <a:picLocks noChangeAspect="1"/>
              </p:cNvPicPr>
              <p:nvPr/>
            </p:nvPicPr>
            <p:blipFill>
              <a:blip r:embed="rId5"/>
              <a:stretch>
                <a:fillRect/>
              </a:stretch>
            </p:blipFill>
            <p:spPr>
              <a:xfrm>
                <a:off x="4752934" y="2929795"/>
                <a:ext cx="200053" cy="190527"/>
              </a:xfrm>
              <a:prstGeom prst="rect">
                <a:avLst/>
              </a:prstGeom>
            </p:spPr>
          </p:pic>
          <p:sp>
            <p:nvSpPr>
              <p:cNvPr id="69" name="TextBox 68">
                <a:extLst>
                  <a:ext uri="{FF2B5EF4-FFF2-40B4-BE49-F238E27FC236}">
                    <a16:creationId xmlns:a16="http://schemas.microsoft.com/office/drawing/2014/main" id="{F8AE85E3-B352-4523-819A-41FEC97D9200}"/>
                  </a:ext>
                </a:extLst>
              </p:cNvPr>
              <p:cNvSpPr txBox="1"/>
              <p:nvPr/>
            </p:nvSpPr>
            <p:spPr>
              <a:xfrm>
                <a:off x="4952987" y="2891997"/>
                <a:ext cx="1320800" cy="246221"/>
              </a:xfrm>
              <a:prstGeom prst="rect">
                <a:avLst/>
              </a:prstGeom>
              <a:noFill/>
            </p:spPr>
            <p:txBody>
              <a:bodyPr wrap="square" rtlCol="0">
                <a:spAutoFit/>
              </a:bodyPr>
              <a:lstStyle/>
              <a:p>
                <a:r>
                  <a:rPr lang="en-US" sz="1000"/>
                  <a:t>latest</a:t>
                </a:r>
              </a:p>
            </p:txBody>
          </p:sp>
          <p:pic>
            <p:nvPicPr>
              <p:cNvPr id="70" name="Picture 69">
                <a:extLst>
                  <a:ext uri="{FF2B5EF4-FFF2-40B4-BE49-F238E27FC236}">
                    <a16:creationId xmlns:a16="http://schemas.microsoft.com/office/drawing/2014/main" id="{8BB36FDD-94C7-4D96-8A4C-13644432841C}"/>
                  </a:ext>
                </a:extLst>
              </p:cNvPr>
              <p:cNvPicPr>
                <a:picLocks noChangeAspect="1"/>
              </p:cNvPicPr>
              <p:nvPr/>
            </p:nvPicPr>
            <p:blipFill>
              <a:blip r:embed="rId5"/>
              <a:stretch>
                <a:fillRect/>
              </a:stretch>
            </p:blipFill>
            <p:spPr>
              <a:xfrm>
                <a:off x="4721215" y="3312992"/>
                <a:ext cx="200053" cy="190527"/>
              </a:xfrm>
              <a:prstGeom prst="rect">
                <a:avLst/>
              </a:prstGeom>
            </p:spPr>
          </p:pic>
          <p:sp>
            <p:nvSpPr>
              <p:cNvPr id="71" name="TextBox 70">
                <a:extLst>
                  <a:ext uri="{FF2B5EF4-FFF2-40B4-BE49-F238E27FC236}">
                    <a16:creationId xmlns:a16="http://schemas.microsoft.com/office/drawing/2014/main" id="{BDDF48FF-DD48-4812-9F99-B9B82BE78CBE}"/>
                  </a:ext>
                </a:extLst>
              </p:cNvPr>
              <p:cNvSpPr txBox="1"/>
              <p:nvPr/>
            </p:nvSpPr>
            <p:spPr>
              <a:xfrm>
                <a:off x="4921268" y="3275194"/>
                <a:ext cx="1320800" cy="246221"/>
              </a:xfrm>
              <a:prstGeom prst="rect">
                <a:avLst/>
              </a:prstGeom>
              <a:noFill/>
            </p:spPr>
            <p:txBody>
              <a:bodyPr wrap="square" rtlCol="0">
                <a:spAutoFit/>
              </a:bodyPr>
              <a:lstStyle/>
              <a:p>
                <a:r>
                  <a:rPr lang="en-US" sz="1000"/>
                  <a:t>release 20.1</a:t>
                </a:r>
              </a:p>
            </p:txBody>
          </p:sp>
        </p:grpSp>
        <p:cxnSp>
          <p:nvCxnSpPr>
            <p:cNvPr id="73" name="Straight Arrow Connector 72">
              <a:extLst>
                <a:ext uri="{FF2B5EF4-FFF2-40B4-BE49-F238E27FC236}">
                  <a16:creationId xmlns:a16="http://schemas.microsoft.com/office/drawing/2014/main" id="{122A23E0-C38E-4E47-815D-27E43EBC26FA}"/>
                </a:ext>
              </a:extLst>
            </p:cNvPr>
            <p:cNvCxnSpPr>
              <a:cxnSpLocks/>
              <a:stCxn id="6" idx="3"/>
              <a:endCxn id="57" idx="1"/>
            </p:cNvCxnSpPr>
            <p:nvPr/>
          </p:nvCxnSpPr>
          <p:spPr>
            <a:xfrm flipV="1">
              <a:off x="3368141" y="2757539"/>
              <a:ext cx="2419032" cy="452410"/>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6" name="TextBox 75">
              <a:extLst>
                <a:ext uri="{FF2B5EF4-FFF2-40B4-BE49-F238E27FC236}">
                  <a16:creationId xmlns:a16="http://schemas.microsoft.com/office/drawing/2014/main" id="{452EAA4D-9435-491F-BC5B-1EA274C1C2F6}"/>
                </a:ext>
              </a:extLst>
            </p:cNvPr>
            <p:cNvSpPr txBox="1"/>
            <p:nvPr/>
          </p:nvSpPr>
          <p:spPr>
            <a:xfrm rot="20982846">
              <a:off x="4026728" y="2740727"/>
              <a:ext cx="1308711" cy="215444"/>
            </a:xfrm>
            <a:prstGeom prst="rect">
              <a:avLst/>
            </a:prstGeom>
            <a:noFill/>
          </p:spPr>
          <p:txBody>
            <a:bodyPr wrap="square" rtlCol="0">
              <a:spAutoFit/>
            </a:bodyPr>
            <a:lstStyle/>
            <a:p>
              <a:pPr algn="ctr"/>
              <a:r>
                <a:rPr lang="en-US" sz="800"/>
                <a:t>Pull Request to Master</a:t>
              </a:r>
            </a:p>
          </p:txBody>
        </p:sp>
        <p:cxnSp>
          <p:nvCxnSpPr>
            <p:cNvPr id="81" name="Straight Arrow Connector 80">
              <a:extLst>
                <a:ext uri="{FF2B5EF4-FFF2-40B4-BE49-F238E27FC236}">
                  <a16:creationId xmlns:a16="http://schemas.microsoft.com/office/drawing/2014/main" id="{4757CE09-1773-4844-9E66-252FC2AB3E3F}"/>
                </a:ext>
              </a:extLst>
            </p:cNvPr>
            <p:cNvCxnSpPr>
              <a:cxnSpLocks/>
              <a:stCxn id="6" idx="3"/>
              <a:endCxn id="68" idx="1"/>
            </p:cNvCxnSpPr>
            <p:nvPr/>
          </p:nvCxnSpPr>
          <p:spPr>
            <a:xfrm>
              <a:off x="3368141" y="3209949"/>
              <a:ext cx="2419032" cy="221808"/>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B777316A-D2FF-4BAC-B5A5-C8CB3C46454B}"/>
                </a:ext>
              </a:extLst>
            </p:cNvPr>
            <p:cNvSpPr txBox="1"/>
            <p:nvPr/>
          </p:nvSpPr>
          <p:spPr>
            <a:xfrm rot="292968">
              <a:off x="4320045" y="3200071"/>
              <a:ext cx="1423832" cy="215444"/>
            </a:xfrm>
            <a:prstGeom prst="rect">
              <a:avLst/>
            </a:prstGeom>
            <a:noFill/>
          </p:spPr>
          <p:txBody>
            <a:bodyPr wrap="square" rtlCol="0">
              <a:spAutoFit/>
            </a:bodyPr>
            <a:lstStyle/>
            <a:p>
              <a:pPr algn="ctr"/>
              <a:r>
                <a:rPr lang="en-US" sz="800"/>
                <a:t>Pull Request to Master</a:t>
              </a:r>
            </a:p>
          </p:txBody>
        </p:sp>
        <p:cxnSp>
          <p:nvCxnSpPr>
            <p:cNvPr id="85" name="Straight Arrow Connector 84">
              <a:extLst>
                <a:ext uri="{FF2B5EF4-FFF2-40B4-BE49-F238E27FC236}">
                  <a16:creationId xmlns:a16="http://schemas.microsoft.com/office/drawing/2014/main" id="{E2DA255B-1970-4EB9-8575-16EAB8819DBB}"/>
                </a:ext>
              </a:extLst>
            </p:cNvPr>
            <p:cNvCxnSpPr>
              <a:cxnSpLocks/>
              <a:stCxn id="6" idx="3"/>
              <a:endCxn id="70" idx="1"/>
            </p:cNvCxnSpPr>
            <p:nvPr/>
          </p:nvCxnSpPr>
          <p:spPr>
            <a:xfrm>
              <a:off x="3368141" y="3209949"/>
              <a:ext cx="2387313" cy="605005"/>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9" name="TextBox 88">
              <a:extLst>
                <a:ext uri="{FF2B5EF4-FFF2-40B4-BE49-F238E27FC236}">
                  <a16:creationId xmlns:a16="http://schemas.microsoft.com/office/drawing/2014/main" id="{C3F09AD1-1B17-4E90-8A53-0A11A9D54F19}"/>
                </a:ext>
              </a:extLst>
            </p:cNvPr>
            <p:cNvSpPr txBox="1"/>
            <p:nvPr/>
          </p:nvSpPr>
          <p:spPr>
            <a:xfrm rot="924895">
              <a:off x="4245362" y="3425983"/>
              <a:ext cx="1423832" cy="215444"/>
            </a:xfrm>
            <a:prstGeom prst="rect">
              <a:avLst/>
            </a:prstGeom>
            <a:noFill/>
          </p:spPr>
          <p:txBody>
            <a:bodyPr wrap="square" rtlCol="0">
              <a:spAutoFit/>
            </a:bodyPr>
            <a:lstStyle/>
            <a:p>
              <a:pPr algn="ctr"/>
              <a:r>
                <a:rPr lang="en-US" sz="800"/>
                <a:t>Release Every Quarter</a:t>
              </a:r>
            </a:p>
          </p:txBody>
        </p:sp>
      </p:grpSp>
      <p:sp>
        <p:nvSpPr>
          <p:cNvPr id="91" name="Content Placeholder 2">
            <a:extLst>
              <a:ext uri="{FF2B5EF4-FFF2-40B4-BE49-F238E27FC236}">
                <a16:creationId xmlns:a16="http://schemas.microsoft.com/office/drawing/2014/main" id="{D89814A2-C85F-475F-B751-6E46C2ABD49E}"/>
              </a:ext>
            </a:extLst>
          </p:cNvPr>
          <p:cNvSpPr txBox="1">
            <a:spLocks/>
          </p:cNvSpPr>
          <p:nvPr/>
        </p:nvSpPr>
        <p:spPr>
          <a:xfrm>
            <a:off x="549653" y="3526531"/>
            <a:ext cx="2530621" cy="1905973"/>
          </a:xfrm>
          <a:prstGeom prst="rect">
            <a:avLst/>
          </a:prstGeom>
        </p:spPr>
        <p:txBody>
          <a:bodyPr vert="horz" lIns="0" tIns="0" rIns="0" bIns="0" rtlCol="0">
            <a:noAutofit/>
          </a:bodyPr>
          <a:lstStyle>
            <a:lvl1pPr marL="171450" indent="-171450" algn="l" defTabSz="457200" rtl="0" eaLnBrk="1" latinLnBrk="0" hangingPunct="1">
              <a:spcBef>
                <a:spcPts val="500"/>
              </a:spcBef>
              <a:buFont typeface="Arial"/>
              <a:buChar char="•"/>
              <a:defRPr sz="1800" kern="1200">
                <a:solidFill>
                  <a:schemeClr val="tx1"/>
                </a:solidFill>
                <a:latin typeface="+mn-lt"/>
                <a:ea typeface="+mn-ea"/>
                <a:cs typeface="+mn-cs"/>
              </a:defRPr>
            </a:lvl1pPr>
            <a:lvl2pPr marL="342900" indent="-171450" algn="l" defTabSz="457200" rtl="0" eaLnBrk="1" latinLnBrk="0" hangingPunct="1">
              <a:spcBef>
                <a:spcPts val="500"/>
              </a:spcBef>
              <a:buFont typeface="Arial"/>
              <a:buChar char="–"/>
              <a:defRPr sz="1800" kern="1200">
                <a:solidFill>
                  <a:schemeClr val="tx1"/>
                </a:solidFill>
                <a:latin typeface="+mn-lt"/>
                <a:ea typeface="+mn-ea"/>
                <a:cs typeface="+mn-cs"/>
              </a:defRPr>
            </a:lvl2pPr>
            <a:lvl3pPr marL="514350" indent="-171450" algn="l" defTabSz="457200" rtl="0" eaLnBrk="1" latinLnBrk="0" hangingPunct="1">
              <a:spcBef>
                <a:spcPts val="500"/>
              </a:spcBef>
              <a:buFont typeface="Arial"/>
              <a:buChar char="•"/>
              <a:defRPr sz="1800" kern="1200">
                <a:solidFill>
                  <a:schemeClr val="tx1"/>
                </a:solidFill>
                <a:latin typeface="+mn-lt"/>
                <a:ea typeface="+mn-ea"/>
                <a:cs typeface="+mn-cs"/>
              </a:defRPr>
            </a:lvl3pPr>
            <a:lvl4pPr marL="685800" indent="-171450" algn="l" defTabSz="457200" rtl="0" eaLnBrk="1" latinLnBrk="0" hangingPunct="1">
              <a:spcBef>
                <a:spcPts val="500"/>
              </a:spcBef>
              <a:buSzPct val="100000"/>
              <a:buFont typeface="Arial"/>
              <a:buChar char="–"/>
              <a:defRPr sz="1800" kern="1200">
                <a:solidFill>
                  <a:schemeClr val="tx1"/>
                </a:solidFill>
                <a:latin typeface="+mn-lt"/>
                <a:ea typeface="+mn-ea"/>
                <a:cs typeface="+mn-cs"/>
              </a:defRPr>
            </a:lvl4pPr>
            <a:lvl5pPr marL="858838" indent="-173038" algn="l" defTabSz="457200" rtl="0" eaLnBrk="1" latinLnBrk="0" hangingPunct="1">
              <a:spcBef>
                <a:spcPts val="5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400" b="1"/>
              <a:t>Overview</a:t>
            </a:r>
          </a:p>
          <a:p>
            <a:r>
              <a:rPr lang="en-US" sz="1400"/>
              <a:t>Each version folder has a snapshot of the CDM repo</a:t>
            </a:r>
          </a:p>
          <a:p>
            <a:r>
              <a:rPr lang="en-US" sz="1400"/>
              <a:t>Dev folder has a snapshot of the dev branch</a:t>
            </a:r>
          </a:p>
          <a:p>
            <a:r>
              <a:rPr lang="en-US" sz="1400"/>
              <a:t>Latest folder has a snapshot of the master branch</a:t>
            </a:r>
          </a:p>
          <a:p>
            <a:r>
              <a:rPr lang="en-US" sz="1400"/>
              <a:t>Release folder has a snapshot of the supported version</a:t>
            </a:r>
          </a:p>
          <a:p>
            <a:endParaRPr lang="en-US"/>
          </a:p>
        </p:txBody>
      </p:sp>
      <p:sp>
        <p:nvSpPr>
          <p:cNvPr id="41" name="Content Placeholder 2">
            <a:extLst>
              <a:ext uri="{FF2B5EF4-FFF2-40B4-BE49-F238E27FC236}">
                <a16:creationId xmlns:a16="http://schemas.microsoft.com/office/drawing/2014/main" id="{537BD133-BF82-4229-B13F-8F72EEEA02CC}"/>
              </a:ext>
            </a:extLst>
          </p:cNvPr>
          <p:cNvSpPr txBox="1">
            <a:spLocks/>
          </p:cNvSpPr>
          <p:nvPr/>
        </p:nvSpPr>
        <p:spPr>
          <a:xfrm>
            <a:off x="3131551" y="3522751"/>
            <a:ext cx="2530621" cy="1905973"/>
          </a:xfrm>
          <a:prstGeom prst="rect">
            <a:avLst/>
          </a:prstGeom>
        </p:spPr>
        <p:txBody>
          <a:bodyPr vert="horz" lIns="0" tIns="0" rIns="0" bIns="0" rtlCol="0">
            <a:noAutofit/>
          </a:bodyPr>
          <a:lstStyle>
            <a:lvl1pPr marL="171450" indent="-171450" algn="l" defTabSz="457200" rtl="0" eaLnBrk="1" latinLnBrk="0" hangingPunct="1">
              <a:spcBef>
                <a:spcPts val="500"/>
              </a:spcBef>
              <a:buFont typeface="Arial"/>
              <a:buChar char="•"/>
              <a:defRPr sz="1800" kern="1200">
                <a:solidFill>
                  <a:schemeClr val="tx1"/>
                </a:solidFill>
                <a:latin typeface="+mn-lt"/>
                <a:ea typeface="+mn-ea"/>
                <a:cs typeface="+mn-cs"/>
              </a:defRPr>
            </a:lvl1pPr>
            <a:lvl2pPr marL="342900" indent="-171450" algn="l" defTabSz="457200" rtl="0" eaLnBrk="1" latinLnBrk="0" hangingPunct="1">
              <a:spcBef>
                <a:spcPts val="500"/>
              </a:spcBef>
              <a:buFont typeface="Arial"/>
              <a:buChar char="–"/>
              <a:defRPr sz="1800" kern="1200">
                <a:solidFill>
                  <a:schemeClr val="tx1"/>
                </a:solidFill>
                <a:latin typeface="+mn-lt"/>
                <a:ea typeface="+mn-ea"/>
                <a:cs typeface="+mn-cs"/>
              </a:defRPr>
            </a:lvl2pPr>
            <a:lvl3pPr marL="514350" indent="-171450" algn="l" defTabSz="457200" rtl="0" eaLnBrk="1" latinLnBrk="0" hangingPunct="1">
              <a:spcBef>
                <a:spcPts val="500"/>
              </a:spcBef>
              <a:buFont typeface="Arial"/>
              <a:buChar char="•"/>
              <a:defRPr sz="1800" kern="1200">
                <a:solidFill>
                  <a:schemeClr val="tx1"/>
                </a:solidFill>
                <a:latin typeface="+mn-lt"/>
                <a:ea typeface="+mn-ea"/>
                <a:cs typeface="+mn-cs"/>
              </a:defRPr>
            </a:lvl3pPr>
            <a:lvl4pPr marL="685800" indent="-171450" algn="l" defTabSz="457200" rtl="0" eaLnBrk="1" latinLnBrk="0" hangingPunct="1">
              <a:spcBef>
                <a:spcPts val="500"/>
              </a:spcBef>
              <a:buSzPct val="100000"/>
              <a:buFont typeface="Arial"/>
              <a:buChar char="–"/>
              <a:defRPr sz="1800" kern="1200">
                <a:solidFill>
                  <a:schemeClr val="tx1"/>
                </a:solidFill>
                <a:latin typeface="+mn-lt"/>
                <a:ea typeface="+mn-ea"/>
                <a:cs typeface="+mn-cs"/>
              </a:defRPr>
            </a:lvl4pPr>
            <a:lvl5pPr marL="858838" indent="-173038" algn="l" defTabSz="457200" rtl="0" eaLnBrk="1" latinLnBrk="0" hangingPunct="1">
              <a:spcBef>
                <a:spcPts val="5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400"/>
          </a:p>
          <a:p>
            <a:r>
              <a:rPr lang="en-US" sz="1400"/>
              <a:t>Automated versioning</a:t>
            </a:r>
          </a:p>
          <a:p>
            <a:r>
              <a:rPr lang="en-US" sz="1400"/>
              <a:t>Consumers can point to a versions based on their needs</a:t>
            </a:r>
          </a:p>
          <a:p>
            <a:r>
              <a:rPr lang="en-US" sz="1400"/>
              <a:t>Quarterly Releases allow for batched deployment of changes</a:t>
            </a:r>
          </a:p>
          <a:p>
            <a:r>
              <a:rPr lang="en-US" sz="1400"/>
              <a:t>Each new version will have a full copy of the repository</a:t>
            </a:r>
          </a:p>
        </p:txBody>
      </p:sp>
      <p:sp>
        <p:nvSpPr>
          <p:cNvPr id="42" name="Content Placeholder 2">
            <a:extLst>
              <a:ext uri="{FF2B5EF4-FFF2-40B4-BE49-F238E27FC236}">
                <a16:creationId xmlns:a16="http://schemas.microsoft.com/office/drawing/2014/main" id="{6C381071-E646-41EB-88DE-E6D7C5776563}"/>
              </a:ext>
            </a:extLst>
          </p:cNvPr>
          <p:cNvSpPr txBox="1">
            <a:spLocks/>
          </p:cNvSpPr>
          <p:nvPr/>
        </p:nvSpPr>
        <p:spPr>
          <a:xfrm>
            <a:off x="5649061" y="3528958"/>
            <a:ext cx="2530621" cy="1905973"/>
          </a:xfrm>
          <a:prstGeom prst="rect">
            <a:avLst/>
          </a:prstGeom>
        </p:spPr>
        <p:txBody>
          <a:bodyPr vert="horz" lIns="0" tIns="0" rIns="0" bIns="0" rtlCol="0">
            <a:noAutofit/>
          </a:bodyPr>
          <a:lstStyle>
            <a:lvl1pPr marL="171450" indent="-171450" algn="l" defTabSz="457200" rtl="0" eaLnBrk="1" latinLnBrk="0" hangingPunct="1">
              <a:spcBef>
                <a:spcPts val="500"/>
              </a:spcBef>
              <a:buFont typeface="Arial"/>
              <a:buChar char="•"/>
              <a:defRPr sz="1800" kern="1200">
                <a:solidFill>
                  <a:schemeClr val="tx1"/>
                </a:solidFill>
                <a:latin typeface="+mn-lt"/>
                <a:ea typeface="+mn-ea"/>
                <a:cs typeface="+mn-cs"/>
              </a:defRPr>
            </a:lvl1pPr>
            <a:lvl2pPr marL="342900" indent="-171450" algn="l" defTabSz="457200" rtl="0" eaLnBrk="1" latinLnBrk="0" hangingPunct="1">
              <a:spcBef>
                <a:spcPts val="500"/>
              </a:spcBef>
              <a:buFont typeface="Arial"/>
              <a:buChar char="–"/>
              <a:defRPr sz="1800" kern="1200">
                <a:solidFill>
                  <a:schemeClr val="tx1"/>
                </a:solidFill>
                <a:latin typeface="+mn-lt"/>
                <a:ea typeface="+mn-ea"/>
                <a:cs typeface="+mn-cs"/>
              </a:defRPr>
            </a:lvl2pPr>
            <a:lvl3pPr marL="514350" indent="-171450" algn="l" defTabSz="457200" rtl="0" eaLnBrk="1" latinLnBrk="0" hangingPunct="1">
              <a:spcBef>
                <a:spcPts val="500"/>
              </a:spcBef>
              <a:buFont typeface="Arial"/>
              <a:buChar char="•"/>
              <a:defRPr sz="1800" kern="1200">
                <a:solidFill>
                  <a:schemeClr val="tx1"/>
                </a:solidFill>
                <a:latin typeface="+mn-lt"/>
                <a:ea typeface="+mn-ea"/>
                <a:cs typeface="+mn-cs"/>
              </a:defRPr>
            </a:lvl3pPr>
            <a:lvl4pPr marL="685800" indent="-171450" algn="l" defTabSz="457200" rtl="0" eaLnBrk="1" latinLnBrk="0" hangingPunct="1">
              <a:spcBef>
                <a:spcPts val="500"/>
              </a:spcBef>
              <a:buSzPct val="100000"/>
              <a:buFont typeface="Arial"/>
              <a:buChar char="–"/>
              <a:defRPr sz="1800" kern="1200">
                <a:solidFill>
                  <a:schemeClr val="tx1"/>
                </a:solidFill>
                <a:latin typeface="+mn-lt"/>
                <a:ea typeface="+mn-ea"/>
                <a:cs typeface="+mn-cs"/>
              </a:defRPr>
            </a:lvl4pPr>
            <a:lvl5pPr marL="858838" indent="-173038" algn="l" defTabSz="457200" rtl="0" eaLnBrk="1" latinLnBrk="0" hangingPunct="1">
              <a:spcBef>
                <a:spcPts val="5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400" b="1"/>
              <a:t>Additional Research Needed</a:t>
            </a:r>
          </a:p>
          <a:p>
            <a:r>
              <a:rPr lang="en-US" sz="1400"/>
              <a:t>API generator compatibility with this process</a:t>
            </a:r>
          </a:p>
          <a:p>
            <a:r>
              <a:rPr lang="en-US" sz="1400"/>
              <a:t>Handling physical CDM data models create using previous versions of CDMs</a:t>
            </a:r>
          </a:p>
          <a:p>
            <a:endParaRPr lang="en-US"/>
          </a:p>
        </p:txBody>
      </p:sp>
    </p:spTree>
    <p:extLst>
      <p:ext uri="{BB962C8B-B14F-4D97-AF65-F5344CB8AC3E}">
        <p14:creationId xmlns:p14="http://schemas.microsoft.com/office/powerpoint/2010/main" val="1394557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3D81-C52F-4E4F-A1FF-13BBD7396DDE}"/>
              </a:ext>
            </a:extLst>
          </p:cNvPr>
          <p:cNvSpPr>
            <a:spLocks noGrp="1"/>
          </p:cNvSpPr>
          <p:nvPr>
            <p:ph type="title"/>
          </p:nvPr>
        </p:nvSpPr>
        <p:spPr/>
        <p:txBody>
          <a:bodyPr/>
          <a:lstStyle/>
          <a:p>
            <a:pPr algn="l"/>
            <a:r>
              <a:rPr lang="en-US"/>
              <a:t>Versioned </a:t>
            </a:r>
            <a:r>
              <a:rPr lang="en-US" err="1"/>
              <a:t>default.manifest</a:t>
            </a:r>
            <a:r>
              <a:rPr lang="en-US"/>
              <a:t> and </a:t>
            </a:r>
            <a:r>
              <a:rPr lang="en-US" err="1"/>
              <a:t>platform.manifest</a:t>
            </a:r>
            <a:r>
              <a:rPr lang="en-US"/>
              <a:t> with version folders in data products</a:t>
            </a:r>
          </a:p>
        </p:txBody>
      </p:sp>
      <p:pic>
        <p:nvPicPr>
          <p:cNvPr id="6" name="Picture 5">
            <a:extLst>
              <a:ext uri="{FF2B5EF4-FFF2-40B4-BE49-F238E27FC236}">
                <a16:creationId xmlns:a16="http://schemas.microsoft.com/office/drawing/2014/main" id="{0E51E5B0-2790-48BE-ABCC-2DCECEE493C2}"/>
              </a:ext>
            </a:extLst>
          </p:cNvPr>
          <p:cNvPicPr>
            <a:picLocks noChangeAspect="1"/>
          </p:cNvPicPr>
          <p:nvPr/>
        </p:nvPicPr>
        <p:blipFill>
          <a:blip r:embed="rId2"/>
          <a:stretch>
            <a:fillRect/>
          </a:stretch>
        </p:blipFill>
        <p:spPr>
          <a:xfrm>
            <a:off x="4029371" y="3040089"/>
            <a:ext cx="685800" cy="685800"/>
          </a:xfrm>
          <a:prstGeom prst="rect">
            <a:avLst/>
          </a:prstGeom>
        </p:spPr>
      </p:pic>
      <p:sp>
        <p:nvSpPr>
          <p:cNvPr id="37" name="TextBox 36">
            <a:extLst>
              <a:ext uri="{FF2B5EF4-FFF2-40B4-BE49-F238E27FC236}">
                <a16:creationId xmlns:a16="http://schemas.microsoft.com/office/drawing/2014/main" id="{C27DA232-1CFA-4A12-A3B7-5969CFA74495}"/>
              </a:ext>
            </a:extLst>
          </p:cNvPr>
          <p:cNvSpPr txBox="1"/>
          <p:nvPr/>
        </p:nvSpPr>
        <p:spPr>
          <a:xfrm>
            <a:off x="3944461" y="3679496"/>
            <a:ext cx="855619" cy="400110"/>
          </a:xfrm>
          <a:prstGeom prst="rect">
            <a:avLst/>
          </a:prstGeom>
          <a:noFill/>
        </p:spPr>
        <p:txBody>
          <a:bodyPr wrap="square" rtlCol="0">
            <a:spAutoFit/>
          </a:bodyPr>
          <a:lstStyle/>
          <a:p>
            <a:pPr algn="ctr"/>
            <a:r>
              <a:rPr lang="en-US" sz="1000"/>
              <a:t>Release Pipeline</a:t>
            </a:r>
          </a:p>
        </p:txBody>
      </p:sp>
      <p:pic>
        <p:nvPicPr>
          <p:cNvPr id="55" name="Picture 54">
            <a:extLst>
              <a:ext uri="{FF2B5EF4-FFF2-40B4-BE49-F238E27FC236}">
                <a16:creationId xmlns:a16="http://schemas.microsoft.com/office/drawing/2014/main" id="{9B156D59-3B84-454F-8493-388EC50284BF}"/>
              </a:ext>
            </a:extLst>
          </p:cNvPr>
          <p:cNvPicPr>
            <a:picLocks noChangeAspect="1"/>
          </p:cNvPicPr>
          <p:nvPr/>
        </p:nvPicPr>
        <p:blipFill>
          <a:blip r:embed="rId3"/>
          <a:stretch>
            <a:fillRect/>
          </a:stretch>
        </p:blipFill>
        <p:spPr>
          <a:xfrm>
            <a:off x="5965786" y="2837049"/>
            <a:ext cx="251992" cy="171488"/>
          </a:xfrm>
          <a:prstGeom prst="rect">
            <a:avLst/>
          </a:prstGeom>
        </p:spPr>
      </p:pic>
      <p:sp>
        <p:nvSpPr>
          <p:cNvPr id="56" name="TextBox 55">
            <a:extLst>
              <a:ext uri="{FF2B5EF4-FFF2-40B4-BE49-F238E27FC236}">
                <a16:creationId xmlns:a16="http://schemas.microsoft.com/office/drawing/2014/main" id="{C3CDF8DC-91A1-4847-B5B5-63D2D6A51AE2}"/>
              </a:ext>
            </a:extLst>
          </p:cNvPr>
          <p:cNvSpPr txBox="1"/>
          <p:nvPr/>
        </p:nvSpPr>
        <p:spPr>
          <a:xfrm>
            <a:off x="6217777" y="2789282"/>
            <a:ext cx="2498229" cy="246221"/>
          </a:xfrm>
          <a:prstGeom prst="rect">
            <a:avLst/>
          </a:prstGeom>
          <a:noFill/>
        </p:spPr>
        <p:txBody>
          <a:bodyPr wrap="square" rtlCol="0">
            <a:spAutoFit/>
          </a:bodyPr>
          <a:lstStyle/>
          <a:p>
            <a:r>
              <a:rPr lang="en-US" sz="1000"/>
              <a:t>Chevron Data Lake – Model Container</a:t>
            </a:r>
          </a:p>
        </p:txBody>
      </p:sp>
      <p:sp>
        <p:nvSpPr>
          <p:cNvPr id="109" name="TextBox 108">
            <a:extLst>
              <a:ext uri="{FF2B5EF4-FFF2-40B4-BE49-F238E27FC236}">
                <a16:creationId xmlns:a16="http://schemas.microsoft.com/office/drawing/2014/main" id="{EBDC2DAD-1DFA-4F10-A894-0683D55BF69A}"/>
              </a:ext>
            </a:extLst>
          </p:cNvPr>
          <p:cNvSpPr txBox="1"/>
          <p:nvPr/>
        </p:nvSpPr>
        <p:spPr>
          <a:xfrm>
            <a:off x="418287" y="2793073"/>
            <a:ext cx="2498229" cy="246221"/>
          </a:xfrm>
          <a:prstGeom prst="rect">
            <a:avLst/>
          </a:prstGeom>
          <a:noFill/>
        </p:spPr>
        <p:txBody>
          <a:bodyPr wrap="square" rtlCol="0">
            <a:spAutoFit/>
          </a:bodyPr>
          <a:lstStyle/>
          <a:p>
            <a:r>
              <a:rPr lang="en-US" sz="1000"/>
              <a:t>Central CDM Repository</a:t>
            </a:r>
          </a:p>
        </p:txBody>
      </p:sp>
      <p:pic>
        <p:nvPicPr>
          <p:cNvPr id="35" name="Picture 2" descr="Azure Repos - Visual Studio Marketplace">
            <a:extLst>
              <a:ext uri="{FF2B5EF4-FFF2-40B4-BE49-F238E27FC236}">
                <a16:creationId xmlns:a16="http://schemas.microsoft.com/office/drawing/2014/main" id="{30235DFC-F44D-4196-8984-1F53CBE9CC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603" y="2798546"/>
            <a:ext cx="260395" cy="246221"/>
          </a:xfrm>
          <a:prstGeom prst="rect">
            <a:avLst/>
          </a:prstGeom>
          <a:noFill/>
          <a:extLst>
            <a:ext uri="{909E8E84-426E-40DD-AFC4-6F175D3DCCD1}">
              <a14:hiddenFill xmlns:a14="http://schemas.microsoft.com/office/drawing/2010/main">
                <a:solidFill>
                  <a:srgbClr val="FFFFFF"/>
                </a:solidFill>
              </a14:hiddenFill>
            </a:ext>
          </a:extLst>
        </p:spPr>
      </p:pic>
      <p:cxnSp>
        <p:nvCxnSpPr>
          <p:cNvPr id="118" name="Straight Arrow Connector 117">
            <a:extLst>
              <a:ext uri="{FF2B5EF4-FFF2-40B4-BE49-F238E27FC236}">
                <a16:creationId xmlns:a16="http://schemas.microsoft.com/office/drawing/2014/main" id="{CADF910E-73DA-4A35-82E3-4C6134BCB73D}"/>
              </a:ext>
            </a:extLst>
          </p:cNvPr>
          <p:cNvCxnSpPr>
            <a:cxnSpLocks/>
            <a:endCxn id="6" idx="1"/>
          </p:cNvCxnSpPr>
          <p:nvPr/>
        </p:nvCxnSpPr>
        <p:spPr>
          <a:xfrm flipV="1">
            <a:off x="2400494" y="3382989"/>
            <a:ext cx="1628877" cy="7558"/>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19" name="TextBox 118">
            <a:extLst>
              <a:ext uri="{FF2B5EF4-FFF2-40B4-BE49-F238E27FC236}">
                <a16:creationId xmlns:a16="http://schemas.microsoft.com/office/drawing/2014/main" id="{6048ABAC-F9C6-4C79-A1FD-774541782B4C}"/>
              </a:ext>
            </a:extLst>
          </p:cNvPr>
          <p:cNvSpPr txBox="1"/>
          <p:nvPr/>
        </p:nvSpPr>
        <p:spPr>
          <a:xfrm>
            <a:off x="2463396" y="3147817"/>
            <a:ext cx="1308711" cy="215444"/>
          </a:xfrm>
          <a:prstGeom prst="rect">
            <a:avLst/>
          </a:prstGeom>
          <a:noFill/>
        </p:spPr>
        <p:txBody>
          <a:bodyPr wrap="square" rtlCol="0">
            <a:spAutoFit/>
          </a:bodyPr>
          <a:lstStyle/>
          <a:p>
            <a:pPr algn="ctr"/>
            <a:r>
              <a:rPr lang="en-US" sz="800"/>
              <a:t>Pull Request to Master</a:t>
            </a:r>
          </a:p>
        </p:txBody>
      </p:sp>
      <p:cxnSp>
        <p:nvCxnSpPr>
          <p:cNvPr id="120" name="Straight Arrow Connector 119">
            <a:extLst>
              <a:ext uri="{FF2B5EF4-FFF2-40B4-BE49-F238E27FC236}">
                <a16:creationId xmlns:a16="http://schemas.microsoft.com/office/drawing/2014/main" id="{DD699A4D-7280-4573-80DC-14BAEA1BE222}"/>
              </a:ext>
            </a:extLst>
          </p:cNvPr>
          <p:cNvCxnSpPr>
            <a:cxnSpLocks/>
            <a:stCxn id="6" idx="3"/>
          </p:cNvCxnSpPr>
          <p:nvPr/>
        </p:nvCxnSpPr>
        <p:spPr>
          <a:xfrm>
            <a:off x="4715171" y="3382989"/>
            <a:ext cx="1593318" cy="7558"/>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21" name="TextBox 120">
            <a:extLst>
              <a:ext uri="{FF2B5EF4-FFF2-40B4-BE49-F238E27FC236}">
                <a16:creationId xmlns:a16="http://schemas.microsoft.com/office/drawing/2014/main" id="{6FB29A8A-4AC5-4543-B7F0-9D8A8488E05C}"/>
              </a:ext>
            </a:extLst>
          </p:cNvPr>
          <p:cNvSpPr txBox="1"/>
          <p:nvPr/>
        </p:nvSpPr>
        <p:spPr>
          <a:xfrm>
            <a:off x="4686034" y="3128725"/>
            <a:ext cx="1308711" cy="215444"/>
          </a:xfrm>
          <a:prstGeom prst="rect">
            <a:avLst/>
          </a:prstGeom>
          <a:noFill/>
        </p:spPr>
        <p:txBody>
          <a:bodyPr wrap="square" rtlCol="0">
            <a:spAutoFit/>
          </a:bodyPr>
          <a:lstStyle/>
          <a:p>
            <a:pPr algn="ctr"/>
            <a:r>
              <a:rPr lang="en-US" sz="800"/>
              <a:t>Deployed to Data Lake</a:t>
            </a:r>
          </a:p>
        </p:txBody>
      </p:sp>
      <p:grpSp>
        <p:nvGrpSpPr>
          <p:cNvPr id="11" name="Group 10">
            <a:extLst>
              <a:ext uri="{FF2B5EF4-FFF2-40B4-BE49-F238E27FC236}">
                <a16:creationId xmlns:a16="http://schemas.microsoft.com/office/drawing/2014/main" id="{7F069CCB-D26D-4F85-AEB3-076C0DA6F3E6}"/>
              </a:ext>
            </a:extLst>
          </p:cNvPr>
          <p:cNvGrpSpPr/>
          <p:nvPr/>
        </p:nvGrpSpPr>
        <p:grpSpPr>
          <a:xfrm>
            <a:off x="3078101" y="1694233"/>
            <a:ext cx="2588337" cy="371746"/>
            <a:chOff x="2295077" y="1234810"/>
            <a:chExt cx="4170415" cy="685800"/>
          </a:xfrm>
        </p:grpSpPr>
        <p:pic>
          <p:nvPicPr>
            <p:cNvPr id="32" name="Picture 8" descr="Persona Icons - Download Free Vector Icons | Noun Project">
              <a:extLst>
                <a:ext uri="{FF2B5EF4-FFF2-40B4-BE49-F238E27FC236}">
                  <a16:creationId xmlns:a16="http://schemas.microsoft.com/office/drawing/2014/main" id="{CEF72726-2262-4DD8-A71F-28CA3E628CA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339" t="18363" r="21236" b="16666"/>
            <a:stretch/>
          </p:blipFill>
          <p:spPr bwMode="auto">
            <a:xfrm>
              <a:off x="2295077" y="1234810"/>
              <a:ext cx="532263" cy="68580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Azure Repos - Visual Studio Marketplace">
              <a:extLst>
                <a:ext uri="{FF2B5EF4-FFF2-40B4-BE49-F238E27FC236}">
                  <a16:creationId xmlns:a16="http://schemas.microsoft.com/office/drawing/2014/main" id="{19354858-44CB-4ADA-B5FD-3D1E756D18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4461" y="1234810"/>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Continuous Real-Time Data Integration to Azure Data Lake - Striim">
              <a:extLst>
                <a:ext uri="{FF2B5EF4-FFF2-40B4-BE49-F238E27FC236}">
                  <a16:creationId xmlns:a16="http://schemas.microsoft.com/office/drawing/2014/main" id="{AE9106CD-1C5E-4DF3-A3E8-C69CEACCA0F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9917" r="20424"/>
            <a:stretch/>
          </p:blipFill>
          <p:spPr bwMode="auto">
            <a:xfrm>
              <a:off x="5954065" y="1234810"/>
              <a:ext cx="511427" cy="685800"/>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a:extLst>
                <a:ext uri="{FF2B5EF4-FFF2-40B4-BE49-F238E27FC236}">
                  <a16:creationId xmlns:a16="http://schemas.microsoft.com/office/drawing/2014/main" id="{AF7D06ED-0072-4BD2-8B74-B93FAA42D37E}"/>
                </a:ext>
              </a:extLst>
            </p:cNvPr>
            <p:cNvCxnSpPr>
              <a:stCxn id="33" idx="3"/>
              <a:endCxn id="34" idx="1"/>
            </p:cNvCxnSpPr>
            <p:nvPr/>
          </p:nvCxnSpPr>
          <p:spPr>
            <a:xfrm>
              <a:off x="4630261" y="1577710"/>
              <a:ext cx="1323804" cy="0"/>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6DAB10A4-E9B7-4A2D-ACCD-C442B318557A}"/>
                </a:ext>
              </a:extLst>
            </p:cNvPr>
            <p:cNvCxnSpPr>
              <a:stCxn id="32" idx="3"/>
              <a:endCxn id="33" idx="1"/>
            </p:cNvCxnSpPr>
            <p:nvPr/>
          </p:nvCxnSpPr>
          <p:spPr>
            <a:xfrm>
              <a:off x="2827340" y="1577710"/>
              <a:ext cx="1117121" cy="0"/>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cxnSp>
        <p:nvCxnSpPr>
          <p:cNvPr id="45" name="Straight Arrow Connector 44">
            <a:extLst>
              <a:ext uri="{FF2B5EF4-FFF2-40B4-BE49-F238E27FC236}">
                <a16:creationId xmlns:a16="http://schemas.microsoft.com/office/drawing/2014/main" id="{2F073402-536B-49A2-8D36-93B37D83E480}"/>
              </a:ext>
            </a:extLst>
          </p:cNvPr>
          <p:cNvCxnSpPr>
            <a:cxnSpLocks/>
            <a:endCxn id="32" idx="1"/>
          </p:cNvCxnSpPr>
          <p:nvPr/>
        </p:nvCxnSpPr>
        <p:spPr>
          <a:xfrm flipV="1">
            <a:off x="131342" y="1880106"/>
            <a:ext cx="2946759" cy="885711"/>
          </a:xfrm>
          <a:prstGeom prst="straightConnector1">
            <a:avLst/>
          </a:prstGeom>
          <a:ln>
            <a:solidFill>
              <a:srgbClr val="0066B2"/>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592D0B5E-1170-46DF-88EA-92BD70583D21}"/>
              </a:ext>
            </a:extLst>
          </p:cNvPr>
          <p:cNvCxnSpPr>
            <a:cxnSpLocks/>
            <a:endCxn id="34" idx="3"/>
          </p:cNvCxnSpPr>
          <p:nvPr/>
        </p:nvCxnSpPr>
        <p:spPr>
          <a:xfrm flipH="1" flipV="1">
            <a:off x="5666438" y="1880106"/>
            <a:ext cx="2858726" cy="969022"/>
          </a:xfrm>
          <a:prstGeom prst="straightConnector1">
            <a:avLst/>
          </a:prstGeom>
          <a:ln>
            <a:solidFill>
              <a:srgbClr val="0066B2"/>
            </a:solidFill>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88C73393-8971-43E6-86B2-757C793EFF12}"/>
              </a:ext>
            </a:extLst>
          </p:cNvPr>
          <p:cNvPicPr>
            <a:picLocks noChangeAspect="1"/>
          </p:cNvPicPr>
          <p:nvPr/>
        </p:nvPicPr>
        <p:blipFill>
          <a:blip r:embed="rId7"/>
          <a:stretch>
            <a:fillRect/>
          </a:stretch>
        </p:blipFill>
        <p:spPr>
          <a:xfrm>
            <a:off x="530408" y="3044767"/>
            <a:ext cx="1827631" cy="3773356"/>
          </a:xfrm>
          <a:prstGeom prst="rect">
            <a:avLst/>
          </a:prstGeom>
        </p:spPr>
      </p:pic>
      <p:pic>
        <p:nvPicPr>
          <p:cNvPr id="24" name="Picture 23">
            <a:extLst>
              <a:ext uri="{FF2B5EF4-FFF2-40B4-BE49-F238E27FC236}">
                <a16:creationId xmlns:a16="http://schemas.microsoft.com/office/drawing/2014/main" id="{8589E1EA-2605-4F21-9424-5DD961FCD9E9}"/>
              </a:ext>
            </a:extLst>
          </p:cNvPr>
          <p:cNvPicPr>
            <a:picLocks noChangeAspect="1"/>
          </p:cNvPicPr>
          <p:nvPr/>
        </p:nvPicPr>
        <p:blipFill>
          <a:blip r:embed="rId7"/>
          <a:stretch>
            <a:fillRect/>
          </a:stretch>
        </p:blipFill>
        <p:spPr>
          <a:xfrm>
            <a:off x="6344048" y="3035001"/>
            <a:ext cx="1827631" cy="3773356"/>
          </a:xfrm>
          <a:prstGeom prst="rect">
            <a:avLst/>
          </a:prstGeom>
        </p:spPr>
      </p:pic>
    </p:spTree>
    <p:extLst>
      <p:ext uri="{BB962C8B-B14F-4D97-AF65-F5344CB8AC3E}">
        <p14:creationId xmlns:p14="http://schemas.microsoft.com/office/powerpoint/2010/main" val="2849343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3D81-C52F-4E4F-A1FF-13BBD7396DDE}"/>
              </a:ext>
            </a:extLst>
          </p:cNvPr>
          <p:cNvSpPr>
            <a:spLocks noGrp="1"/>
          </p:cNvSpPr>
          <p:nvPr>
            <p:ph type="title"/>
          </p:nvPr>
        </p:nvSpPr>
        <p:spPr/>
        <p:txBody>
          <a:bodyPr/>
          <a:lstStyle/>
          <a:p>
            <a:pPr algn="l"/>
            <a:r>
              <a:rPr lang="en-US" sz="2400"/>
              <a:t>Data Pipelines  will use the version of the manifest which contains the version of the data product they need to generate CDM Data</a:t>
            </a:r>
          </a:p>
        </p:txBody>
      </p:sp>
      <p:pic>
        <p:nvPicPr>
          <p:cNvPr id="55" name="Picture 54">
            <a:extLst>
              <a:ext uri="{FF2B5EF4-FFF2-40B4-BE49-F238E27FC236}">
                <a16:creationId xmlns:a16="http://schemas.microsoft.com/office/drawing/2014/main" id="{9B156D59-3B84-454F-8493-388EC50284BF}"/>
              </a:ext>
            </a:extLst>
          </p:cNvPr>
          <p:cNvPicPr>
            <a:picLocks noChangeAspect="1"/>
          </p:cNvPicPr>
          <p:nvPr/>
        </p:nvPicPr>
        <p:blipFill>
          <a:blip r:embed="rId2"/>
          <a:stretch>
            <a:fillRect/>
          </a:stretch>
        </p:blipFill>
        <p:spPr>
          <a:xfrm>
            <a:off x="411480" y="2800101"/>
            <a:ext cx="251992" cy="171488"/>
          </a:xfrm>
          <a:prstGeom prst="rect">
            <a:avLst/>
          </a:prstGeom>
        </p:spPr>
      </p:pic>
      <p:sp>
        <p:nvSpPr>
          <p:cNvPr id="56" name="TextBox 55">
            <a:extLst>
              <a:ext uri="{FF2B5EF4-FFF2-40B4-BE49-F238E27FC236}">
                <a16:creationId xmlns:a16="http://schemas.microsoft.com/office/drawing/2014/main" id="{C3CDF8DC-91A1-4847-B5B5-63D2D6A51AE2}"/>
              </a:ext>
            </a:extLst>
          </p:cNvPr>
          <p:cNvSpPr txBox="1"/>
          <p:nvPr/>
        </p:nvSpPr>
        <p:spPr>
          <a:xfrm>
            <a:off x="663471" y="2752334"/>
            <a:ext cx="2498229" cy="246221"/>
          </a:xfrm>
          <a:prstGeom prst="rect">
            <a:avLst/>
          </a:prstGeom>
          <a:noFill/>
        </p:spPr>
        <p:txBody>
          <a:bodyPr wrap="square" rtlCol="0">
            <a:spAutoFit/>
          </a:bodyPr>
          <a:lstStyle/>
          <a:p>
            <a:r>
              <a:rPr lang="en-US" sz="1000"/>
              <a:t>Chevron Data Lake – Model Container</a:t>
            </a:r>
          </a:p>
        </p:txBody>
      </p:sp>
      <p:grpSp>
        <p:nvGrpSpPr>
          <p:cNvPr id="24" name="Group 23">
            <a:extLst>
              <a:ext uri="{FF2B5EF4-FFF2-40B4-BE49-F238E27FC236}">
                <a16:creationId xmlns:a16="http://schemas.microsoft.com/office/drawing/2014/main" id="{A8A56500-99F0-4913-AD44-BA010CA700CA}"/>
              </a:ext>
            </a:extLst>
          </p:cNvPr>
          <p:cNvGrpSpPr/>
          <p:nvPr/>
        </p:nvGrpSpPr>
        <p:grpSpPr>
          <a:xfrm>
            <a:off x="5961610" y="3914599"/>
            <a:ext cx="1982143" cy="1036496"/>
            <a:chOff x="4198620" y="1287780"/>
            <a:chExt cx="1982143" cy="1036496"/>
          </a:xfrm>
        </p:grpSpPr>
        <p:sp>
          <p:nvSpPr>
            <p:cNvPr id="25" name="Rectangle 24">
              <a:extLst>
                <a:ext uri="{FF2B5EF4-FFF2-40B4-BE49-F238E27FC236}">
                  <a16:creationId xmlns:a16="http://schemas.microsoft.com/office/drawing/2014/main" id="{85021806-0452-40CD-85A0-FD35323130EC}"/>
                </a:ext>
              </a:extLst>
            </p:cNvPr>
            <p:cNvSpPr/>
            <p:nvPr/>
          </p:nvSpPr>
          <p:spPr>
            <a:xfrm>
              <a:off x="4198620" y="1287780"/>
              <a:ext cx="1982143" cy="1036496"/>
            </a:xfrm>
            <a:prstGeom prst="rect">
              <a:avLst/>
            </a:prstGeom>
            <a:solidFill>
              <a:srgbClr val="EDEDE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8" descr="Azure Machine Learning Services: a complete toolbox for AI? | element61">
              <a:extLst>
                <a:ext uri="{FF2B5EF4-FFF2-40B4-BE49-F238E27FC236}">
                  <a16:creationId xmlns:a16="http://schemas.microsoft.com/office/drawing/2014/main" id="{2D2B5305-A938-4E43-8702-626B6F27286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554" t="4075" r="26335" b="6645"/>
            <a:stretch/>
          </p:blipFill>
          <p:spPr bwMode="auto">
            <a:xfrm>
              <a:off x="4254659" y="1577428"/>
              <a:ext cx="434258" cy="4572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0" descr="Azure Databricks — Taygan">
              <a:extLst>
                <a:ext uri="{FF2B5EF4-FFF2-40B4-BE49-F238E27FC236}">
                  <a16:creationId xmlns:a16="http://schemas.microsoft.com/office/drawing/2014/main" id="{F995AF79-D3A9-4C41-9A9B-6539A58EFB0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7201" t="16400" r="17199" b="16400"/>
            <a:stretch/>
          </p:blipFill>
          <p:spPr bwMode="auto">
            <a:xfrm>
              <a:off x="4965798" y="1577428"/>
              <a:ext cx="446314" cy="457200"/>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C840E364-E082-4E1E-9CF6-245CEA68D8B3}"/>
                </a:ext>
              </a:extLst>
            </p:cNvPr>
            <p:cNvSpPr txBox="1"/>
            <p:nvPr/>
          </p:nvSpPr>
          <p:spPr>
            <a:xfrm>
              <a:off x="4198620" y="1290339"/>
              <a:ext cx="1982143" cy="246221"/>
            </a:xfrm>
            <a:prstGeom prst="rect">
              <a:avLst/>
            </a:prstGeom>
            <a:noFill/>
          </p:spPr>
          <p:txBody>
            <a:bodyPr wrap="square" rtlCol="0">
              <a:spAutoFit/>
            </a:bodyPr>
            <a:lstStyle/>
            <a:p>
              <a:pPr algn="ctr"/>
              <a:r>
                <a:rPr lang="en-US" sz="1000"/>
                <a:t>Azure Data Services</a:t>
              </a:r>
            </a:p>
          </p:txBody>
        </p:sp>
        <p:pic>
          <p:nvPicPr>
            <p:cNvPr id="29" name="Picture 12" descr="Azure Data Factory | Tangent Works - Advanced Forecasting">
              <a:extLst>
                <a:ext uri="{FF2B5EF4-FFF2-40B4-BE49-F238E27FC236}">
                  <a16:creationId xmlns:a16="http://schemas.microsoft.com/office/drawing/2014/main" id="{C5FA1766-9DF0-4EC2-8FBD-1C62A955E45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138" r="30821"/>
            <a:stretch/>
          </p:blipFill>
          <p:spPr bwMode="auto">
            <a:xfrm>
              <a:off x="5688993" y="1574659"/>
              <a:ext cx="450523" cy="457200"/>
            </a:xfrm>
            <a:prstGeom prst="rect">
              <a:avLst/>
            </a:prstGeom>
            <a:noFill/>
            <a:extLst>
              <a:ext uri="{909E8E84-426E-40DD-AFC4-6F175D3DCCD1}">
                <a14:hiddenFill xmlns:a14="http://schemas.microsoft.com/office/drawing/2010/main">
                  <a:solidFill>
                    <a:srgbClr val="FFFFFF"/>
                  </a:solidFill>
                </a14:hiddenFill>
              </a:ext>
            </a:extLst>
          </p:spPr>
        </p:pic>
      </p:grpSp>
      <p:pic>
        <p:nvPicPr>
          <p:cNvPr id="31" name="Picture 12" descr="Azure Data Factory | Tangent Works - Advanced Forecasting">
            <a:extLst>
              <a:ext uri="{FF2B5EF4-FFF2-40B4-BE49-F238E27FC236}">
                <a16:creationId xmlns:a16="http://schemas.microsoft.com/office/drawing/2014/main" id="{506132C5-7615-4A94-9EF9-599229D8F42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138" r="30821"/>
          <a:stretch/>
        </p:blipFill>
        <p:spPr bwMode="auto">
          <a:xfrm>
            <a:off x="3935141" y="4218795"/>
            <a:ext cx="450523" cy="457200"/>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Arrow Connector 35">
            <a:extLst>
              <a:ext uri="{FF2B5EF4-FFF2-40B4-BE49-F238E27FC236}">
                <a16:creationId xmlns:a16="http://schemas.microsoft.com/office/drawing/2014/main" id="{314F1091-E2AB-48B6-BDBF-EF0842EA03D0}"/>
              </a:ext>
            </a:extLst>
          </p:cNvPr>
          <p:cNvCxnSpPr>
            <a:cxnSpLocks/>
            <a:endCxn id="31" idx="1"/>
          </p:cNvCxnSpPr>
          <p:nvPr/>
        </p:nvCxnSpPr>
        <p:spPr>
          <a:xfrm flipV="1">
            <a:off x="2275529" y="4447395"/>
            <a:ext cx="1659612" cy="1535788"/>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7CD3C155-4000-43BA-A694-4DD14339B429}"/>
              </a:ext>
            </a:extLst>
          </p:cNvPr>
          <p:cNvCxnSpPr>
            <a:cxnSpLocks/>
            <a:stCxn id="31" idx="3"/>
            <a:endCxn id="25" idx="1"/>
          </p:cNvCxnSpPr>
          <p:nvPr/>
        </p:nvCxnSpPr>
        <p:spPr>
          <a:xfrm flipV="1">
            <a:off x="4385664" y="4432847"/>
            <a:ext cx="1575946" cy="14548"/>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42CD717C-1BFE-4642-9ABC-61D823BDA038}"/>
              </a:ext>
            </a:extLst>
          </p:cNvPr>
          <p:cNvSpPr txBox="1"/>
          <p:nvPr/>
        </p:nvSpPr>
        <p:spPr>
          <a:xfrm rot="19002570">
            <a:off x="2421195" y="4891270"/>
            <a:ext cx="1390166" cy="215444"/>
          </a:xfrm>
          <a:prstGeom prst="rect">
            <a:avLst/>
          </a:prstGeom>
          <a:noFill/>
        </p:spPr>
        <p:txBody>
          <a:bodyPr wrap="square" rtlCol="0">
            <a:spAutoFit/>
          </a:bodyPr>
          <a:lstStyle/>
          <a:p>
            <a:pPr algn="ctr"/>
            <a:r>
              <a:rPr lang="en-US" sz="800"/>
              <a:t>Utilize V1 </a:t>
            </a:r>
            <a:r>
              <a:rPr lang="en-US" sz="800" err="1"/>
              <a:t>CompanyCode</a:t>
            </a:r>
            <a:endParaRPr lang="en-US" sz="800"/>
          </a:p>
        </p:txBody>
      </p:sp>
      <p:sp>
        <p:nvSpPr>
          <p:cNvPr id="43" name="TextBox 42">
            <a:extLst>
              <a:ext uri="{FF2B5EF4-FFF2-40B4-BE49-F238E27FC236}">
                <a16:creationId xmlns:a16="http://schemas.microsoft.com/office/drawing/2014/main" id="{F8A77302-D744-4B2C-9294-1C90DE2C84C9}"/>
              </a:ext>
            </a:extLst>
          </p:cNvPr>
          <p:cNvSpPr txBox="1"/>
          <p:nvPr/>
        </p:nvSpPr>
        <p:spPr>
          <a:xfrm rot="18876880">
            <a:off x="2571766" y="5255763"/>
            <a:ext cx="1390166" cy="215444"/>
          </a:xfrm>
          <a:prstGeom prst="rect">
            <a:avLst/>
          </a:prstGeom>
          <a:noFill/>
        </p:spPr>
        <p:txBody>
          <a:bodyPr wrap="square" rtlCol="0">
            <a:spAutoFit/>
          </a:bodyPr>
          <a:lstStyle/>
          <a:p>
            <a:pPr algn="ctr"/>
            <a:r>
              <a:rPr lang="en-US" sz="800"/>
              <a:t>Utilize V2 </a:t>
            </a:r>
            <a:r>
              <a:rPr lang="en-US" sz="800" err="1"/>
              <a:t>CompanyCode</a:t>
            </a:r>
            <a:endParaRPr lang="en-US" sz="800"/>
          </a:p>
        </p:txBody>
      </p:sp>
      <p:grpSp>
        <p:nvGrpSpPr>
          <p:cNvPr id="19" name="Group 18">
            <a:extLst>
              <a:ext uri="{FF2B5EF4-FFF2-40B4-BE49-F238E27FC236}">
                <a16:creationId xmlns:a16="http://schemas.microsoft.com/office/drawing/2014/main" id="{73060059-FACB-4E49-B71D-125B8299D8EB}"/>
              </a:ext>
            </a:extLst>
          </p:cNvPr>
          <p:cNvGrpSpPr/>
          <p:nvPr/>
        </p:nvGrpSpPr>
        <p:grpSpPr>
          <a:xfrm>
            <a:off x="3053976" y="1610114"/>
            <a:ext cx="3035635" cy="813180"/>
            <a:chOff x="2774038" y="1563290"/>
            <a:chExt cx="3646538" cy="1036496"/>
          </a:xfrm>
        </p:grpSpPr>
        <p:pic>
          <p:nvPicPr>
            <p:cNvPr id="47" name="Picture 6" descr="Continuous Real-Time Data Integration to Azure Data Lake - Striim">
              <a:extLst>
                <a:ext uri="{FF2B5EF4-FFF2-40B4-BE49-F238E27FC236}">
                  <a16:creationId xmlns:a16="http://schemas.microsoft.com/office/drawing/2014/main" id="{D5C338FE-B3BA-4944-BFC5-F0230B9DB71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9917" r="20424"/>
            <a:stretch/>
          </p:blipFill>
          <p:spPr bwMode="auto">
            <a:xfrm>
              <a:off x="2774038" y="1738638"/>
              <a:ext cx="511427" cy="685800"/>
            </a:xfrm>
            <a:prstGeom prst="rect">
              <a:avLst/>
            </a:prstGeom>
            <a:noFill/>
            <a:extLst>
              <a:ext uri="{909E8E84-426E-40DD-AFC4-6F175D3DCCD1}">
                <a14:hiddenFill xmlns:a14="http://schemas.microsoft.com/office/drawing/2010/main">
                  <a:solidFill>
                    <a:srgbClr val="FFFFFF"/>
                  </a:solidFill>
                </a14:hiddenFill>
              </a:ext>
            </a:extLst>
          </p:spPr>
        </p:pic>
        <p:grpSp>
          <p:nvGrpSpPr>
            <p:cNvPr id="48" name="Group 47">
              <a:extLst>
                <a:ext uri="{FF2B5EF4-FFF2-40B4-BE49-F238E27FC236}">
                  <a16:creationId xmlns:a16="http://schemas.microsoft.com/office/drawing/2014/main" id="{20A28AD6-32F1-49CB-8169-3D45227E2B03}"/>
                </a:ext>
              </a:extLst>
            </p:cNvPr>
            <p:cNvGrpSpPr/>
            <p:nvPr/>
          </p:nvGrpSpPr>
          <p:grpSpPr>
            <a:xfrm>
              <a:off x="4438433" y="1563290"/>
              <a:ext cx="1982143" cy="1036496"/>
              <a:chOff x="4198620" y="1287780"/>
              <a:chExt cx="1982143" cy="1036496"/>
            </a:xfrm>
          </p:grpSpPr>
          <p:sp>
            <p:nvSpPr>
              <p:cNvPr id="49" name="Rectangle 48">
                <a:extLst>
                  <a:ext uri="{FF2B5EF4-FFF2-40B4-BE49-F238E27FC236}">
                    <a16:creationId xmlns:a16="http://schemas.microsoft.com/office/drawing/2014/main" id="{5331C676-4EAD-45D1-B679-186D35B75FA3}"/>
                  </a:ext>
                </a:extLst>
              </p:cNvPr>
              <p:cNvSpPr/>
              <p:nvPr/>
            </p:nvSpPr>
            <p:spPr>
              <a:xfrm>
                <a:off x="4198620" y="1287780"/>
                <a:ext cx="1982143" cy="1036496"/>
              </a:xfrm>
              <a:prstGeom prst="rect">
                <a:avLst/>
              </a:prstGeom>
              <a:solidFill>
                <a:srgbClr val="EDEDE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0" name="Picture 8" descr="Azure Machine Learning Services: a complete toolbox for AI? | element61">
                <a:extLst>
                  <a:ext uri="{FF2B5EF4-FFF2-40B4-BE49-F238E27FC236}">
                    <a16:creationId xmlns:a16="http://schemas.microsoft.com/office/drawing/2014/main" id="{6249C52C-D089-4BAA-9600-F48A66777A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554" t="4075" r="26335" b="6645"/>
              <a:stretch/>
            </p:blipFill>
            <p:spPr bwMode="auto">
              <a:xfrm>
                <a:off x="4254659" y="1577428"/>
                <a:ext cx="434258" cy="457200"/>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10" descr="Azure Databricks — Taygan">
                <a:extLst>
                  <a:ext uri="{FF2B5EF4-FFF2-40B4-BE49-F238E27FC236}">
                    <a16:creationId xmlns:a16="http://schemas.microsoft.com/office/drawing/2014/main" id="{046C4B54-5EA8-4153-B194-328B60CA65E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7201" t="16400" r="17199" b="16400"/>
              <a:stretch/>
            </p:blipFill>
            <p:spPr bwMode="auto">
              <a:xfrm>
                <a:off x="4965798" y="1577428"/>
                <a:ext cx="446314" cy="457200"/>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730863B6-63B4-4C2C-A807-A49E11767767}"/>
                  </a:ext>
                </a:extLst>
              </p:cNvPr>
              <p:cNvSpPr txBox="1"/>
              <p:nvPr/>
            </p:nvSpPr>
            <p:spPr>
              <a:xfrm>
                <a:off x="4198620" y="1290339"/>
                <a:ext cx="1982143" cy="246221"/>
              </a:xfrm>
              <a:prstGeom prst="rect">
                <a:avLst/>
              </a:prstGeom>
              <a:noFill/>
            </p:spPr>
            <p:txBody>
              <a:bodyPr wrap="square" rtlCol="0">
                <a:spAutoFit/>
              </a:bodyPr>
              <a:lstStyle/>
              <a:p>
                <a:pPr algn="ctr"/>
                <a:r>
                  <a:rPr lang="en-US" sz="1000"/>
                  <a:t>Azure Data Services</a:t>
                </a:r>
              </a:p>
            </p:txBody>
          </p:sp>
          <p:pic>
            <p:nvPicPr>
              <p:cNvPr id="53" name="Picture 12" descr="Azure Data Factory | Tangent Works - Advanced Forecasting">
                <a:extLst>
                  <a:ext uri="{FF2B5EF4-FFF2-40B4-BE49-F238E27FC236}">
                    <a16:creationId xmlns:a16="http://schemas.microsoft.com/office/drawing/2014/main" id="{D68FA28E-8649-4D59-8A6C-7B6C1650488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138" r="30821"/>
              <a:stretch/>
            </p:blipFill>
            <p:spPr bwMode="auto">
              <a:xfrm>
                <a:off x="5688993" y="1574659"/>
                <a:ext cx="450523" cy="45720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4" name="Straight Arrow Connector 53">
              <a:extLst>
                <a:ext uri="{FF2B5EF4-FFF2-40B4-BE49-F238E27FC236}">
                  <a16:creationId xmlns:a16="http://schemas.microsoft.com/office/drawing/2014/main" id="{5F90C73B-626B-48E2-BD3A-7A35D222AB09}"/>
                </a:ext>
              </a:extLst>
            </p:cNvPr>
            <p:cNvCxnSpPr>
              <a:cxnSpLocks/>
              <a:stCxn id="47" idx="3"/>
              <a:endCxn id="49" idx="1"/>
            </p:cNvCxnSpPr>
            <p:nvPr/>
          </p:nvCxnSpPr>
          <p:spPr>
            <a:xfrm>
              <a:off x="3285465" y="2081538"/>
              <a:ext cx="1152968" cy="0"/>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cxnSp>
        <p:nvCxnSpPr>
          <p:cNvPr id="58" name="Straight Arrow Connector 57">
            <a:extLst>
              <a:ext uri="{FF2B5EF4-FFF2-40B4-BE49-F238E27FC236}">
                <a16:creationId xmlns:a16="http://schemas.microsoft.com/office/drawing/2014/main" id="{27AA5F87-84E2-4D21-988A-A00D52B414DE}"/>
              </a:ext>
            </a:extLst>
          </p:cNvPr>
          <p:cNvCxnSpPr>
            <a:cxnSpLocks/>
            <a:endCxn id="47" idx="1"/>
          </p:cNvCxnSpPr>
          <p:nvPr/>
        </p:nvCxnSpPr>
        <p:spPr>
          <a:xfrm flipV="1">
            <a:off x="277091" y="2016704"/>
            <a:ext cx="2776885" cy="783398"/>
          </a:xfrm>
          <a:prstGeom prst="straightConnector1">
            <a:avLst/>
          </a:prstGeom>
          <a:ln>
            <a:solidFill>
              <a:srgbClr val="0066B2"/>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C3A16FBB-C852-4BE6-B56E-8BF81CD4A8EA}"/>
              </a:ext>
            </a:extLst>
          </p:cNvPr>
          <p:cNvCxnSpPr>
            <a:cxnSpLocks/>
          </p:cNvCxnSpPr>
          <p:nvPr/>
        </p:nvCxnSpPr>
        <p:spPr>
          <a:xfrm flipH="1" flipV="1">
            <a:off x="6136262" y="2014532"/>
            <a:ext cx="2595846" cy="785569"/>
          </a:xfrm>
          <a:prstGeom prst="straightConnector1">
            <a:avLst/>
          </a:prstGeom>
          <a:ln>
            <a:solidFill>
              <a:srgbClr val="0066B2"/>
            </a:solidFill>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32" name="Picture 31">
            <a:extLst>
              <a:ext uri="{FF2B5EF4-FFF2-40B4-BE49-F238E27FC236}">
                <a16:creationId xmlns:a16="http://schemas.microsoft.com/office/drawing/2014/main" id="{7E37C783-B1CA-48B6-8393-CDC710588CD4}"/>
              </a:ext>
            </a:extLst>
          </p:cNvPr>
          <p:cNvPicPr>
            <a:picLocks noChangeAspect="1"/>
          </p:cNvPicPr>
          <p:nvPr/>
        </p:nvPicPr>
        <p:blipFill>
          <a:blip r:embed="rId7"/>
          <a:stretch>
            <a:fillRect/>
          </a:stretch>
        </p:blipFill>
        <p:spPr>
          <a:xfrm>
            <a:off x="749732" y="2971589"/>
            <a:ext cx="1827631" cy="3773356"/>
          </a:xfrm>
          <a:prstGeom prst="rect">
            <a:avLst/>
          </a:prstGeom>
        </p:spPr>
      </p:pic>
      <p:cxnSp>
        <p:nvCxnSpPr>
          <p:cNvPr id="40" name="Straight Arrow Connector 39">
            <a:extLst>
              <a:ext uri="{FF2B5EF4-FFF2-40B4-BE49-F238E27FC236}">
                <a16:creationId xmlns:a16="http://schemas.microsoft.com/office/drawing/2014/main" id="{C72951D7-B102-4620-A416-2828231A8AA1}"/>
              </a:ext>
            </a:extLst>
          </p:cNvPr>
          <p:cNvCxnSpPr>
            <a:cxnSpLocks/>
            <a:endCxn id="31" idx="1"/>
          </p:cNvCxnSpPr>
          <p:nvPr/>
        </p:nvCxnSpPr>
        <p:spPr>
          <a:xfrm flipV="1">
            <a:off x="2124364" y="4447395"/>
            <a:ext cx="1810777" cy="1832180"/>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24451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3D81-C52F-4E4F-A1FF-13BBD7396DDE}"/>
              </a:ext>
            </a:extLst>
          </p:cNvPr>
          <p:cNvSpPr>
            <a:spLocks noGrp="1"/>
          </p:cNvSpPr>
          <p:nvPr>
            <p:ph type="title"/>
          </p:nvPr>
        </p:nvSpPr>
        <p:spPr/>
        <p:txBody>
          <a:bodyPr/>
          <a:lstStyle/>
          <a:p>
            <a:pPr algn="l"/>
            <a:r>
              <a:rPr lang="en-US" sz="2400"/>
              <a:t>API Developers will pick a version of manifest that has the version of the data product they need to build an </a:t>
            </a:r>
            <a:r>
              <a:rPr lang="en-US" sz="2400" err="1"/>
              <a:t>OpenAPI</a:t>
            </a:r>
            <a:r>
              <a:rPr lang="en-US" sz="2400"/>
              <a:t> Spec</a:t>
            </a:r>
          </a:p>
        </p:txBody>
      </p:sp>
      <p:pic>
        <p:nvPicPr>
          <p:cNvPr id="55" name="Picture 54">
            <a:extLst>
              <a:ext uri="{FF2B5EF4-FFF2-40B4-BE49-F238E27FC236}">
                <a16:creationId xmlns:a16="http://schemas.microsoft.com/office/drawing/2014/main" id="{9B156D59-3B84-454F-8493-388EC50284BF}"/>
              </a:ext>
            </a:extLst>
          </p:cNvPr>
          <p:cNvPicPr>
            <a:picLocks noChangeAspect="1"/>
          </p:cNvPicPr>
          <p:nvPr/>
        </p:nvPicPr>
        <p:blipFill>
          <a:blip r:embed="rId2"/>
          <a:stretch>
            <a:fillRect/>
          </a:stretch>
        </p:blipFill>
        <p:spPr>
          <a:xfrm>
            <a:off x="2017567" y="4431645"/>
            <a:ext cx="251992" cy="171488"/>
          </a:xfrm>
          <a:prstGeom prst="rect">
            <a:avLst/>
          </a:prstGeom>
        </p:spPr>
      </p:pic>
      <p:sp>
        <p:nvSpPr>
          <p:cNvPr id="56" name="TextBox 55">
            <a:extLst>
              <a:ext uri="{FF2B5EF4-FFF2-40B4-BE49-F238E27FC236}">
                <a16:creationId xmlns:a16="http://schemas.microsoft.com/office/drawing/2014/main" id="{C3CDF8DC-91A1-4847-B5B5-63D2D6A51AE2}"/>
              </a:ext>
            </a:extLst>
          </p:cNvPr>
          <p:cNvSpPr txBox="1"/>
          <p:nvPr/>
        </p:nvSpPr>
        <p:spPr>
          <a:xfrm>
            <a:off x="2269558" y="4383878"/>
            <a:ext cx="2498229" cy="246221"/>
          </a:xfrm>
          <a:prstGeom prst="rect">
            <a:avLst/>
          </a:prstGeom>
          <a:noFill/>
        </p:spPr>
        <p:txBody>
          <a:bodyPr wrap="square" rtlCol="0">
            <a:spAutoFit/>
          </a:bodyPr>
          <a:lstStyle/>
          <a:p>
            <a:r>
              <a:rPr lang="en-US" sz="1000"/>
              <a:t>Chevron Data Lake – Model Container</a:t>
            </a:r>
          </a:p>
        </p:txBody>
      </p:sp>
      <p:sp>
        <p:nvSpPr>
          <p:cNvPr id="109" name="TextBox 108">
            <a:extLst>
              <a:ext uri="{FF2B5EF4-FFF2-40B4-BE49-F238E27FC236}">
                <a16:creationId xmlns:a16="http://schemas.microsoft.com/office/drawing/2014/main" id="{EBDC2DAD-1DFA-4F10-A894-0683D55BF69A}"/>
              </a:ext>
            </a:extLst>
          </p:cNvPr>
          <p:cNvSpPr txBox="1"/>
          <p:nvPr/>
        </p:nvSpPr>
        <p:spPr>
          <a:xfrm>
            <a:off x="2250251" y="2079921"/>
            <a:ext cx="2498229" cy="246221"/>
          </a:xfrm>
          <a:prstGeom prst="rect">
            <a:avLst/>
          </a:prstGeom>
          <a:noFill/>
        </p:spPr>
        <p:txBody>
          <a:bodyPr wrap="square" rtlCol="0">
            <a:spAutoFit/>
          </a:bodyPr>
          <a:lstStyle/>
          <a:p>
            <a:r>
              <a:rPr lang="en-US" sz="1000"/>
              <a:t>Central CDM Repository</a:t>
            </a:r>
          </a:p>
        </p:txBody>
      </p:sp>
      <p:pic>
        <p:nvPicPr>
          <p:cNvPr id="35" name="Picture 2" descr="Azure Repos - Visual Studio Marketplace">
            <a:extLst>
              <a:ext uri="{FF2B5EF4-FFF2-40B4-BE49-F238E27FC236}">
                <a16:creationId xmlns:a16="http://schemas.microsoft.com/office/drawing/2014/main" id="{30235DFC-F44D-4196-8984-1F53CBE9CC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7567" y="2085394"/>
            <a:ext cx="260395" cy="246221"/>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D348B2B-5014-4F41-B936-89179EB43B28}"/>
              </a:ext>
            </a:extLst>
          </p:cNvPr>
          <p:cNvGrpSpPr/>
          <p:nvPr/>
        </p:nvGrpSpPr>
        <p:grpSpPr>
          <a:xfrm>
            <a:off x="3467558" y="1416225"/>
            <a:ext cx="1712740" cy="724357"/>
            <a:chOff x="3468861" y="1618312"/>
            <a:chExt cx="1712740" cy="724357"/>
          </a:xfrm>
        </p:grpSpPr>
        <p:grpSp>
          <p:nvGrpSpPr>
            <p:cNvPr id="12" name="Group 11">
              <a:extLst>
                <a:ext uri="{FF2B5EF4-FFF2-40B4-BE49-F238E27FC236}">
                  <a16:creationId xmlns:a16="http://schemas.microsoft.com/office/drawing/2014/main" id="{89813569-530E-4F4F-86D8-6793662336BD}"/>
                </a:ext>
              </a:extLst>
            </p:cNvPr>
            <p:cNvGrpSpPr/>
            <p:nvPr/>
          </p:nvGrpSpPr>
          <p:grpSpPr>
            <a:xfrm>
              <a:off x="3468861" y="1618312"/>
              <a:ext cx="1712740" cy="724357"/>
              <a:chOff x="3606256" y="1551422"/>
              <a:chExt cx="1747995" cy="724357"/>
            </a:xfrm>
          </p:grpSpPr>
          <p:pic>
            <p:nvPicPr>
              <p:cNvPr id="24" name="Picture 2" descr="Azure Repos - Visual Studio Marketplace">
                <a:extLst>
                  <a:ext uri="{FF2B5EF4-FFF2-40B4-BE49-F238E27FC236}">
                    <a16:creationId xmlns:a16="http://schemas.microsoft.com/office/drawing/2014/main" id="{A7DC9022-53F2-461D-92FE-E074B164D5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6256" y="1551422"/>
                <a:ext cx="320183" cy="32018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Continuous Real-Time Data Integration to Azure Data Lake - Striim">
                <a:extLst>
                  <a:ext uri="{FF2B5EF4-FFF2-40B4-BE49-F238E27FC236}">
                    <a16:creationId xmlns:a16="http://schemas.microsoft.com/office/drawing/2014/main" id="{75419BE0-A0B0-4AA3-A95B-BE785F88A66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917" r="20424"/>
              <a:stretch/>
            </p:blipFill>
            <p:spPr bwMode="auto">
              <a:xfrm>
                <a:off x="3613565" y="1955596"/>
                <a:ext cx="238772" cy="320183"/>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9F6984FB-5520-4CBE-9487-3D69A442A2AD}"/>
                  </a:ext>
                </a:extLst>
              </p:cNvPr>
              <p:cNvGrpSpPr/>
              <p:nvPr/>
            </p:nvGrpSpPr>
            <p:grpSpPr>
              <a:xfrm>
                <a:off x="4256953" y="1823309"/>
                <a:ext cx="1097298" cy="215445"/>
                <a:chOff x="4198620" y="1287780"/>
                <a:chExt cx="1982143" cy="1036496"/>
              </a:xfrm>
            </p:grpSpPr>
            <p:sp>
              <p:nvSpPr>
                <p:cNvPr id="27" name="Rectangle 26">
                  <a:extLst>
                    <a:ext uri="{FF2B5EF4-FFF2-40B4-BE49-F238E27FC236}">
                      <a16:creationId xmlns:a16="http://schemas.microsoft.com/office/drawing/2014/main" id="{61FD9E66-BDAD-4A50-8ADA-7D85869338A8}"/>
                    </a:ext>
                  </a:extLst>
                </p:cNvPr>
                <p:cNvSpPr/>
                <p:nvPr/>
              </p:nvSpPr>
              <p:spPr>
                <a:xfrm>
                  <a:off x="4198620" y="1287780"/>
                  <a:ext cx="1982143" cy="1036496"/>
                </a:xfrm>
                <a:prstGeom prst="rect">
                  <a:avLst/>
                </a:prstGeom>
                <a:solidFill>
                  <a:srgbClr val="EDEDE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C4B5F799-ABD1-400A-A5A8-740FE99543A3}"/>
                    </a:ext>
                  </a:extLst>
                </p:cNvPr>
                <p:cNvSpPr txBox="1"/>
                <p:nvPr/>
              </p:nvSpPr>
              <p:spPr>
                <a:xfrm>
                  <a:off x="4198620" y="1290339"/>
                  <a:ext cx="1982143" cy="962455"/>
                </a:xfrm>
                <a:prstGeom prst="rect">
                  <a:avLst/>
                </a:prstGeom>
                <a:noFill/>
              </p:spPr>
              <p:txBody>
                <a:bodyPr wrap="square" rtlCol="0">
                  <a:spAutoFit/>
                </a:bodyPr>
                <a:lstStyle/>
                <a:p>
                  <a:pPr algn="ctr"/>
                  <a:r>
                    <a:rPr lang="en-US" sz="700" b="1"/>
                    <a:t>API Generator</a:t>
                  </a:r>
                </a:p>
              </p:txBody>
            </p:sp>
          </p:grpSp>
          <p:cxnSp>
            <p:nvCxnSpPr>
              <p:cNvPr id="36" name="Straight Arrow Connector 35">
                <a:extLst>
                  <a:ext uri="{FF2B5EF4-FFF2-40B4-BE49-F238E27FC236}">
                    <a16:creationId xmlns:a16="http://schemas.microsoft.com/office/drawing/2014/main" id="{BDB8F46E-81C2-478E-B05B-D3EC4DBF6493}"/>
                  </a:ext>
                </a:extLst>
              </p:cNvPr>
              <p:cNvCxnSpPr>
                <a:cxnSpLocks/>
                <a:stCxn id="24" idx="3"/>
                <a:endCxn id="27" idx="1"/>
              </p:cNvCxnSpPr>
              <p:nvPr/>
            </p:nvCxnSpPr>
            <p:spPr>
              <a:xfrm>
                <a:off x="3926439" y="1711514"/>
                <a:ext cx="330514" cy="219518"/>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cxnSp>
          <p:nvCxnSpPr>
            <p:cNvPr id="40" name="Straight Arrow Connector 39">
              <a:extLst>
                <a:ext uri="{FF2B5EF4-FFF2-40B4-BE49-F238E27FC236}">
                  <a16:creationId xmlns:a16="http://schemas.microsoft.com/office/drawing/2014/main" id="{8006101C-9296-456F-A993-EA90DC8D9B7A}"/>
                </a:ext>
              </a:extLst>
            </p:cNvPr>
            <p:cNvCxnSpPr>
              <a:cxnSpLocks/>
              <a:stCxn id="25" idx="3"/>
              <a:endCxn id="28" idx="1"/>
            </p:cNvCxnSpPr>
            <p:nvPr/>
          </p:nvCxnSpPr>
          <p:spPr>
            <a:xfrm flipV="1">
              <a:off x="3709979" y="1990759"/>
              <a:ext cx="396455" cy="191819"/>
            </a:xfrm>
            <a:prstGeom prst="straightConnector1">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50" name="Group 49">
            <a:extLst>
              <a:ext uri="{FF2B5EF4-FFF2-40B4-BE49-F238E27FC236}">
                <a16:creationId xmlns:a16="http://schemas.microsoft.com/office/drawing/2014/main" id="{BEB8CB6C-9E2F-4084-AED6-8F2C26B75861}"/>
              </a:ext>
            </a:extLst>
          </p:cNvPr>
          <p:cNvGrpSpPr/>
          <p:nvPr/>
        </p:nvGrpSpPr>
        <p:grpSpPr>
          <a:xfrm>
            <a:off x="6091891" y="4097823"/>
            <a:ext cx="1366726" cy="320183"/>
            <a:chOff x="4198620" y="1287780"/>
            <a:chExt cx="1982143" cy="1036496"/>
          </a:xfrm>
        </p:grpSpPr>
        <p:sp>
          <p:nvSpPr>
            <p:cNvPr id="51" name="Rectangle 50">
              <a:extLst>
                <a:ext uri="{FF2B5EF4-FFF2-40B4-BE49-F238E27FC236}">
                  <a16:creationId xmlns:a16="http://schemas.microsoft.com/office/drawing/2014/main" id="{4FAEC469-83D0-4184-80C0-E382E02D5C79}"/>
                </a:ext>
              </a:extLst>
            </p:cNvPr>
            <p:cNvSpPr/>
            <p:nvPr/>
          </p:nvSpPr>
          <p:spPr>
            <a:xfrm>
              <a:off x="4198620" y="1287780"/>
              <a:ext cx="1982143" cy="1036496"/>
            </a:xfrm>
            <a:prstGeom prst="rect">
              <a:avLst/>
            </a:prstGeom>
            <a:solidFill>
              <a:srgbClr val="EDEDE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675A30C7-6756-44D1-A3E0-2CC2473E4DB8}"/>
                </a:ext>
              </a:extLst>
            </p:cNvPr>
            <p:cNvSpPr txBox="1"/>
            <p:nvPr/>
          </p:nvSpPr>
          <p:spPr>
            <a:xfrm>
              <a:off x="4198620" y="1290339"/>
              <a:ext cx="1982143" cy="246221"/>
            </a:xfrm>
            <a:prstGeom prst="rect">
              <a:avLst/>
            </a:prstGeom>
            <a:noFill/>
          </p:spPr>
          <p:txBody>
            <a:bodyPr wrap="square" rtlCol="0">
              <a:spAutoFit/>
            </a:bodyPr>
            <a:lstStyle/>
            <a:p>
              <a:pPr algn="ctr"/>
              <a:r>
                <a:rPr lang="en-US" sz="1000" b="1"/>
                <a:t>API Generator</a:t>
              </a:r>
            </a:p>
          </p:txBody>
        </p:sp>
      </p:grpSp>
      <p:cxnSp>
        <p:nvCxnSpPr>
          <p:cNvPr id="54" name="Straight Arrow Connector 53">
            <a:extLst>
              <a:ext uri="{FF2B5EF4-FFF2-40B4-BE49-F238E27FC236}">
                <a16:creationId xmlns:a16="http://schemas.microsoft.com/office/drawing/2014/main" id="{3924EE2E-FC97-4FEE-B9D7-B4E17BEC8BCB}"/>
              </a:ext>
            </a:extLst>
          </p:cNvPr>
          <p:cNvCxnSpPr>
            <a:cxnSpLocks/>
            <a:endCxn id="51" idx="1"/>
          </p:cNvCxnSpPr>
          <p:nvPr/>
        </p:nvCxnSpPr>
        <p:spPr>
          <a:xfrm>
            <a:off x="3115085" y="3899885"/>
            <a:ext cx="2976806" cy="358030"/>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6E91ED74-90D3-4059-9EB1-F8660A2DFB20}"/>
              </a:ext>
            </a:extLst>
          </p:cNvPr>
          <p:cNvCxnSpPr>
            <a:cxnSpLocks/>
            <a:endCxn id="51" idx="1"/>
          </p:cNvCxnSpPr>
          <p:nvPr/>
        </p:nvCxnSpPr>
        <p:spPr>
          <a:xfrm>
            <a:off x="3176337" y="3983306"/>
            <a:ext cx="2915554" cy="274609"/>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0CB68405-7702-4E34-8CE1-C78401892B36}"/>
              </a:ext>
            </a:extLst>
          </p:cNvPr>
          <p:cNvCxnSpPr>
            <a:cxnSpLocks/>
            <a:endCxn id="51" idx="1"/>
          </p:cNvCxnSpPr>
          <p:nvPr/>
        </p:nvCxnSpPr>
        <p:spPr>
          <a:xfrm flipV="1">
            <a:off x="3176337" y="4257915"/>
            <a:ext cx="2915554" cy="1876843"/>
          </a:xfrm>
          <a:prstGeom prst="straightConnector1">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0" name="Straight Arrow Connector 69">
            <a:extLst>
              <a:ext uri="{FF2B5EF4-FFF2-40B4-BE49-F238E27FC236}">
                <a16:creationId xmlns:a16="http://schemas.microsoft.com/office/drawing/2014/main" id="{0CFBD79B-FD65-4268-80B4-ACA95DA098A3}"/>
              </a:ext>
            </a:extLst>
          </p:cNvPr>
          <p:cNvCxnSpPr>
            <a:cxnSpLocks/>
            <a:endCxn id="51" idx="1"/>
          </p:cNvCxnSpPr>
          <p:nvPr/>
        </p:nvCxnSpPr>
        <p:spPr>
          <a:xfrm flipV="1">
            <a:off x="3176337" y="4257915"/>
            <a:ext cx="2915554" cy="1994131"/>
          </a:xfrm>
          <a:prstGeom prst="straightConnector1">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3" name="TextBox 72">
            <a:extLst>
              <a:ext uri="{FF2B5EF4-FFF2-40B4-BE49-F238E27FC236}">
                <a16:creationId xmlns:a16="http://schemas.microsoft.com/office/drawing/2014/main" id="{1878101F-87E7-43F5-AA0A-B8F8C93D4230}"/>
              </a:ext>
            </a:extLst>
          </p:cNvPr>
          <p:cNvSpPr txBox="1"/>
          <p:nvPr/>
        </p:nvSpPr>
        <p:spPr>
          <a:xfrm rot="347339">
            <a:off x="3988566" y="3892512"/>
            <a:ext cx="1390166" cy="215444"/>
          </a:xfrm>
          <a:prstGeom prst="rect">
            <a:avLst/>
          </a:prstGeom>
          <a:noFill/>
        </p:spPr>
        <p:txBody>
          <a:bodyPr wrap="square" rtlCol="0">
            <a:spAutoFit/>
          </a:bodyPr>
          <a:lstStyle/>
          <a:p>
            <a:pPr algn="ctr"/>
            <a:r>
              <a:rPr lang="en-US" sz="800"/>
              <a:t>Utilize V1 </a:t>
            </a:r>
            <a:r>
              <a:rPr lang="en-US" sz="800" err="1"/>
              <a:t>CompanyCode</a:t>
            </a:r>
            <a:endParaRPr lang="en-US" sz="800"/>
          </a:p>
        </p:txBody>
      </p:sp>
      <p:sp>
        <p:nvSpPr>
          <p:cNvPr id="74" name="TextBox 73">
            <a:extLst>
              <a:ext uri="{FF2B5EF4-FFF2-40B4-BE49-F238E27FC236}">
                <a16:creationId xmlns:a16="http://schemas.microsoft.com/office/drawing/2014/main" id="{277C505B-95CA-4374-90D7-6A373FDA7D8E}"/>
              </a:ext>
            </a:extLst>
          </p:cNvPr>
          <p:cNvSpPr txBox="1"/>
          <p:nvPr/>
        </p:nvSpPr>
        <p:spPr>
          <a:xfrm rot="247091">
            <a:off x="3989946" y="4119160"/>
            <a:ext cx="1390166" cy="215444"/>
          </a:xfrm>
          <a:prstGeom prst="rect">
            <a:avLst/>
          </a:prstGeom>
          <a:noFill/>
        </p:spPr>
        <p:txBody>
          <a:bodyPr wrap="square" rtlCol="0">
            <a:spAutoFit/>
          </a:bodyPr>
          <a:lstStyle/>
          <a:p>
            <a:pPr algn="ctr"/>
            <a:r>
              <a:rPr lang="en-US" sz="800"/>
              <a:t>Utilize V2 </a:t>
            </a:r>
            <a:r>
              <a:rPr lang="en-US" sz="800" err="1"/>
              <a:t>CompanyCode</a:t>
            </a:r>
            <a:endParaRPr lang="en-US" sz="800"/>
          </a:p>
        </p:txBody>
      </p:sp>
      <p:sp>
        <p:nvSpPr>
          <p:cNvPr id="75" name="TextBox 74">
            <a:extLst>
              <a:ext uri="{FF2B5EF4-FFF2-40B4-BE49-F238E27FC236}">
                <a16:creationId xmlns:a16="http://schemas.microsoft.com/office/drawing/2014/main" id="{13C136FF-8533-45FB-BF76-305E680FDCB7}"/>
              </a:ext>
            </a:extLst>
          </p:cNvPr>
          <p:cNvSpPr txBox="1"/>
          <p:nvPr/>
        </p:nvSpPr>
        <p:spPr>
          <a:xfrm rot="19468046">
            <a:off x="3529128" y="5232314"/>
            <a:ext cx="1390166" cy="215444"/>
          </a:xfrm>
          <a:prstGeom prst="rect">
            <a:avLst/>
          </a:prstGeom>
          <a:noFill/>
        </p:spPr>
        <p:txBody>
          <a:bodyPr wrap="square" rtlCol="0">
            <a:spAutoFit/>
          </a:bodyPr>
          <a:lstStyle/>
          <a:p>
            <a:pPr algn="ctr"/>
            <a:r>
              <a:rPr lang="en-US" sz="800"/>
              <a:t>Utilize V1 </a:t>
            </a:r>
            <a:r>
              <a:rPr lang="en-US" sz="800" err="1"/>
              <a:t>CompanyCode</a:t>
            </a:r>
            <a:endParaRPr lang="en-US" sz="800"/>
          </a:p>
        </p:txBody>
      </p:sp>
      <p:sp>
        <p:nvSpPr>
          <p:cNvPr id="76" name="TextBox 75">
            <a:extLst>
              <a:ext uri="{FF2B5EF4-FFF2-40B4-BE49-F238E27FC236}">
                <a16:creationId xmlns:a16="http://schemas.microsoft.com/office/drawing/2014/main" id="{21D38500-177C-46D4-8054-588BD1651A22}"/>
              </a:ext>
            </a:extLst>
          </p:cNvPr>
          <p:cNvSpPr txBox="1"/>
          <p:nvPr/>
        </p:nvSpPr>
        <p:spPr>
          <a:xfrm rot="19429220">
            <a:off x="3638234" y="5448238"/>
            <a:ext cx="1390166" cy="215444"/>
          </a:xfrm>
          <a:prstGeom prst="rect">
            <a:avLst/>
          </a:prstGeom>
          <a:noFill/>
        </p:spPr>
        <p:txBody>
          <a:bodyPr wrap="square" rtlCol="0">
            <a:spAutoFit/>
          </a:bodyPr>
          <a:lstStyle/>
          <a:p>
            <a:pPr algn="ctr"/>
            <a:r>
              <a:rPr lang="en-US" sz="800"/>
              <a:t>Utilize V2 </a:t>
            </a:r>
            <a:r>
              <a:rPr lang="en-US" sz="800" err="1"/>
              <a:t>CompanyCode</a:t>
            </a:r>
            <a:endParaRPr lang="en-US" sz="800"/>
          </a:p>
        </p:txBody>
      </p:sp>
      <p:cxnSp>
        <p:nvCxnSpPr>
          <p:cNvPr id="77" name="Straight Arrow Connector 76">
            <a:extLst>
              <a:ext uri="{FF2B5EF4-FFF2-40B4-BE49-F238E27FC236}">
                <a16:creationId xmlns:a16="http://schemas.microsoft.com/office/drawing/2014/main" id="{B360109F-98A3-416E-A0F5-C0BA65409942}"/>
              </a:ext>
            </a:extLst>
          </p:cNvPr>
          <p:cNvCxnSpPr>
            <a:cxnSpLocks/>
          </p:cNvCxnSpPr>
          <p:nvPr/>
        </p:nvCxnSpPr>
        <p:spPr>
          <a:xfrm flipV="1">
            <a:off x="411480" y="1736408"/>
            <a:ext cx="2931795" cy="404174"/>
          </a:xfrm>
          <a:prstGeom prst="straightConnector1">
            <a:avLst/>
          </a:prstGeom>
          <a:ln>
            <a:solidFill>
              <a:srgbClr val="0066B2"/>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CBA18062-5015-4FEB-B08E-6C0F8439F241}"/>
              </a:ext>
            </a:extLst>
          </p:cNvPr>
          <p:cNvCxnSpPr>
            <a:cxnSpLocks/>
          </p:cNvCxnSpPr>
          <p:nvPr/>
        </p:nvCxnSpPr>
        <p:spPr>
          <a:xfrm>
            <a:off x="5435326" y="1576316"/>
            <a:ext cx="2994299" cy="564266"/>
          </a:xfrm>
          <a:prstGeom prst="straightConnector1">
            <a:avLst/>
          </a:prstGeom>
          <a:ln>
            <a:solidFill>
              <a:srgbClr val="0066B2"/>
            </a:solidFill>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31" name="Picture 30">
            <a:extLst>
              <a:ext uri="{FF2B5EF4-FFF2-40B4-BE49-F238E27FC236}">
                <a16:creationId xmlns:a16="http://schemas.microsoft.com/office/drawing/2014/main" id="{6058BA8E-3E81-4D97-BA84-A6D157AA0C96}"/>
              </a:ext>
            </a:extLst>
          </p:cNvPr>
          <p:cNvPicPr>
            <a:picLocks noChangeAspect="1"/>
          </p:cNvPicPr>
          <p:nvPr/>
        </p:nvPicPr>
        <p:blipFill>
          <a:blip r:embed="rId5"/>
          <a:stretch>
            <a:fillRect/>
          </a:stretch>
        </p:blipFill>
        <p:spPr>
          <a:xfrm>
            <a:off x="2363889" y="2316946"/>
            <a:ext cx="933286" cy="1926877"/>
          </a:xfrm>
          <a:prstGeom prst="rect">
            <a:avLst/>
          </a:prstGeom>
        </p:spPr>
      </p:pic>
      <p:pic>
        <p:nvPicPr>
          <p:cNvPr id="34" name="Picture 33">
            <a:extLst>
              <a:ext uri="{FF2B5EF4-FFF2-40B4-BE49-F238E27FC236}">
                <a16:creationId xmlns:a16="http://schemas.microsoft.com/office/drawing/2014/main" id="{1EB19D20-461F-43E2-89E9-85DCD4BB0CC5}"/>
              </a:ext>
            </a:extLst>
          </p:cNvPr>
          <p:cNvPicPr>
            <a:picLocks noChangeAspect="1"/>
          </p:cNvPicPr>
          <p:nvPr/>
        </p:nvPicPr>
        <p:blipFill>
          <a:blip r:embed="rId5"/>
          <a:stretch>
            <a:fillRect/>
          </a:stretch>
        </p:blipFill>
        <p:spPr>
          <a:xfrm>
            <a:off x="2363889" y="4583843"/>
            <a:ext cx="933286" cy="1926877"/>
          </a:xfrm>
          <a:prstGeom prst="rect">
            <a:avLst/>
          </a:prstGeom>
        </p:spPr>
      </p:pic>
    </p:spTree>
    <p:extLst>
      <p:ext uri="{BB962C8B-B14F-4D97-AF65-F5344CB8AC3E}">
        <p14:creationId xmlns:p14="http://schemas.microsoft.com/office/powerpoint/2010/main" val="3116422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701C-6DA6-4E09-8878-7807A31D2B85}"/>
              </a:ext>
            </a:extLst>
          </p:cNvPr>
          <p:cNvSpPr>
            <a:spLocks noGrp="1"/>
          </p:cNvSpPr>
          <p:nvPr>
            <p:ph type="title"/>
          </p:nvPr>
        </p:nvSpPr>
        <p:spPr/>
        <p:txBody>
          <a:bodyPr/>
          <a:lstStyle/>
          <a:p>
            <a:pPr algn="l"/>
            <a:r>
              <a:rPr lang="en-US"/>
              <a:t>Industry Data Workbench</a:t>
            </a:r>
          </a:p>
        </p:txBody>
      </p:sp>
      <p:sp>
        <p:nvSpPr>
          <p:cNvPr id="3" name="Content Placeholder 2">
            <a:extLst>
              <a:ext uri="{FF2B5EF4-FFF2-40B4-BE49-F238E27FC236}">
                <a16:creationId xmlns:a16="http://schemas.microsoft.com/office/drawing/2014/main" id="{B3D840CE-5911-46B6-AECD-CCCD34C7CBD2}"/>
              </a:ext>
            </a:extLst>
          </p:cNvPr>
          <p:cNvSpPr>
            <a:spLocks noGrp="1"/>
          </p:cNvSpPr>
          <p:nvPr>
            <p:ph idx="1"/>
          </p:nvPr>
        </p:nvSpPr>
        <p:spPr/>
        <p:txBody>
          <a:bodyPr/>
          <a:lstStyle/>
          <a:p>
            <a:r>
              <a:rPr lang="en-US">
                <a:solidFill>
                  <a:srgbClr val="24292E"/>
                </a:solidFill>
                <a:latin typeface="-apple-system"/>
              </a:rPr>
              <a:t>P</a:t>
            </a:r>
            <a:r>
              <a:rPr lang="en-US" b="0" i="0">
                <a:solidFill>
                  <a:srgbClr val="24292E"/>
                </a:solidFill>
                <a:effectLst/>
                <a:latin typeface="-apple-system"/>
              </a:rPr>
              <a:t>latform that enables organizations across industries to describe their data estate using comprehensive best in-class data models called as Industry Data Models (IDM)</a:t>
            </a:r>
          </a:p>
          <a:p>
            <a:r>
              <a:rPr lang="en-US" b="0" i="0">
                <a:solidFill>
                  <a:srgbClr val="24292E"/>
                </a:solidFill>
                <a:effectLst/>
                <a:latin typeface="-apple-system"/>
              </a:rPr>
              <a:t>Industry Data Models contain a large set of entities and attributes specific to an industry for defining data, and are defined using Common Data Model (CDM) framework enabling interoperability with analytics products such as Dynamics 365, Power BI, etc.</a:t>
            </a:r>
          </a:p>
          <a:p>
            <a:pPr algn="l"/>
            <a:r>
              <a:rPr lang="en-US" b="0" i="0">
                <a:solidFill>
                  <a:srgbClr val="24292E"/>
                </a:solidFill>
                <a:effectLst/>
                <a:latin typeface="-apple-system"/>
              </a:rPr>
              <a:t>IDW accelerates unlocking value out of data by enabling organizations :</a:t>
            </a:r>
          </a:p>
          <a:p>
            <a:pPr lvl="2">
              <a:buFont typeface="+mj-lt"/>
              <a:buAutoNum type="arabicPeriod"/>
            </a:pPr>
            <a:r>
              <a:rPr lang="en-US" b="0" i="0">
                <a:solidFill>
                  <a:srgbClr val="24292E"/>
                </a:solidFill>
                <a:effectLst/>
                <a:latin typeface="-apple-system"/>
              </a:rPr>
              <a:t>Bring any or all of their data together and add semantics using IDM to make it self-describing,</a:t>
            </a:r>
          </a:p>
          <a:p>
            <a:pPr lvl="2">
              <a:buFont typeface="+mj-lt"/>
              <a:buAutoNum type="arabicPeriod"/>
            </a:pPr>
            <a:r>
              <a:rPr lang="en-US" b="0" i="0">
                <a:solidFill>
                  <a:srgbClr val="24292E"/>
                </a:solidFill>
                <a:effectLst/>
                <a:latin typeface="-apple-system"/>
              </a:rPr>
              <a:t>Accelerate the consumption of data for reporting/insights/analytics needs through automated ETL/ELT data flows using IDM semantics, and</a:t>
            </a:r>
          </a:p>
          <a:p>
            <a:pPr lvl="2">
              <a:buFont typeface="+mj-lt"/>
              <a:buAutoNum type="arabicPeriod"/>
            </a:pPr>
            <a:r>
              <a:rPr lang="en-US" b="0" i="0">
                <a:solidFill>
                  <a:srgbClr val="24292E"/>
                </a:solidFill>
                <a:effectLst/>
                <a:latin typeface="-apple-system"/>
              </a:rPr>
              <a:t>Integrate with a rich ecosystem of ready-to-integrate partner solutions (data enrichment or analytics) for domain specific use cases.</a:t>
            </a:r>
          </a:p>
          <a:p>
            <a:endParaRPr lang="en-US"/>
          </a:p>
        </p:txBody>
      </p:sp>
    </p:spTree>
    <p:extLst>
      <p:ext uri="{BB962C8B-B14F-4D97-AF65-F5344CB8AC3E}">
        <p14:creationId xmlns:p14="http://schemas.microsoft.com/office/powerpoint/2010/main" val="41240615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5962A67-78CA-4319-88E9-92819682148D}"/>
              </a:ext>
            </a:extLst>
          </p:cNvPr>
          <p:cNvSpPr/>
          <p:nvPr/>
        </p:nvSpPr>
        <p:spPr>
          <a:xfrm>
            <a:off x="2095451" y="1300394"/>
            <a:ext cx="1683971" cy="483061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47B5EDB1-F9D0-4DAE-B96F-7F7F8FBAA5DF}"/>
              </a:ext>
            </a:extLst>
          </p:cNvPr>
          <p:cNvSpPr/>
          <p:nvPr/>
        </p:nvSpPr>
        <p:spPr>
          <a:xfrm>
            <a:off x="3779423" y="1300394"/>
            <a:ext cx="1683971" cy="483061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1BCF6993-C4EF-441A-A627-60ADF29DD3B8}"/>
              </a:ext>
            </a:extLst>
          </p:cNvPr>
          <p:cNvSpPr/>
          <p:nvPr/>
        </p:nvSpPr>
        <p:spPr>
          <a:xfrm>
            <a:off x="5462020" y="1300394"/>
            <a:ext cx="1683971" cy="483061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Rectangle 26">
            <a:extLst>
              <a:ext uri="{FF2B5EF4-FFF2-40B4-BE49-F238E27FC236}">
                <a16:creationId xmlns:a16="http://schemas.microsoft.com/office/drawing/2014/main" id="{A41FB159-DF3B-4AEC-A786-6C28E3B98F82}"/>
              </a:ext>
            </a:extLst>
          </p:cNvPr>
          <p:cNvSpPr/>
          <p:nvPr/>
        </p:nvSpPr>
        <p:spPr>
          <a:xfrm>
            <a:off x="7145992" y="1300394"/>
            <a:ext cx="1683971" cy="483061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8" name="Rectangle 97">
            <a:extLst>
              <a:ext uri="{FF2B5EF4-FFF2-40B4-BE49-F238E27FC236}">
                <a16:creationId xmlns:a16="http://schemas.microsoft.com/office/drawing/2014/main" id="{9722F9B6-A45B-4147-A7FC-810ACB415F11}"/>
              </a:ext>
            </a:extLst>
          </p:cNvPr>
          <p:cNvSpPr/>
          <p:nvPr/>
        </p:nvSpPr>
        <p:spPr>
          <a:xfrm>
            <a:off x="2215247" y="3822271"/>
            <a:ext cx="6516861" cy="1987402"/>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3A893D81-C52F-4E4F-A1FF-13BBD7396DDE}"/>
              </a:ext>
            </a:extLst>
          </p:cNvPr>
          <p:cNvSpPr>
            <a:spLocks noGrp="1"/>
          </p:cNvSpPr>
          <p:nvPr>
            <p:ph type="title"/>
          </p:nvPr>
        </p:nvSpPr>
        <p:spPr/>
        <p:txBody>
          <a:bodyPr/>
          <a:lstStyle/>
          <a:p>
            <a:pPr algn="l"/>
            <a:r>
              <a:rPr lang="en-US" sz="2000"/>
              <a:t>Directive files pull requested into Master branch of the CVX-CDM repository will be deployed using an ADO Pipeline and Ansible Playbook</a:t>
            </a:r>
          </a:p>
        </p:txBody>
      </p:sp>
      <p:sp>
        <p:nvSpPr>
          <p:cNvPr id="3" name="Rectangle 2">
            <a:extLst>
              <a:ext uri="{FF2B5EF4-FFF2-40B4-BE49-F238E27FC236}">
                <a16:creationId xmlns:a16="http://schemas.microsoft.com/office/drawing/2014/main" id="{A817773F-0C88-480E-AEFB-63F5154539E7}"/>
              </a:ext>
            </a:extLst>
          </p:cNvPr>
          <p:cNvSpPr/>
          <p:nvPr/>
        </p:nvSpPr>
        <p:spPr>
          <a:xfrm>
            <a:off x="411480" y="1300394"/>
            <a:ext cx="1683971" cy="483061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4C9EEDB9-454C-480A-9679-A23A92D9641E}"/>
              </a:ext>
            </a:extLst>
          </p:cNvPr>
          <p:cNvSpPr/>
          <p:nvPr/>
        </p:nvSpPr>
        <p:spPr>
          <a:xfrm>
            <a:off x="411480" y="1300394"/>
            <a:ext cx="1683971" cy="46181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a:t>CVX-CDM Repository</a:t>
            </a:r>
          </a:p>
        </p:txBody>
      </p:sp>
      <p:sp>
        <p:nvSpPr>
          <p:cNvPr id="12" name="Rectangle 11">
            <a:extLst>
              <a:ext uri="{FF2B5EF4-FFF2-40B4-BE49-F238E27FC236}">
                <a16:creationId xmlns:a16="http://schemas.microsoft.com/office/drawing/2014/main" id="{526158ED-6CB4-4204-AD3D-E191FF392469}"/>
              </a:ext>
            </a:extLst>
          </p:cNvPr>
          <p:cNvSpPr/>
          <p:nvPr/>
        </p:nvSpPr>
        <p:spPr>
          <a:xfrm>
            <a:off x="2095451" y="1300394"/>
            <a:ext cx="1683971" cy="46181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a:t>Playbook</a:t>
            </a:r>
          </a:p>
        </p:txBody>
      </p:sp>
      <p:sp>
        <p:nvSpPr>
          <p:cNvPr id="15" name="Rectangle 14">
            <a:extLst>
              <a:ext uri="{FF2B5EF4-FFF2-40B4-BE49-F238E27FC236}">
                <a16:creationId xmlns:a16="http://schemas.microsoft.com/office/drawing/2014/main" id="{C8F2EBA8-E60A-493F-9B12-68B7139B17BE}"/>
              </a:ext>
            </a:extLst>
          </p:cNvPr>
          <p:cNvSpPr/>
          <p:nvPr/>
        </p:nvSpPr>
        <p:spPr>
          <a:xfrm>
            <a:off x="3779423" y="1300394"/>
            <a:ext cx="1683971" cy="46181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a:t>Ansible Command</a:t>
            </a:r>
          </a:p>
        </p:txBody>
      </p:sp>
      <p:sp>
        <p:nvSpPr>
          <p:cNvPr id="21" name="Rectangle 20">
            <a:extLst>
              <a:ext uri="{FF2B5EF4-FFF2-40B4-BE49-F238E27FC236}">
                <a16:creationId xmlns:a16="http://schemas.microsoft.com/office/drawing/2014/main" id="{2EF754D6-2A03-46E4-BA63-13D23BAE90C2}"/>
              </a:ext>
            </a:extLst>
          </p:cNvPr>
          <p:cNvSpPr/>
          <p:nvPr/>
        </p:nvSpPr>
        <p:spPr>
          <a:xfrm>
            <a:off x="5462020" y="1300394"/>
            <a:ext cx="1683971" cy="46181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a:t>Synapse/IDW</a:t>
            </a:r>
          </a:p>
        </p:txBody>
      </p:sp>
      <p:sp>
        <p:nvSpPr>
          <p:cNvPr id="28" name="Rectangle 27">
            <a:extLst>
              <a:ext uri="{FF2B5EF4-FFF2-40B4-BE49-F238E27FC236}">
                <a16:creationId xmlns:a16="http://schemas.microsoft.com/office/drawing/2014/main" id="{9045D6E2-846A-4AE6-8FC8-4D933F19C0DE}"/>
              </a:ext>
            </a:extLst>
          </p:cNvPr>
          <p:cNvSpPr/>
          <p:nvPr/>
        </p:nvSpPr>
        <p:spPr>
          <a:xfrm>
            <a:off x="7145992" y="1300394"/>
            <a:ext cx="1683971" cy="46181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a:t>Data Lake</a:t>
            </a:r>
          </a:p>
        </p:txBody>
      </p:sp>
      <p:sp>
        <p:nvSpPr>
          <p:cNvPr id="9" name="Rectangle 8">
            <a:extLst>
              <a:ext uri="{FF2B5EF4-FFF2-40B4-BE49-F238E27FC236}">
                <a16:creationId xmlns:a16="http://schemas.microsoft.com/office/drawing/2014/main" id="{8D473529-BE17-4E8F-BAE8-197AFFCD2B0D}"/>
              </a:ext>
            </a:extLst>
          </p:cNvPr>
          <p:cNvSpPr/>
          <p:nvPr/>
        </p:nvSpPr>
        <p:spPr>
          <a:xfrm>
            <a:off x="532652" y="2067013"/>
            <a:ext cx="1099149" cy="34174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a:t>PR to Master</a:t>
            </a:r>
          </a:p>
        </p:txBody>
      </p:sp>
      <p:sp>
        <p:nvSpPr>
          <p:cNvPr id="38" name="Rectangle 37">
            <a:extLst>
              <a:ext uri="{FF2B5EF4-FFF2-40B4-BE49-F238E27FC236}">
                <a16:creationId xmlns:a16="http://schemas.microsoft.com/office/drawing/2014/main" id="{7034A97D-9DA5-4370-9086-F0F57233F899}"/>
              </a:ext>
            </a:extLst>
          </p:cNvPr>
          <p:cNvSpPr/>
          <p:nvPr/>
        </p:nvSpPr>
        <p:spPr>
          <a:xfrm>
            <a:off x="2215247" y="3009477"/>
            <a:ext cx="1099149" cy="34174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a:t>Look at changed files</a:t>
            </a:r>
          </a:p>
        </p:txBody>
      </p:sp>
      <p:sp>
        <p:nvSpPr>
          <p:cNvPr id="39" name="Rectangle 38">
            <a:extLst>
              <a:ext uri="{FF2B5EF4-FFF2-40B4-BE49-F238E27FC236}">
                <a16:creationId xmlns:a16="http://schemas.microsoft.com/office/drawing/2014/main" id="{2E45683C-AB0F-485A-90C9-F956F0CD71BD}"/>
              </a:ext>
            </a:extLst>
          </p:cNvPr>
          <p:cNvSpPr/>
          <p:nvPr/>
        </p:nvSpPr>
        <p:spPr>
          <a:xfrm>
            <a:off x="3899219" y="3006807"/>
            <a:ext cx="1099149" cy="34174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a:t>Shell Command</a:t>
            </a:r>
          </a:p>
        </p:txBody>
      </p:sp>
      <p:sp>
        <p:nvSpPr>
          <p:cNvPr id="41" name="Rectangle 40">
            <a:extLst>
              <a:ext uri="{FF2B5EF4-FFF2-40B4-BE49-F238E27FC236}">
                <a16:creationId xmlns:a16="http://schemas.microsoft.com/office/drawing/2014/main" id="{98493C57-C26A-4A3A-8BA4-8C26E3C11291}"/>
              </a:ext>
            </a:extLst>
          </p:cNvPr>
          <p:cNvSpPr/>
          <p:nvPr/>
        </p:nvSpPr>
        <p:spPr>
          <a:xfrm>
            <a:off x="2215249" y="2062827"/>
            <a:ext cx="1099149" cy="34174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a:t>Get Access Token</a:t>
            </a:r>
          </a:p>
        </p:txBody>
      </p:sp>
      <p:sp>
        <p:nvSpPr>
          <p:cNvPr id="43" name="Rectangle 42">
            <a:extLst>
              <a:ext uri="{FF2B5EF4-FFF2-40B4-BE49-F238E27FC236}">
                <a16:creationId xmlns:a16="http://schemas.microsoft.com/office/drawing/2014/main" id="{EC16D1C2-D7C6-4190-B745-75B96C650829}"/>
              </a:ext>
            </a:extLst>
          </p:cNvPr>
          <p:cNvSpPr/>
          <p:nvPr/>
        </p:nvSpPr>
        <p:spPr>
          <a:xfrm>
            <a:off x="3899220" y="2058952"/>
            <a:ext cx="1099149" cy="34174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a:t>REST API Call</a:t>
            </a:r>
          </a:p>
        </p:txBody>
      </p:sp>
      <p:sp>
        <p:nvSpPr>
          <p:cNvPr id="44" name="Rectangle 43">
            <a:extLst>
              <a:ext uri="{FF2B5EF4-FFF2-40B4-BE49-F238E27FC236}">
                <a16:creationId xmlns:a16="http://schemas.microsoft.com/office/drawing/2014/main" id="{FE5278F6-E601-4585-B4BE-971286755DC5}"/>
              </a:ext>
            </a:extLst>
          </p:cNvPr>
          <p:cNvSpPr/>
          <p:nvPr/>
        </p:nvSpPr>
        <p:spPr>
          <a:xfrm>
            <a:off x="2294676" y="3944199"/>
            <a:ext cx="1099149" cy="34174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a:t>Create Directive</a:t>
            </a:r>
          </a:p>
        </p:txBody>
      </p:sp>
      <p:sp>
        <p:nvSpPr>
          <p:cNvPr id="46" name="Rectangle 45">
            <a:extLst>
              <a:ext uri="{FF2B5EF4-FFF2-40B4-BE49-F238E27FC236}">
                <a16:creationId xmlns:a16="http://schemas.microsoft.com/office/drawing/2014/main" id="{7034833D-9682-4E20-B7D0-F38E2D6C3A0B}"/>
              </a:ext>
            </a:extLst>
          </p:cNvPr>
          <p:cNvSpPr/>
          <p:nvPr/>
        </p:nvSpPr>
        <p:spPr>
          <a:xfrm>
            <a:off x="3899218" y="3942972"/>
            <a:ext cx="1099149" cy="34174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a:t>REST API Call</a:t>
            </a:r>
          </a:p>
        </p:txBody>
      </p:sp>
      <p:sp>
        <p:nvSpPr>
          <p:cNvPr id="47" name="Rectangle 46">
            <a:extLst>
              <a:ext uri="{FF2B5EF4-FFF2-40B4-BE49-F238E27FC236}">
                <a16:creationId xmlns:a16="http://schemas.microsoft.com/office/drawing/2014/main" id="{F85CCBA9-6559-411C-B323-95ECE8F9A7A7}"/>
              </a:ext>
            </a:extLst>
          </p:cNvPr>
          <p:cNvSpPr/>
          <p:nvPr/>
        </p:nvSpPr>
        <p:spPr>
          <a:xfrm>
            <a:off x="5581815" y="3942972"/>
            <a:ext cx="1099149" cy="34174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a:t>Directive Exists</a:t>
            </a:r>
          </a:p>
        </p:txBody>
      </p:sp>
      <p:sp>
        <p:nvSpPr>
          <p:cNvPr id="48" name="Rectangle 47">
            <a:extLst>
              <a:ext uri="{FF2B5EF4-FFF2-40B4-BE49-F238E27FC236}">
                <a16:creationId xmlns:a16="http://schemas.microsoft.com/office/drawing/2014/main" id="{D38913C5-4D53-4F6F-80D4-F6E5FC1AC8CD}"/>
              </a:ext>
            </a:extLst>
          </p:cNvPr>
          <p:cNvSpPr/>
          <p:nvPr/>
        </p:nvSpPr>
        <p:spPr>
          <a:xfrm>
            <a:off x="2211650" y="2564221"/>
            <a:ext cx="1099149" cy="34174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a:t>Get Data Lake Access Key</a:t>
            </a:r>
          </a:p>
        </p:txBody>
      </p:sp>
      <p:sp>
        <p:nvSpPr>
          <p:cNvPr id="51" name="Rectangle 50">
            <a:extLst>
              <a:ext uri="{FF2B5EF4-FFF2-40B4-BE49-F238E27FC236}">
                <a16:creationId xmlns:a16="http://schemas.microsoft.com/office/drawing/2014/main" id="{319791BE-82F6-4925-809B-7A02E1717270}"/>
              </a:ext>
            </a:extLst>
          </p:cNvPr>
          <p:cNvSpPr/>
          <p:nvPr/>
        </p:nvSpPr>
        <p:spPr>
          <a:xfrm>
            <a:off x="3899217" y="2570214"/>
            <a:ext cx="1099149" cy="34174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a:t>REST API Call</a:t>
            </a:r>
          </a:p>
        </p:txBody>
      </p:sp>
      <p:sp>
        <p:nvSpPr>
          <p:cNvPr id="52" name="Rectangle 51">
            <a:extLst>
              <a:ext uri="{FF2B5EF4-FFF2-40B4-BE49-F238E27FC236}">
                <a16:creationId xmlns:a16="http://schemas.microsoft.com/office/drawing/2014/main" id="{A5C6C764-92F6-45B3-AA33-96965D1BBE18}"/>
              </a:ext>
            </a:extLst>
          </p:cNvPr>
          <p:cNvSpPr/>
          <p:nvPr/>
        </p:nvSpPr>
        <p:spPr>
          <a:xfrm>
            <a:off x="2294676" y="4438764"/>
            <a:ext cx="1099149" cy="34174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a:t>Create Logical Schema</a:t>
            </a:r>
          </a:p>
        </p:txBody>
      </p:sp>
      <p:sp>
        <p:nvSpPr>
          <p:cNvPr id="54" name="Rectangle 53">
            <a:extLst>
              <a:ext uri="{FF2B5EF4-FFF2-40B4-BE49-F238E27FC236}">
                <a16:creationId xmlns:a16="http://schemas.microsoft.com/office/drawing/2014/main" id="{08815F21-9F4B-4CBE-88E6-7ACC5D50081C}"/>
              </a:ext>
            </a:extLst>
          </p:cNvPr>
          <p:cNvSpPr/>
          <p:nvPr/>
        </p:nvSpPr>
        <p:spPr>
          <a:xfrm>
            <a:off x="3895621" y="4441575"/>
            <a:ext cx="1088885" cy="34174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a:t>REST API Call</a:t>
            </a:r>
          </a:p>
        </p:txBody>
      </p:sp>
      <p:sp>
        <p:nvSpPr>
          <p:cNvPr id="55" name="Rectangle 54">
            <a:extLst>
              <a:ext uri="{FF2B5EF4-FFF2-40B4-BE49-F238E27FC236}">
                <a16:creationId xmlns:a16="http://schemas.microsoft.com/office/drawing/2014/main" id="{8901BB96-E7BF-4688-AAB5-7759C05AF823}"/>
              </a:ext>
            </a:extLst>
          </p:cNvPr>
          <p:cNvSpPr/>
          <p:nvPr/>
        </p:nvSpPr>
        <p:spPr>
          <a:xfrm>
            <a:off x="7281507" y="4438498"/>
            <a:ext cx="1099149" cy="34174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a:t>Logical Schema Exists</a:t>
            </a:r>
          </a:p>
        </p:txBody>
      </p:sp>
      <p:sp>
        <p:nvSpPr>
          <p:cNvPr id="56" name="Rectangle 55">
            <a:extLst>
              <a:ext uri="{FF2B5EF4-FFF2-40B4-BE49-F238E27FC236}">
                <a16:creationId xmlns:a16="http://schemas.microsoft.com/office/drawing/2014/main" id="{A3D07BEF-10BF-413F-A335-A5BAE384A81D}"/>
              </a:ext>
            </a:extLst>
          </p:cNvPr>
          <p:cNvSpPr/>
          <p:nvPr/>
        </p:nvSpPr>
        <p:spPr>
          <a:xfrm>
            <a:off x="2294675" y="4923586"/>
            <a:ext cx="1099149" cy="34174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a:t>Create Physical Schema</a:t>
            </a:r>
          </a:p>
        </p:txBody>
      </p:sp>
      <p:sp>
        <p:nvSpPr>
          <p:cNvPr id="57" name="Rectangle 56">
            <a:extLst>
              <a:ext uri="{FF2B5EF4-FFF2-40B4-BE49-F238E27FC236}">
                <a16:creationId xmlns:a16="http://schemas.microsoft.com/office/drawing/2014/main" id="{53267126-0EAB-4E3D-93C9-B38296401DFD}"/>
              </a:ext>
            </a:extLst>
          </p:cNvPr>
          <p:cNvSpPr/>
          <p:nvPr/>
        </p:nvSpPr>
        <p:spPr>
          <a:xfrm>
            <a:off x="3903841" y="4917708"/>
            <a:ext cx="1088885" cy="34174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a:t>REST API Call</a:t>
            </a:r>
          </a:p>
        </p:txBody>
      </p:sp>
      <p:sp>
        <p:nvSpPr>
          <p:cNvPr id="58" name="Rectangle 57">
            <a:extLst>
              <a:ext uri="{FF2B5EF4-FFF2-40B4-BE49-F238E27FC236}">
                <a16:creationId xmlns:a16="http://schemas.microsoft.com/office/drawing/2014/main" id="{21CC655B-F102-4BF7-AD81-5C8CFD283400}"/>
              </a:ext>
            </a:extLst>
          </p:cNvPr>
          <p:cNvSpPr/>
          <p:nvPr/>
        </p:nvSpPr>
        <p:spPr>
          <a:xfrm>
            <a:off x="7276691" y="4917707"/>
            <a:ext cx="1099149" cy="34174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a:t>Physical Schema Exists</a:t>
            </a:r>
          </a:p>
        </p:txBody>
      </p:sp>
      <p:cxnSp>
        <p:nvCxnSpPr>
          <p:cNvPr id="72" name="Straight Arrow Connector 71">
            <a:extLst>
              <a:ext uri="{FF2B5EF4-FFF2-40B4-BE49-F238E27FC236}">
                <a16:creationId xmlns:a16="http://schemas.microsoft.com/office/drawing/2014/main" id="{04827B09-2C70-488E-AD97-295BEDD8763E}"/>
              </a:ext>
            </a:extLst>
          </p:cNvPr>
          <p:cNvCxnSpPr>
            <a:stCxn id="9" idx="3"/>
            <a:endCxn id="41" idx="1"/>
          </p:cNvCxnSpPr>
          <p:nvPr/>
        </p:nvCxnSpPr>
        <p:spPr>
          <a:xfrm flipV="1">
            <a:off x="1631801" y="2233700"/>
            <a:ext cx="583448" cy="4186"/>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3" name="TextBox 72">
            <a:extLst>
              <a:ext uri="{FF2B5EF4-FFF2-40B4-BE49-F238E27FC236}">
                <a16:creationId xmlns:a16="http://schemas.microsoft.com/office/drawing/2014/main" id="{A90B4FD9-CD95-4791-884B-B290FD756563}"/>
              </a:ext>
            </a:extLst>
          </p:cNvPr>
          <p:cNvSpPr txBox="1"/>
          <p:nvPr/>
        </p:nvSpPr>
        <p:spPr>
          <a:xfrm>
            <a:off x="1549803" y="2014380"/>
            <a:ext cx="784134" cy="215444"/>
          </a:xfrm>
          <a:prstGeom prst="rect">
            <a:avLst/>
          </a:prstGeom>
          <a:noFill/>
        </p:spPr>
        <p:txBody>
          <a:bodyPr wrap="square" rtlCol="0">
            <a:spAutoFit/>
          </a:bodyPr>
          <a:lstStyle/>
          <a:p>
            <a:r>
              <a:rPr lang="en-US" sz="800"/>
              <a:t>Environment</a:t>
            </a:r>
          </a:p>
        </p:txBody>
      </p:sp>
      <p:cxnSp>
        <p:nvCxnSpPr>
          <p:cNvPr id="74" name="Straight Arrow Connector 73">
            <a:extLst>
              <a:ext uri="{FF2B5EF4-FFF2-40B4-BE49-F238E27FC236}">
                <a16:creationId xmlns:a16="http://schemas.microsoft.com/office/drawing/2014/main" id="{7F22DFDF-9357-4C9D-AE49-D585F8B02CE9}"/>
              </a:ext>
            </a:extLst>
          </p:cNvPr>
          <p:cNvCxnSpPr>
            <a:cxnSpLocks/>
          </p:cNvCxnSpPr>
          <p:nvPr/>
        </p:nvCxnSpPr>
        <p:spPr>
          <a:xfrm flipV="1">
            <a:off x="3314398" y="2178652"/>
            <a:ext cx="584822" cy="3875"/>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8E0860D5-0148-4C67-BD85-C72DF9C42980}"/>
              </a:ext>
            </a:extLst>
          </p:cNvPr>
          <p:cNvCxnSpPr>
            <a:cxnSpLocks/>
          </p:cNvCxnSpPr>
          <p:nvPr/>
        </p:nvCxnSpPr>
        <p:spPr>
          <a:xfrm flipH="1">
            <a:off x="3310799" y="2285401"/>
            <a:ext cx="584822" cy="3875"/>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258C709C-03D6-4810-84B1-B0E4D16D5798}"/>
              </a:ext>
            </a:extLst>
          </p:cNvPr>
          <p:cNvCxnSpPr>
            <a:cxnSpLocks/>
            <a:stCxn id="41" idx="2"/>
            <a:endCxn id="48" idx="0"/>
          </p:cNvCxnSpPr>
          <p:nvPr/>
        </p:nvCxnSpPr>
        <p:spPr>
          <a:xfrm flipH="1">
            <a:off x="2761225" y="2404572"/>
            <a:ext cx="3599" cy="159649"/>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F174AE5C-7C54-4DF6-BBAB-CB66AAC62586}"/>
              </a:ext>
            </a:extLst>
          </p:cNvPr>
          <p:cNvCxnSpPr>
            <a:cxnSpLocks/>
          </p:cNvCxnSpPr>
          <p:nvPr/>
        </p:nvCxnSpPr>
        <p:spPr>
          <a:xfrm flipV="1">
            <a:off x="3310799" y="3125579"/>
            <a:ext cx="584822" cy="3875"/>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2BE48A21-0852-49D3-A54D-008A2B7C4F95}"/>
              </a:ext>
            </a:extLst>
          </p:cNvPr>
          <p:cNvCxnSpPr>
            <a:cxnSpLocks/>
          </p:cNvCxnSpPr>
          <p:nvPr/>
        </p:nvCxnSpPr>
        <p:spPr>
          <a:xfrm flipH="1">
            <a:off x="3310799" y="3223680"/>
            <a:ext cx="584822" cy="3875"/>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8" name="TextBox 87">
            <a:extLst>
              <a:ext uri="{FF2B5EF4-FFF2-40B4-BE49-F238E27FC236}">
                <a16:creationId xmlns:a16="http://schemas.microsoft.com/office/drawing/2014/main" id="{0B342FB7-032B-43C4-BE5E-D4A19ED0C63D}"/>
              </a:ext>
            </a:extLst>
          </p:cNvPr>
          <p:cNvSpPr txBox="1"/>
          <p:nvPr/>
        </p:nvSpPr>
        <p:spPr>
          <a:xfrm>
            <a:off x="3232398" y="3219600"/>
            <a:ext cx="923966" cy="338554"/>
          </a:xfrm>
          <a:prstGeom prst="rect">
            <a:avLst/>
          </a:prstGeom>
          <a:noFill/>
        </p:spPr>
        <p:txBody>
          <a:bodyPr wrap="square" rtlCol="0">
            <a:spAutoFit/>
          </a:bodyPr>
          <a:lstStyle/>
          <a:p>
            <a:r>
              <a:rPr lang="en-US" sz="800"/>
              <a:t>Return Changed Files</a:t>
            </a:r>
          </a:p>
        </p:txBody>
      </p:sp>
      <p:cxnSp>
        <p:nvCxnSpPr>
          <p:cNvPr id="89" name="Straight Arrow Connector 88">
            <a:extLst>
              <a:ext uri="{FF2B5EF4-FFF2-40B4-BE49-F238E27FC236}">
                <a16:creationId xmlns:a16="http://schemas.microsoft.com/office/drawing/2014/main" id="{74BD6FFD-8649-427F-A7F2-A2599CAC07A7}"/>
              </a:ext>
            </a:extLst>
          </p:cNvPr>
          <p:cNvCxnSpPr>
            <a:cxnSpLocks/>
            <a:stCxn id="38" idx="2"/>
          </p:cNvCxnSpPr>
          <p:nvPr/>
        </p:nvCxnSpPr>
        <p:spPr>
          <a:xfrm>
            <a:off x="2764822" y="3351222"/>
            <a:ext cx="0" cy="471048"/>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2" name="TextBox 91">
            <a:extLst>
              <a:ext uri="{FF2B5EF4-FFF2-40B4-BE49-F238E27FC236}">
                <a16:creationId xmlns:a16="http://schemas.microsoft.com/office/drawing/2014/main" id="{4BC14F66-2AC7-4E41-BE60-EA4BABF4C8E2}"/>
              </a:ext>
            </a:extLst>
          </p:cNvPr>
          <p:cNvSpPr txBox="1"/>
          <p:nvPr/>
        </p:nvSpPr>
        <p:spPr>
          <a:xfrm>
            <a:off x="2063187" y="3340640"/>
            <a:ext cx="784134" cy="338554"/>
          </a:xfrm>
          <a:prstGeom prst="rect">
            <a:avLst/>
          </a:prstGeom>
          <a:noFill/>
        </p:spPr>
        <p:txBody>
          <a:bodyPr wrap="square" rtlCol="0">
            <a:spAutoFit/>
          </a:bodyPr>
          <a:lstStyle/>
          <a:p>
            <a:r>
              <a:rPr lang="en-US" sz="800"/>
              <a:t>For each changed file</a:t>
            </a:r>
          </a:p>
        </p:txBody>
      </p:sp>
      <p:cxnSp>
        <p:nvCxnSpPr>
          <p:cNvPr id="99" name="Straight Arrow Connector 98">
            <a:extLst>
              <a:ext uri="{FF2B5EF4-FFF2-40B4-BE49-F238E27FC236}">
                <a16:creationId xmlns:a16="http://schemas.microsoft.com/office/drawing/2014/main" id="{D27224F7-3AF8-4F5A-B525-82017CE90DA3}"/>
              </a:ext>
            </a:extLst>
          </p:cNvPr>
          <p:cNvCxnSpPr>
            <a:cxnSpLocks/>
          </p:cNvCxnSpPr>
          <p:nvPr/>
        </p:nvCxnSpPr>
        <p:spPr>
          <a:xfrm flipV="1">
            <a:off x="3393825" y="4033971"/>
            <a:ext cx="505393" cy="1227"/>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a:extLst>
              <a:ext uri="{FF2B5EF4-FFF2-40B4-BE49-F238E27FC236}">
                <a16:creationId xmlns:a16="http://schemas.microsoft.com/office/drawing/2014/main" id="{7FFFB1FD-7097-4F7D-BC37-5CD5E5B55442}"/>
              </a:ext>
            </a:extLst>
          </p:cNvPr>
          <p:cNvCxnSpPr>
            <a:cxnSpLocks/>
          </p:cNvCxnSpPr>
          <p:nvPr/>
        </p:nvCxnSpPr>
        <p:spPr>
          <a:xfrm flipH="1">
            <a:off x="3372955" y="4185898"/>
            <a:ext cx="505393" cy="1227"/>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D8A9376D-F23D-4F36-9335-FE077D253CEF}"/>
              </a:ext>
            </a:extLst>
          </p:cNvPr>
          <p:cNvCxnSpPr>
            <a:cxnSpLocks/>
          </p:cNvCxnSpPr>
          <p:nvPr/>
        </p:nvCxnSpPr>
        <p:spPr>
          <a:xfrm>
            <a:off x="4998368" y="4028392"/>
            <a:ext cx="583447" cy="0"/>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a:extLst>
              <a:ext uri="{FF2B5EF4-FFF2-40B4-BE49-F238E27FC236}">
                <a16:creationId xmlns:a16="http://schemas.microsoft.com/office/drawing/2014/main" id="{A28332DB-6756-43C1-AEBA-28DE844F6176}"/>
              </a:ext>
            </a:extLst>
          </p:cNvPr>
          <p:cNvCxnSpPr>
            <a:cxnSpLocks/>
          </p:cNvCxnSpPr>
          <p:nvPr/>
        </p:nvCxnSpPr>
        <p:spPr>
          <a:xfrm flipH="1">
            <a:off x="4998367" y="4185898"/>
            <a:ext cx="583448" cy="0"/>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a:extLst>
              <a:ext uri="{FF2B5EF4-FFF2-40B4-BE49-F238E27FC236}">
                <a16:creationId xmlns:a16="http://schemas.microsoft.com/office/drawing/2014/main" id="{A0B4CBA6-8BE1-4660-A9AE-F8AF2BF69569}"/>
              </a:ext>
            </a:extLst>
          </p:cNvPr>
          <p:cNvCxnSpPr>
            <a:cxnSpLocks/>
          </p:cNvCxnSpPr>
          <p:nvPr/>
        </p:nvCxnSpPr>
        <p:spPr>
          <a:xfrm flipV="1">
            <a:off x="3328256" y="2663561"/>
            <a:ext cx="584822" cy="3875"/>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a:extLst>
              <a:ext uri="{FF2B5EF4-FFF2-40B4-BE49-F238E27FC236}">
                <a16:creationId xmlns:a16="http://schemas.microsoft.com/office/drawing/2014/main" id="{5DD0AB27-2A44-4025-85B2-CE8B26254CDD}"/>
              </a:ext>
            </a:extLst>
          </p:cNvPr>
          <p:cNvCxnSpPr>
            <a:cxnSpLocks/>
          </p:cNvCxnSpPr>
          <p:nvPr/>
        </p:nvCxnSpPr>
        <p:spPr>
          <a:xfrm flipH="1">
            <a:off x="3287709" y="2770310"/>
            <a:ext cx="584822" cy="3875"/>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BB210DB0-A61A-4EC7-A21F-AE82726F47CD}"/>
              </a:ext>
            </a:extLst>
          </p:cNvPr>
          <p:cNvCxnSpPr>
            <a:cxnSpLocks/>
            <a:stCxn id="48" idx="2"/>
            <a:endCxn id="38" idx="0"/>
          </p:cNvCxnSpPr>
          <p:nvPr/>
        </p:nvCxnSpPr>
        <p:spPr>
          <a:xfrm>
            <a:off x="2761225" y="2905966"/>
            <a:ext cx="3597" cy="103511"/>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6DE75BD6-A5A0-4BCC-84B9-5C7EF279F693}"/>
              </a:ext>
            </a:extLst>
          </p:cNvPr>
          <p:cNvCxnSpPr>
            <a:cxnSpLocks/>
          </p:cNvCxnSpPr>
          <p:nvPr/>
        </p:nvCxnSpPr>
        <p:spPr>
          <a:xfrm flipV="1">
            <a:off x="3398448" y="4537347"/>
            <a:ext cx="505393" cy="1227"/>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9" name="Straight Arrow Connector 118">
            <a:extLst>
              <a:ext uri="{FF2B5EF4-FFF2-40B4-BE49-F238E27FC236}">
                <a16:creationId xmlns:a16="http://schemas.microsoft.com/office/drawing/2014/main" id="{1A436D6F-B9D0-4E45-BFFB-06A3803EC130}"/>
              </a:ext>
            </a:extLst>
          </p:cNvPr>
          <p:cNvCxnSpPr>
            <a:cxnSpLocks/>
          </p:cNvCxnSpPr>
          <p:nvPr/>
        </p:nvCxnSpPr>
        <p:spPr>
          <a:xfrm flipH="1">
            <a:off x="3377579" y="4661569"/>
            <a:ext cx="505393" cy="1227"/>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156D6797-E121-4C68-A498-F30000C4EDDB}"/>
              </a:ext>
            </a:extLst>
          </p:cNvPr>
          <p:cNvCxnSpPr>
            <a:cxnSpLocks/>
          </p:cNvCxnSpPr>
          <p:nvPr/>
        </p:nvCxnSpPr>
        <p:spPr>
          <a:xfrm>
            <a:off x="5002992" y="4522535"/>
            <a:ext cx="2273699" cy="14812"/>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A31E03B3-0643-433E-825E-FCF295C57F4C}"/>
              </a:ext>
            </a:extLst>
          </p:cNvPr>
          <p:cNvCxnSpPr>
            <a:cxnSpLocks/>
          </p:cNvCxnSpPr>
          <p:nvPr/>
        </p:nvCxnSpPr>
        <p:spPr>
          <a:xfrm flipH="1" flipV="1">
            <a:off x="4993755" y="4652331"/>
            <a:ext cx="2282936" cy="9238"/>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2860D442-1D02-496A-856B-EE85BD005F22}"/>
              </a:ext>
            </a:extLst>
          </p:cNvPr>
          <p:cNvCxnSpPr>
            <a:cxnSpLocks/>
            <a:stCxn id="44" idx="2"/>
            <a:endCxn id="52" idx="0"/>
          </p:cNvCxnSpPr>
          <p:nvPr/>
        </p:nvCxnSpPr>
        <p:spPr>
          <a:xfrm>
            <a:off x="2844251" y="4285944"/>
            <a:ext cx="0" cy="152820"/>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8" name="Straight Arrow Connector 127">
            <a:extLst>
              <a:ext uri="{FF2B5EF4-FFF2-40B4-BE49-F238E27FC236}">
                <a16:creationId xmlns:a16="http://schemas.microsoft.com/office/drawing/2014/main" id="{4E5BB610-D083-4EEE-B3E7-6BA6B5075A81}"/>
              </a:ext>
            </a:extLst>
          </p:cNvPr>
          <p:cNvCxnSpPr>
            <a:cxnSpLocks/>
            <a:stCxn id="52" idx="2"/>
            <a:endCxn id="56" idx="0"/>
          </p:cNvCxnSpPr>
          <p:nvPr/>
        </p:nvCxnSpPr>
        <p:spPr>
          <a:xfrm flipH="1">
            <a:off x="2844250" y="4780509"/>
            <a:ext cx="1" cy="143077"/>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a:extLst>
              <a:ext uri="{FF2B5EF4-FFF2-40B4-BE49-F238E27FC236}">
                <a16:creationId xmlns:a16="http://schemas.microsoft.com/office/drawing/2014/main" id="{8446150C-8D38-4F82-B314-29C02168CE0B}"/>
              </a:ext>
            </a:extLst>
          </p:cNvPr>
          <p:cNvCxnSpPr>
            <a:cxnSpLocks/>
          </p:cNvCxnSpPr>
          <p:nvPr/>
        </p:nvCxnSpPr>
        <p:spPr>
          <a:xfrm flipV="1">
            <a:off x="3398449" y="5026883"/>
            <a:ext cx="505393" cy="1227"/>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2" name="Straight Arrow Connector 131">
            <a:extLst>
              <a:ext uri="{FF2B5EF4-FFF2-40B4-BE49-F238E27FC236}">
                <a16:creationId xmlns:a16="http://schemas.microsoft.com/office/drawing/2014/main" id="{DB04B9DA-A4FF-4BBC-BBA3-8E9ED4BB7047}"/>
              </a:ext>
            </a:extLst>
          </p:cNvPr>
          <p:cNvCxnSpPr>
            <a:cxnSpLocks/>
          </p:cNvCxnSpPr>
          <p:nvPr/>
        </p:nvCxnSpPr>
        <p:spPr>
          <a:xfrm flipH="1">
            <a:off x="3377579" y="5178810"/>
            <a:ext cx="505393" cy="1227"/>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3" name="Straight Arrow Connector 132">
            <a:extLst>
              <a:ext uri="{FF2B5EF4-FFF2-40B4-BE49-F238E27FC236}">
                <a16:creationId xmlns:a16="http://schemas.microsoft.com/office/drawing/2014/main" id="{632B0C17-F875-4E11-9ECC-17B7444A7DD0}"/>
              </a:ext>
            </a:extLst>
          </p:cNvPr>
          <p:cNvCxnSpPr>
            <a:cxnSpLocks/>
          </p:cNvCxnSpPr>
          <p:nvPr/>
        </p:nvCxnSpPr>
        <p:spPr>
          <a:xfrm>
            <a:off x="4998380" y="5025914"/>
            <a:ext cx="2278311" cy="0"/>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4" name="Straight Arrow Connector 133">
            <a:extLst>
              <a:ext uri="{FF2B5EF4-FFF2-40B4-BE49-F238E27FC236}">
                <a16:creationId xmlns:a16="http://schemas.microsoft.com/office/drawing/2014/main" id="{2CDD5EED-1725-4AEA-A259-C2E8734AF33B}"/>
              </a:ext>
            </a:extLst>
          </p:cNvPr>
          <p:cNvCxnSpPr>
            <a:cxnSpLocks/>
          </p:cNvCxnSpPr>
          <p:nvPr/>
        </p:nvCxnSpPr>
        <p:spPr>
          <a:xfrm flipH="1">
            <a:off x="4989143" y="5155710"/>
            <a:ext cx="2287548" cy="0"/>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39" name="Rectangle 138">
            <a:extLst>
              <a:ext uri="{FF2B5EF4-FFF2-40B4-BE49-F238E27FC236}">
                <a16:creationId xmlns:a16="http://schemas.microsoft.com/office/drawing/2014/main" id="{6437F368-716F-41E8-88DC-C91E92F246AD}"/>
              </a:ext>
            </a:extLst>
          </p:cNvPr>
          <p:cNvSpPr/>
          <p:nvPr/>
        </p:nvSpPr>
        <p:spPr>
          <a:xfrm>
            <a:off x="2291778" y="5386733"/>
            <a:ext cx="1099149" cy="34174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a:t>Create Pipeline</a:t>
            </a:r>
          </a:p>
        </p:txBody>
      </p:sp>
      <p:sp>
        <p:nvSpPr>
          <p:cNvPr id="140" name="Rectangle 139">
            <a:extLst>
              <a:ext uri="{FF2B5EF4-FFF2-40B4-BE49-F238E27FC236}">
                <a16:creationId xmlns:a16="http://schemas.microsoft.com/office/drawing/2014/main" id="{F6ED826C-BB9F-471A-920E-886D45DAD6E3}"/>
              </a:ext>
            </a:extLst>
          </p:cNvPr>
          <p:cNvSpPr/>
          <p:nvPr/>
        </p:nvSpPr>
        <p:spPr>
          <a:xfrm>
            <a:off x="3906500" y="5367979"/>
            <a:ext cx="1099149" cy="34174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a:t>REST API Call</a:t>
            </a:r>
          </a:p>
        </p:txBody>
      </p:sp>
      <p:sp>
        <p:nvSpPr>
          <p:cNvPr id="141" name="Rectangle 140">
            <a:extLst>
              <a:ext uri="{FF2B5EF4-FFF2-40B4-BE49-F238E27FC236}">
                <a16:creationId xmlns:a16="http://schemas.microsoft.com/office/drawing/2014/main" id="{2BA6B033-6DE3-4EA4-A515-72EFB398CD25}"/>
              </a:ext>
            </a:extLst>
          </p:cNvPr>
          <p:cNvSpPr/>
          <p:nvPr/>
        </p:nvSpPr>
        <p:spPr>
          <a:xfrm>
            <a:off x="5589097" y="5367979"/>
            <a:ext cx="1099149" cy="34174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a:t>Pipeline Exists</a:t>
            </a:r>
          </a:p>
        </p:txBody>
      </p:sp>
      <p:cxnSp>
        <p:nvCxnSpPr>
          <p:cNvPr id="142" name="Straight Arrow Connector 141">
            <a:extLst>
              <a:ext uri="{FF2B5EF4-FFF2-40B4-BE49-F238E27FC236}">
                <a16:creationId xmlns:a16="http://schemas.microsoft.com/office/drawing/2014/main" id="{6244BC7C-A8EB-440B-94A8-BEE0F1C4E19B}"/>
              </a:ext>
            </a:extLst>
          </p:cNvPr>
          <p:cNvCxnSpPr>
            <a:cxnSpLocks/>
          </p:cNvCxnSpPr>
          <p:nvPr/>
        </p:nvCxnSpPr>
        <p:spPr>
          <a:xfrm flipV="1">
            <a:off x="3401107" y="5458978"/>
            <a:ext cx="505393" cy="1227"/>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3" name="Straight Arrow Connector 142">
            <a:extLst>
              <a:ext uri="{FF2B5EF4-FFF2-40B4-BE49-F238E27FC236}">
                <a16:creationId xmlns:a16="http://schemas.microsoft.com/office/drawing/2014/main" id="{94AFE21D-FC65-4C29-BE2A-E83FF9FFCBFB}"/>
              </a:ext>
            </a:extLst>
          </p:cNvPr>
          <p:cNvCxnSpPr>
            <a:cxnSpLocks/>
          </p:cNvCxnSpPr>
          <p:nvPr/>
        </p:nvCxnSpPr>
        <p:spPr>
          <a:xfrm flipH="1">
            <a:off x="3380237" y="5610905"/>
            <a:ext cx="505393" cy="1227"/>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4" name="Straight Arrow Connector 143">
            <a:extLst>
              <a:ext uri="{FF2B5EF4-FFF2-40B4-BE49-F238E27FC236}">
                <a16:creationId xmlns:a16="http://schemas.microsoft.com/office/drawing/2014/main" id="{338F8597-B218-400F-9CE6-776779FE6C7C}"/>
              </a:ext>
            </a:extLst>
          </p:cNvPr>
          <p:cNvCxnSpPr>
            <a:cxnSpLocks/>
          </p:cNvCxnSpPr>
          <p:nvPr/>
        </p:nvCxnSpPr>
        <p:spPr>
          <a:xfrm>
            <a:off x="5005650" y="5453399"/>
            <a:ext cx="583447" cy="0"/>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5" name="Straight Arrow Connector 144">
            <a:extLst>
              <a:ext uri="{FF2B5EF4-FFF2-40B4-BE49-F238E27FC236}">
                <a16:creationId xmlns:a16="http://schemas.microsoft.com/office/drawing/2014/main" id="{FD0E6ECB-032A-40F3-9D6C-97664AD6C5B5}"/>
              </a:ext>
            </a:extLst>
          </p:cNvPr>
          <p:cNvCxnSpPr>
            <a:cxnSpLocks/>
          </p:cNvCxnSpPr>
          <p:nvPr/>
        </p:nvCxnSpPr>
        <p:spPr>
          <a:xfrm flipH="1">
            <a:off x="5005649" y="5610905"/>
            <a:ext cx="583448" cy="0"/>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6" name="Straight Arrow Connector 145">
            <a:extLst>
              <a:ext uri="{FF2B5EF4-FFF2-40B4-BE49-F238E27FC236}">
                <a16:creationId xmlns:a16="http://schemas.microsoft.com/office/drawing/2014/main" id="{AB32B66D-4421-4011-86CC-9325BB634D20}"/>
              </a:ext>
            </a:extLst>
          </p:cNvPr>
          <p:cNvCxnSpPr>
            <a:cxnSpLocks/>
            <a:stCxn id="56" idx="2"/>
            <a:endCxn id="139" idx="0"/>
          </p:cNvCxnSpPr>
          <p:nvPr/>
        </p:nvCxnSpPr>
        <p:spPr>
          <a:xfrm flipH="1">
            <a:off x="2841353" y="5265331"/>
            <a:ext cx="2897" cy="121402"/>
          </a:xfrm>
          <a:prstGeom prst="straightConnector1">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50" name="TextBox 149">
            <a:extLst>
              <a:ext uri="{FF2B5EF4-FFF2-40B4-BE49-F238E27FC236}">
                <a16:creationId xmlns:a16="http://schemas.microsoft.com/office/drawing/2014/main" id="{1F44FB51-CEA6-4727-B9B0-227CBDFD116F}"/>
              </a:ext>
            </a:extLst>
          </p:cNvPr>
          <p:cNvSpPr txBox="1"/>
          <p:nvPr/>
        </p:nvSpPr>
        <p:spPr>
          <a:xfrm>
            <a:off x="411479" y="6225307"/>
            <a:ext cx="8418483" cy="215444"/>
          </a:xfrm>
          <a:prstGeom prst="rect">
            <a:avLst/>
          </a:prstGeom>
          <a:noFill/>
        </p:spPr>
        <p:txBody>
          <a:bodyPr wrap="square" rtlCol="0">
            <a:spAutoFit/>
          </a:bodyPr>
          <a:lstStyle/>
          <a:p>
            <a:r>
              <a:rPr lang="en-US" sz="800"/>
              <a:t>* This diagram does not include dynamic approvers, which is already part of the CVX-CDM playbook</a:t>
            </a:r>
          </a:p>
        </p:txBody>
      </p:sp>
    </p:spTree>
    <p:extLst>
      <p:ext uri="{BB962C8B-B14F-4D97-AF65-F5344CB8AC3E}">
        <p14:creationId xmlns:p14="http://schemas.microsoft.com/office/powerpoint/2010/main" val="13677806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123">
            <a:extLst>
              <a:ext uri="{FF2B5EF4-FFF2-40B4-BE49-F238E27FC236}">
                <a16:creationId xmlns:a16="http://schemas.microsoft.com/office/drawing/2014/main" id="{6D1ACE91-787F-4590-9859-5AACFC3E9E87}"/>
              </a:ext>
            </a:extLst>
          </p:cNvPr>
          <p:cNvSpPr/>
          <p:nvPr/>
        </p:nvSpPr>
        <p:spPr>
          <a:xfrm>
            <a:off x="5793941" y="1543049"/>
            <a:ext cx="1729196" cy="77336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5" name="Picture 10">
            <a:extLst>
              <a:ext uri="{FF2B5EF4-FFF2-40B4-BE49-F238E27FC236}">
                <a16:creationId xmlns:a16="http://schemas.microsoft.com/office/drawing/2014/main" id="{AD8CC4C8-9F0B-4F75-BE26-A1C1D3A41D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5" y="2910440"/>
            <a:ext cx="392494" cy="532701"/>
          </a:xfrm>
          <a:prstGeom prst="rect">
            <a:avLst/>
          </a:prstGeom>
          <a:noFill/>
          <a:extLst>
            <a:ext uri="{909E8E84-426E-40DD-AFC4-6F175D3DCCD1}">
              <a14:hiddenFill xmlns:a14="http://schemas.microsoft.com/office/drawing/2010/main">
                <a:solidFill>
                  <a:srgbClr val="FFFFFF"/>
                </a:solidFill>
              </a14:hiddenFill>
            </a:ext>
          </a:extLst>
        </p:spPr>
      </p:pic>
      <p:pic>
        <p:nvPicPr>
          <p:cNvPr id="126" name="Picture 11">
            <a:extLst>
              <a:ext uri="{FF2B5EF4-FFF2-40B4-BE49-F238E27FC236}">
                <a16:creationId xmlns:a16="http://schemas.microsoft.com/office/drawing/2014/main" id="{A367D185-087D-43AC-8905-DB63EC03DC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8744" y="2875857"/>
            <a:ext cx="503577" cy="532701"/>
          </a:xfrm>
          <a:prstGeom prst="rect">
            <a:avLst/>
          </a:prstGeom>
          <a:noFill/>
          <a:extLst>
            <a:ext uri="{909E8E84-426E-40DD-AFC4-6F175D3DCCD1}">
              <a14:hiddenFill xmlns:a14="http://schemas.microsoft.com/office/drawing/2010/main">
                <a:solidFill>
                  <a:srgbClr val="FFFFFF"/>
                </a:solidFill>
              </a14:hiddenFill>
            </a:ext>
          </a:extLst>
        </p:spPr>
      </p:pic>
      <p:pic>
        <p:nvPicPr>
          <p:cNvPr id="127" name="Picture 12">
            <a:extLst>
              <a:ext uri="{FF2B5EF4-FFF2-40B4-BE49-F238E27FC236}">
                <a16:creationId xmlns:a16="http://schemas.microsoft.com/office/drawing/2014/main" id="{F168F6F3-9FF1-490A-9A29-B464D70C12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3400" y="2910441"/>
            <a:ext cx="370278" cy="532701"/>
          </a:xfrm>
          <a:prstGeom prst="rect">
            <a:avLst/>
          </a:prstGeom>
          <a:noFill/>
          <a:extLst>
            <a:ext uri="{909E8E84-426E-40DD-AFC4-6F175D3DCCD1}">
              <a14:hiddenFill xmlns:a14="http://schemas.microsoft.com/office/drawing/2010/main">
                <a:solidFill>
                  <a:srgbClr val="FFFFFF"/>
                </a:solidFill>
              </a14:hiddenFill>
            </a:ext>
          </a:extLst>
        </p:spPr>
      </p:pic>
      <p:pic>
        <p:nvPicPr>
          <p:cNvPr id="128" name="Picture 14">
            <a:extLst>
              <a:ext uri="{FF2B5EF4-FFF2-40B4-BE49-F238E27FC236}">
                <a16:creationId xmlns:a16="http://schemas.microsoft.com/office/drawing/2014/main" id="{85E71A6A-3438-479F-B0F8-403E9379FD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32645" y="4491096"/>
            <a:ext cx="311033" cy="352523"/>
          </a:xfrm>
          <a:prstGeom prst="rect">
            <a:avLst/>
          </a:prstGeom>
          <a:noFill/>
          <a:extLst>
            <a:ext uri="{909E8E84-426E-40DD-AFC4-6F175D3DCCD1}">
              <a14:hiddenFill xmlns:a14="http://schemas.microsoft.com/office/drawing/2010/main">
                <a:solidFill>
                  <a:srgbClr val="FFFFFF"/>
                </a:solidFill>
              </a14:hiddenFill>
            </a:ext>
          </a:extLst>
        </p:spPr>
      </p:pic>
      <p:pic>
        <p:nvPicPr>
          <p:cNvPr id="130" name="Picture 129">
            <a:extLst>
              <a:ext uri="{FF2B5EF4-FFF2-40B4-BE49-F238E27FC236}">
                <a16:creationId xmlns:a16="http://schemas.microsoft.com/office/drawing/2014/main" id="{6C439B0A-48FC-4B07-AE8F-F172718A5672}"/>
              </a:ext>
            </a:extLst>
          </p:cNvPr>
          <p:cNvPicPr>
            <a:picLocks noChangeAspect="1"/>
          </p:cNvPicPr>
          <p:nvPr/>
        </p:nvPicPr>
        <p:blipFill>
          <a:blip r:embed="rId6"/>
          <a:stretch>
            <a:fillRect/>
          </a:stretch>
        </p:blipFill>
        <p:spPr>
          <a:xfrm>
            <a:off x="2168270" y="2789631"/>
            <a:ext cx="1099395" cy="774321"/>
          </a:xfrm>
          <a:prstGeom prst="rect">
            <a:avLst/>
          </a:prstGeom>
        </p:spPr>
      </p:pic>
      <p:pic>
        <p:nvPicPr>
          <p:cNvPr id="131" name="Picture 16">
            <a:extLst>
              <a:ext uri="{FF2B5EF4-FFF2-40B4-BE49-F238E27FC236}">
                <a16:creationId xmlns:a16="http://schemas.microsoft.com/office/drawing/2014/main" id="{B32D3B15-5A78-463E-8F6B-9DEE81C8F5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14871" y="1821598"/>
            <a:ext cx="318439" cy="352523"/>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18">
            <a:extLst>
              <a:ext uri="{FF2B5EF4-FFF2-40B4-BE49-F238E27FC236}">
                <a16:creationId xmlns:a16="http://schemas.microsoft.com/office/drawing/2014/main" id="{375EBEC0-2F08-40BF-A8BE-E9260DBE5AC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95617" y="1821599"/>
            <a:ext cx="325844" cy="352523"/>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20">
            <a:extLst>
              <a:ext uri="{FF2B5EF4-FFF2-40B4-BE49-F238E27FC236}">
                <a16:creationId xmlns:a16="http://schemas.microsoft.com/office/drawing/2014/main" id="{1B144EE3-6535-4B98-9A22-0323B6A2EAE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27637" y="1821599"/>
            <a:ext cx="333250" cy="352523"/>
          </a:xfrm>
          <a:prstGeom prst="rect">
            <a:avLst/>
          </a:prstGeom>
          <a:noFill/>
          <a:extLst>
            <a:ext uri="{909E8E84-426E-40DD-AFC4-6F175D3DCCD1}">
              <a14:hiddenFill xmlns:a14="http://schemas.microsoft.com/office/drawing/2010/main">
                <a:solidFill>
                  <a:srgbClr val="FFFFFF"/>
                </a:solidFill>
              </a14:hiddenFill>
            </a:ext>
          </a:extLst>
        </p:spPr>
      </p:pic>
      <p:cxnSp>
        <p:nvCxnSpPr>
          <p:cNvPr id="140" name="Straight Arrow Connector 139">
            <a:extLst>
              <a:ext uri="{FF2B5EF4-FFF2-40B4-BE49-F238E27FC236}">
                <a16:creationId xmlns:a16="http://schemas.microsoft.com/office/drawing/2014/main" id="{D5813732-6059-4EDF-8098-E00222E46AEE}"/>
              </a:ext>
            </a:extLst>
          </p:cNvPr>
          <p:cNvCxnSpPr/>
          <p:nvPr/>
        </p:nvCxnSpPr>
        <p:spPr>
          <a:xfrm>
            <a:off x="1107074" y="3233195"/>
            <a:ext cx="8802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A248042C-E2DA-4843-BB63-486F6AAF12B6}"/>
              </a:ext>
            </a:extLst>
          </p:cNvPr>
          <p:cNvCxnSpPr/>
          <p:nvPr/>
        </p:nvCxnSpPr>
        <p:spPr>
          <a:xfrm>
            <a:off x="3520860" y="3233195"/>
            <a:ext cx="8802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D0EC9FF0-E8D6-4F93-96FB-DEBF8FA4F66A}"/>
              </a:ext>
            </a:extLst>
          </p:cNvPr>
          <p:cNvCxnSpPr/>
          <p:nvPr/>
        </p:nvCxnSpPr>
        <p:spPr>
          <a:xfrm>
            <a:off x="5374951" y="3233195"/>
            <a:ext cx="8802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0DA05648-ECB1-4037-BB57-CE362452786C}"/>
              </a:ext>
            </a:extLst>
          </p:cNvPr>
          <p:cNvCxnSpPr/>
          <p:nvPr/>
        </p:nvCxnSpPr>
        <p:spPr>
          <a:xfrm>
            <a:off x="7206973" y="3215903"/>
            <a:ext cx="8802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FBF2ADCD-6199-4B78-9034-E073A49BF89C}"/>
              </a:ext>
            </a:extLst>
          </p:cNvPr>
          <p:cNvCxnSpPr>
            <a:cxnSpLocks/>
          </p:cNvCxnSpPr>
          <p:nvPr/>
        </p:nvCxnSpPr>
        <p:spPr>
          <a:xfrm rot="10800000">
            <a:off x="7189782" y="3335898"/>
            <a:ext cx="8802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0C186D1B-3321-41D8-BCA7-598B8B57F1A5}"/>
              </a:ext>
            </a:extLst>
          </p:cNvPr>
          <p:cNvCxnSpPr>
            <a:cxnSpLocks/>
          </p:cNvCxnSpPr>
          <p:nvPr/>
        </p:nvCxnSpPr>
        <p:spPr>
          <a:xfrm rot="5400000">
            <a:off x="6192985" y="3967119"/>
            <a:ext cx="93110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4B4E9EFE-44CE-44C5-B699-B5B736AB1C1F}"/>
              </a:ext>
            </a:extLst>
          </p:cNvPr>
          <p:cNvCxnSpPr>
            <a:cxnSpLocks/>
          </p:cNvCxnSpPr>
          <p:nvPr/>
        </p:nvCxnSpPr>
        <p:spPr>
          <a:xfrm flipV="1">
            <a:off x="6658539" y="2433914"/>
            <a:ext cx="0" cy="4419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75" name="Picture 174" descr="Logo, company name&#10;&#10;Description automatically generated">
            <a:extLst>
              <a:ext uri="{FF2B5EF4-FFF2-40B4-BE49-F238E27FC236}">
                <a16:creationId xmlns:a16="http://schemas.microsoft.com/office/drawing/2014/main" id="{7F6F8005-6B8F-4D6D-80ED-192341953064}"/>
              </a:ext>
            </a:extLst>
          </p:cNvPr>
          <p:cNvPicPr>
            <a:picLocks noChangeAspect="1"/>
          </p:cNvPicPr>
          <p:nvPr/>
        </p:nvPicPr>
        <p:blipFill rotWithShape="1">
          <a:blip r:embed="rId10"/>
          <a:srcRect b="17205"/>
          <a:stretch/>
        </p:blipFill>
        <p:spPr>
          <a:xfrm>
            <a:off x="8251624" y="2965946"/>
            <a:ext cx="588723" cy="432401"/>
          </a:xfrm>
          <a:prstGeom prst="rect">
            <a:avLst/>
          </a:prstGeom>
        </p:spPr>
      </p:pic>
    </p:spTree>
    <p:extLst>
      <p:ext uri="{BB962C8B-B14F-4D97-AF65-F5344CB8AC3E}">
        <p14:creationId xmlns:p14="http://schemas.microsoft.com/office/powerpoint/2010/main" val="32871959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07670-0093-4280-B9C1-BE31770A7BFD}"/>
              </a:ext>
            </a:extLst>
          </p:cNvPr>
          <p:cNvSpPr>
            <a:spLocks noGrp="1"/>
          </p:cNvSpPr>
          <p:nvPr>
            <p:ph type="title"/>
          </p:nvPr>
        </p:nvSpPr>
        <p:spPr/>
        <p:txBody>
          <a:bodyPr/>
          <a:lstStyle/>
          <a:p>
            <a:r>
              <a:rPr lang="en-US">
                <a:cs typeface="Arial"/>
              </a:rPr>
              <a:t>CDM and ADER</a:t>
            </a:r>
            <a:endParaRPr lang="en-US"/>
          </a:p>
        </p:txBody>
      </p:sp>
    </p:spTree>
    <p:extLst>
      <p:ext uri="{BB962C8B-B14F-4D97-AF65-F5344CB8AC3E}">
        <p14:creationId xmlns:p14="http://schemas.microsoft.com/office/powerpoint/2010/main" val="3187041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3339F-065D-4493-BDD8-7B0EC2F5E3E0}"/>
              </a:ext>
            </a:extLst>
          </p:cNvPr>
          <p:cNvSpPr>
            <a:spLocks noGrp="1"/>
          </p:cNvSpPr>
          <p:nvPr>
            <p:ph type="title"/>
          </p:nvPr>
        </p:nvSpPr>
        <p:spPr>
          <a:xfrm>
            <a:off x="410613" y="78433"/>
            <a:ext cx="8320628" cy="858108"/>
          </a:xfrm>
        </p:spPr>
        <p:txBody>
          <a:bodyPr/>
          <a:lstStyle/>
          <a:p>
            <a:r>
              <a:rPr lang="en-US">
                <a:cs typeface="Arial"/>
              </a:rPr>
              <a:t>CDM in ADER</a:t>
            </a:r>
          </a:p>
        </p:txBody>
      </p:sp>
      <p:pic>
        <p:nvPicPr>
          <p:cNvPr id="153" name="Picture 2" descr="Azure Synapse Analytics ETL to your warehouse | Xplenty">
            <a:extLst>
              <a:ext uri="{FF2B5EF4-FFF2-40B4-BE49-F238E27FC236}">
                <a16:creationId xmlns:a16="http://schemas.microsoft.com/office/drawing/2014/main" id="{3E222776-2007-46CA-9EB6-3A1FC49A9B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33" y="633487"/>
            <a:ext cx="631268" cy="631268"/>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12" descr="Database Icon Transparent #408826 - Free Icons Library">
            <a:extLst>
              <a:ext uri="{FF2B5EF4-FFF2-40B4-BE49-F238E27FC236}">
                <a16:creationId xmlns:a16="http://schemas.microsoft.com/office/drawing/2014/main" id="{F85A901A-15D5-4558-8DF3-45664E096D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457" y="5461496"/>
            <a:ext cx="441371" cy="441371"/>
          </a:xfrm>
          <a:prstGeom prst="rect">
            <a:avLst/>
          </a:prstGeom>
          <a:noFill/>
          <a:extLst>
            <a:ext uri="{909E8E84-426E-40DD-AFC4-6F175D3DCCD1}">
              <a14:hiddenFill xmlns:a14="http://schemas.microsoft.com/office/drawing/2010/main">
                <a:solidFill>
                  <a:srgbClr val="FFFFFF"/>
                </a:solidFill>
              </a14:hiddenFill>
            </a:ext>
          </a:extLst>
        </p:spPr>
      </p:pic>
      <p:pic>
        <p:nvPicPr>
          <p:cNvPr id="157" name="Picture 14">
            <a:extLst>
              <a:ext uri="{FF2B5EF4-FFF2-40B4-BE49-F238E27FC236}">
                <a16:creationId xmlns:a16="http://schemas.microsoft.com/office/drawing/2014/main" id="{15E6CC28-9DAD-405F-9E7E-1AD3643B7EFE}"/>
              </a:ext>
            </a:extLst>
          </p:cNvPr>
          <p:cNvPicPr>
            <a:picLocks noChangeAspect="1" noChangeArrowheads="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2197024" y="5409916"/>
            <a:ext cx="605015" cy="605015"/>
          </a:xfrm>
          <a:prstGeom prst="rect">
            <a:avLst/>
          </a:prstGeom>
          <a:noFill/>
          <a:extLst>
            <a:ext uri="{909E8E84-426E-40DD-AFC4-6F175D3DCCD1}">
              <a14:hiddenFill xmlns:a14="http://schemas.microsoft.com/office/drawing/2010/main">
                <a:solidFill>
                  <a:srgbClr val="FFFFFF"/>
                </a:solidFill>
              </a14:hiddenFill>
            </a:ext>
          </a:extLst>
        </p:spPr>
      </p:pic>
      <p:pic>
        <p:nvPicPr>
          <p:cNvPr id="158" name="Picture 157">
            <a:extLst>
              <a:ext uri="{FF2B5EF4-FFF2-40B4-BE49-F238E27FC236}">
                <a16:creationId xmlns:a16="http://schemas.microsoft.com/office/drawing/2014/main" id="{954F5145-5AD0-41C3-A4AB-530E611234E4}"/>
              </a:ext>
            </a:extLst>
          </p:cNvPr>
          <p:cNvPicPr>
            <a:picLocks noChangeAspect="1"/>
          </p:cNvPicPr>
          <p:nvPr/>
        </p:nvPicPr>
        <p:blipFill>
          <a:blip r:embed="rId5"/>
          <a:stretch>
            <a:fillRect/>
          </a:stretch>
        </p:blipFill>
        <p:spPr>
          <a:xfrm>
            <a:off x="3131078" y="5572160"/>
            <a:ext cx="995064" cy="338554"/>
          </a:xfrm>
          <a:prstGeom prst="rect">
            <a:avLst/>
          </a:prstGeom>
        </p:spPr>
      </p:pic>
      <p:cxnSp>
        <p:nvCxnSpPr>
          <p:cNvPr id="162" name="Straight Connector 161">
            <a:extLst>
              <a:ext uri="{FF2B5EF4-FFF2-40B4-BE49-F238E27FC236}">
                <a16:creationId xmlns:a16="http://schemas.microsoft.com/office/drawing/2014/main" id="{6884FD51-77D6-4815-BC44-79F65021D1C3}"/>
              </a:ext>
            </a:extLst>
          </p:cNvPr>
          <p:cNvCxnSpPr>
            <a:cxnSpLocks/>
          </p:cNvCxnSpPr>
          <p:nvPr/>
        </p:nvCxnSpPr>
        <p:spPr>
          <a:xfrm flipH="1" flipV="1">
            <a:off x="2453308" y="1266525"/>
            <a:ext cx="4233304" cy="113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3" name="TextBox 162">
            <a:extLst>
              <a:ext uri="{FF2B5EF4-FFF2-40B4-BE49-F238E27FC236}">
                <a16:creationId xmlns:a16="http://schemas.microsoft.com/office/drawing/2014/main" id="{147DEFE7-0FA7-425B-A1BB-5877430CE38F}"/>
              </a:ext>
            </a:extLst>
          </p:cNvPr>
          <p:cNvSpPr txBox="1"/>
          <p:nvPr/>
        </p:nvSpPr>
        <p:spPr>
          <a:xfrm>
            <a:off x="2207155" y="6020365"/>
            <a:ext cx="496388" cy="276999"/>
          </a:xfrm>
          <a:prstGeom prst="rect">
            <a:avLst/>
          </a:prstGeom>
          <a:noFill/>
        </p:spPr>
        <p:txBody>
          <a:bodyPr wrap="square" rtlCol="0">
            <a:spAutoFit/>
          </a:bodyPr>
          <a:lstStyle/>
          <a:p>
            <a:r>
              <a:rPr lang="en-US" sz="1200" b="1">
                <a:solidFill>
                  <a:schemeClr val="accent1">
                    <a:lumMod val="75000"/>
                  </a:schemeClr>
                </a:solidFill>
              </a:rPr>
              <a:t>Raw</a:t>
            </a:r>
          </a:p>
        </p:txBody>
      </p:sp>
      <p:sp>
        <p:nvSpPr>
          <p:cNvPr id="164" name="TextBox 163">
            <a:extLst>
              <a:ext uri="{FF2B5EF4-FFF2-40B4-BE49-F238E27FC236}">
                <a16:creationId xmlns:a16="http://schemas.microsoft.com/office/drawing/2014/main" id="{EA5628DC-D737-4977-B596-84E01AB77FE9}"/>
              </a:ext>
            </a:extLst>
          </p:cNvPr>
          <p:cNvSpPr txBox="1"/>
          <p:nvPr/>
        </p:nvSpPr>
        <p:spPr>
          <a:xfrm>
            <a:off x="6257030" y="6007828"/>
            <a:ext cx="1043458" cy="276999"/>
          </a:xfrm>
          <a:prstGeom prst="rect">
            <a:avLst/>
          </a:prstGeom>
          <a:noFill/>
        </p:spPr>
        <p:txBody>
          <a:bodyPr wrap="square" rtlCol="0">
            <a:spAutoFit/>
          </a:bodyPr>
          <a:lstStyle/>
          <a:p>
            <a:r>
              <a:rPr lang="en-US" sz="1200" b="1">
                <a:solidFill>
                  <a:schemeClr val="accent1">
                    <a:lumMod val="75000"/>
                  </a:schemeClr>
                </a:solidFill>
              </a:rPr>
              <a:t>Produced</a:t>
            </a:r>
          </a:p>
        </p:txBody>
      </p:sp>
      <p:sp>
        <p:nvSpPr>
          <p:cNvPr id="165" name="TextBox 164">
            <a:extLst>
              <a:ext uri="{FF2B5EF4-FFF2-40B4-BE49-F238E27FC236}">
                <a16:creationId xmlns:a16="http://schemas.microsoft.com/office/drawing/2014/main" id="{88B5F7AD-2878-4244-AD60-BA51C89676F3}"/>
              </a:ext>
            </a:extLst>
          </p:cNvPr>
          <p:cNvSpPr txBox="1"/>
          <p:nvPr/>
        </p:nvSpPr>
        <p:spPr>
          <a:xfrm>
            <a:off x="4321248" y="6017125"/>
            <a:ext cx="786489" cy="276999"/>
          </a:xfrm>
          <a:prstGeom prst="rect">
            <a:avLst/>
          </a:prstGeom>
          <a:noFill/>
        </p:spPr>
        <p:txBody>
          <a:bodyPr wrap="square" rtlCol="0">
            <a:spAutoFit/>
          </a:bodyPr>
          <a:lstStyle/>
          <a:p>
            <a:r>
              <a:rPr lang="en-US" sz="1200" b="1">
                <a:solidFill>
                  <a:schemeClr val="accent1">
                    <a:lumMod val="75000"/>
                  </a:schemeClr>
                </a:solidFill>
              </a:rPr>
              <a:t>Refined</a:t>
            </a:r>
          </a:p>
        </p:txBody>
      </p:sp>
      <p:sp>
        <p:nvSpPr>
          <p:cNvPr id="166" name="TextBox 165">
            <a:extLst>
              <a:ext uri="{FF2B5EF4-FFF2-40B4-BE49-F238E27FC236}">
                <a16:creationId xmlns:a16="http://schemas.microsoft.com/office/drawing/2014/main" id="{8CDF5067-511D-4769-916A-C132152FCC32}"/>
              </a:ext>
            </a:extLst>
          </p:cNvPr>
          <p:cNvSpPr txBox="1"/>
          <p:nvPr/>
        </p:nvSpPr>
        <p:spPr>
          <a:xfrm>
            <a:off x="164917" y="361842"/>
            <a:ext cx="1370504" cy="276999"/>
          </a:xfrm>
          <a:prstGeom prst="rect">
            <a:avLst/>
          </a:prstGeom>
          <a:noFill/>
        </p:spPr>
        <p:txBody>
          <a:bodyPr wrap="square" rtlCol="0">
            <a:spAutoFit/>
          </a:bodyPr>
          <a:lstStyle/>
          <a:p>
            <a:r>
              <a:rPr lang="en-US" sz="1200" b="1">
                <a:solidFill>
                  <a:schemeClr val="accent1">
                    <a:lumMod val="75000"/>
                  </a:schemeClr>
                </a:solidFill>
              </a:rPr>
              <a:t>IDW Synapse</a:t>
            </a:r>
          </a:p>
        </p:txBody>
      </p:sp>
      <p:sp>
        <p:nvSpPr>
          <p:cNvPr id="167" name="TextBox 166">
            <a:extLst>
              <a:ext uri="{FF2B5EF4-FFF2-40B4-BE49-F238E27FC236}">
                <a16:creationId xmlns:a16="http://schemas.microsoft.com/office/drawing/2014/main" id="{F2FECE64-87E4-4CA9-A7DA-14D292891ADE}"/>
              </a:ext>
            </a:extLst>
          </p:cNvPr>
          <p:cNvSpPr txBox="1"/>
          <p:nvPr/>
        </p:nvSpPr>
        <p:spPr>
          <a:xfrm>
            <a:off x="479071" y="5988291"/>
            <a:ext cx="701546" cy="276999"/>
          </a:xfrm>
          <a:prstGeom prst="rect">
            <a:avLst/>
          </a:prstGeom>
          <a:noFill/>
        </p:spPr>
        <p:txBody>
          <a:bodyPr wrap="square" rtlCol="0">
            <a:spAutoFit/>
          </a:bodyPr>
          <a:lstStyle/>
          <a:p>
            <a:r>
              <a:rPr lang="en-US" sz="1200" b="1">
                <a:solidFill>
                  <a:schemeClr val="accent1">
                    <a:lumMod val="75000"/>
                  </a:schemeClr>
                </a:solidFill>
              </a:rPr>
              <a:t>Source</a:t>
            </a:r>
          </a:p>
        </p:txBody>
      </p:sp>
      <p:cxnSp>
        <p:nvCxnSpPr>
          <p:cNvPr id="180" name="Straight Arrow Connector 179">
            <a:extLst>
              <a:ext uri="{FF2B5EF4-FFF2-40B4-BE49-F238E27FC236}">
                <a16:creationId xmlns:a16="http://schemas.microsoft.com/office/drawing/2014/main" id="{43E8F279-A600-4ADB-9020-F5237CD8560D}"/>
              </a:ext>
            </a:extLst>
          </p:cNvPr>
          <p:cNvCxnSpPr>
            <a:cxnSpLocks/>
          </p:cNvCxnSpPr>
          <p:nvPr/>
        </p:nvCxnSpPr>
        <p:spPr>
          <a:xfrm>
            <a:off x="4750582" y="1266525"/>
            <a:ext cx="0" cy="3095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1" name="Group 180">
            <a:extLst>
              <a:ext uri="{FF2B5EF4-FFF2-40B4-BE49-F238E27FC236}">
                <a16:creationId xmlns:a16="http://schemas.microsoft.com/office/drawing/2014/main" id="{392D2DD8-7A1E-40D5-92FD-E4FECFB4BAC7}"/>
              </a:ext>
            </a:extLst>
          </p:cNvPr>
          <p:cNvGrpSpPr/>
          <p:nvPr/>
        </p:nvGrpSpPr>
        <p:grpSpPr>
          <a:xfrm>
            <a:off x="3627151" y="721927"/>
            <a:ext cx="1601720" cy="439543"/>
            <a:chOff x="2387552" y="1159077"/>
            <a:chExt cx="2314216" cy="663442"/>
          </a:xfrm>
        </p:grpSpPr>
        <p:pic>
          <p:nvPicPr>
            <p:cNvPr id="182" name="Picture 8" descr="Microsoft Azure Data Lake Storage Gen2 Hierarchical Namespace - fee - 100 G  - AAD-45182 - Security - CDWG.com">
              <a:extLst>
                <a:ext uri="{FF2B5EF4-FFF2-40B4-BE49-F238E27FC236}">
                  <a16:creationId xmlns:a16="http://schemas.microsoft.com/office/drawing/2014/main" id="{B7EDE677-1984-48C3-8FE0-E5B873EAC9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7552" y="1159077"/>
              <a:ext cx="925734" cy="663442"/>
            </a:xfrm>
            <a:prstGeom prst="rect">
              <a:avLst/>
            </a:prstGeom>
            <a:noFill/>
            <a:extLst>
              <a:ext uri="{909E8E84-426E-40DD-AFC4-6F175D3DCCD1}">
                <a14:hiddenFill xmlns:a14="http://schemas.microsoft.com/office/drawing/2010/main">
                  <a:solidFill>
                    <a:srgbClr val="FFFFFF"/>
                  </a:solidFill>
                </a14:hiddenFill>
              </a:ext>
            </a:extLst>
          </p:spPr>
        </p:pic>
        <p:sp>
          <p:nvSpPr>
            <p:cNvPr id="183" name="TextBox 182">
              <a:extLst>
                <a:ext uri="{FF2B5EF4-FFF2-40B4-BE49-F238E27FC236}">
                  <a16:creationId xmlns:a16="http://schemas.microsoft.com/office/drawing/2014/main" id="{9DCDB890-8282-4D06-B0B1-C75CA330B685}"/>
                </a:ext>
              </a:extLst>
            </p:cNvPr>
            <p:cNvSpPr txBox="1"/>
            <p:nvPr/>
          </p:nvSpPr>
          <p:spPr>
            <a:xfrm>
              <a:off x="2986765" y="1202175"/>
              <a:ext cx="1715003" cy="418100"/>
            </a:xfrm>
            <a:prstGeom prst="rect">
              <a:avLst/>
            </a:prstGeom>
            <a:noFill/>
          </p:spPr>
          <p:txBody>
            <a:bodyPr wrap="square" rtlCol="0">
              <a:spAutoFit/>
            </a:bodyPr>
            <a:lstStyle/>
            <a:p>
              <a:r>
                <a:rPr lang="en-US" sz="1200" b="1">
                  <a:solidFill>
                    <a:schemeClr val="accent1">
                      <a:lumMod val="75000"/>
                    </a:schemeClr>
                  </a:solidFill>
                </a:rPr>
                <a:t>Data Lake</a:t>
              </a:r>
            </a:p>
          </p:txBody>
        </p:sp>
      </p:grpSp>
      <p:cxnSp>
        <p:nvCxnSpPr>
          <p:cNvPr id="197" name="Straight Arrow Connector 196">
            <a:extLst>
              <a:ext uri="{FF2B5EF4-FFF2-40B4-BE49-F238E27FC236}">
                <a16:creationId xmlns:a16="http://schemas.microsoft.com/office/drawing/2014/main" id="{1BCB38CD-3289-4D44-B751-A715BBC8E9B1}"/>
              </a:ext>
            </a:extLst>
          </p:cNvPr>
          <p:cNvCxnSpPr>
            <a:cxnSpLocks/>
          </p:cNvCxnSpPr>
          <p:nvPr/>
        </p:nvCxnSpPr>
        <p:spPr>
          <a:xfrm>
            <a:off x="2443723" y="2285417"/>
            <a:ext cx="0" cy="52675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98" name="Picture 197">
            <a:extLst>
              <a:ext uri="{FF2B5EF4-FFF2-40B4-BE49-F238E27FC236}">
                <a16:creationId xmlns:a16="http://schemas.microsoft.com/office/drawing/2014/main" id="{1E021C9D-6308-4C4B-B475-C77D8160A557}"/>
              </a:ext>
            </a:extLst>
          </p:cNvPr>
          <p:cNvPicPr>
            <a:picLocks noChangeAspect="1"/>
          </p:cNvPicPr>
          <p:nvPr/>
        </p:nvPicPr>
        <p:blipFill>
          <a:blip r:embed="rId7"/>
          <a:stretch>
            <a:fillRect/>
          </a:stretch>
        </p:blipFill>
        <p:spPr>
          <a:xfrm>
            <a:off x="1981531" y="3004363"/>
            <a:ext cx="590472" cy="486176"/>
          </a:xfrm>
          <a:prstGeom prst="rect">
            <a:avLst/>
          </a:prstGeom>
        </p:spPr>
      </p:pic>
      <p:pic>
        <p:nvPicPr>
          <p:cNvPr id="199" name="Picture 198">
            <a:extLst>
              <a:ext uri="{FF2B5EF4-FFF2-40B4-BE49-F238E27FC236}">
                <a16:creationId xmlns:a16="http://schemas.microsoft.com/office/drawing/2014/main" id="{449EFE09-3D2C-4BD5-A7F6-B4B676E63729}"/>
              </a:ext>
            </a:extLst>
          </p:cNvPr>
          <p:cNvPicPr>
            <a:picLocks noChangeAspect="1"/>
          </p:cNvPicPr>
          <p:nvPr/>
        </p:nvPicPr>
        <p:blipFill>
          <a:blip r:embed="rId8"/>
          <a:stretch>
            <a:fillRect/>
          </a:stretch>
        </p:blipFill>
        <p:spPr>
          <a:xfrm>
            <a:off x="2562314" y="1897519"/>
            <a:ext cx="302082" cy="282544"/>
          </a:xfrm>
          <a:prstGeom prst="rect">
            <a:avLst/>
          </a:prstGeom>
        </p:spPr>
      </p:pic>
      <p:pic>
        <p:nvPicPr>
          <p:cNvPr id="200" name="Picture 199">
            <a:extLst>
              <a:ext uri="{FF2B5EF4-FFF2-40B4-BE49-F238E27FC236}">
                <a16:creationId xmlns:a16="http://schemas.microsoft.com/office/drawing/2014/main" id="{2B974EFD-7BD8-4018-85A6-DBFDC8465A02}"/>
              </a:ext>
            </a:extLst>
          </p:cNvPr>
          <p:cNvPicPr>
            <a:picLocks noChangeAspect="1"/>
          </p:cNvPicPr>
          <p:nvPr/>
        </p:nvPicPr>
        <p:blipFill>
          <a:blip r:embed="rId9"/>
          <a:stretch>
            <a:fillRect/>
          </a:stretch>
        </p:blipFill>
        <p:spPr>
          <a:xfrm>
            <a:off x="2387639" y="1960812"/>
            <a:ext cx="135420" cy="138723"/>
          </a:xfrm>
          <a:prstGeom prst="rect">
            <a:avLst/>
          </a:prstGeom>
        </p:spPr>
      </p:pic>
      <p:sp>
        <p:nvSpPr>
          <p:cNvPr id="201" name="TextBox 200">
            <a:extLst>
              <a:ext uri="{FF2B5EF4-FFF2-40B4-BE49-F238E27FC236}">
                <a16:creationId xmlns:a16="http://schemas.microsoft.com/office/drawing/2014/main" id="{3862EF7B-00EB-47CC-9B46-8D302D1DE693}"/>
              </a:ext>
            </a:extLst>
          </p:cNvPr>
          <p:cNvSpPr txBox="1"/>
          <p:nvPr/>
        </p:nvSpPr>
        <p:spPr>
          <a:xfrm>
            <a:off x="2545297" y="4512826"/>
            <a:ext cx="532572" cy="222288"/>
          </a:xfrm>
          <a:prstGeom prst="rect">
            <a:avLst/>
          </a:prstGeom>
          <a:noFill/>
        </p:spPr>
        <p:txBody>
          <a:bodyPr wrap="square" rtlCol="0">
            <a:spAutoFit/>
          </a:bodyPr>
          <a:lstStyle/>
          <a:p>
            <a:r>
              <a:rPr lang="en-US" sz="800" b="1">
                <a:solidFill>
                  <a:schemeClr val="accent1">
                    <a:lumMod val="75000"/>
                  </a:schemeClr>
                </a:solidFill>
              </a:rPr>
              <a:t>ADER</a:t>
            </a:r>
          </a:p>
        </p:txBody>
      </p:sp>
      <p:sp>
        <p:nvSpPr>
          <p:cNvPr id="202" name="TextBox 201">
            <a:extLst>
              <a:ext uri="{FF2B5EF4-FFF2-40B4-BE49-F238E27FC236}">
                <a16:creationId xmlns:a16="http://schemas.microsoft.com/office/drawing/2014/main" id="{DAE6950F-6A8A-40ED-A02D-87EFD7B152FA}"/>
              </a:ext>
            </a:extLst>
          </p:cNvPr>
          <p:cNvSpPr txBox="1"/>
          <p:nvPr/>
        </p:nvSpPr>
        <p:spPr>
          <a:xfrm>
            <a:off x="2541711" y="1637619"/>
            <a:ext cx="1002833" cy="215444"/>
          </a:xfrm>
          <a:prstGeom prst="rect">
            <a:avLst/>
          </a:prstGeom>
          <a:noFill/>
        </p:spPr>
        <p:txBody>
          <a:bodyPr wrap="square" rtlCol="0">
            <a:spAutoFit/>
          </a:bodyPr>
          <a:lstStyle/>
          <a:p>
            <a:r>
              <a:rPr lang="en-US" sz="800" b="1">
                <a:solidFill>
                  <a:schemeClr val="accent1">
                    <a:lumMod val="75000"/>
                  </a:schemeClr>
                </a:solidFill>
              </a:rPr>
              <a:t>Target Schema</a:t>
            </a:r>
          </a:p>
        </p:txBody>
      </p:sp>
      <p:grpSp>
        <p:nvGrpSpPr>
          <p:cNvPr id="203" name="Group 202">
            <a:extLst>
              <a:ext uri="{FF2B5EF4-FFF2-40B4-BE49-F238E27FC236}">
                <a16:creationId xmlns:a16="http://schemas.microsoft.com/office/drawing/2014/main" id="{DA266950-8904-4C48-A199-63E77B106812}"/>
              </a:ext>
            </a:extLst>
          </p:cNvPr>
          <p:cNvGrpSpPr/>
          <p:nvPr/>
        </p:nvGrpSpPr>
        <p:grpSpPr>
          <a:xfrm>
            <a:off x="1941634" y="4038921"/>
            <a:ext cx="643955" cy="710392"/>
            <a:chOff x="6629415" y="3162980"/>
            <a:chExt cx="1111781" cy="1142702"/>
          </a:xfrm>
        </p:grpSpPr>
        <p:pic>
          <p:nvPicPr>
            <p:cNvPr id="204" name="Picture 203">
              <a:extLst>
                <a:ext uri="{FF2B5EF4-FFF2-40B4-BE49-F238E27FC236}">
                  <a16:creationId xmlns:a16="http://schemas.microsoft.com/office/drawing/2014/main" id="{53495B3B-F4E8-469A-AF61-D2E8DE2102F8}"/>
                </a:ext>
              </a:extLst>
            </p:cNvPr>
            <p:cNvPicPr>
              <a:picLocks noChangeAspect="1"/>
            </p:cNvPicPr>
            <p:nvPr/>
          </p:nvPicPr>
          <p:blipFill>
            <a:blip r:embed="rId10"/>
            <a:stretch>
              <a:fillRect/>
            </a:stretch>
          </p:blipFill>
          <p:spPr>
            <a:xfrm>
              <a:off x="6814474" y="3627378"/>
              <a:ext cx="926722" cy="678304"/>
            </a:xfrm>
            <a:prstGeom prst="rect">
              <a:avLst/>
            </a:prstGeom>
          </p:spPr>
        </p:pic>
        <p:pic>
          <p:nvPicPr>
            <p:cNvPr id="205" name="Picture 20" descr="Azure Data Factory | SQL Player">
              <a:extLst>
                <a:ext uri="{FF2B5EF4-FFF2-40B4-BE49-F238E27FC236}">
                  <a16:creationId xmlns:a16="http://schemas.microsoft.com/office/drawing/2014/main" id="{6D4DD978-CD39-490D-9818-54AD01B84AE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29415" y="3162980"/>
              <a:ext cx="567978" cy="486177"/>
            </a:xfrm>
            <a:prstGeom prst="rect">
              <a:avLst/>
            </a:prstGeom>
            <a:noFill/>
            <a:extLst>
              <a:ext uri="{909E8E84-426E-40DD-AFC4-6F175D3DCCD1}">
                <a14:hiddenFill xmlns:a14="http://schemas.microsoft.com/office/drawing/2010/main">
                  <a:solidFill>
                    <a:srgbClr val="FFFFFF"/>
                  </a:solidFill>
                </a14:hiddenFill>
              </a:ext>
            </a:extLst>
          </p:spPr>
        </p:pic>
      </p:grpSp>
      <p:pic>
        <p:nvPicPr>
          <p:cNvPr id="206" name="Picture 205">
            <a:extLst>
              <a:ext uri="{FF2B5EF4-FFF2-40B4-BE49-F238E27FC236}">
                <a16:creationId xmlns:a16="http://schemas.microsoft.com/office/drawing/2014/main" id="{4FDFC3BA-9323-431E-9293-91EA4FF29887}"/>
              </a:ext>
            </a:extLst>
          </p:cNvPr>
          <p:cNvPicPr>
            <a:picLocks noChangeAspect="1"/>
          </p:cNvPicPr>
          <p:nvPr/>
        </p:nvPicPr>
        <p:blipFill>
          <a:blip r:embed="rId8"/>
          <a:stretch>
            <a:fillRect/>
          </a:stretch>
        </p:blipFill>
        <p:spPr>
          <a:xfrm>
            <a:off x="2020905" y="1892489"/>
            <a:ext cx="302082" cy="282544"/>
          </a:xfrm>
          <a:prstGeom prst="rect">
            <a:avLst/>
          </a:prstGeom>
        </p:spPr>
      </p:pic>
      <p:cxnSp>
        <p:nvCxnSpPr>
          <p:cNvPr id="207" name="Straight Arrow Connector 206">
            <a:extLst>
              <a:ext uri="{FF2B5EF4-FFF2-40B4-BE49-F238E27FC236}">
                <a16:creationId xmlns:a16="http://schemas.microsoft.com/office/drawing/2014/main" id="{A8981F8D-C08F-4AA0-8D02-14B33A340764}"/>
              </a:ext>
            </a:extLst>
          </p:cNvPr>
          <p:cNvCxnSpPr>
            <a:cxnSpLocks/>
          </p:cNvCxnSpPr>
          <p:nvPr/>
        </p:nvCxnSpPr>
        <p:spPr>
          <a:xfrm flipV="1">
            <a:off x="2455349" y="3505200"/>
            <a:ext cx="0" cy="5429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6405E07F-B396-48BD-B32D-E115B4EC9DD1}"/>
              </a:ext>
            </a:extLst>
          </p:cNvPr>
          <p:cNvCxnSpPr>
            <a:cxnSpLocks/>
          </p:cNvCxnSpPr>
          <p:nvPr/>
        </p:nvCxnSpPr>
        <p:spPr>
          <a:xfrm>
            <a:off x="2455349" y="4926781"/>
            <a:ext cx="0" cy="3919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9" name="TextBox 208">
            <a:extLst>
              <a:ext uri="{FF2B5EF4-FFF2-40B4-BE49-F238E27FC236}">
                <a16:creationId xmlns:a16="http://schemas.microsoft.com/office/drawing/2014/main" id="{D77017D5-884F-49C9-A013-5CC44DCB78CF}"/>
              </a:ext>
            </a:extLst>
          </p:cNvPr>
          <p:cNvSpPr txBox="1"/>
          <p:nvPr/>
        </p:nvSpPr>
        <p:spPr>
          <a:xfrm>
            <a:off x="1590452" y="1636494"/>
            <a:ext cx="981551" cy="215444"/>
          </a:xfrm>
          <a:prstGeom prst="rect">
            <a:avLst/>
          </a:prstGeom>
          <a:noFill/>
        </p:spPr>
        <p:txBody>
          <a:bodyPr wrap="square" rtlCol="0">
            <a:spAutoFit/>
          </a:bodyPr>
          <a:lstStyle/>
          <a:p>
            <a:r>
              <a:rPr lang="en-US" sz="800" b="1">
                <a:solidFill>
                  <a:schemeClr val="accent1">
                    <a:lumMod val="75000"/>
                  </a:schemeClr>
                </a:solidFill>
              </a:rPr>
              <a:t>Source Schema</a:t>
            </a:r>
          </a:p>
        </p:txBody>
      </p:sp>
      <p:cxnSp>
        <p:nvCxnSpPr>
          <p:cNvPr id="210" name="Straight Arrow Connector 209">
            <a:extLst>
              <a:ext uri="{FF2B5EF4-FFF2-40B4-BE49-F238E27FC236}">
                <a16:creationId xmlns:a16="http://schemas.microsoft.com/office/drawing/2014/main" id="{925E210C-4FAC-4D29-A30F-217D15A78326}"/>
              </a:ext>
            </a:extLst>
          </p:cNvPr>
          <p:cNvCxnSpPr>
            <a:cxnSpLocks/>
          </p:cNvCxnSpPr>
          <p:nvPr/>
        </p:nvCxnSpPr>
        <p:spPr>
          <a:xfrm>
            <a:off x="6686612" y="1266525"/>
            <a:ext cx="0" cy="3095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79B31EB8-3CFD-445D-BA37-6870B501ADD0}"/>
              </a:ext>
            </a:extLst>
          </p:cNvPr>
          <p:cNvCxnSpPr>
            <a:cxnSpLocks/>
          </p:cNvCxnSpPr>
          <p:nvPr/>
        </p:nvCxnSpPr>
        <p:spPr>
          <a:xfrm>
            <a:off x="2453308" y="1280398"/>
            <a:ext cx="4082" cy="3322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12" name="Picture 4" descr="Notebook icon - Free download on Iconfinder">
            <a:extLst>
              <a:ext uri="{FF2B5EF4-FFF2-40B4-BE49-F238E27FC236}">
                <a16:creationId xmlns:a16="http://schemas.microsoft.com/office/drawing/2014/main" id="{F811C592-C7B4-411E-AC3A-112E15EEAD0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55349" y="2940105"/>
            <a:ext cx="301669" cy="301669"/>
          </a:xfrm>
          <a:prstGeom prst="rect">
            <a:avLst/>
          </a:prstGeom>
          <a:noFill/>
          <a:extLst>
            <a:ext uri="{909E8E84-426E-40DD-AFC4-6F175D3DCCD1}">
              <a14:hiddenFill xmlns:a14="http://schemas.microsoft.com/office/drawing/2010/main">
                <a:solidFill>
                  <a:srgbClr val="FFFFFF"/>
                </a:solidFill>
              </a14:hiddenFill>
            </a:ext>
          </a:extLst>
        </p:spPr>
      </p:pic>
      <p:cxnSp>
        <p:nvCxnSpPr>
          <p:cNvPr id="215" name="Connector: Elbow 214">
            <a:extLst>
              <a:ext uri="{FF2B5EF4-FFF2-40B4-BE49-F238E27FC236}">
                <a16:creationId xmlns:a16="http://schemas.microsoft.com/office/drawing/2014/main" id="{7E2530A1-87F5-47CF-99F3-BBC9987F473F}"/>
              </a:ext>
            </a:extLst>
          </p:cNvPr>
          <p:cNvCxnSpPr>
            <a:cxnSpLocks/>
            <a:stCxn id="153" idx="2"/>
          </p:cNvCxnSpPr>
          <p:nvPr/>
        </p:nvCxnSpPr>
        <p:spPr>
          <a:xfrm rot="16200000" flipH="1">
            <a:off x="866007" y="1138214"/>
            <a:ext cx="792456" cy="1045537"/>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7" name="TextBox 216">
            <a:extLst>
              <a:ext uri="{FF2B5EF4-FFF2-40B4-BE49-F238E27FC236}">
                <a16:creationId xmlns:a16="http://schemas.microsoft.com/office/drawing/2014/main" id="{4A6E19F1-F285-4EDE-B21B-F159DF93118D}"/>
              </a:ext>
            </a:extLst>
          </p:cNvPr>
          <p:cNvSpPr txBox="1"/>
          <p:nvPr/>
        </p:nvSpPr>
        <p:spPr>
          <a:xfrm>
            <a:off x="1269926" y="3090939"/>
            <a:ext cx="896794" cy="338554"/>
          </a:xfrm>
          <a:prstGeom prst="rect">
            <a:avLst/>
          </a:prstGeom>
          <a:noFill/>
        </p:spPr>
        <p:txBody>
          <a:bodyPr wrap="square" rtlCol="0">
            <a:spAutoFit/>
          </a:bodyPr>
          <a:lstStyle/>
          <a:p>
            <a:r>
              <a:rPr lang="en-US" sz="800" b="1">
                <a:solidFill>
                  <a:schemeClr val="accent1">
                    <a:lumMod val="75000"/>
                  </a:schemeClr>
                </a:solidFill>
              </a:rPr>
              <a:t>DETK + Spark Notebooks</a:t>
            </a:r>
          </a:p>
        </p:txBody>
      </p:sp>
      <p:sp>
        <p:nvSpPr>
          <p:cNvPr id="219" name="TextBox 218">
            <a:extLst>
              <a:ext uri="{FF2B5EF4-FFF2-40B4-BE49-F238E27FC236}">
                <a16:creationId xmlns:a16="http://schemas.microsoft.com/office/drawing/2014/main" id="{CE48FE93-C33A-4DF5-8C5E-EAF56B18E3E7}"/>
              </a:ext>
            </a:extLst>
          </p:cNvPr>
          <p:cNvSpPr txBox="1"/>
          <p:nvPr/>
        </p:nvSpPr>
        <p:spPr>
          <a:xfrm>
            <a:off x="1780014" y="591190"/>
            <a:ext cx="1583977" cy="338554"/>
          </a:xfrm>
          <a:prstGeom prst="rect">
            <a:avLst/>
          </a:prstGeom>
          <a:noFill/>
        </p:spPr>
        <p:txBody>
          <a:bodyPr wrap="square" rtlCol="0">
            <a:spAutoFit/>
          </a:bodyPr>
          <a:lstStyle/>
          <a:p>
            <a:r>
              <a:rPr lang="en-US" sz="800"/>
              <a:t>Models created in IDW and deployed to Data Lake</a:t>
            </a:r>
          </a:p>
        </p:txBody>
      </p:sp>
      <p:sp>
        <p:nvSpPr>
          <p:cNvPr id="220" name="TextBox 219">
            <a:extLst>
              <a:ext uri="{FF2B5EF4-FFF2-40B4-BE49-F238E27FC236}">
                <a16:creationId xmlns:a16="http://schemas.microsoft.com/office/drawing/2014/main" id="{369150E0-BE84-4B57-B8A8-8DD502F62DC7}"/>
              </a:ext>
            </a:extLst>
          </p:cNvPr>
          <p:cNvSpPr txBox="1"/>
          <p:nvPr/>
        </p:nvSpPr>
        <p:spPr>
          <a:xfrm>
            <a:off x="2559609" y="2317706"/>
            <a:ext cx="1370504" cy="461665"/>
          </a:xfrm>
          <a:prstGeom prst="rect">
            <a:avLst/>
          </a:prstGeom>
          <a:noFill/>
        </p:spPr>
        <p:txBody>
          <a:bodyPr wrap="square" rtlCol="0">
            <a:spAutoFit/>
          </a:bodyPr>
          <a:lstStyle/>
          <a:p>
            <a:r>
              <a:rPr lang="en-US" sz="800"/>
              <a:t>Models consumed as input/output schema by Notebook</a:t>
            </a:r>
          </a:p>
        </p:txBody>
      </p:sp>
      <p:sp>
        <p:nvSpPr>
          <p:cNvPr id="221" name="TextBox 220">
            <a:extLst>
              <a:ext uri="{FF2B5EF4-FFF2-40B4-BE49-F238E27FC236}">
                <a16:creationId xmlns:a16="http://schemas.microsoft.com/office/drawing/2014/main" id="{B008F884-222D-400D-AE75-1E0498E43D1F}"/>
              </a:ext>
            </a:extLst>
          </p:cNvPr>
          <p:cNvSpPr txBox="1"/>
          <p:nvPr/>
        </p:nvSpPr>
        <p:spPr>
          <a:xfrm>
            <a:off x="2541711" y="3727684"/>
            <a:ext cx="1370495" cy="461665"/>
          </a:xfrm>
          <a:prstGeom prst="rect">
            <a:avLst/>
          </a:prstGeom>
          <a:noFill/>
        </p:spPr>
        <p:txBody>
          <a:bodyPr wrap="square" rtlCol="0">
            <a:spAutoFit/>
          </a:bodyPr>
          <a:lstStyle/>
          <a:p>
            <a:r>
              <a:rPr lang="en-US" sz="800"/>
              <a:t>ADER Calls notebook to generate Synapse Pipeline</a:t>
            </a:r>
          </a:p>
        </p:txBody>
      </p:sp>
      <p:sp>
        <p:nvSpPr>
          <p:cNvPr id="222" name="TextBox 221">
            <a:extLst>
              <a:ext uri="{FF2B5EF4-FFF2-40B4-BE49-F238E27FC236}">
                <a16:creationId xmlns:a16="http://schemas.microsoft.com/office/drawing/2014/main" id="{9675EF2A-F315-468C-A1C8-F83AE1A4912F}"/>
              </a:ext>
            </a:extLst>
          </p:cNvPr>
          <p:cNvSpPr txBox="1"/>
          <p:nvPr/>
        </p:nvSpPr>
        <p:spPr>
          <a:xfrm>
            <a:off x="2492148" y="5004937"/>
            <a:ext cx="1370504" cy="215444"/>
          </a:xfrm>
          <a:prstGeom prst="rect">
            <a:avLst/>
          </a:prstGeom>
          <a:noFill/>
        </p:spPr>
        <p:txBody>
          <a:bodyPr wrap="square" rtlCol="0">
            <a:spAutoFit/>
          </a:bodyPr>
          <a:lstStyle/>
          <a:p>
            <a:r>
              <a:rPr lang="en-US" sz="800"/>
              <a:t>ADER Provisions pipeline</a:t>
            </a:r>
          </a:p>
        </p:txBody>
      </p:sp>
      <p:sp>
        <p:nvSpPr>
          <p:cNvPr id="223" name="TextBox 222">
            <a:extLst>
              <a:ext uri="{FF2B5EF4-FFF2-40B4-BE49-F238E27FC236}">
                <a16:creationId xmlns:a16="http://schemas.microsoft.com/office/drawing/2014/main" id="{875F963B-DB50-40A0-85CF-C79DE7B09A18}"/>
              </a:ext>
            </a:extLst>
          </p:cNvPr>
          <p:cNvSpPr txBox="1"/>
          <p:nvPr/>
        </p:nvSpPr>
        <p:spPr>
          <a:xfrm>
            <a:off x="3070867" y="5988291"/>
            <a:ext cx="1370504" cy="338554"/>
          </a:xfrm>
          <a:prstGeom prst="rect">
            <a:avLst/>
          </a:prstGeom>
          <a:noFill/>
        </p:spPr>
        <p:txBody>
          <a:bodyPr wrap="square" rtlCol="0">
            <a:spAutoFit/>
          </a:bodyPr>
          <a:lstStyle/>
          <a:p>
            <a:r>
              <a:rPr lang="en-US" sz="800"/>
              <a:t>Data is moved through pipeline</a:t>
            </a:r>
          </a:p>
        </p:txBody>
      </p:sp>
      <p:sp>
        <p:nvSpPr>
          <p:cNvPr id="224" name="TextBox 223">
            <a:extLst>
              <a:ext uri="{FF2B5EF4-FFF2-40B4-BE49-F238E27FC236}">
                <a16:creationId xmlns:a16="http://schemas.microsoft.com/office/drawing/2014/main" id="{F792D4A0-3CFE-4369-9775-69DC3AE05A5A}"/>
              </a:ext>
            </a:extLst>
          </p:cNvPr>
          <p:cNvSpPr txBox="1"/>
          <p:nvPr/>
        </p:nvSpPr>
        <p:spPr>
          <a:xfrm>
            <a:off x="2737731" y="2986395"/>
            <a:ext cx="948733" cy="584775"/>
          </a:xfrm>
          <a:prstGeom prst="rect">
            <a:avLst/>
          </a:prstGeom>
          <a:noFill/>
        </p:spPr>
        <p:txBody>
          <a:bodyPr wrap="square" rtlCol="0">
            <a:spAutoFit/>
          </a:bodyPr>
          <a:lstStyle/>
          <a:p>
            <a:r>
              <a:rPr lang="en-US" sz="800"/>
              <a:t>Notebooks provide transformation information</a:t>
            </a:r>
          </a:p>
        </p:txBody>
      </p:sp>
      <p:sp>
        <p:nvSpPr>
          <p:cNvPr id="225" name="TextBox 224">
            <a:extLst>
              <a:ext uri="{FF2B5EF4-FFF2-40B4-BE49-F238E27FC236}">
                <a16:creationId xmlns:a16="http://schemas.microsoft.com/office/drawing/2014/main" id="{7C1A0F4C-DF42-4C89-93F4-67B3CA33F73E}"/>
              </a:ext>
            </a:extLst>
          </p:cNvPr>
          <p:cNvSpPr txBox="1"/>
          <p:nvPr/>
        </p:nvSpPr>
        <p:spPr>
          <a:xfrm>
            <a:off x="392387" y="2106546"/>
            <a:ext cx="807097" cy="584775"/>
          </a:xfrm>
          <a:prstGeom prst="rect">
            <a:avLst/>
          </a:prstGeom>
          <a:noFill/>
        </p:spPr>
        <p:txBody>
          <a:bodyPr wrap="square" rtlCol="0">
            <a:spAutoFit/>
          </a:bodyPr>
          <a:lstStyle/>
          <a:p>
            <a:r>
              <a:rPr lang="en-US" sz="800"/>
              <a:t>Map source schema to source CDM Schema</a:t>
            </a:r>
          </a:p>
        </p:txBody>
      </p:sp>
      <p:cxnSp>
        <p:nvCxnSpPr>
          <p:cNvPr id="226" name="Straight Arrow Connector 225">
            <a:extLst>
              <a:ext uri="{FF2B5EF4-FFF2-40B4-BE49-F238E27FC236}">
                <a16:creationId xmlns:a16="http://schemas.microsoft.com/office/drawing/2014/main" id="{241B6783-64D4-41C9-846E-901EA3BB21C3}"/>
              </a:ext>
            </a:extLst>
          </p:cNvPr>
          <p:cNvCxnSpPr>
            <a:cxnSpLocks/>
          </p:cNvCxnSpPr>
          <p:nvPr/>
        </p:nvCxnSpPr>
        <p:spPr>
          <a:xfrm>
            <a:off x="1055101" y="951225"/>
            <a:ext cx="267986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EE6BA758-6DE0-403D-8525-EB184A42D4DC}"/>
              </a:ext>
            </a:extLst>
          </p:cNvPr>
          <p:cNvCxnSpPr>
            <a:cxnSpLocks/>
          </p:cNvCxnSpPr>
          <p:nvPr/>
        </p:nvCxnSpPr>
        <p:spPr>
          <a:xfrm flipV="1">
            <a:off x="4455181" y="1098378"/>
            <a:ext cx="0" cy="1794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66" name="Picture 14">
            <a:extLst>
              <a:ext uri="{FF2B5EF4-FFF2-40B4-BE49-F238E27FC236}">
                <a16:creationId xmlns:a16="http://schemas.microsoft.com/office/drawing/2014/main" id="{5851FE99-6487-4659-B118-976F66DC9C17}"/>
              </a:ext>
            </a:extLst>
          </p:cNvPr>
          <p:cNvPicPr>
            <a:picLocks noChangeAspect="1" noChangeArrowheads="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4455181" y="5412110"/>
            <a:ext cx="605015" cy="605015"/>
          </a:xfrm>
          <a:prstGeom prst="rect">
            <a:avLst/>
          </a:prstGeom>
          <a:noFill/>
          <a:extLst>
            <a:ext uri="{909E8E84-426E-40DD-AFC4-6F175D3DCCD1}">
              <a14:hiddenFill xmlns:a14="http://schemas.microsoft.com/office/drawing/2010/main">
                <a:solidFill>
                  <a:srgbClr val="FFFFFF"/>
                </a:solidFill>
              </a14:hiddenFill>
            </a:ext>
          </a:extLst>
        </p:spPr>
      </p:pic>
      <p:pic>
        <p:nvPicPr>
          <p:cNvPr id="267" name="Picture 14">
            <a:extLst>
              <a:ext uri="{FF2B5EF4-FFF2-40B4-BE49-F238E27FC236}">
                <a16:creationId xmlns:a16="http://schemas.microsoft.com/office/drawing/2014/main" id="{1E4D33F0-3521-41E4-9DC9-921E2BE02346}"/>
              </a:ext>
            </a:extLst>
          </p:cNvPr>
          <p:cNvPicPr>
            <a:picLocks noChangeAspect="1" noChangeArrowheads="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6411727" y="5412110"/>
            <a:ext cx="605015" cy="605015"/>
          </a:xfrm>
          <a:prstGeom prst="rect">
            <a:avLst/>
          </a:prstGeom>
          <a:noFill/>
          <a:extLst>
            <a:ext uri="{909E8E84-426E-40DD-AFC4-6F175D3DCCD1}">
              <a14:hiddenFill xmlns:a14="http://schemas.microsoft.com/office/drawing/2010/main">
                <a:solidFill>
                  <a:srgbClr val="FFFFFF"/>
                </a:solidFill>
              </a14:hiddenFill>
            </a:ext>
          </a:extLst>
        </p:spPr>
      </p:pic>
      <p:pic>
        <p:nvPicPr>
          <p:cNvPr id="268" name="Picture 267">
            <a:extLst>
              <a:ext uri="{FF2B5EF4-FFF2-40B4-BE49-F238E27FC236}">
                <a16:creationId xmlns:a16="http://schemas.microsoft.com/office/drawing/2014/main" id="{D0540D4A-BAA2-4700-99E2-F47E869E28FA}"/>
              </a:ext>
            </a:extLst>
          </p:cNvPr>
          <p:cNvPicPr>
            <a:picLocks noChangeAspect="1"/>
          </p:cNvPicPr>
          <p:nvPr/>
        </p:nvPicPr>
        <p:blipFill>
          <a:blip r:embed="rId5"/>
          <a:stretch>
            <a:fillRect/>
          </a:stretch>
        </p:blipFill>
        <p:spPr>
          <a:xfrm>
            <a:off x="5228872" y="5564313"/>
            <a:ext cx="995064" cy="338554"/>
          </a:xfrm>
          <a:prstGeom prst="rect">
            <a:avLst/>
          </a:prstGeom>
        </p:spPr>
      </p:pic>
      <p:pic>
        <p:nvPicPr>
          <p:cNvPr id="269" name="Picture 268">
            <a:extLst>
              <a:ext uri="{FF2B5EF4-FFF2-40B4-BE49-F238E27FC236}">
                <a16:creationId xmlns:a16="http://schemas.microsoft.com/office/drawing/2014/main" id="{D4598039-649F-4A35-8951-186B2C4E1BEF}"/>
              </a:ext>
            </a:extLst>
          </p:cNvPr>
          <p:cNvPicPr>
            <a:picLocks noChangeAspect="1"/>
          </p:cNvPicPr>
          <p:nvPr/>
        </p:nvPicPr>
        <p:blipFill>
          <a:blip r:embed="rId5"/>
          <a:stretch>
            <a:fillRect/>
          </a:stretch>
        </p:blipFill>
        <p:spPr>
          <a:xfrm>
            <a:off x="1184080" y="5516592"/>
            <a:ext cx="995064" cy="338554"/>
          </a:xfrm>
          <a:prstGeom prst="rect">
            <a:avLst/>
          </a:prstGeom>
        </p:spPr>
      </p:pic>
      <p:cxnSp>
        <p:nvCxnSpPr>
          <p:cNvPr id="271" name="Straight Arrow Connector 270">
            <a:extLst>
              <a:ext uri="{FF2B5EF4-FFF2-40B4-BE49-F238E27FC236}">
                <a16:creationId xmlns:a16="http://schemas.microsoft.com/office/drawing/2014/main" id="{76FFA9FC-3589-42A0-96A3-208BFA20E575}"/>
              </a:ext>
            </a:extLst>
          </p:cNvPr>
          <p:cNvCxnSpPr>
            <a:cxnSpLocks/>
          </p:cNvCxnSpPr>
          <p:nvPr/>
        </p:nvCxnSpPr>
        <p:spPr>
          <a:xfrm>
            <a:off x="4738956" y="2301130"/>
            <a:ext cx="0" cy="52675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72" name="Picture 271">
            <a:extLst>
              <a:ext uri="{FF2B5EF4-FFF2-40B4-BE49-F238E27FC236}">
                <a16:creationId xmlns:a16="http://schemas.microsoft.com/office/drawing/2014/main" id="{C8BBE730-7CAA-46A2-8F22-4C5B582A3F41}"/>
              </a:ext>
            </a:extLst>
          </p:cNvPr>
          <p:cNvPicPr>
            <a:picLocks noChangeAspect="1"/>
          </p:cNvPicPr>
          <p:nvPr/>
        </p:nvPicPr>
        <p:blipFill>
          <a:blip r:embed="rId7"/>
          <a:stretch>
            <a:fillRect/>
          </a:stretch>
        </p:blipFill>
        <p:spPr>
          <a:xfrm>
            <a:off x="4276764" y="3020076"/>
            <a:ext cx="590472" cy="486176"/>
          </a:xfrm>
          <a:prstGeom prst="rect">
            <a:avLst/>
          </a:prstGeom>
        </p:spPr>
      </p:pic>
      <p:pic>
        <p:nvPicPr>
          <p:cNvPr id="273" name="Picture 272">
            <a:extLst>
              <a:ext uri="{FF2B5EF4-FFF2-40B4-BE49-F238E27FC236}">
                <a16:creationId xmlns:a16="http://schemas.microsoft.com/office/drawing/2014/main" id="{F4478370-9EAA-4D8E-AA19-1A50FFECBF11}"/>
              </a:ext>
            </a:extLst>
          </p:cNvPr>
          <p:cNvPicPr>
            <a:picLocks noChangeAspect="1"/>
          </p:cNvPicPr>
          <p:nvPr/>
        </p:nvPicPr>
        <p:blipFill>
          <a:blip r:embed="rId8"/>
          <a:stretch>
            <a:fillRect/>
          </a:stretch>
        </p:blipFill>
        <p:spPr>
          <a:xfrm>
            <a:off x="4857547" y="1913232"/>
            <a:ext cx="302082" cy="282544"/>
          </a:xfrm>
          <a:prstGeom prst="rect">
            <a:avLst/>
          </a:prstGeom>
        </p:spPr>
      </p:pic>
      <p:pic>
        <p:nvPicPr>
          <p:cNvPr id="274" name="Picture 273">
            <a:extLst>
              <a:ext uri="{FF2B5EF4-FFF2-40B4-BE49-F238E27FC236}">
                <a16:creationId xmlns:a16="http://schemas.microsoft.com/office/drawing/2014/main" id="{4CB98DF8-168E-454B-866D-C0511E8F7BF1}"/>
              </a:ext>
            </a:extLst>
          </p:cNvPr>
          <p:cNvPicPr>
            <a:picLocks noChangeAspect="1"/>
          </p:cNvPicPr>
          <p:nvPr/>
        </p:nvPicPr>
        <p:blipFill>
          <a:blip r:embed="rId9"/>
          <a:stretch>
            <a:fillRect/>
          </a:stretch>
        </p:blipFill>
        <p:spPr>
          <a:xfrm>
            <a:off x="4682872" y="1976525"/>
            <a:ext cx="135420" cy="138723"/>
          </a:xfrm>
          <a:prstGeom prst="rect">
            <a:avLst/>
          </a:prstGeom>
        </p:spPr>
      </p:pic>
      <p:sp>
        <p:nvSpPr>
          <p:cNvPr id="275" name="TextBox 274">
            <a:extLst>
              <a:ext uri="{FF2B5EF4-FFF2-40B4-BE49-F238E27FC236}">
                <a16:creationId xmlns:a16="http://schemas.microsoft.com/office/drawing/2014/main" id="{D12A2490-413D-4798-90FE-A42AA5BE1877}"/>
              </a:ext>
            </a:extLst>
          </p:cNvPr>
          <p:cNvSpPr txBox="1"/>
          <p:nvPr/>
        </p:nvSpPr>
        <p:spPr>
          <a:xfrm>
            <a:off x="4840530" y="4528539"/>
            <a:ext cx="532572" cy="222288"/>
          </a:xfrm>
          <a:prstGeom prst="rect">
            <a:avLst/>
          </a:prstGeom>
          <a:noFill/>
        </p:spPr>
        <p:txBody>
          <a:bodyPr wrap="square" rtlCol="0">
            <a:spAutoFit/>
          </a:bodyPr>
          <a:lstStyle/>
          <a:p>
            <a:r>
              <a:rPr lang="en-US" sz="800" b="1">
                <a:solidFill>
                  <a:schemeClr val="accent1">
                    <a:lumMod val="75000"/>
                  </a:schemeClr>
                </a:solidFill>
              </a:rPr>
              <a:t>ADER</a:t>
            </a:r>
          </a:p>
        </p:txBody>
      </p:sp>
      <p:sp>
        <p:nvSpPr>
          <p:cNvPr id="276" name="TextBox 275">
            <a:extLst>
              <a:ext uri="{FF2B5EF4-FFF2-40B4-BE49-F238E27FC236}">
                <a16:creationId xmlns:a16="http://schemas.microsoft.com/office/drawing/2014/main" id="{43B3A57A-EA98-4091-ACAB-3990A4DD71AB}"/>
              </a:ext>
            </a:extLst>
          </p:cNvPr>
          <p:cNvSpPr txBox="1"/>
          <p:nvPr/>
        </p:nvSpPr>
        <p:spPr>
          <a:xfrm>
            <a:off x="4836944" y="1653332"/>
            <a:ext cx="1002833" cy="215444"/>
          </a:xfrm>
          <a:prstGeom prst="rect">
            <a:avLst/>
          </a:prstGeom>
          <a:noFill/>
        </p:spPr>
        <p:txBody>
          <a:bodyPr wrap="square" rtlCol="0">
            <a:spAutoFit/>
          </a:bodyPr>
          <a:lstStyle/>
          <a:p>
            <a:r>
              <a:rPr lang="en-US" sz="800" b="1">
                <a:solidFill>
                  <a:schemeClr val="accent1">
                    <a:lumMod val="75000"/>
                  </a:schemeClr>
                </a:solidFill>
              </a:rPr>
              <a:t>Target Schema</a:t>
            </a:r>
          </a:p>
        </p:txBody>
      </p:sp>
      <p:grpSp>
        <p:nvGrpSpPr>
          <p:cNvPr id="277" name="Group 276">
            <a:extLst>
              <a:ext uri="{FF2B5EF4-FFF2-40B4-BE49-F238E27FC236}">
                <a16:creationId xmlns:a16="http://schemas.microsoft.com/office/drawing/2014/main" id="{DD1CBACD-0FF3-48D2-B481-217D055F1C1A}"/>
              </a:ext>
            </a:extLst>
          </p:cNvPr>
          <p:cNvGrpSpPr/>
          <p:nvPr/>
        </p:nvGrpSpPr>
        <p:grpSpPr>
          <a:xfrm>
            <a:off x="4236867" y="4054634"/>
            <a:ext cx="643955" cy="710392"/>
            <a:chOff x="6629415" y="3162980"/>
            <a:chExt cx="1111781" cy="1142702"/>
          </a:xfrm>
        </p:grpSpPr>
        <p:pic>
          <p:nvPicPr>
            <p:cNvPr id="278" name="Picture 277">
              <a:extLst>
                <a:ext uri="{FF2B5EF4-FFF2-40B4-BE49-F238E27FC236}">
                  <a16:creationId xmlns:a16="http://schemas.microsoft.com/office/drawing/2014/main" id="{8B9EF241-62F5-4639-A7B7-ABEBE1ECCBEB}"/>
                </a:ext>
              </a:extLst>
            </p:cNvPr>
            <p:cNvPicPr>
              <a:picLocks noChangeAspect="1"/>
            </p:cNvPicPr>
            <p:nvPr/>
          </p:nvPicPr>
          <p:blipFill>
            <a:blip r:embed="rId10"/>
            <a:stretch>
              <a:fillRect/>
            </a:stretch>
          </p:blipFill>
          <p:spPr>
            <a:xfrm>
              <a:off x="6814474" y="3627378"/>
              <a:ext cx="926722" cy="678304"/>
            </a:xfrm>
            <a:prstGeom prst="rect">
              <a:avLst/>
            </a:prstGeom>
          </p:spPr>
        </p:pic>
        <p:pic>
          <p:nvPicPr>
            <p:cNvPr id="279" name="Picture 20" descr="Azure Data Factory | SQL Player">
              <a:extLst>
                <a:ext uri="{FF2B5EF4-FFF2-40B4-BE49-F238E27FC236}">
                  <a16:creationId xmlns:a16="http://schemas.microsoft.com/office/drawing/2014/main" id="{D37FC96A-7A44-48E1-B768-A7C4EBB06E9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29415" y="3162980"/>
              <a:ext cx="567978" cy="486177"/>
            </a:xfrm>
            <a:prstGeom prst="rect">
              <a:avLst/>
            </a:prstGeom>
            <a:noFill/>
            <a:extLst>
              <a:ext uri="{909E8E84-426E-40DD-AFC4-6F175D3DCCD1}">
                <a14:hiddenFill xmlns:a14="http://schemas.microsoft.com/office/drawing/2010/main">
                  <a:solidFill>
                    <a:srgbClr val="FFFFFF"/>
                  </a:solidFill>
                </a14:hiddenFill>
              </a:ext>
            </a:extLst>
          </p:spPr>
        </p:pic>
      </p:grpSp>
      <p:pic>
        <p:nvPicPr>
          <p:cNvPr id="280" name="Picture 279">
            <a:extLst>
              <a:ext uri="{FF2B5EF4-FFF2-40B4-BE49-F238E27FC236}">
                <a16:creationId xmlns:a16="http://schemas.microsoft.com/office/drawing/2014/main" id="{7EEF7BA3-53F4-453C-AD2E-8C85E7E0D696}"/>
              </a:ext>
            </a:extLst>
          </p:cNvPr>
          <p:cNvPicPr>
            <a:picLocks noChangeAspect="1"/>
          </p:cNvPicPr>
          <p:nvPr/>
        </p:nvPicPr>
        <p:blipFill>
          <a:blip r:embed="rId8"/>
          <a:stretch>
            <a:fillRect/>
          </a:stretch>
        </p:blipFill>
        <p:spPr>
          <a:xfrm>
            <a:off x="4316138" y="1908202"/>
            <a:ext cx="302082" cy="282544"/>
          </a:xfrm>
          <a:prstGeom prst="rect">
            <a:avLst/>
          </a:prstGeom>
        </p:spPr>
      </p:pic>
      <p:cxnSp>
        <p:nvCxnSpPr>
          <p:cNvPr id="281" name="Straight Arrow Connector 280">
            <a:extLst>
              <a:ext uri="{FF2B5EF4-FFF2-40B4-BE49-F238E27FC236}">
                <a16:creationId xmlns:a16="http://schemas.microsoft.com/office/drawing/2014/main" id="{CBBD553B-D947-44B3-A953-DB8D8BDBA23D}"/>
              </a:ext>
            </a:extLst>
          </p:cNvPr>
          <p:cNvCxnSpPr>
            <a:cxnSpLocks/>
          </p:cNvCxnSpPr>
          <p:nvPr/>
        </p:nvCxnSpPr>
        <p:spPr>
          <a:xfrm flipV="1">
            <a:off x="4750582" y="3520913"/>
            <a:ext cx="0" cy="5429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278416ED-62F4-416B-B2FB-B64B62559B6F}"/>
              </a:ext>
            </a:extLst>
          </p:cNvPr>
          <p:cNvCxnSpPr>
            <a:cxnSpLocks/>
          </p:cNvCxnSpPr>
          <p:nvPr/>
        </p:nvCxnSpPr>
        <p:spPr>
          <a:xfrm>
            <a:off x="4750582" y="4942494"/>
            <a:ext cx="0" cy="3919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3" name="TextBox 282">
            <a:extLst>
              <a:ext uri="{FF2B5EF4-FFF2-40B4-BE49-F238E27FC236}">
                <a16:creationId xmlns:a16="http://schemas.microsoft.com/office/drawing/2014/main" id="{DF66ADEA-B4A6-4145-B75B-602640CBBC6E}"/>
              </a:ext>
            </a:extLst>
          </p:cNvPr>
          <p:cNvSpPr txBox="1"/>
          <p:nvPr/>
        </p:nvSpPr>
        <p:spPr>
          <a:xfrm>
            <a:off x="3885685" y="1652207"/>
            <a:ext cx="981551" cy="215444"/>
          </a:xfrm>
          <a:prstGeom prst="rect">
            <a:avLst/>
          </a:prstGeom>
          <a:noFill/>
        </p:spPr>
        <p:txBody>
          <a:bodyPr wrap="square" rtlCol="0">
            <a:spAutoFit/>
          </a:bodyPr>
          <a:lstStyle/>
          <a:p>
            <a:r>
              <a:rPr lang="en-US" sz="800" b="1">
                <a:solidFill>
                  <a:schemeClr val="accent1">
                    <a:lumMod val="75000"/>
                  </a:schemeClr>
                </a:solidFill>
              </a:rPr>
              <a:t>Source Schema</a:t>
            </a:r>
          </a:p>
        </p:txBody>
      </p:sp>
      <p:pic>
        <p:nvPicPr>
          <p:cNvPr id="284" name="Picture 4" descr="Notebook icon - Free download on Iconfinder">
            <a:extLst>
              <a:ext uri="{FF2B5EF4-FFF2-40B4-BE49-F238E27FC236}">
                <a16:creationId xmlns:a16="http://schemas.microsoft.com/office/drawing/2014/main" id="{6EC62187-65C2-460B-9647-88D103F5B9B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50582" y="2955818"/>
            <a:ext cx="301669" cy="301669"/>
          </a:xfrm>
          <a:prstGeom prst="rect">
            <a:avLst/>
          </a:prstGeom>
          <a:noFill/>
          <a:extLst>
            <a:ext uri="{909E8E84-426E-40DD-AFC4-6F175D3DCCD1}">
              <a14:hiddenFill xmlns:a14="http://schemas.microsoft.com/office/drawing/2010/main">
                <a:solidFill>
                  <a:srgbClr val="FFFFFF"/>
                </a:solidFill>
              </a14:hiddenFill>
            </a:ext>
          </a:extLst>
        </p:spPr>
      </p:pic>
      <p:sp>
        <p:nvSpPr>
          <p:cNvPr id="285" name="TextBox 284">
            <a:extLst>
              <a:ext uri="{FF2B5EF4-FFF2-40B4-BE49-F238E27FC236}">
                <a16:creationId xmlns:a16="http://schemas.microsoft.com/office/drawing/2014/main" id="{219F373C-A821-47AF-8079-23DFE5B3E97E}"/>
              </a:ext>
            </a:extLst>
          </p:cNvPr>
          <p:cNvSpPr txBox="1"/>
          <p:nvPr/>
        </p:nvSpPr>
        <p:spPr>
          <a:xfrm>
            <a:off x="3565159" y="3106652"/>
            <a:ext cx="896794" cy="338554"/>
          </a:xfrm>
          <a:prstGeom prst="rect">
            <a:avLst/>
          </a:prstGeom>
          <a:noFill/>
        </p:spPr>
        <p:txBody>
          <a:bodyPr wrap="square" rtlCol="0">
            <a:spAutoFit/>
          </a:bodyPr>
          <a:lstStyle/>
          <a:p>
            <a:r>
              <a:rPr lang="en-US" sz="800" b="1">
                <a:solidFill>
                  <a:schemeClr val="accent1">
                    <a:lumMod val="75000"/>
                  </a:schemeClr>
                </a:solidFill>
              </a:rPr>
              <a:t>DETK + Spark Notebooks</a:t>
            </a:r>
          </a:p>
        </p:txBody>
      </p:sp>
      <p:cxnSp>
        <p:nvCxnSpPr>
          <p:cNvPr id="286" name="Straight Arrow Connector 285">
            <a:extLst>
              <a:ext uri="{FF2B5EF4-FFF2-40B4-BE49-F238E27FC236}">
                <a16:creationId xmlns:a16="http://schemas.microsoft.com/office/drawing/2014/main" id="{473C8388-7482-4626-BE88-F3B3B2E89571}"/>
              </a:ext>
            </a:extLst>
          </p:cNvPr>
          <p:cNvCxnSpPr>
            <a:cxnSpLocks/>
          </p:cNvCxnSpPr>
          <p:nvPr/>
        </p:nvCxnSpPr>
        <p:spPr>
          <a:xfrm>
            <a:off x="6706998" y="2310655"/>
            <a:ext cx="0" cy="52675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87" name="Picture 286">
            <a:extLst>
              <a:ext uri="{FF2B5EF4-FFF2-40B4-BE49-F238E27FC236}">
                <a16:creationId xmlns:a16="http://schemas.microsoft.com/office/drawing/2014/main" id="{8DC909C3-07B3-405E-A8E3-C3586F320BD7}"/>
              </a:ext>
            </a:extLst>
          </p:cNvPr>
          <p:cNvPicPr>
            <a:picLocks noChangeAspect="1"/>
          </p:cNvPicPr>
          <p:nvPr/>
        </p:nvPicPr>
        <p:blipFill>
          <a:blip r:embed="rId7"/>
          <a:stretch>
            <a:fillRect/>
          </a:stretch>
        </p:blipFill>
        <p:spPr>
          <a:xfrm>
            <a:off x="6244806" y="3029601"/>
            <a:ext cx="590472" cy="486176"/>
          </a:xfrm>
          <a:prstGeom prst="rect">
            <a:avLst/>
          </a:prstGeom>
        </p:spPr>
      </p:pic>
      <p:pic>
        <p:nvPicPr>
          <p:cNvPr id="288" name="Picture 287">
            <a:extLst>
              <a:ext uri="{FF2B5EF4-FFF2-40B4-BE49-F238E27FC236}">
                <a16:creationId xmlns:a16="http://schemas.microsoft.com/office/drawing/2014/main" id="{1B9EAA71-EA3B-4826-9E55-7BBC9FCC05DF}"/>
              </a:ext>
            </a:extLst>
          </p:cNvPr>
          <p:cNvPicPr>
            <a:picLocks noChangeAspect="1"/>
          </p:cNvPicPr>
          <p:nvPr/>
        </p:nvPicPr>
        <p:blipFill>
          <a:blip r:embed="rId8"/>
          <a:stretch>
            <a:fillRect/>
          </a:stretch>
        </p:blipFill>
        <p:spPr>
          <a:xfrm>
            <a:off x="6825589" y="1922757"/>
            <a:ext cx="302082" cy="282544"/>
          </a:xfrm>
          <a:prstGeom prst="rect">
            <a:avLst/>
          </a:prstGeom>
        </p:spPr>
      </p:pic>
      <p:pic>
        <p:nvPicPr>
          <p:cNvPr id="289" name="Picture 288">
            <a:extLst>
              <a:ext uri="{FF2B5EF4-FFF2-40B4-BE49-F238E27FC236}">
                <a16:creationId xmlns:a16="http://schemas.microsoft.com/office/drawing/2014/main" id="{CB1F76B0-2A17-4B87-840E-4ADCA96B0B52}"/>
              </a:ext>
            </a:extLst>
          </p:cNvPr>
          <p:cNvPicPr>
            <a:picLocks noChangeAspect="1"/>
          </p:cNvPicPr>
          <p:nvPr/>
        </p:nvPicPr>
        <p:blipFill>
          <a:blip r:embed="rId9"/>
          <a:stretch>
            <a:fillRect/>
          </a:stretch>
        </p:blipFill>
        <p:spPr>
          <a:xfrm>
            <a:off x="6650914" y="1986050"/>
            <a:ext cx="135420" cy="138723"/>
          </a:xfrm>
          <a:prstGeom prst="rect">
            <a:avLst/>
          </a:prstGeom>
        </p:spPr>
      </p:pic>
      <p:sp>
        <p:nvSpPr>
          <p:cNvPr id="290" name="TextBox 289">
            <a:extLst>
              <a:ext uri="{FF2B5EF4-FFF2-40B4-BE49-F238E27FC236}">
                <a16:creationId xmlns:a16="http://schemas.microsoft.com/office/drawing/2014/main" id="{15AC3BE6-9A44-4BF4-9FF1-7497A2535A7A}"/>
              </a:ext>
            </a:extLst>
          </p:cNvPr>
          <p:cNvSpPr txBox="1"/>
          <p:nvPr/>
        </p:nvSpPr>
        <p:spPr>
          <a:xfrm>
            <a:off x="6808572" y="4538064"/>
            <a:ext cx="532572" cy="222288"/>
          </a:xfrm>
          <a:prstGeom prst="rect">
            <a:avLst/>
          </a:prstGeom>
          <a:noFill/>
        </p:spPr>
        <p:txBody>
          <a:bodyPr wrap="square" rtlCol="0">
            <a:spAutoFit/>
          </a:bodyPr>
          <a:lstStyle/>
          <a:p>
            <a:r>
              <a:rPr lang="en-US" sz="800" b="1">
                <a:solidFill>
                  <a:schemeClr val="accent1">
                    <a:lumMod val="75000"/>
                  </a:schemeClr>
                </a:solidFill>
              </a:rPr>
              <a:t>ADER</a:t>
            </a:r>
          </a:p>
        </p:txBody>
      </p:sp>
      <p:sp>
        <p:nvSpPr>
          <p:cNvPr id="291" name="TextBox 290">
            <a:extLst>
              <a:ext uri="{FF2B5EF4-FFF2-40B4-BE49-F238E27FC236}">
                <a16:creationId xmlns:a16="http://schemas.microsoft.com/office/drawing/2014/main" id="{186F5345-202A-4E37-9BDB-51FF3D64213D}"/>
              </a:ext>
            </a:extLst>
          </p:cNvPr>
          <p:cNvSpPr txBox="1"/>
          <p:nvPr/>
        </p:nvSpPr>
        <p:spPr>
          <a:xfrm>
            <a:off x="6804986" y="1662857"/>
            <a:ext cx="1002833" cy="215444"/>
          </a:xfrm>
          <a:prstGeom prst="rect">
            <a:avLst/>
          </a:prstGeom>
          <a:noFill/>
        </p:spPr>
        <p:txBody>
          <a:bodyPr wrap="square" rtlCol="0">
            <a:spAutoFit/>
          </a:bodyPr>
          <a:lstStyle/>
          <a:p>
            <a:r>
              <a:rPr lang="en-US" sz="800" b="1">
                <a:solidFill>
                  <a:schemeClr val="accent1">
                    <a:lumMod val="75000"/>
                  </a:schemeClr>
                </a:solidFill>
              </a:rPr>
              <a:t>Target Schema</a:t>
            </a:r>
          </a:p>
        </p:txBody>
      </p:sp>
      <p:grpSp>
        <p:nvGrpSpPr>
          <p:cNvPr id="292" name="Group 291">
            <a:extLst>
              <a:ext uri="{FF2B5EF4-FFF2-40B4-BE49-F238E27FC236}">
                <a16:creationId xmlns:a16="http://schemas.microsoft.com/office/drawing/2014/main" id="{1A10E266-A08F-4048-9F42-3B89E54B9827}"/>
              </a:ext>
            </a:extLst>
          </p:cNvPr>
          <p:cNvGrpSpPr/>
          <p:nvPr/>
        </p:nvGrpSpPr>
        <p:grpSpPr>
          <a:xfrm>
            <a:off x="6204909" y="4064159"/>
            <a:ext cx="643955" cy="710392"/>
            <a:chOff x="6629415" y="3162980"/>
            <a:chExt cx="1111781" cy="1142702"/>
          </a:xfrm>
        </p:grpSpPr>
        <p:pic>
          <p:nvPicPr>
            <p:cNvPr id="293" name="Picture 292">
              <a:extLst>
                <a:ext uri="{FF2B5EF4-FFF2-40B4-BE49-F238E27FC236}">
                  <a16:creationId xmlns:a16="http://schemas.microsoft.com/office/drawing/2014/main" id="{91FDD651-2981-42D5-B4FE-C88F9745E95C}"/>
                </a:ext>
              </a:extLst>
            </p:cNvPr>
            <p:cNvPicPr>
              <a:picLocks noChangeAspect="1"/>
            </p:cNvPicPr>
            <p:nvPr/>
          </p:nvPicPr>
          <p:blipFill>
            <a:blip r:embed="rId10"/>
            <a:stretch>
              <a:fillRect/>
            </a:stretch>
          </p:blipFill>
          <p:spPr>
            <a:xfrm>
              <a:off x="6814474" y="3627378"/>
              <a:ext cx="926722" cy="678304"/>
            </a:xfrm>
            <a:prstGeom prst="rect">
              <a:avLst/>
            </a:prstGeom>
          </p:spPr>
        </p:pic>
        <p:pic>
          <p:nvPicPr>
            <p:cNvPr id="294" name="Picture 20" descr="Azure Data Factory | SQL Player">
              <a:extLst>
                <a:ext uri="{FF2B5EF4-FFF2-40B4-BE49-F238E27FC236}">
                  <a16:creationId xmlns:a16="http://schemas.microsoft.com/office/drawing/2014/main" id="{74769DD3-6196-4E69-97C5-FE9E4E87B24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29415" y="3162980"/>
              <a:ext cx="567978" cy="486177"/>
            </a:xfrm>
            <a:prstGeom prst="rect">
              <a:avLst/>
            </a:prstGeom>
            <a:noFill/>
            <a:extLst>
              <a:ext uri="{909E8E84-426E-40DD-AFC4-6F175D3DCCD1}">
                <a14:hiddenFill xmlns:a14="http://schemas.microsoft.com/office/drawing/2010/main">
                  <a:solidFill>
                    <a:srgbClr val="FFFFFF"/>
                  </a:solidFill>
                </a14:hiddenFill>
              </a:ext>
            </a:extLst>
          </p:spPr>
        </p:pic>
      </p:grpSp>
      <p:pic>
        <p:nvPicPr>
          <p:cNvPr id="295" name="Picture 294">
            <a:extLst>
              <a:ext uri="{FF2B5EF4-FFF2-40B4-BE49-F238E27FC236}">
                <a16:creationId xmlns:a16="http://schemas.microsoft.com/office/drawing/2014/main" id="{E6582A44-F4EB-4BD5-A512-501928ECB953}"/>
              </a:ext>
            </a:extLst>
          </p:cNvPr>
          <p:cNvPicPr>
            <a:picLocks noChangeAspect="1"/>
          </p:cNvPicPr>
          <p:nvPr/>
        </p:nvPicPr>
        <p:blipFill>
          <a:blip r:embed="rId8"/>
          <a:stretch>
            <a:fillRect/>
          </a:stretch>
        </p:blipFill>
        <p:spPr>
          <a:xfrm>
            <a:off x="6284180" y="1917727"/>
            <a:ext cx="302082" cy="282544"/>
          </a:xfrm>
          <a:prstGeom prst="rect">
            <a:avLst/>
          </a:prstGeom>
        </p:spPr>
      </p:pic>
      <p:cxnSp>
        <p:nvCxnSpPr>
          <p:cNvPr id="296" name="Straight Arrow Connector 295">
            <a:extLst>
              <a:ext uri="{FF2B5EF4-FFF2-40B4-BE49-F238E27FC236}">
                <a16:creationId xmlns:a16="http://schemas.microsoft.com/office/drawing/2014/main" id="{B535CAA3-25AC-4411-93C5-2E6A2A635551}"/>
              </a:ext>
            </a:extLst>
          </p:cNvPr>
          <p:cNvCxnSpPr>
            <a:cxnSpLocks/>
          </p:cNvCxnSpPr>
          <p:nvPr/>
        </p:nvCxnSpPr>
        <p:spPr>
          <a:xfrm flipV="1">
            <a:off x="6718624" y="3530438"/>
            <a:ext cx="0" cy="5429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C8D7DE0A-4D02-493F-B23B-47C48A4FE71F}"/>
              </a:ext>
            </a:extLst>
          </p:cNvPr>
          <p:cNvCxnSpPr>
            <a:cxnSpLocks/>
          </p:cNvCxnSpPr>
          <p:nvPr/>
        </p:nvCxnSpPr>
        <p:spPr>
          <a:xfrm>
            <a:off x="6718624" y="4952019"/>
            <a:ext cx="0" cy="3919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8" name="TextBox 297">
            <a:extLst>
              <a:ext uri="{FF2B5EF4-FFF2-40B4-BE49-F238E27FC236}">
                <a16:creationId xmlns:a16="http://schemas.microsoft.com/office/drawing/2014/main" id="{5A5B6480-CFD3-4CF3-99FA-AAE0ED2C96AD}"/>
              </a:ext>
            </a:extLst>
          </p:cNvPr>
          <p:cNvSpPr txBox="1"/>
          <p:nvPr/>
        </p:nvSpPr>
        <p:spPr>
          <a:xfrm>
            <a:off x="5853727" y="1661732"/>
            <a:ext cx="981551" cy="215444"/>
          </a:xfrm>
          <a:prstGeom prst="rect">
            <a:avLst/>
          </a:prstGeom>
          <a:noFill/>
        </p:spPr>
        <p:txBody>
          <a:bodyPr wrap="square" rtlCol="0">
            <a:spAutoFit/>
          </a:bodyPr>
          <a:lstStyle/>
          <a:p>
            <a:r>
              <a:rPr lang="en-US" sz="800" b="1">
                <a:solidFill>
                  <a:schemeClr val="accent1">
                    <a:lumMod val="75000"/>
                  </a:schemeClr>
                </a:solidFill>
              </a:rPr>
              <a:t>Source Schema</a:t>
            </a:r>
          </a:p>
        </p:txBody>
      </p:sp>
      <p:pic>
        <p:nvPicPr>
          <p:cNvPr id="299" name="Picture 4" descr="Notebook icon - Free download on Iconfinder">
            <a:extLst>
              <a:ext uri="{FF2B5EF4-FFF2-40B4-BE49-F238E27FC236}">
                <a16:creationId xmlns:a16="http://schemas.microsoft.com/office/drawing/2014/main" id="{35786D4F-1FB4-43D2-8066-35BE5D3D034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18624" y="2965343"/>
            <a:ext cx="301669" cy="301669"/>
          </a:xfrm>
          <a:prstGeom prst="rect">
            <a:avLst/>
          </a:prstGeom>
          <a:noFill/>
          <a:extLst>
            <a:ext uri="{909E8E84-426E-40DD-AFC4-6F175D3DCCD1}">
              <a14:hiddenFill xmlns:a14="http://schemas.microsoft.com/office/drawing/2010/main">
                <a:solidFill>
                  <a:srgbClr val="FFFFFF"/>
                </a:solidFill>
              </a14:hiddenFill>
            </a:ext>
          </a:extLst>
        </p:spPr>
      </p:pic>
      <p:sp>
        <p:nvSpPr>
          <p:cNvPr id="300" name="TextBox 299">
            <a:extLst>
              <a:ext uri="{FF2B5EF4-FFF2-40B4-BE49-F238E27FC236}">
                <a16:creationId xmlns:a16="http://schemas.microsoft.com/office/drawing/2014/main" id="{7910282D-D200-4E3D-9593-B828008081AE}"/>
              </a:ext>
            </a:extLst>
          </p:cNvPr>
          <p:cNvSpPr txBox="1"/>
          <p:nvPr/>
        </p:nvSpPr>
        <p:spPr>
          <a:xfrm>
            <a:off x="5533201" y="3116177"/>
            <a:ext cx="896794" cy="338554"/>
          </a:xfrm>
          <a:prstGeom prst="rect">
            <a:avLst/>
          </a:prstGeom>
          <a:noFill/>
        </p:spPr>
        <p:txBody>
          <a:bodyPr wrap="square" rtlCol="0">
            <a:spAutoFit/>
          </a:bodyPr>
          <a:lstStyle/>
          <a:p>
            <a:r>
              <a:rPr lang="en-US" sz="800" b="1">
                <a:solidFill>
                  <a:schemeClr val="accent1">
                    <a:lumMod val="75000"/>
                  </a:schemeClr>
                </a:solidFill>
              </a:rPr>
              <a:t>DETK + Spark Notebooks</a:t>
            </a:r>
          </a:p>
        </p:txBody>
      </p:sp>
    </p:spTree>
    <p:extLst>
      <p:ext uri="{BB962C8B-B14F-4D97-AF65-F5344CB8AC3E}">
        <p14:creationId xmlns:p14="http://schemas.microsoft.com/office/powerpoint/2010/main" val="1631358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87431-3DDE-4EF4-A2A8-835D2DB27E6E}"/>
              </a:ext>
            </a:extLst>
          </p:cNvPr>
          <p:cNvSpPr>
            <a:spLocks noGrp="1"/>
          </p:cNvSpPr>
          <p:nvPr>
            <p:ph type="title"/>
          </p:nvPr>
        </p:nvSpPr>
        <p:spPr/>
        <p:txBody>
          <a:bodyPr/>
          <a:lstStyle/>
          <a:p>
            <a:pPr algn="l"/>
            <a:r>
              <a:rPr lang="en-US"/>
              <a:t>CDMs will live in the data lake to facilitate</a:t>
            </a:r>
            <a:r>
              <a:rPr lang="en-US" b="0"/>
              <a:t> </a:t>
            </a:r>
            <a:r>
              <a:rPr lang="en-US"/>
              <a:t>metadata discovery and interoperability</a:t>
            </a:r>
          </a:p>
        </p:txBody>
      </p:sp>
      <p:sp>
        <p:nvSpPr>
          <p:cNvPr id="4" name="Rectangle 3">
            <a:extLst>
              <a:ext uri="{FF2B5EF4-FFF2-40B4-BE49-F238E27FC236}">
                <a16:creationId xmlns:a16="http://schemas.microsoft.com/office/drawing/2014/main" id="{5290E126-15E6-4B4B-9E27-924229A05804}"/>
              </a:ext>
            </a:extLst>
          </p:cNvPr>
          <p:cNvSpPr/>
          <p:nvPr/>
        </p:nvSpPr>
        <p:spPr>
          <a:xfrm>
            <a:off x="4450813" y="3244334"/>
            <a:ext cx="242374" cy="369332"/>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sp>
        <p:nvSpPr>
          <p:cNvPr id="6" name="Content Placeholder 5">
            <a:extLst>
              <a:ext uri="{FF2B5EF4-FFF2-40B4-BE49-F238E27FC236}">
                <a16:creationId xmlns:a16="http://schemas.microsoft.com/office/drawing/2014/main" id="{63401C4D-9E8C-4DF0-85EC-AF4924839098}"/>
              </a:ext>
            </a:extLst>
          </p:cNvPr>
          <p:cNvSpPr>
            <a:spLocks noGrp="1"/>
          </p:cNvSpPr>
          <p:nvPr>
            <p:ph idx="1"/>
          </p:nvPr>
        </p:nvSpPr>
        <p:spPr>
          <a:xfrm>
            <a:off x="411480" y="1332469"/>
            <a:ext cx="3264227" cy="4914558"/>
          </a:xfrm>
        </p:spPr>
        <p:txBody>
          <a:bodyPr/>
          <a:lstStyle/>
          <a:p>
            <a:r>
              <a:rPr lang="en-US"/>
              <a:t>Enables discoverability based on data-producer metadata</a:t>
            </a:r>
          </a:p>
          <a:p>
            <a:r>
              <a:rPr lang="en-US"/>
              <a:t>Enables the obtaining of semantic information about entity records / attributes and links to underlying data files</a:t>
            </a:r>
          </a:p>
          <a:p>
            <a:r>
              <a:rPr lang="en-US"/>
              <a:t>Indicates compliance with Common Data Model standard entities</a:t>
            </a:r>
          </a:p>
          <a:p>
            <a:r>
              <a:rPr lang="en-US"/>
              <a:t>Provides information about when entities were most recently updated</a:t>
            </a:r>
          </a:p>
          <a:p>
            <a:r>
              <a:rPr lang="en-US"/>
              <a:t>CDMs will live in the Produced folder of the Data Lake</a:t>
            </a:r>
          </a:p>
        </p:txBody>
      </p:sp>
      <p:pic>
        <p:nvPicPr>
          <p:cNvPr id="1026" name="Picture 2" descr="Common Data Model folder structure - *.manifest.cdm.json">
            <a:extLst>
              <a:ext uri="{FF2B5EF4-FFF2-40B4-BE49-F238E27FC236}">
                <a16:creationId xmlns:a16="http://schemas.microsoft.com/office/drawing/2014/main" id="{04A271FF-70F9-4E64-962B-1EFC9195EA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2632" y="2144196"/>
            <a:ext cx="5229225" cy="220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9837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3D81-C52F-4E4F-A1FF-13BBD7396DDE}"/>
              </a:ext>
            </a:extLst>
          </p:cNvPr>
          <p:cNvSpPr>
            <a:spLocks noGrp="1"/>
          </p:cNvSpPr>
          <p:nvPr>
            <p:ph type="title"/>
          </p:nvPr>
        </p:nvSpPr>
        <p:spPr/>
        <p:txBody>
          <a:bodyPr/>
          <a:lstStyle/>
          <a:p>
            <a:pPr algn="l"/>
            <a:r>
              <a:rPr lang="en-US"/>
              <a:t>Proposed Architecture to Incorporate IDW and CDM into the Chevron Digital Ecosystem </a:t>
            </a:r>
          </a:p>
        </p:txBody>
      </p:sp>
      <p:grpSp>
        <p:nvGrpSpPr>
          <p:cNvPr id="4" name="Group 3">
            <a:extLst>
              <a:ext uri="{FF2B5EF4-FFF2-40B4-BE49-F238E27FC236}">
                <a16:creationId xmlns:a16="http://schemas.microsoft.com/office/drawing/2014/main" id="{E41D46ED-010E-42F8-AA04-9E50CDC26134}"/>
              </a:ext>
            </a:extLst>
          </p:cNvPr>
          <p:cNvGrpSpPr/>
          <p:nvPr/>
        </p:nvGrpSpPr>
        <p:grpSpPr>
          <a:xfrm>
            <a:off x="137152" y="1543049"/>
            <a:ext cx="9149723" cy="4648201"/>
            <a:chOff x="137152" y="1071363"/>
            <a:chExt cx="11768350" cy="5651652"/>
          </a:xfrm>
        </p:grpSpPr>
        <p:sp>
          <p:nvSpPr>
            <p:cNvPr id="48" name="Rectangle 47">
              <a:extLst>
                <a:ext uri="{FF2B5EF4-FFF2-40B4-BE49-F238E27FC236}">
                  <a16:creationId xmlns:a16="http://schemas.microsoft.com/office/drawing/2014/main" id="{76709F18-B7EA-4E9D-8AB8-8C65531B3A3A}"/>
                </a:ext>
              </a:extLst>
            </p:cNvPr>
            <p:cNvSpPr/>
            <p:nvPr/>
          </p:nvSpPr>
          <p:spPr>
            <a:xfrm>
              <a:off x="137152" y="4067859"/>
              <a:ext cx="5709212" cy="2655156"/>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FBB3A1F-84EE-41EB-8CDF-9788EF823687}"/>
                </a:ext>
              </a:extLst>
            </p:cNvPr>
            <p:cNvSpPr/>
            <p:nvPr/>
          </p:nvSpPr>
          <p:spPr>
            <a:xfrm>
              <a:off x="7412899" y="1071363"/>
              <a:ext cx="2224088" cy="94031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10">
              <a:extLst>
                <a:ext uri="{FF2B5EF4-FFF2-40B4-BE49-F238E27FC236}">
                  <a16:creationId xmlns:a16="http://schemas.microsoft.com/office/drawing/2014/main" id="{9B3B05C5-55EC-46F9-9DB0-4CCBA9DB5F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507" y="2733946"/>
              <a:ext cx="504825" cy="647700"/>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11">
              <a:extLst>
                <a:ext uri="{FF2B5EF4-FFF2-40B4-BE49-F238E27FC236}">
                  <a16:creationId xmlns:a16="http://schemas.microsoft.com/office/drawing/2014/main" id="{715212CC-DA02-4A05-8222-4CAB81ABD5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1364" y="2691897"/>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2">
              <a:extLst>
                <a:ext uri="{FF2B5EF4-FFF2-40B4-BE49-F238E27FC236}">
                  <a16:creationId xmlns:a16="http://schemas.microsoft.com/office/drawing/2014/main" id="{E2A3D4D9-7FC0-429A-BD10-FD65CC167F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6818" y="2733947"/>
              <a:ext cx="476250" cy="64770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4">
              <a:extLst>
                <a:ext uri="{FF2B5EF4-FFF2-40B4-BE49-F238E27FC236}">
                  <a16:creationId xmlns:a16="http://schemas.microsoft.com/office/drawing/2014/main" id="{E1AFAF7C-A409-4883-950A-6E2DA8F7A7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99553" y="5259595"/>
              <a:ext cx="400050" cy="428625"/>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a:extLst>
                <a:ext uri="{FF2B5EF4-FFF2-40B4-BE49-F238E27FC236}">
                  <a16:creationId xmlns:a16="http://schemas.microsoft.com/office/drawing/2014/main" id="{6ED09D77-99CE-4BF3-AE37-74A2184093AB}"/>
                </a:ext>
              </a:extLst>
            </p:cNvPr>
            <p:cNvSpPr txBox="1"/>
            <p:nvPr/>
          </p:nvSpPr>
          <p:spPr>
            <a:xfrm>
              <a:off x="648081" y="3372393"/>
              <a:ext cx="1027611" cy="533751"/>
            </a:xfrm>
            <a:prstGeom prst="rect">
              <a:avLst/>
            </a:prstGeom>
            <a:noFill/>
          </p:spPr>
          <p:txBody>
            <a:bodyPr wrap="square" rtlCol="0">
              <a:spAutoFit/>
            </a:bodyPr>
            <a:lstStyle/>
            <a:p>
              <a:r>
                <a:rPr lang="en-US" sz="1100" b="1"/>
                <a:t>Data Architect</a:t>
              </a:r>
            </a:p>
          </p:txBody>
        </p:sp>
        <p:pic>
          <p:nvPicPr>
            <p:cNvPr id="55" name="Picture 54">
              <a:extLst>
                <a:ext uri="{FF2B5EF4-FFF2-40B4-BE49-F238E27FC236}">
                  <a16:creationId xmlns:a16="http://schemas.microsoft.com/office/drawing/2014/main" id="{49B828B6-C341-4F83-983D-8ADDC5B43BA6}"/>
                </a:ext>
              </a:extLst>
            </p:cNvPr>
            <p:cNvPicPr>
              <a:picLocks noChangeAspect="1"/>
            </p:cNvPicPr>
            <p:nvPr/>
          </p:nvPicPr>
          <p:blipFill>
            <a:blip r:embed="rId6"/>
            <a:stretch>
              <a:fillRect/>
            </a:stretch>
          </p:blipFill>
          <p:spPr>
            <a:xfrm>
              <a:off x="2749571" y="2587056"/>
              <a:ext cx="1414039" cy="941481"/>
            </a:xfrm>
            <a:prstGeom prst="rect">
              <a:avLst/>
            </a:prstGeom>
          </p:spPr>
        </p:pic>
        <p:pic>
          <p:nvPicPr>
            <p:cNvPr id="56" name="Picture 16">
              <a:extLst>
                <a:ext uri="{FF2B5EF4-FFF2-40B4-BE49-F238E27FC236}">
                  <a16:creationId xmlns:a16="http://schemas.microsoft.com/office/drawing/2014/main" id="{BFDC3573-6DD2-4266-8917-4E55FBC35F7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68439" y="1410045"/>
              <a:ext cx="409575" cy="428625"/>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18">
              <a:extLst>
                <a:ext uri="{FF2B5EF4-FFF2-40B4-BE49-F238E27FC236}">
                  <a16:creationId xmlns:a16="http://schemas.microsoft.com/office/drawing/2014/main" id="{AC63EEFC-EFD9-4077-B224-E64BCB189D2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15393" y="1410046"/>
              <a:ext cx="419100" cy="428625"/>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0">
              <a:extLst>
                <a:ext uri="{FF2B5EF4-FFF2-40B4-BE49-F238E27FC236}">
                  <a16:creationId xmlns:a16="http://schemas.microsoft.com/office/drawing/2014/main" id="{FBC47D59-6758-4EAD-92D2-1DD25EC9C90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99676" y="1410046"/>
              <a:ext cx="428625" cy="428625"/>
            </a:xfrm>
            <a:prstGeom prst="rect">
              <a:avLst/>
            </a:prstGeom>
            <a:noFill/>
            <a:extLst>
              <a:ext uri="{909E8E84-426E-40DD-AFC4-6F175D3DCCD1}">
                <a14:hiddenFill xmlns:a14="http://schemas.microsoft.com/office/drawing/2010/main">
                  <a:solidFill>
                    <a:srgbClr val="FFFFFF"/>
                  </a:solidFill>
                </a14:hiddenFill>
              </a:ext>
            </a:extLst>
          </p:spPr>
        </p:pic>
        <p:sp>
          <p:nvSpPr>
            <p:cNvPr id="59" name="TextBox 58">
              <a:extLst>
                <a:ext uri="{FF2B5EF4-FFF2-40B4-BE49-F238E27FC236}">
                  <a16:creationId xmlns:a16="http://schemas.microsoft.com/office/drawing/2014/main" id="{2D9AB5C4-420C-4867-A490-FFF9BF777232}"/>
                </a:ext>
              </a:extLst>
            </p:cNvPr>
            <p:cNvSpPr txBox="1"/>
            <p:nvPr/>
          </p:nvSpPr>
          <p:spPr>
            <a:xfrm>
              <a:off x="7412899" y="1071363"/>
              <a:ext cx="2224087" cy="343126"/>
            </a:xfrm>
            <a:prstGeom prst="rect">
              <a:avLst/>
            </a:prstGeom>
            <a:noFill/>
          </p:spPr>
          <p:txBody>
            <a:bodyPr wrap="square" rtlCol="0">
              <a:spAutoFit/>
            </a:bodyPr>
            <a:lstStyle/>
            <a:p>
              <a:r>
                <a:rPr lang="en-US" sz="1200" b="1"/>
                <a:t>Azure Data Services</a:t>
              </a:r>
            </a:p>
          </p:txBody>
        </p:sp>
        <p:sp>
          <p:nvSpPr>
            <p:cNvPr id="60" name="TextBox 59">
              <a:extLst>
                <a:ext uri="{FF2B5EF4-FFF2-40B4-BE49-F238E27FC236}">
                  <a16:creationId xmlns:a16="http://schemas.microsoft.com/office/drawing/2014/main" id="{41A68EB0-6B24-45DC-ACC4-D81BD4A6A3A5}"/>
                </a:ext>
              </a:extLst>
            </p:cNvPr>
            <p:cNvSpPr txBox="1"/>
            <p:nvPr/>
          </p:nvSpPr>
          <p:spPr>
            <a:xfrm>
              <a:off x="3160911" y="3528538"/>
              <a:ext cx="591358" cy="324063"/>
            </a:xfrm>
            <a:prstGeom prst="rect">
              <a:avLst/>
            </a:prstGeom>
            <a:noFill/>
          </p:spPr>
          <p:txBody>
            <a:bodyPr wrap="square" rtlCol="0">
              <a:spAutoFit/>
            </a:bodyPr>
            <a:lstStyle/>
            <a:p>
              <a:r>
                <a:rPr lang="en-US" sz="1100" b="1"/>
                <a:t>IDW</a:t>
              </a:r>
            </a:p>
          </p:txBody>
        </p:sp>
        <p:sp>
          <p:nvSpPr>
            <p:cNvPr id="61" name="TextBox 60">
              <a:extLst>
                <a:ext uri="{FF2B5EF4-FFF2-40B4-BE49-F238E27FC236}">
                  <a16:creationId xmlns:a16="http://schemas.microsoft.com/office/drawing/2014/main" id="{078409E1-E58F-48AD-BAF7-4E5483A1989E}"/>
                </a:ext>
              </a:extLst>
            </p:cNvPr>
            <p:cNvSpPr txBox="1"/>
            <p:nvPr/>
          </p:nvSpPr>
          <p:spPr>
            <a:xfrm>
              <a:off x="5553545" y="3320610"/>
              <a:ext cx="1436585" cy="571876"/>
            </a:xfrm>
            <a:prstGeom prst="rect">
              <a:avLst/>
            </a:prstGeom>
            <a:noFill/>
          </p:spPr>
          <p:txBody>
            <a:bodyPr wrap="square" rtlCol="0">
              <a:spAutoFit/>
            </a:bodyPr>
            <a:lstStyle/>
            <a:p>
              <a:r>
                <a:rPr lang="en-US" sz="1200" b="1"/>
                <a:t>Central CDM Repository</a:t>
              </a:r>
            </a:p>
          </p:txBody>
        </p:sp>
        <p:sp>
          <p:nvSpPr>
            <p:cNvPr id="62" name="TextBox 61">
              <a:extLst>
                <a:ext uri="{FF2B5EF4-FFF2-40B4-BE49-F238E27FC236}">
                  <a16:creationId xmlns:a16="http://schemas.microsoft.com/office/drawing/2014/main" id="{689D303E-3614-446C-B379-E7193082C6D1}"/>
                </a:ext>
              </a:extLst>
            </p:cNvPr>
            <p:cNvSpPr txBox="1"/>
            <p:nvPr/>
          </p:nvSpPr>
          <p:spPr>
            <a:xfrm>
              <a:off x="8085772" y="3372393"/>
              <a:ext cx="1027611" cy="571876"/>
            </a:xfrm>
            <a:prstGeom prst="rect">
              <a:avLst/>
            </a:prstGeom>
            <a:noFill/>
          </p:spPr>
          <p:txBody>
            <a:bodyPr wrap="square" rtlCol="0">
              <a:spAutoFit/>
            </a:bodyPr>
            <a:lstStyle/>
            <a:p>
              <a:r>
                <a:rPr lang="en-US" sz="1200" b="1"/>
                <a:t>Data Lake</a:t>
              </a:r>
            </a:p>
          </p:txBody>
        </p:sp>
        <p:sp>
          <p:nvSpPr>
            <p:cNvPr id="63" name="TextBox 62">
              <a:extLst>
                <a:ext uri="{FF2B5EF4-FFF2-40B4-BE49-F238E27FC236}">
                  <a16:creationId xmlns:a16="http://schemas.microsoft.com/office/drawing/2014/main" id="{64B8AB8E-7204-4D75-8CD2-23318A48B42E}"/>
                </a:ext>
              </a:extLst>
            </p:cNvPr>
            <p:cNvSpPr txBox="1"/>
            <p:nvPr/>
          </p:nvSpPr>
          <p:spPr>
            <a:xfrm>
              <a:off x="10573966" y="3321035"/>
              <a:ext cx="1331536" cy="571876"/>
            </a:xfrm>
            <a:prstGeom prst="rect">
              <a:avLst/>
            </a:prstGeom>
            <a:noFill/>
          </p:spPr>
          <p:txBody>
            <a:bodyPr wrap="square" rtlCol="0">
              <a:spAutoFit/>
            </a:bodyPr>
            <a:lstStyle/>
            <a:p>
              <a:r>
                <a:rPr lang="en-US" sz="1200" b="1"/>
                <a:t>Synapse Analytics</a:t>
              </a:r>
            </a:p>
          </p:txBody>
        </p:sp>
        <p:sp>
          <p:nvSpPr>
            <p:cNvPr id="64" name="TextBox 63">
              <a:extLst>
                <a:ext uri="{FF2B5EF4-FFF2-40B4-BE49-F238E27FC236}">
                  <a16:creationId xmlns:a16="http://schemas.microsoft.com/office/drawing/2014/main" id="{51582071-3A50-448B-B247-DF87F8549357}"/>
                </a:ext>
              </a:extLst>
            </p:cNvPr>
            <p:cNvSpPr txBox="1"/>
            <p:nvPr/>
          </p:nvSpPr>
          <p:spPr>
            <a:xfrm>
              <a:off x="8160607" y="5766524"/>
              <a:ext cx="1147770" cy="336797"/>
            </a:xfrm>
            <a:prstGeom prst="rect">
              <a:avLst/>
            </a:prstGeom>
            <a:noFill/>
          </p:spPr>
          <p:txBody>
            <a:bodyPr wrap="square" rtlCol="0">
              <a:spAutoFit/>
            </a:bodyPr>
            <a:lstStyle/>
            <a:p>
              <a:r>
                <a:rPr lang="en-US" sz="1200" b="1"/>
                <a:t>Power BI</a:t>
              </a:r>
            </a:p>
          </p:txBody>
        </p:sp>
        <p:cxnSp>
          <p:nvCxnSpPr>
            <p:cNvPr id="65" name="Straight Arrow Connector 64">
              <a:extLst>
                <a:ext uri="{FF2B5EF4-FFF2-40B4-BE49-F238E27FC236}">
                  <a16:creationId xmlns:a16="http://schemas.microsoft.com/office/drawing/2014/main" id="{CA053BE8-C4B0-41C2-87D1-680E94FF187A}"/>
                </a:ext>
              </a:extLst>
            </p:cNvPr>
            <p:cNvCxnSpPr/>
            <p:nvPr/>
          </p:nvCxnSpPr>
          <p:spPr>
            <a:xfrm>
              <a:off x="1384663" y="3126377"/>
              <a:ext cx="113211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1DDCFC6F-FC51-4B28-8645-D50978A06FA2}"/>
                </a:ext>
              </a:extLst>
            </p:cNvPr>
            <p:cNvCxnSpPr/>
            <p:nvPr/>
          </p:nvCxnSpPr>
          <p:spPr>
            <a:xfrm>
              <a:off x="4489269" y="3126377"/>
              <a:ext cx="113211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F63BE85-B229-4A7B-97BC-1367FE47428C}"/>
                </a:ext>
              </a:extLst>
            </p:cNvPr>
            <p:cNvCxnSpPr/>
            <p:nvPr/>
          </p:nvCxnSpPr>
          <p:spPr>
            <a:xfrm>
              <a:off x="6873996" y="3126377"/>
              <a:ext cx="113211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F70F3192-BFF5-465E-9C17-93F84B2B2B84}"/>
                </a:ext>
              </a:extLst>
            </p:cNvPr>
            <p:cNvCxnSpPr/>
            <p:nvPr/>
          </p:nvCxnSpPr>
          <p:spPr>
            <a:xfrm>
              <a:off x="9230337" y="3105352"/>
              <a:ext cx="113211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996E7BE-1745-4256-ACD8-B42F0BDD62D8}"/>
                </a:ext>
              </a:extLst>
            </p:cNvPr>
            <p:cNvCxnSpPr>
              <a:cxnSpLocks/>
            </p:cNvCxnSpPr>
            <p:nvPr/>
          </p:nvCxnSpPr>
          <p:spPr>
            <a:xfrm rot="10800000">
              <a:off x="9208226" y="3251251"/>
              <a:ext cx="113211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8D84EC1-B341-4BDC-A4F3-3B9AEDCE04D8}"/>
                </a:ext>
              </a:extLst>
            </p:cNvPr>
            <p:cNvCxnSpPr>
              <a:cxnSpLocks/>
            </p:cNvCxnSpPr>
            <p:nvPr/>
          </p:nvCxnSpPr>
          <p:spPr>
            <a:xfrm rot="5400000">
              <a:off x="7967795" y="4564796"/>
              <a:ext cx="113211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4868C5C7-9FA7-4CD8-8B35-7EA7FDC79E89}"/>
                </a:ext>
              </a:extLst>
            </p:cNvPr>
            <p:cNvCxnSpPr>
              <a:cxnSpLocks/>
            </p:cNvCxnSpPr>
            <p:nvPr/>
          </p:nvCxnSpPr>
          <p:spPr>
            <a:xfrm flipV="1">
              <a:off x="8524943" y="2154547"/>
              <a:ext cx="0" cy="5373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4E18834E-6ED5-4287-802D-B8EE511839DB}"/>
                </a:ext>
              </a:extLst>
            </p:cNvPr>
            <p:cNvSpPr txBox="1"/>
            <p:nvPr/>
          </p:nvSpPr>
          <p:spPr>
            <a:xfrm>
              <a:off x="1384663" y="2637456"/>
              <a:ext cx="1128727" cy="261610"/>
            </a:xfrm>
            <a:prstGeom prst="rect">
              <a:avLst/>
            </a:prstGeom>
            <a:noFill/>
          </p:spPr>
          <p:txBody>
            <a:bodyPr wrap="square" rtlCol="0">
              <a:spAutoFit/>
            </a:bodyPr>
            <a:lstStyle/>
            <a:p>
              <a:r>
                <a:rPr lang="en-US" sz="1100"/>
                <a:t>Develop Model</a:t>
              </a:r>
            </a:p>
          </p:txBody>
        </p:sp>
        <p:sp>
          <p:nvSpPr>
            <p:cNvPr id="73" name="TextBox 72">
              <a:extLst>
                <a:ext uri="{FF2B5EF4-FFF2-40B4-BE49-F238E27FC236}">
                  <a16:creationId xmlns:a16="http://schemas.microsoft.com/office/drawing/2014/main" id="{C8B39EA7-0CF2-4161-9A40-0D9581FB089E}"/>
                </a:ext>
              </a:extLst>
            </p:cNvPr>
            <p:cNvSpPr txBox="1"/>
            <p:nvPr/>
          </p:nvSpPr>
          <p:spPr>
            <a:xfrm>
              <a:off x="4455364" y="3141356"/>
              <a:ext cx="1340242" cy="533751"/>
            </a:xfrm>
            <a:prstGeom prst="rect">
              <a:avLst/>
            </a:prstGeom>
            <a:noFill/>
          </p:spPr>
          <p:txBody>
            <a:bodyPr wrap="square" rtlCol="0">
              <a:spAutoFit/>
            </a:bodyPr>
            <a:lstStyle/>
            <a:p>
              <a:r>
                <a:rPr lang="en-US" sz="1100"/>
                <a:t>PR Directive File</a:t>
              </a:r>
            </a:p>
          </p:txBody>
        </p:sp>
        <p:sp>
          <p:nvSpPr>
            <p:cNvPr id="74" name="TextBox 73">
              <a:extLst>
                <a:ext uri="{FF2B5EF4-FFF2-40B4-BE49-F238E27FC236}">
                  <a16:creationId xmlns:a16="http://schemas.microsoft.com/office/drawing/2014/main" id="{AF139738-5227-456B-9A5F-BA29C7F032B6}"/>
                </a:ext>
              </a:extLst>
            </p:cNvPr>
            <p:cNvSpPr txBox="1"/>
            <p:nvPr/>
          </p:nvSpPr>
          <p:spPr>
            <a:xfrm>
              <a:off x="6516207" y="2592626"/>
              <a:ext cx="1935039" cy="533751"/>
            </a:xfrm>
            <a:prstGeom prst="rect">
              <a:avLst/>
            </a:prstGeom>
            <a:noFill/>
          </p:spPr>
          <p:txBody>
            <a:bodyPr wrap="square" rtlCol="0">
              <a:spAutoFit/>
            </a:bodyPr>
            <a:lstStyle/>
            <a:p>
              <a:r>
                <a:rPr lang="en-US" sz="1100"/>
                <a:t>Deployment Pipeline Deploys CDMs</a:t>
              </a:r>
            </a:p>
          </p:txBody>
        </p:sp>
        <p:sp>
          <p:nvSpPr>
            <p:cNvPr id="75" name="TextBox 74">
              <a:extLst>
                <a:ext uri="{FF2B5EF4-FFF2-40B4-BE49-F238E27FC236}">
                  <a16:creationId xmlns:a16="http://schemas.microsoft.com/office/drawing/2014/main" id="{EFE53450-BE7A-469D-86A6-53813AF0F7C2}"/>
                </a:ext>
              </a:extLst>
            </p:cNvPr>
            <p:cNvSpPr txBox="1"/>
            <p:nvPr/>
          </p:nvSpPr>
          <p:spPr>
            <a:xfrm>
              <a:off x="8844432" y="3267383"/>
              <a:ext cx="1666372" cy="743438"/>
            </a:xfrm>
            <a:prstGeom prst="rect">
              <a:avLst/>
            </a:prstGeom>
            <a:noFill/>
          </p:spPr>
          <p:txBody>
            <a:bodyPr wrap="square" rtlCol="0">
              <a:spAutoFit/>
            </a:bodyPr>
            <a:lstStyle/>
            <a:p>
              <a:r>
                <a:rPr lang="en-US" sz="1100"/>
                <a:t>Generates CDM </a:t>
              </a:r>
            </a:p>
            <a:p>
              <a:r>
                <a:rPr lang="en-US" sz="1100"/>
                <a:t>Data and </a:t>
              </a:r>
            </a:p>
            <a:p>
              <a:r>
                <a:rPr lang="en-US" sz="1100"/>
                <a:t>Resolved Entities</a:t>
              </a:r>
            </a:p>
          </p:txBody>
        </p:sp>
        <p:sp>
          <p:nvSpPr>
            <p:cNvPr id="76" name="TextBox 75">
              <a:extLst>
                <a:ext uri="{FF2B5EF4-FFF2-40B4-BE49-F238E27FC236}">
                  <a16:creationId xmlns:a16="http://schemas.microsoft.com/office/drawing/2014/main" id="{D9FACFD4-E855-4447-8097-55FD215FB992}"/>
                </a:ext>
              </a:extLst>
            </p:cNvPr>
            <p:cNvSpPr txBox="1"/>
            <p:nvPr/>
          </p:nvSpPr>
          <p:spPr>
            <a:xfrm>
              <a:off x="8836764" y="2637339"/>
              <a:ext cx="2412336" cy="533751"/>
            </a:xfrm>
            <a:prstGeom prst="rect">
              <a:avLst/>
            </a:prstGeom>
            <a:noFill/>
          </p:spPr>
          <p:txBody>
            <a:bodyPr wrap="square" rtlCol="0">
              <a:spAutoFit/>
            </a:bodyPr>
            <a:lstStyle/>
            <a:p>
              <a:r>
                <a:rPr lang="en-US" sz="1100"/>
                <a:t>Utilizes CDM Schemas and Refined Data</a:t>
              </a:r>
            </a:p>
          </p:txBody>
        </p:sp>
        <p:sp>
          <p:nvSpPr>
            <p:cNvPr id="77" name="TextBox 76">
              <a:extLst>
                <a:ext uri="{FF2B5EF4-FFF2-40B4-BE49-F238E27FC236}">
                  <a16:creationId xmlns:a16="http://schemas.microsoft.com/office/drawing/2014/main" id="{4C3E4A06-0B98-4AB2-8F64-39FC51DF758B}"/>
                </a:ext>
              </a:extLst>
            </p:cNvPr>
            <p:cNvSpPr txBox="1"/>
            <p:nvPr/>
          </p:nvSpPr>
          <p:spPr>
            <a:xfrm>
              <a:off x="8599576" y="2074982"/>
              <a:ext cx="2224063" cy="533751"/>
            </a:xfrm>
            <a:prstGeom prst="rect">
              <a:avLst/>
            </a:prstGeom>
            <a:noFill/>
          </p:spPr>
          <p:txBody>
            <a:bodyPr wrap="square" rtlCol="0">
              <a:spAutoFit/>
            </a:bodyPr>
            <a:lstStyle/>
            <a:p>
              <a:r>
                <a:rPr lang="en-US" sz="1100"/>
                <a:t>Utilizes CDM Data and Resolved Entities</a:t>
              </a:r>
            </a:p>
          </p:txBody>
        </p:sp>
        <p:cxnSp>
          <p:nvCxnSpPr>
            <p:cNvPr id="78" name="Straight Arrow Connector 77">
              <a:extLst>
                <a:ext uri="{FF2B5EF4-FFF2-40B4-BE49-F238E27FC236}">
                  <a16:creationId xmlns:a16="http://schemas.microsoft.com/office/drawing/2014/main" id="{EE126AB4-4CE5-4B5D-98F5-A170E9DE7408}"/>
                </a:ext>
              </a:extLst>
            </p:cNvPr>
            <p:cNvCxnSpPr>
              <a:cxnSpLocks/>
            </p:cNvCxnSpPr>
            <p:nvPr/>
          </p:nvCxnSpPr>
          <p:spPr>
            <a:xfrm>
              <a:off x="5042263" y="2154547"/>
              <a:ext cx="0" cy="57939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79" name="Picture 10">
              <a:extLst>
                <a:ext uri="{FF2B5EF4-FFF2-40B4-BE49-F238E27FC236}">
                  <a16:creationId xmlns:a16="http://schemas.microsoft.com/office/drawing/2014/main" id="{710E6D25-311C-4B17-9B69-929D9EE04DD4}"/>
                </a:ext>
              </a:extLst>
            </p:cNvPr>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35043" y="1583494"/>
              <a:ext cx="333733" cy="428186"/>
            </a:xfrm>
            <a:prstGeom prst="rect">
              <a:avLst/>
            </a:prstGeom>
            <a:noFill/>
            <a:extLst>
              <a:ext uri="{909E8E84-426E-40DD-AFC4-6F175D3DCCD1}">
                <a14:hiddenFill xmlns:a14="http://schemas.microsoft.com/office/drawing/2010/main">
                  <a:solidFill>
                    <a:srgbClr val="FFFFFF"/>
                  </a:solidFill>
                </a14:hiddenFill>
              </a:ext>
            </a:extLst>
          </p:spPr>
        </p:pic>
        <p:sp>
          <p:nvSpPr>
            <p:cNvPr id="80" name="TextBox 79">
              <a:extLst>
                <a:ext uri="{FF2B5EF4-FFF2-40B4-BE49-F238E27FC236}">
                  <a16:creationId xmlns:a16="http://schemas.microsoft.com/office/drawing/2014/main" id="{A8810E9D-3234-474E-AA7F-468D32792A3F}"/>
                </a:ext>
              </a:extLst>
            </p:cNvPr>
            <p:cNvSpPr txBox="1"/>
            <p:nvPr/>
          </p:nvSpPr>
          <p:spPr>
            <a:xfrm>
              <a:off x="5026082" y="2075014"/>
              <a:ext cx="1027613" cy="430887"/>
            </a:xfrm>
            <a:prstGeom prst="rect">
              <a:avLst/>
            </a:prstGeom>
            <a:noFill/>
          </p:spPr>
          <p:txBody>
            <a:bodyPr wrap="square" rtlCol="0">
              <a:spAutoFit/>
            </a:bodyPr>
            <a:lstStyle/>
            <a:p>
              <a:r>
                <a:rPr lang="en-US" sz="1100"/>
                <a:t>Models Approved</a:t>
              </a:r>
            </a:p>
          </p:txBody>
        </p:sp>
        <p:pic>
          <p:nvPicPr>
            <p:cNvPr id="81" name="Picture 10">
              <a:extLst>
                <a:ext uri="{FF2B5EF4-FFF2-40B4-BE49-F238E27FC236}">
                  <a16:creationId xmlns:a16="http://schemas.microsoft.com/office/drawing/2014/main" id="{0B905131-104D-42DD-9141-17C554BDD103}"/>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06155" y="1575217"/>
              <a:ext cx="333733" cy="428186"/>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a:extLst>
                <a:ext uri="{FF2B5EF4-FFF2-40B4-BE49-F238E27FC236}">
                  <a16:creationId xmlns:a16="http://schemas.microsoft.com/office/drawing/2014/main" id="{A017AFB8-2C4E-4FA6-869F-4D7572D70944}"/>
                </a:ext>
              </a:extLst>
            </p:cNvPr>
            <p:cNvSpPr txBox="1"/>
            <p:nvPr/>
          </p:nvSpPr>
          <p:spPr>
            <a:xfrm>
              <a:off x="3891004" y="1166360"/>
              <a:ext cx="1128721" cy="369332"/>
            </a:xfrm>
            <a:prstGeom prst="rect">
              <a:avLst/>
            </a:prstGeom>
            <a:noFill/>
          </p:spPr>
          <p:txBody>
            <a:bodyPr wrap="square" rtlCol="0">
              <a:spAutoFit/>
            </a:bodyPr>
            <a:lstStyle/>
            <a:p>
              <a:r>
                <a:rPr lang="en-US" sz="900"/>
                <a:t>Enterprise Data Architect</a:t>
              </a:r>
            </a:p>
          </p:txBody>
        </p:sp>
        <p:sp>
          <p:nvSpPr>
            <p:cNvPr id="83" name="TextBox 82">
              <a:extLst>
                <a:ext uri="{FF2B5EF4-FFF2-40B4-BE49-F238E27FC236}">
                  <a16:creationId xmlns:a16="http://schemas.microsoft.com/office/drawing/2014/main" id="{549893FA-EC28-4BA1-92A8-348B9EF06545}"/>
                </a:ext>
              </a:extLst>
            </p:cNvPr>
            <p:cNvSpPr txBox="1"/>
            <p:nvPr/>
          </p:nvSpPr>
          <p:spPr>
            <a:xfrm>
              <a:off x="5422243" y="1219650"/>
              <a:ext cx="1128721" cy="230831"/>
            </a:xfrm>
            <a:prstGeom prst="rect">
              <a:avLst/>
            </a:prstGeom>
            <a:noFill/>
          </p:spPr>
          <p:txBody>
            <a:bodyPr wrap="square" rtlCol="0">
              <a:spAutoFit/>
            </a:bodyPr>
            <a:lstStyle/>
            <a:p>
              <a:r>
                <a:rPr lang="en-US" sz="900"/>
                <a:t>Platform Approver</a:t>
              </a:r>
            </a:p>
          </p:txBody>
        </p:sp>
        <p:sp>
          <p:nvSpPr>
            <p:cNvPr id="84" name="Plus Sign 83">
              <a:extLst>
                <a:ext uri="{FF2B5EF4-FFF2-40B4-BE49-F238E27FC236}">
                  <a16:creationId xmlns:a16="http://schemas.microsoft.com/office/drawing/2014/main" id="{4DEAB1A6-5BA5-4C4A-90D8-F8F52D86316A}"/>
                </a:ext>
              </a:extLst>
            </p:cNvPr>
            <p:cNvSpPr/>
            <p:nvPr/>
          </p:nvSpPr>
          <p:spPr>
            <a:xfrm>
              <a:off x="4954897" y="1739017"/>
              <a:ext cx="171623" cy="17901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5" name="Picture 10">
              <a:extLst>
                <a:ext uri="{FF2B5EF4-FFF2-40B4-BE49-F238E27FC236}">
                  <a16:creationId xmlns:a16="http://schemas.microsoft.com/office/drawing/2014/main" id="{7BA31F19-8C3D-4A74-AB62-CFFF994038D0}"/>
                </a:ext>
              </a:extLst>
            </p:cNvPr>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27178" y="4376996"/>
              <a:ext cx="333733" cy="428186"/>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10">
              <a:extLst>
                <a:ext uri="{FF2B5EF4-FFF2-40B4-BE49-F238E27FC236}">
                  <a16:creationId xmlns:a16="http://schemas.microsoft.com/office/drawing/2014/main" id="{FDE97F7A-D416-4B31-84FF-BE9F76DDA34D}"/>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4739" y="5969824"/>
              <a:ext cx="333733" cy="428186"/>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10">
              <a:extLst>
                <a:ext uri="{FF2B5EF4-FFF2-40B4-BE49-F238E27FC236}">
                  <a16:creationId xmlns:a16="http://schemas.microsoft.com/office/drawing/2014/main" id="{2E07148D-D557-427A-BE08-F710259A281D}"/>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02291" y="5969824"/>
              <a:ext cx="333733" cy="428186"/>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87">
              <a:extLst>
                <a:ext uri="{FF2B5EF4-FFF2-40B4-BE49-F238E27FC236}">
                  <a16:creationId xmlns:a16="http://schemas.microsoft.com/office/drawing/2014/main" id="{181632B4-B79D-4FD1-8C7F-B58AC4373130}"/>
                </a:ext>
              </a:extLst>
            </p:cNvPr>
            <p:cNvPicPr>
              <a:picLocks noChangeAspect="1"/>
            </p:cNvPicPr>
            <p:nvPr/>
          </p:nvPicPr>
          <p:blipFill>
            <a:blip r:embed="rId10"/>
            <a:stretch>
              <a:fillRect/>
            </a:stretch>
          </p:blipFill>
          <p:spPr>
            <a:xfrm>
              <a:off x="1474402" y="5755731"/>
              <a:ext cx="402579" cy="422164"/>
            </a:xfrm>
            <a:prstGeom prst="rect">
              <a:avLst/>
            </a:prstGeom>
          </p:spPr>
        </p:pic>
        <p:pic>
          <p:nvPicPr>
            <p:cNvPr id="89" name="Picture 88">
              <a:extLst>
                <a:ext uri="{FF2B5EF4-FFF2-40B4-BE49-F238E27FC236}">
                  <a16:creationId xmlns:a16="http://schemas.microsoft.com/office/drawing/2014/main" id="{9CB6DFF0-D11B-4A92-8CFE-A40B6B0519D2}"/>
                </a:ext>
              </a:extLst>
            </p:cNvPr>
            <p:cNvPicPr>
              <a:picLocks noChangeAspect="1"/>
            </p:cNvPicPr>
            <p:nvPr/>
          </p:nvPicPr>
          <p:blipFill>
            <a:blip r:embed="rId10"/>
            <a:stretch>
              <a:fillRect/>
            </a:stretch>
          </p:blipFill>
          <p:spPr>
            <a:xfrm>
              <a:off x="2788625" y="4935575"/>
              <a:ext cx="402579" cy="422164"/>
            </a:xfrm>
            <a:prstGeom prst="rect">
              <a:avLst/>
            </a:prstGeom>
          </p:spPr>
        </p:pic>
        <p:pic>
          <p:nvPicPr>
            <p:cNvPr id="90" name="Picture 89">
              <a:extLst>
                <a:ext uri="{FF2B5EF4-FFF2-40B4-BE49-F238E27FC236}">
                  <a16:creationId xmlns:a16="http://schemas.microsoft.com/office/drawing/2014/main" id="{0A72FE20-A68B-4261-9C53-7F3255174C70}"/>
                </a:ext>
              </a:extLst>
            </p:cNvPr>
            <p:cNvPicPr>
              <a:picLocks noChangeAspect="1"/>
            </p:cNvPicPr>
            <p:nvPr/>
          </p:nvPicPr>
          <p:blipFill>
            <a:blip r:embed="rId10"/>
            <a:stretch>
              <a:fillRect/>
            </a:stretch>
          </p:blipFill>
          <p:spPr>
            <a:xfrm>
              <a:off x="4798510" y="5755731"/>
              <a:ext cx="402579" cy="422164"/>
            </a:xfrm>
            <a:prstGeom prst="rect">
              <a:avLst/>
            </a:prstGeom>
          </p:spPr>
        </p:pic>
        <p:cxnSp>
          <p:nvCxnSpPr>
            <p:cNvPr id="91" name="Connector: Elbow 90">
              <a:extLst>
                <a:ext uri="{FF2B5EF4-FFF2-40B4-BE49-F238E27FC236}">
                  <a16:creationId xmlns:a16="http://schemas.microsoft.com/office/drawing/2014/main" id="{B6921BF8-582B-41CB-895F-F141D3380923}"/>
                </a:ext>
              </a:extLst>
            </p:cNvPr>
            <p:cNvCxnSpPr/>
            <p:nvPr/>
          </p:nvCxnSpPr>
          <p:spPr>
            <a:xfrm flipV="1">
              <a:off x="1384663" y="5094514"/>
              <a:ext cx="992777" cy="661217"/>
            </a:xfrm>
            <a:prstGeom prst="bentConnector3">
              <a:avLst>
                <a:gd name="adj1" fmla="val 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F3010B01-0C6B-4F16-9D8C-56B74396CEF9}"/>
                </a:ext>
              </a:extLst>
            </p:cNvPr>
            <p:cNvCxnSpPr>
              <a:cxnSpLocks/>
            </p:cNvCxnSpPr>
            <p:nvPr/>
          </p:nvCxnSpPr>
          <p:spPr>
            <a:xfrm flipH="1" flipV="1">
              <a:off x="3545867" y="5094514"/>
              <a:ext cx="992777" cy="661217"/>
            </a:xfrm>
            <a:prstGeom prst="bentConnector3">
              <a:avLst>
                <a:gd name="adj1" fmla="val 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4F716B5A-CF96-4FE0-A370-8CEAE176FB07}"/>
                </a:ext>
              </a:extLst>
            </p:cNvPr>
            <p:cNvSpPr txBox="1"/>
            <p:nvPr/>
          </p:nvSpPr>
          <p:spPr>
            <a:xfrm>
              <a:off x="4239947" y="6397351"/>
              <a:ext cx="961142" cy="280664"/>
            </a:xfrm>
            <a:prstGeom prst="rect">
              <a:avLst/>
            </a:prstGeom>
            <a:noFill/>
          </p:spPr>
          <p:txBody>
            <a:bodyPr wrap="square" rtlCol="0">
              <a:spAutoFit/>
            </a:bodyPr>
            <a:lstStyle/>
            <a:p>
              <a:r>
                <a:rPr lang="en-US" sz="900" b="1"/>
                <a:t>Platform 2</a:t>
              </a:r>
            </a:p>
          </p:txBody>
        </p:sp>
        <p:sp>
          <p:nvSpPr>
            <p:cNvPr id="94" name="TextBox 93">
              <a:extLst>
                <a:ext uri="{FF2B5EF4-FFF2-40B4-BE49-F238E27FC236}">
                  <a16:creationId xmlns:a16="http://schemas.microsoft.com/office/drawing/2014/main" id="{30DF547E-4928-4B50-91A7-77217BF8A2EE}"/>
                </a:ext>
              </a:extLst>
            </p:cNvPr>
            <p:cNvSpPr txBox="1"/>
            <p:nvPr/>
          </p:nvSpPr>
          <p:spPr>
            <a:xfrm>
              <a:off x="967918" y="6386585"/>
              <a:ext cx="992777" cy="280664"/>
            </a:xfrm>
            <a:prstGeom prst="rect">
              <a:avLst/>
            </a:prstGeom>
            <a:noFill/>
          </p:spPr>
          <p:txBody>
            <a:bodyPr wrap="square" rtlCol="0">
              <a:spAutoFit/>
            </a:bodyPr>
            <a:lstStyle/>
            <a:p>
              <a:r>
                <a:rPr lang="en-US" sz="900" b="1"/>
                <a:t>Platform 1</a:t>
              </a:r>
            </a:p>
          </p:txBody>
        </p:sp>
        <p:sp>
          <p:nvSpPr>
            <p:cNvPr id="95" name="TextBox 94">
              <a:extLst>
                <a:ext uri="{FF2B5EF4-FFF2-40B4-BE49-F238E27FC236}">
                  <a16:creationId xmlns:a16="http://schemas.microsoft.com/office/drawing/2014/main" id="{32501AE5-1A50-4C1C-9205-C1A784B17B05}"/>
                </a:ext>
              </a:extLst>
            </p:cNvPr>
            <p:cNvSpPr txBox="1"/>
            <p:nvPr/>
          </p:nvSpPr>
          <p:spPr>
            <a:xfrm>
              <a:off x="2282895" y="4116639"/>
              <a:ext cx="2453130" cy="280664"/>
            </a:xfrm>
            <a:prstGeom prst="rect">
              <a:avLst/>
            </a:prstGeom>
            <a:noFill/>
          </p:spPr>
          <p:txBody>
            <a:bodyPr wrap="square" rtlCol="0">
              <a:spAutoFit/>
            </a:bodyPr>
            <a:lstStyle/>
            <a:p>
              <a:r>
                <a:rPr lang="en-US" sz="900" b="1"/>
                <a:t>Cross-Platform/Enterprise</a:t>
              </a:r>
            </a:p>
          </p:txBody>
        </p:sp>
        <p:sp>
          <p:nvSpPr>
            <p:cNvPr id="96" name="TextBox 95">
              <a:extLst>
                <a:ext uri="{FF2B5EF4-FFF2-40B4-BE49-F238E27FC236}">
                  <a16:creationId xmlns:a16="http://schemas.microsoft.com/office/drawing/2014/main" id="{76AF5CF5-CD50-40D7-9A08-727679FBD8E6}"/>
                </a:ext>
              </a:extLst>
            </p:cNvPr>
            <p:cNvSpPr txBox="1"/>
            <p:nvPr/>
          </p:nvSpPr>
          <p:spPr>
            <a:xfrm>
              <a:off x="2344911" y="5337734"/>
              <a:ext cx="1414039" cy="369332"/>
            </a:xfrm>
            <a:prstGeom prst="rect">
              <a:avLst/>
            </a:prstGeom>
            <a:noFill/>
          </p:spPr>
          <p:txBody>
            <a:bodyPr wrap="square" rtlCol="0">
              <a:spAutoFit/>
            </a:bodyPr>
            <a:lstStyle/>
            <a:p>
              <a:r>
                <a:rPr lang="en-US" sz="900"/>
                <a:t>Composite Model is governed by 3</a:t>
              </a:r>
              <a:r>
                <a:rPr lang="en-US" sz="900" baseline="30000"/>
                <a:t>rd</a:t>
              </a:r>
              <a:r>
                <a:rPr lang="en-US" sz="900"/>
                <a:t> party</a:t>
              </a:r>
            </a:p>
          </p:txBody>
        </p:sp>
        <p:sp>
          <p:nvSpPr>
            <p:cNvPr id="97" name="TextBox 96">
              <a:extLst>
                <a:ext uri="{FF2B5EF4-FFF2-40B4-BE49-F238E27FC236}">
                  <a16:creationId xmlns:a16="http://schemas.microsoft.com/office/drawing/2014/main" id="{FD06E1FE-C705-4863-8002-46CC47AC85AB}"/>
                </a:ext>
              </a:extLst>
            </p:cNvPr>
            <p:cNvSpPr txBox="1"/>
            <p:nvPr/>
          </p:nvSpPr>
          <p:spPr>
            <a:xfrm>
              <a:off x="4609657" y="5025944"/>
              <a:ext cx="1414039" cy="369332"/>
            </a:xfrm>
            <a:prstGeom prst="rect">
              <a:avLst/>
            </a:prstGeom>
            <a:noFill/>
          </p:spPr>
          <p:txBody>
            <a:bodyPr wrap="square" rtlCol="0">
              <a:spAutoFit/>
            </a:bodyPr>
            <a:lstStyle/>
            <a:p>
              <a:r>
                <a:rPr lang="en-US" sz="900"/>
                <a:t>Platform 2 creates data model in workspace</a:t>
              </a:r>
            </a:p>
          </p:txBody>
        </p:sp>
        <p:sp>
          <p:nvSpPr>
            <p:cNvPr id="98" name="TextBox 97">
              <a:extLst>
                <a:ext uri="{FF2B5EF4-FFF2-40B4-BE49-F238E27FC236}">
                  <a16:creationId xmlns:a16="http://schemas.microsoft.com/office/drawing/2014/main" id="{FADC69E7-ACB8-47DC-99E9-AF28A3A43B41}"/>
                </a:ext>
              </a:extLst>
            </p:cNvPr>
            <p:cNvSpPr txBox="1"/>
            <p:nvPr/>
          </p:nvSpPr>
          <p:spPr>
            <a:xfrm>
              <a:off x="307117" y="5037793"/>
              <a:ext cx="1414039" cy="369332"/>
            </a:xfrm>
            <a:prstGeom prst="rect">
              <a:avLst/>
            </a:prstGeom>
            <a:noFill/>
          </p:spPr>
          <p:txBody>
            <a:bodyPr wrap="square" rtlCol="0">
              <a:spAutoFit/>
            </a:bodyPr>
            <a:lstStyle/>
            <a:p>
              <a:r>
                <a:rPr lang="en-US" sz="900"/>
                <a:t>Platform 1 creates data model in workspace</a:t>
              </a:r>
            </a:p>
          </p:txBody>
        </p:sp>
        <p:cxnSp>
          <p:nvCxnSpPr>
            <p:cNvPr id="99" name="Straight Arrow Connector 98">
              <a:extLst>
                <a:ext uri="{FF2B5EF4-FFF2-40B4-BE49-F238E27FC236}">
                  <a16:creationId xmlns:a16="http://schemas.microsoft.com/office/drawing/2014/main" id="{537FE807-8F49-4060-A042-B4899AA6BB60}"/>
                </a:ext>
              </a:extLst>
            </p:cNvPr>
            <p:cNvCxnSpPr/>
            <p:nvPr/>
          </p:nvCxnSpPr>
          <p:spPr>
            <a:xfrm>
              <a:off x="3927566" y="3605349"/>
              <a:ext cx="0" cy="383177"/>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0" name="Picture 99" descr="Logo, company name&#10;&#10;Description automatically generated">
              <a:extLst>
                <a:ext uri="{FF2B5EF4-FFF2-40B4-BE49-F238E27FC236}">
                  <a16:creationId xmlns:a16="http://schemas.microsoft.com/office/drawing/2014/main" id="{B5719947-42B0-4065-A48B-058EA0D76714}"/>
                </a:ext>
              </a:extLst>
            </p:cNvPr>
            <p:cNvPicPr>
              <a:picLocks noChangeAspect="1"/>
            </p:cNvPicPr>
            <p:nvPr/>
          </p:nvPicPr>
          <p:blipFill rotWithShape="1">
            <a:blip r:embed="rId11"/>
            <a:srcRect b="17205"/>
            <a:stretch/>
          </p:blipFill>
          <p:spPr>
            <a:xfrm>
              <a:off x="10573965" y="2801434"/>
              <a:ext cx="757214" cy="525747"/>
            </a:xfrm>
            <a:prstGeom prst="rect">
              <a:avLst/>
            </a:prstGeom>
          </p:spPr>
        </p:pic>
      </p:grpSp>
    </p:spTree>
    <p:extLst>
      <p:ext uri="{BB962C8B-B14F-4D97-AF65-F5344CB8AC3E}">
        <p14:creationId xmlns:p14="http://schemas.microsoft.com/office/powerpoint/2010/main" val="196010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3D81-C52F-4E4F-A1FF-13BBD7396DDE}"/>
              </a:ext>
            </a:extLst>
          </p:cNvPr>
          <p:cNvSpPr>
            <a:spLocks noGrp="1"/>
          </p:cNvSpPr>
          <p:nvPr>
            <p:ph type="title"/>
          </p:nvPr>
        </p:nvSpPr>
        <p:spPr/>
        <p:txBody>
          <a:bodyPr/>
          <a:lstStyle/>
          <a:p>
            <a:pPr algn="l"/>
            <a:r>
              <a:rPr lang="en-US" sz="2400" dirty="0"/>
              <a:t>Sharing Models from Central CDM Workspace to Other Workspaces</a:t>
            </a:r>
          </a:p>
        </p:txBody>
      </p:sp>
    </p:spTree>
    <p:extLst>
      <p:ext uri="{BB962C8B-B14F-4D97-AF65-F5344CB8AC3E}">
        <p14:creationId xmlns:p14="http://schemas.microsoft.com/office/powerpoint/2010/main" val="685435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3D81-C52F-4E4F-A1FF-13BBD7396DDE}"/>
              </a:ext>
            </a:extLst>
          </p:cNvPr>
          <p:cNvSpPr>
            <a:spLocks noGrp="1"/>
          </p:cNvSpPr>
          <p:nvPr>
            <p:ph type="title"/>
          </p:nvPr>
        </p:nvSpPr>
        <p:spPr/>
        <p:txBody>
          <a:bodyPr/>
          <a:lstStyle/>
          <a:p>
            <a:pPr algn="l"/>
            <a:r>
              <a:rPr lang="en-US"/>
              <a:t>Central CDM Synapse Workspace Environments</a:t>
            </a:r>
          </a:p>
        </p:txBody>
      </p:sp>
      <p:grpSp>
        <p:nvGrpSpPr>
          <p:cNvPr id="373" name="Group 372">
            <a:extLst>
              <a:ext uri="{FF2B5EF4-FFF2-40B4-BE49-F238E27FC236}">
                <a16:creationId xmlns:a16="http://schemas.microsoft.com/office/drawing/2014/main" id="{FEEEA3C9-F217-4262-9373-325999B603BE}"/>
              </a:ext>
            </a:extLst>
          </p:cNvPr>
          <p:cNvGrpSpPr/>
          <p:nvPr/>
        </p:nvGrpSpPr>
        <p:grpSpPr>
          <a:xfrm>
            <a:off x="6614780" y="1875330"/>
            <a:ext cx="2328732" cy="300988"/>
            <a:chOff x="3671588" y="1431796"/>
            <a:chExt cx="1321852" cy="561017"/>
          </a:xfrm>
        </p:grpSpPr>
        <p:sp>
          <p:nvSpPr>
            <p:cNvPr id="381" name="Rectangle 380">
              <a:extLst>
                <a:ext uri="{FF2B5EF4-FFF2-40B4-BE49-F238E27FC236}">
                  <a16:creationId xmlns:a16="http://schemas.microsoft.com/office/drawing/2014/main" id="{1891C23F-9CE6-406A-95A5-E57152C27F04}"/>
                </a:ext>
              </a:extLst>
            </p:cNvPr>
            <p:cNvSpPr/>
            <p:nvPr/>
          </p:nvSpPr>
          <p:spPr>
            <a:xfrm>
              <a:off x="3671588" y="1431796"/>
              <a:ext cx="1321852" cy="561017"/>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600">
                <a:solidFill>
                  <a:prstClr val="white"/>
                </a:solidFill>
                <a:latin typeface="Arial" panose="020B0604020202020204" pitchFamily="34" charset="0"/>
                <a:cs typeface="Arial" panose="020B0604020202020204" pitchFamily="34" charset="0"/>
              </a:endParaRPr>
            </a:p>
          </p:txBody>
        </p:sp>
        <p:sp>
          <p:nvSpPr>
            <p:cNvPr id="382" name="Rectangle 381">
              <a:extLst>
                <a:ext uri="{FF2B5EF4-FFF2-40B4-BE49-F238E27FC236}">
                  <a16:creationId xmlns:a16="http://schemas.microsoft.com/office/drawing/2014/main" id="{EE084C16-7F61-431D-962D-D0C2F9F27B68}"/>
                </a:ext>
              </a:extLst>
            </p:cNvPr>
            <p:cNvSpPr/>
            <p:nvPr/>
          </p:nvSpPr>
          <p:spPr>
            <a:xfrm>
              <a:off x="3692406" y="1492539"/>
              <a:ext cx="1280217" cy="4832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600">
                <a:solidFill>
                  <a:prstClr val="white"/>
                </a:solidFill>
                <a:latin typeface="Arial" panose="020B0604020202020204" pitchFamily="34" charset="0"/>
                <a:cs typeface="Arial" panose="020B0604020202020204" pitchFamily="34" charset="0"/>
              </a:endParaRPr>
            </a:p>
          </p:txBody>
        </p:sp>
      </p:grpSp>
      <p:sp>
        <p:nvSpPr>
          <p:cNvPr id="370" name="TextBox 369">
            <a:extLst>
              <a:ext uri="{FF2B5EF4-FFF2-40B4-BE49-F238E27FC236}">
                <a16:creationId xmlns:a16="http://schemas.microsoft.com/office/drawing/2014/main" id="{7CECA67C-E06B-4253-B2F3-FC4E0E90A89D}"/>
              </a:ext>
            </a:extLst>
          </p:cNvPr>
          <p:cNvSpPr txBox="1"/>
          <p:nvPr/>
        </p:nvSpPr>
        <p:spPr>
          <a:xfrm>
            <a:off x="7092723" y="1887325"/>
            <a:ext cx="1690839" cy="276999"/>
          </a:xfrm>
          <a:prstGeom prst="rect">
            <a:avLst/>
          </a:prstGeom>
          <a:noFill/>
        </p:spPr>
        <p:txBody>
          <a:bodyPr wrap="square" rtlCol="0" anchor="ctr">
            <a:spAutoFit/>
          </a:bodyPr>
          <a:lstStyle/>
          <a:p>
            <a:pPr algn="ctr"/>
            <a:r>
              <a:rPr lang="en-US" sz="1200" b="1">
                <a:solidFill>
                  <a:schemeClr val="tx1">
                    <a:lumMod val="75000"/>
                    <a:lumOff val="25000"/>
                  </a:schemeClr>
                </a:solidFill>
                <a:latin typeface="Arial" panose="020B0604020202020204" pitchFamily="34" charset="0"/>
                <a:cs typeface="Arial" panose="020B0604020202020204" pitchFamily="34" charset="0"/>
              </a:rPr>
              <a:t>Production – P001</a:t>
            </a:r>
          </a:p>
        </p:txBody>
      </p:sp>
      <p:grpSp>
        <p:nvGrpSpPr>
          <p:cNvPr id="358" name="Group 357">
            <a:extLst>
              <a:ext uri="{FF2B5EF4-FFF2-40B4-BE49-F238E27FC236}">
                <a16:creationId xmlns:a16="http://schemas.microsoft.com/office/drawing/2014/main" id="{C26E0FD7-431D-4AD2-9636-CE27907948CA}"/>
              </a:ext>
            </a:extLst>
          </p:cNvPr>
          <p:cNvGrpSpPr/>
          <p:nvPr/>
        </p:nvGrpSpPr>
        <p:grpSpPr>
          <a:xfrm>
            <a:off x="4245422" y="1875330"/>
            <a:ext cx="2328732" cy="300988"/>
            <a:chOff x="3671587" y="1431796"/>
            <a:chExt cx="1321852" cy="561017"/>
          </a:xfrm>
        </p:grpSpPr>
        <p:sp>
          <p:nvSpPr>
            <p:cNvPr id="367" name="Rectangle 366">
              <a:extLst>
                <a:ext uri="{FF2B5EF4-FFF2-40B4-BE49-F238E27FC236}">
                  <a16:creationId xmlns:a16="http://schemas.microsoft.com/office/drawing/2014/main" id="{93BA8009-566B-4C57-A81D-79BE99B4CA50}"/>
                </a:ext>
              </a:extLst>
            </p:cNvPr>
            <p:cNvSpPr/>
            <p:nvPr/>
          </p:nvSpPr>
          <p:spPr>
            <a:xfrm>
              <a:off x="3671587" y="1431796"/>
              <a:ext cx="1321852" cy="561017"/>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600">
                <a:solidFill>
                  <a:prstClr val="white"/>
                </a:solidFill>
                <a:latin typeface="Arial" panose="020B0604020202020204" pitchFamily="34" charset="0"/>
                <a:cs typeface="Arial" panose="020B0604020202020204" pitchFamily="34" charset="0"/>
              </a:endParaRPr>
            </a:p>
          </p:txBody>
        </p:sp>
        <p:sp>
          <p:nvSpPr>
            <p:cNvPr id="368" name="Rectangle 367">
              <a:extLst>
                <a:ext uri="{FF2B5EF4-FFF2-40B4-BE49-F238E27FC236}">
                  <a16:creationId xmlns:a16="http://schemas.microsoft.com/office/drawing/2014/main" id="{FB410216-1841-4895-8F23-B7F332299087}"/>
                </a:ext>
              </a:extLst>
            </p:cNvPr>
            <p:cNvSpPr/>
            <p:nvPr/>
          </p:nvSpPr>
          <p:spPr>
            <a:xfrm>
              <a:off x="3692405" y="1492539"/>
              <a:ext cx="1280217" cy="4832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600">
                <a:solidFill>
                  <a:prstClr val="white"/>
                </a:solidFill>
                <a:latin typeface="Arial" panose="020B0604020202020204" pitchFamily="34" charset="0"/>
                <a:cs typeface="Arial" panose="020B0604020202020204" pitchFamily="34" charset="0"/>
              </a:endParaRPr>
            </a:p>
          </p:txBody>
        </p:sp>
      </p:grpSp>
      <p:sp>
        <p:nvSpPr>
          <p:cNvPr id="360" name="TextBox 359">
            <a:extLst>
              <a:ext uri="{FF2B5EF4-FFF2-40B4-BE49-F238E27FC236}">
                <a16:creationId xmlns:a16="http://schemas.microsoft.com/office/drawing/2014/main" id="{82A9A0CE-CACA-4B17-8A63-98B2DA01D3B1}"/>
              </a:ext>
            </a:extLst>
          </p:cNvPr>
          <p:cNvSpPr txBox="1"/>
          <p:nvPr/>
        </p:nvSpPr>
        <p:spPr>
          <a:xfrm>
            <a:off x="4579218" y="1887325"/>
            <a:ext cx="1661145" cy="276999"/>
          </a:xfrm>
          <a:prstGeom prst="rect">
            <a:avLst/>
          </a:prstGeom>
          <a:noFill/>
        </p:spPr>
        <p:txBody>
          <a:bodyPr wrap="square" rtlCol="0" anchor="ctr">
            <a:spAutoFit/>
          </a:bodyPr>
          <a:lstStyle/>
          <a:p>
            <a:pPr algn="ctr"/>
            <a:r>
              <a:rPr lang="en-US" sz="1200" b="1">
                <a:solidFill>
                  <a:schemeClr val="tx1">
                    <a:lumMod val="75000"/>
                    <a:lumOff val="25000"/>
                  </a:schemeClr>
                </a:solidFill>
                <a:latin typeface="Arial" panose="020B0604020202020204" pitchFamily="34" charset="0"/>
                <a:cs typeface="Arial" panose="020B0604020202020204" pitchFamily="34" charset="0"/>
              </a:rPr>
              <a:t>Test – T001</a:t>
            </a:r>
          </a:p>
        </p:txBody>
      </p:sp>
      <p:grpSp>
        <p:nvGrpSpPr>
          <p:cNvPr id="346" name="Group 345">
            <a:extLst>
              <a:ext uri="{FF2B5EF4-FFF2-40B4-BE49-F238E27FC236}">
                <a16:creationId xmlns:a16="http://schemas.microsoft.com/office/drawing/2014/main" id="{26D2057F-C787-487A-83CD-1F4990C42641}"/>
              </a:ext>
            </a:extLst>
          </p:cNvPr>
          <p:cNvGrpSpPr/>
          <p:nvPr/>
        </p:nvGrpSpPr>
        <p:grpSpPr>
          <a:xfrm>
            <a:off x="1876064" y="1875330"/>
            <a:ext cx="2328732" cy="300988"/>
            <a:chOff x="3671587" y="1431796"/>
            <a:chExt cx="1321852" cy="561017"/>
          </a:xfrm>
        </p:grpSpPr>
        <p:sp>
          <p:nvSpPr>
            <p:cNvPr id="354" name="Rectangle 353">
              <a:extLst>
                <a:ext uri="{FF2B5EF4-FFF2-40B4-BE49-F238E27FC236}">
                  <a16:creationId xmlns:a16="http://schemas.microsoft.com/office/drawing/2014/main" id="{B3548210-870C-486F-BED5-E62776341353}"/>
                </a:ext>
              </a:extLst>
            </p:cNvPr>
            <p:cNvSpPr/>
            <p:nvPr/>
          </p:nvSpPr>
          <p:spPr>
            <a:xfrm>
              <a:off x="3671587" y="1431796"/>
              <a:ext cx="1321852" cy="561017"/>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600">
                <a:solidFill>
                  <a:prstClr val="white"/>
                </a:solidFill>
                <a:latin typeface="Arial" panose="020B0604020202020204" pitchFamily="34" charset="0"/>
                <a:cs typeface="Arial" panose="020B0604020202020204" pitchFamily="34" charset="0"/>
              </a:endParaRPr>
            </a:p>
          </p:txBody>
        </p:sp>
        <p:sp>
          <p:nvSpPr>
            <p:cNvPr id="355" name="Rectangle 354">
              <a:extLst>
                <a:ext uri="{FF2B5EF4-FFF2-40B4-BE49-F238E27FC236}">
                  <a16:creationId xmlns:a16="http://schemas.microsoft.com/office/drawing/2014/main" id="{71598167-2F8D-4BC5-93FB-45C9FE20FDC5}"/>
                </a:ext>
              </a:extLst>
            </p:cNvPr>
            <p:cNvSpPr/>
            <p:nvPr/>
          </p:nvSpPr>
          <p:spPr>
            <a:xfrm>
              <a:off x="3692405" y="1492539"/>
              <a:ext cx="1280217" cy="4832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600">
                <a:solidFill>
                  <a:prstClr val="white"/>
                </a:solidFill>
                <a:latin typeface="Arial" panose="020B0604020202020204" pitchFamily="34" charset="0"/>
                <a:cs typeface="Arial" panose="020B0604020202020204" pitchFamily="34" charset="0"/>
              </a:endParaRPr>
            </a:p>
          </p:txBody>
        </p:sp>
      </p:grpSp>
      <p:sp>
        <p:nvSpPr>
          <p:cNvPr id="343" name="TextBox 342">
            <a:extLst>
              <a:ext uri="{FF2B5EF4-FFF2-40B4-BE49-F238E27FC236}">
                <a16:creationId xmlns:a16="http://schemas.microsoft.com/office/drawing/2014/main" id="{BC4299F8-2FC5-4374-94EA-EDB3F38D86A7}"/>
              </a:ext>
            </a:extLst>
          </p:cNvPr>
          <p:cNvSpPr txBox="1"/>
          <p:nvPr/>
        </p:nvSpPr>
        <p:spPr>
          <a:xfrm>
            <a:off x="2354009" y="1887325"/>
            <a:ext cx="1372847" cy="276999"/>
          </a:xfrm>
          <a:prstGeom prst="rect">
            <a:avLst/>
          </a:prstGeom>
          <a:noFill/>
        </p:spPr>
        <p:txBody>
          <a:bodyPr wrap="square" rtlCol="0" anchor="ctr">
            <a:spAutoFit/>
          </a:bodyPr>
          <a:lstStyle/>
          <a:p>
            <a:pPr algn="ctr"/>
            <a:r>
              <a:rPr lang="en-US" sz="1200" b="1">
                <a:solidFill>
                  <a:schemeClr val="tx1">
                    <a:lumMod val="75000"/>
                    <a:lumOff val="25000"/>
                  </a:schemeClr>
                </a:solidFill>
                <a:latin typeface="Arial" panose="020B0604020202020204" pitchFamily="34" charset="0"/>
                <a:cs typeface="Arial" panose="020B0604020202020204" pitchFamily="34" charset="0"/>
              </a:rPr>
              <a:t>Sandbox – S019</a:t>
            </a:r>
          </a:p>
        </p:txBody>
      </p:sp>
      <p:cxnSp>
        <p:nvCxnSpPr>
          <p:cNvPr id="383" name="Straight Connector 382">
            <a:extLst>
              <a:ext uri="{FF2B5EF4-FFF2-40B4-BE49-F238E27FC236}">
                <a16:creationId xmlns:a16="http://schemas.microsoft.com/office/drawing/2014/main" id="{E86F2B96-4E61-4706-BD56-DB468B8AF3CD}"/>
              </a:ext>
            </a:extLst>
          </p:cNvPr>
          <p:cNvCxnSpPr>
            <a:cxnSpLocks/>
          </p:cNvCxnSpPr>
          <p:nvPr/>
        </p:nvCxnSpPr>
        <p:spPr>
          <a:xfrm>
            <a:off x="4225109" y="2150318"/>
            <a:ext cx="0" cy="27983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1B47BC9E-06EB-43B0-A092-DA8225DDC434}"/>
              </a:ext>
            </a:extLst>
          </p:cNvPr>
          <p:cNvCxnSpPr>
            <a:cxnSpLocks/>
          </p:cNvCxnSpPr>
          <p:nvPr/>
        </p:nvCxnSpPr>
        <p:spPr>
          <a:xfrm>
            <a:off x="6594467" y="2150318"/>
            <a:ext cx="0" cy="280744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F7B4746C-8A73-4D86-A1EB-752F21A8AEB5}"/>
              </a:ext>
            </a:extLst>
          </p:cNvPr>
          <p:cNvCxnSpPr>
            <a:cxnSpLocks/>
          </p:cNvCxnSpPr>
          <p:nvPr/>
        </p:nvCxnSpPr>
        <p:spPr>
          <a:xfrm>
            <a:off x="1935266" y="4957766"/>
            <a:ext cx="686254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80FBA880-8292-424A-BC5B-DFF2EAAA3FDE}"/>
              </a:ext>
            </a:extLst>
          </p:cNvPr>
          <p:cNvCxnSpPr>
            <a:cxnSpLocks/>
          </p:cNvCxnSpPr>
          <p:nvPr/>
        </p:nvCxnSpPr>
        <p:spPr>
          <a:xfrm>
            <a:off x="1997155" y="3038317"/>
            <a:ext cx="691102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ED8F7BB4-FEE5-404D-B97C-92ED7FD0AAD9}"/>
              </a:ext>
            </a:extLst>
          </p:cNvPr>
          <p:cNvCxnSpPr>
            <a:cxnSpLocks/>
          </p:cNvCxnSpPr>
          <p:nvPr/>
        </p:nvCxnSpPr>
        <p:spPr>
          <a:xfrm>
            <a:off x="1969850" y="3840560"/>
            <a:ext cx="686254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32" name="Group 431">
            <a:extLst>
              <a:ext uri="{FF2B5EF4-FFF2-40B4-BE49-F238E27FC236}">
                <a16:creationId xmlns:a16="http://schemas.microsoft.com/office/drawing/2014/main" id="{DE5FE3A4-D01E-43DD-86D1-77CB189B4966}"/>
              </a:ext>
            </a:extLst>
          </p:cNvPr>
          <p:cNvGrpSpPr/>
          <p:nvPr/>
        </p:nvGrpSpPr>
        <p:grpSpPr>
          <a:xfrm>
            <a:off x="257764" y="4116950"/>
            <a:ext cx="1729421" cy="831700"/>
            <a:chOff x="289227" y="3041628"/>
            <a:chExt cx="1729421" cy="831700"/>
          </a:xfrm>
        </p:grpSpPr>
        <p:sp>
          <p:nvSpPr>
            <p:cNvPr id="436" name="Google Shape;30233;p2528">
              <a:extLst>
                <a:ext uri="{FF2B5EF4-FFF2-40B4-BE49-F238E27FC236}">
                  <a16:creationId xmlns:a16="http://schemas.microsoft.com/office/drawing/2014/main" id="{AD91482D-269E-499E-9F26-4DC40CE47D07}"/>
                </a:ext>
              </a:extLst>
            </p:cNvPr>
            <p:cNvSpPr/>
            <p:nvPr/>
          </p:nvSpPr>
          <p:spPr>
            <a:xfrm>
              <a:off x="289227" y="3041628"/>
              <a:ext cx="1651101" cy="831700"/>
            </a:xfrm>
            <a:prstGeom prst="roundRect">
              <a:avLst>
                <a:gd name="adj" fmla="val 5309"/>
              </a:avLst>
            </a:prstGeom>
            <a:solidFill>
              <a:srgbClr val="F2F2F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panose="020B0604020202020204" pitchFamily="34" charset="0"/>
                <a:ea typeface="Calibri"/>
                <a:cs typeface="Arial" panose="020B0604020202020204" pitchFamily="34" charset="0"/>
                <a:sym typeface="Calibri"/>
              </a:endParaRPr>
            </a:p>
          </p:txBody>
        </p:sp>
        <p:sp>
          <p:nvSpPr>
            <p:cNvPr id="437" name="Google Shape;30243;p2528">
              <a:extLst>
                <a:ext uri="{FF2B5EF4-FFF2-40B4-BE49-F238E27FC236}">
                  <a16:creationId xmlns:a16="http://schemas.microsoft.com/office/drawing/2014/main" id="{7AA938FA-1135-4A74-AAFB-0033392068CE}"/>
                </a:ext>
              </a:extLst>
            </p:cNvPr>
            <p:cNvSpPr/>
            <p:nvPr/>
          </p:nvSpPr>
          <p:spPr>
            <a:xfrm rot="5400000">
              <a:off x="1927366" y="3415218"/>
              <a:ext cx="98043" cy="84520"/>
            </a:xfrm>
            <a:prstGeom prst="triangle">
              <a:avLst>
                <a:gd name="adj" fmla="val 50000"/>
              </a:avLst>
            </a:prstGeom>
            <a:solidFill>
              <a:srgbClr val="F2F2F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panose="020B0604020202020204" pitchFamily="34" charset="0"/>
                <a:ea typeface="Calibri"/>
                <a:cs typeface="Arial" panose="020B0604020202020204" pitchFamily="34" charset="0"/>
                <a:sym typeface="Calibri"/>
              </a:endParaRPr>
            </a:p>
          </p:txBody>
        </p:sp>
      </p:grpSp>
      <p:sp>
        <p:nvSpPr>
          <p:cNvPr id="434" name="TextBox 433">
            <a:extLst>
              <a:ext uri="{FF2B5EF4-FFF2-40B4-BE49-F238E27FC236}">
                <a16:creationId xmlns:a16="http://schemas.microsoft.com/office/drawing/2014/main" id="{9ECDC3F6-16D9-464C-8906-4F5354191190}"/>
              </a:ext>
            </a:extLst>
          </p:cNvPr>
          <p:cNvSpPr txBox="1"/>
          <p:nvPr/>
        </p:nvSpPr>
        <p:spPr>
          <a:xfrm>
            <a:off x="770644" y="4348134"/>
            <a:ext cx="1111076" cy="523220"/>
          </a:xfrm>
          <a:prstGeom prst="rect">
            <a:avLst/>
          </a:prstGeom>
          <a:noFill/>
        </p:spPr>
        <p:txBody>
          <a:bodyPr wrap="square" rtlCol="0">
            <a:spAutoFit/>
          </a:bodyPr>
          <a:lstStyle/>
          <a:p>
            <a:r>
              <a:rPr lang="en-US" sz="1400" b="1">
                <a:solidFill>
                  <a:schemeClr val="tx1">
                    <a:lumMod val="85000"/>
                    <a:lumOff val="15000"/>
                  </a:schemeClr>
                </a:solidFill>
                <a:latin typeface="Arial" panose="020B0604020202020204" pitchFamily="34" charset="0"/>
                <a:cs typeface="Arial" panose="020B0604020202020204" pitchFamily="34" charset="0"/>
              </a:rPr>
              <a:t>Repository Setup</a:t>
            </a:r>
          </a:p>
        </p:txBody>
      </p:sp>
      <p:grpSp>
        <p:nvGrpSpPr>
          <p:cNvPr id="426" name="Group 425">
            <a:extLst>
              <a:ext uri="{FF2B5EF4-FFF2-40B4-BE49-F238E27FC236}">
                <a16:creationId xmlns:a16="http://schemas.microsoft.com/office/drawing/2014/main" id="{2D4E5061-B313-4C1B-8008-9E6A32684B01}"/>
              </a:ext>
            </a:extLst>
          </p:cNvPr>
          <p:cNvGrpSpPr/>
          <p:nvPr/>
        </p:nvGrpSpPr>
        <p:grpSpPr>
          <a:xfrm>
            <a:off x="240429" y="3206899"/>
            <a:ext cx="1729421" cy="633661"/>
            <a:chOff x="289227" y="2449193"/>
            <a:chExt cx="1729421" cy="789145"/>
          </a:xfrm>
        </p:grpSpPr>
        <p:sp>
          <p:nvSpPr>
            <p:cNvPr id="430" name="Google Shape;30232;p2528">
              <a:extLst>
                <a:ext uri="{FF2B5EF4-FFF2-40B4-BE49-F238E27FC236}">
                  <a16:creationId xmlns:a16="http://schemas.microsoft.com/office/drawing/2014/main" id="{BF592E21-B45E-4683-9290-C5D2B1B02DB0}"/>
                </a:ext>
              </a:extLst>
            </p:cNvPr>
            <p:cNvSpPr/>
            <p:nvPr/>
          </p:nvSpPr>
          <p:spPr>
            <a:xfrm>
              <a:off x="289227" y="2449193"/>
              <a:ext cx="1651101" cy="789145"/>
            </a:xfrm>
            <a:prstGeom prst="roundRect">
              <a:avLst>
                <a:gd name="adj" fmla="val 5309"/>
              </a:avLst>
            </a:prstGeom>
            <a:solidFill>
              <a:srgbClr val="F2F2F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panose="020B0604020202020204" pitchFamily="34" charset="0"/>
                <a:ea typeface="Calibri"/>
                <a:cs typeface="Arial" panose="020B0604020202020204" pitchFamily="34" charset="0"/>
                <a:sym typeface="Calibri"/>
              </a:endParaRPr>
            </a:p>
          </p:txBody>
        </p:sp>
        <p:sp>
          <p:nvSpPr>
            <p:cNvPr id="431" name="Google Shape;30242;p2528">
              <a:extLst>
                <a:ext uri="{FF2B5EF4-FFF2-40B4-BE49-F238E27FC236}">
                  <a16:creationId xmlns:a16="http://schemas.microsoft.com/office/drawing/2014/main" id="{8B15ED8E-0532-47E8-95EC-B74ED823580D}"/>
                </a:ext>
              </a:extLst>
            </p:cNvPr>
            <p:cNvSpPr/>
            <p:nvPr/>
          </p:nvSpPr>
          <p:spPr>
            <a:xfrm rot="5400000">
              <a:off x="1927366" y="2801505"/>
              <a:ext cx="98043" cy="84520"/>
            </a:xfrm>
            <a:prstGeom prst="triangle">
              <a:avLst>
                <a:gd name="adj" fmla="val 50000"/>
              </a:avLst>
            </a:prstGeom>
            <a:solidFill>
              <a:srgbClr val="F2F2F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panose="020B0604020202020204" pitchFamily="34" charset="0"/>
                <a:ea typeface="Calibri"/>
                <a:cs typeface="Arial" panose="020B0604020202020204" pitchFamily="34" charset="0"/>
                <a:sym typeface="Calibri"/>
              </a:endParaRPr>
            </a:p>
          </p:txBody>
        </p:sp>
      </p:grpSp>
      <p:sp>
        <p:nvSpPr>
          <p:cNvPr id="428" name="TextBox 427">
            <a:extLst>
              <a:ext uri="{FF2B5EF4-FFF2-40B4-BE49-F238E27FC236}">
                <a16:creationId xmlns:a16="http://schemas.microsoft.com/office/drawing/2014/main" id="{D82DB14D-36F9-4D57-936A-7B7FE08FBB60}"/>
              </a:ext>
            </a:extLst>
          </p:cNvPr>
          <p:cNvSpPr txBox="1"/>
          <p:nvPr/>
        </p:nvSpPr>
        <p:spPr>
          <a:xfrm>
            <a:off x="753309" y="3403904"/>
            <a:ext cx="1066546" cy="307777"/>
          </a:xfrm>
          <a:prstGeom prst="rect">
            <a:avLst/>
          </a:prstGeom>
          <a:noFill/>
        </p:spPr>
        <p:txBody>
          <a:bodyPr wrap="square" rtlCol="0">
            <a:spAutoFit/>
          </a:bodyPr>
          <a:lstStyle/>
          <a:p>
            <a:r>
              <a:rPr lang="en-US" sz="1400" b="1">
                <a:solidFill>
                  <a:schemeClr val="tx1">
                    <a:lumMod val="85000"/>
                    <a:lumOff val="15000"/>
                  </a:schemeClr>
                </a:solidFill>
                <a:latin typeface="Arial" panose="020B0604020202020204" pitchFamily="34" charset="0"/>
                <a:cs typeface="Arial" panose="020B0604020202020204" pitchFamily="34" charset="0"/>
              </a:rPr>
              <a:t>What</a:t>
            </a:r>
          </a:p>
        </p:txBody>
      </p:sp>
      <p:sp>
        <p:nvSpPr>
          <p:cNvPr id="425" name="Google Shape;30241;p2528">
            <a:extLst>
              <a:ext uri="{FF2B5EF4-FFF2-40B4-BE49-F238E27FC236}">
                <a16:creationId xmlns:a16="http://schemas.microsoft.com/office/drawing/2014/main" id="{9171D605-CD5E-4023-99F7-F46814C7FCD7}"/>
              </a:ext>
            </a:extLst>
          </p:cNvPr>
          <p:cNvSpPr/>
          <p:nvPr/>
        </p:nvSpPr>
        <p:spPr>
          <a:xfrm rot="5400000">
            <a:off x="1897525" y="2719377"/>
            <a:ext cx="42863" cy="84520"/>
          </a:xfrm>
          <a:prstGeom prst="triangle">
            <a:avLst>
              <a:gd name="adj" fmla="val 50000"/>
            </a:avLst>
          </a:prstGeom>
          <a:solidFill>
            <a:srgbClr val="F2F2F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panose="020B0604020202020204" pitchFamily="34" charset="0"/>
              <a:ea typeface="Calibri"/>
              <a:cs typeface="Arial" panose="020B0604020202020204" pitchFamily="34" charset="0"/>
              <a:sym typeface="Calibri"/>
            </a:endParaRPr>
          </a:p>
        </p:txBody>
      </p:sp>
      <p:sp>
        <p:nvSpPr>
          <p:cNvPr id="445" name="Content Placeholder 5">
            <a:extLst>
              <a:ext uri="{FF2B5EF4-FFF2-40B4-BE49-F238E27FC236}">
                <a16:creationId xmlns:a16="http://schemas.microsoft.com/office/drawing/2014/main" id="{C71BF897-6920-446C-9FF4-51DE267CE3BB}"/>
              </a:ext>
            </a:extLst>
          </p:cNvPr>
          <p:cNvSpPr>
            <a:spLocks noGrp="1"/>
          </p:cNvSpPr>
          <p:nvPr>
            <p:ph idx="1"/>
          </p:nvPr>
        </p:nvSpPr>
        <p:spPr>
          <a:xfrm>
            <a:off x="2270712" y="2622684"/>
            <a:ext cx="1566582" cy="316076"/>
          </a:xfrm>
        </p:spPr>
        <p:txBody>
          <a:bodyPr/>
          <a:lstStyle/>
          <a:p>
            <a:pPr marL="0" indent="0" algn="ctr">
              <a:buNone/>
            </a:pPr>
            <a:r>
              <a:rPr lang="en-US" sz="1200"/>
              <a:t>Themis Team</a:t>
            </a:r>
          </a:p>
        </p:txBody>
      </p:sp>
      <p:sp>
        <p:nvSpPr>
          <p:cNvPr id="446" name="Content Placeholder 5">
            <a:extLst>
              <a:ext uri="{FF2B5EF4-FFF2-40B4-BE49-F238E27FC236}">
                <a16:creationId xmlns:a16="http://schemas.microsoft.com/office/drawing/2014/main" id="{E72EF56F-FCDC-4F62-AB39-56D5CB3A9F87}"/>
              </a:ext>
            </a:extLst>
          </p:cNvPr>
          <p:cNvSpPr txBox="1">
            <a:spLocks/>
          </p:cNvSpPr>
          <p:nvPr/>
        </p:nvSpPr>
        <p:spPr>
          <a:xfrm>
            <a:off x="4456576" y="2493968"/>
            <a:ext cx="1871823" cy="316076"/>
          </a:xfrm>
          <a:prstGeom prst="rect">
            <a:avLst/>
          </a:prstGeom>
        </p:spPr>
        <p:txBody>
          <a:bodyPr vert="horz" lIns="0" tIns="0" rIns="0" bIns="0" rtlCol="0">
            <a:noAutofit/>
          </a:bodyPr>
          <a:lstStyle>
            <a:lvl1pPr marL="171450" indent="-171450" algn="l" defTabSz="457200" rtl="0" eaLnBrk="1" latinLnBrk="0" hangingPunct="1">
              <a:spcBef>
                <a:spcPts val="500"/>
              </a:spcBef>
              <a:buFont typeface="Arial"/>
              <a:buChar char="•"/>
              <a:defRPr sz="1800" kern="1200">
                <a:solidFill>
                  <a:schemeClr val="tx1"/>
                </a:solidFill>
                <a:latin typeface="+mn-lt"/>
                <a:ea typeface="+mn-ea"/>
                <a:cs typeface="+mn-cs"/>
              </a:defRPr>
            </a:lvl1pPr>
            <a:lvl2pPr marL="342900" indent="-171450" algn="l" defTabSz="457200" rtl="0" eaLnBrk="1" latinLnBrk="0" hangingPunct="1">
              <a:spcBef>
                <a:spcPts val="500"/>
              </a:spcBef>
              <a:buFont typeface="Arial"/>
              <a:buChar char="–"/>
              <a:defRPr sz="1800" kern="1200">
                <a:solidFill>
                  <a:schemeClr val="tx1"/>
                </a:solidFill>
                <a:latin typeface="+mn-lt"/>
                <a:ea typeface="+mn-ea"/>
                <a:cs typeface="+mn-cs"/>
              </a:defRPr>
            </a:lvl2pPr>
            <a:lvl3pPr marL="514350" indent="-171450" algn="l" defTabSz="457200" rtl="0" eaLnBrk="1" latinLnBrk="0" hangingPunct="1">
              <a:spcBef>
                <a:spcPts val="500"/>
              </a:spcBef>
              <a:buFont typeface="Arial"/>
              <a:buChar char="•"/>
              <a:defRPr sz="1800" kern="1200">
                <a:solidFill>
                  <a:schemeClr val="tx1"/>
                </a:solidFill>
                <a:latin typeface="+mn-lt"/>
                <a:ea typeface="+mn-ea"/>
                <a:cs typeface="+mn-cs"/>
              </a:defRPr>
            </a:lvl3pPr>
            <a:lvl4pPr marL="685800" indent="-171450" algn="l" defTabSz="457200" rtl="0" eaLnBrk="1" latinLnBrk="0" hangingPunct="1">
              <a:spcBef>
                <a:spcPts val="500"/>
              </a:spcBef>
              <a:buSzPct val="100000"/>
              <a:buFont typeface="Arial"/>
              <a:buChar char="–"/>
              <a:defRPr sz="1800" kern="1200">
                <a:solidFill>
                  <a:schemeClr val="tx1"/>
                </a:solidFill>
                <a:latin typeface="+mn-lt"/>
                <a:ea typeface="+mn-ea"/>
                <a:cs typeface="+mn-cs"/>
              </a:defRPr>
            </a:lvl4pPr>
            <a:lvl5pPr marL="858838" indent="-173038" algn="l" defTabSz="457200" rtl="0" eaLnBrk="1" latinLnBrk="0" hangingPunct="1">
              <a:spcBef>
                <a:spcPts val="5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200"/>
              <a:t>Themis Team</a:t>
            </a:r>
          </a:p>
          <a:p>
            <a:pPr marL="0" indent="0" algn="ctr">
              <a:buFont typeface="Arial"/>
              <a:buNone/>
            </a:pPr>
            <a:r>
              <a:rPr lang="en-US" sz="1200"/>
              <a:t>Workshop Users</a:t>
            </a:r>
          </a:p>
        </p:txBody>
      </p:sp>
      <p:sp>
        <p:nvSpPr>
          <p:cNvPr id="447" name="Content Placeholder 5">
            <a:extLst>
              <a:ext uri="{FF2B5EF4-FFF2-40B4-BE49-F238E27FC236}">
                <a16:creationId xmlns:a16="http://schemas.microsoft.com/office/drawing/2014/main" id="{08B64431-44CC-4724-B5EE-AE43E61BFACC}"/>
              </a:ext>
            </a:extLst>
          </p:cNvPr>
          <p:cNvSpPr txBox="1">
            <a:spLocks/>
          </p:cNvSpPr>
          <p:nvPr/>
        </p:nvSpPr>
        <p:spPr>
          <a:xfrm>
            <a:off x="7013000" y="2648052"/>
            <a:ext cx="1566582" cy="316076"/>
          </a:xfrm>
          <a:prstGeom prst="rect">
            <a:avLst/>
          </a:prstGeom>
        </p:spPr>
        <p:txBody>
          <a:bodyPr vert="horz" lIns="0" tIns="0" rIns="0" bIns="0" rtlCol="0">
            <a:noAutofit/>
          </a:bodyPr>
          <a:lstStyle>
            <a:lvl1pPr marL="171450" indent="-171450" algn="l" defTabSz="457200" rtl="0" eaLnBrk="1" latinLnBrk="0" hangingPunct="1">
              <a:spcBef>
                <a:spcPts val="500"/>
              </a:spcBef>
              <a:buFont typeface="Arial"/>
              <a:buChar char="•"/>
              <a:defRPr sz="1800" kern="1200">
                <a:solidFill>
                  <a:schemeClr val="tx1"/>
                </a:solidFill>
                <a:latin typeface="+mn-lt"/>
                <a:ea typeface="+mn-ea"/>
                <a:cs typeface="+mn-cs"/>
              </a:defRPr>
            </a:lvl1pPr>
            <a:lvl2pPr marL="342900" indent="-171450" algn="l" defTabSz="457200" rtl="0" eaLnBrk="1" latinLnBrk="0" hangingPunct="1">
              <a:spcBef>
                <a:spcPts val="500"/>
              </a:spcBef>
              <a:buFont typeface="Arial"/>
              <a:buChar char="–"/>
              <a:defRPr sz="1800" kern="1200">
                <a:solidFill>
                  <a:schemeClr val="tx1"/>
                </a:solidFill>
                <a:latin typeface="+mn-lt"/>
                <a:ea typeface="+mn-ea"/>
                <a:cs typeface="+mn-cs"/>
              </a:defRPr>
            </a:lvl2pPr>
            <a:lvl3pPr marL="514350" indent="-171450" algn="l" defTabSz="457200" rtl="0" eaLnBrk="1" latinLnBrk="0" hangingPunct="1">
              <a:spcBef>
                <a:spcPts val="500"/>
              </a:spcBef>
              <a:buFont typeface="Arial"/>
              <a:buChar char="•"/>
              <a:defRPr sz="1800" kern="1200">
                <a:solidFill>
                  <a:schemeClr val="tx1"/>
                </a:solidFill>
                <a:latin typeface="+mn-lt"/>
                <a:ea typeface="+mn-ea"/>
                <a:cs typeface="+mn-cs"/>
              </a:defRPr>
            </a:lvl3pPr>
            <a:lvl4pPr marL="685800" indent="-171450" algn="l" defTabSz="457200" rtl="0" eaLnBrk="1" latinLnBrk="0" hangingPunct="1">
              <a:spcBef>
                <a:spcPts val="500"/>
              </a:spcBef>
              <a:buSzPct val="100000"/>
              <a:buFont typeface="Arial"/>
              <a:buChar char="–"/>
              <a:defRPr sz="1800" kern="1200">
                <a:solidFill>
                  <a:schemeClr val="tx1"/>
                </a:solidFill>
                <a:latin typeface="+mn-lt"/>
                <a:ea typeface="+mn-ea"/>
                <a:cs typeface="+mn-cs"/>
              </a:defRPr>
            </a:lvl4pPr>
            <a:lvl5pPr marL="858838" indent="-173038" algn="l" defTabSz="457200" rtl="0" eaLnBrk="1" latinLnBrk="0" hangingPunct="1">
              <a:spcBef>
                <a:spcPts val="5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200"/>
              <a:t>Data Architects</a:t>
            </a:r>
          </a:p>
        </p:txBody>
      </p:sp>
      <p:sp>
        <p:nvSpPr>
          <p:cNvPr id="448" name="Content Placeholder 5">
            <a:extLst>
              <a:ext uri="{FF2B5EF4-FFF2-40B4-BE49-F238E27FC236}">
                <a16:creationId xmlns:a16="http://schemas.microsoft.com/office/drawing/2014/main" id="{E9E595DA-CB5D-4FDC-B325-AAA54C1EBB1A}"/>
              </a:ext>
            </a:extLst>
          </p:cNvPr>
          <p:cNvSpPr txBox="1">
            <a:spLocks/>
          </p:cNvSpPr>
          <p:nvPr/>
        </p:nvSpPr>
        <p:spPr>
          <a:xfrm>
            <a:off x="2265092" y="3248094"/>
            <a:ext cx="1566582" cy="316076"/>
          </a:xfrm>
          <a:prstGeom prst="rect">
            <a:avLst/>
          </a:prstGeom>
        </p:spPr>
        <p:txBody>
          <a:bodyPr vert="horz" lIns="0" tIns="0" rIns="0" bIns="0" rtlCol="0">
            <a:noAutofit/>
          </a:bodyPr>
          <a:lstStyle>
            <a:lvl1pPr marL="171450" indent="-171450" algn="l" defTabSz="457200" rtl="0" eaLnBrk="1" latinLnBrk="0" hangingPunct="1">
              <a:spcBef>
                <a:spcPts val="500"/>
              </a:spcBef>
              <a:buFont typeface="Arial"/>
              <a:buChar char="•"/>
              <a:defRPr sz="1800" kern="1200">
                <a:solidFill>
                  <a:schemeClr val="tx1"/>
                </a:solidFill>
                <a:latin typeface="+mn-lt"/>
                <a:ea typeface="+mn-ea"/>
                <a:cs typeface="+mn-cs"/>
              </a:defRPr>
            </a:lvl1pPr>
            <a:lvl2pPr marL="342900" indent="-171450" algn="l" defTabSz="457200" rtl="0" eaLnBrk="1" latinLnBrk="0" hangingPunct="1">
              <a:spcBef>
                <a:spcPts val="500"/>
              </a:spcBef>
              <a:buFont typeface="Arial"/>
              <a:buChar char="–"/>
              <a:defRPr sz="1800" kern="1200">
                <a:solidFill>
                  <a:schemeClr val="tx1"/>
                </a:solidFill>
                <a:latin typeface="+mn-lt"/>
                <a:ea typeface="+mn-ea"/>
                <a:cs typeface="+mn-cs"/>
              </a:defRPr>
            </a:lvl2pPr>
            <a:lvl3pPr marL="514350" indent="-171450" algn="l" defTabSz="457200" rtl="0" eaLnBrk="1" latinLnBrk="0" hangingPunct="1">
              <a:spcBef>
                <a:spcPts val="500"/>
              </a:spcBef>
              <a:buFont typeface="Arial"/>
              <a:buChar char="•"/>
              <a:defRPr sz="1800" kern="1200">
                <a:solidFill>
                  <a:schemeClr val="tx1"/>
                </a:solidFill>
                <a:latin typeface="+mn-lt"/>
                <a:ea typeface="+mn-ea"/>
                <a:cs typeface="+mn-cs"/>
              </a:defRPr>
            </a:lvl3pPr>
            <a:lvl4pPr marL="685800" indent="-171450" algn="l" defTabSz="457200" rtl="0" eaLnBrk="1" latinLnBrk="0" hangingPunct="1">
              <a:spcBef>
                <a:spcPts val="500"/>
              </a:spcBef>
              <a:buSzPct val="100000"/>
              <a:buFont typeface="Arial"/>
              <a:buChar char="–"/>
              <a:defRPr sz="1800" kern="1200">
                <a:solidFill>
                  <a:schemeClr val="tx1"/>
                </a:solidFill>
                <a:latin typeface="+mn-lt"/>
                <a:ea typeface="+mn-ea"/>
                <a:cs typeface="+mn-cs"/>
              </a:defRPr>
            </a:lvl4pPr>
            <a:lvl5pPr marL="858838" indent="-173038" algn="l" defTabSz="457200" rtl="0" eaLnBrk="1" latinLnBrk="0" hangingPunct="1">
              <a:spcBef>
                <a:spcPts val="5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200"/>
              <a:t>Develop Ansible roles and automation</a:t>
            </a:r>
          </a:p>
        </p:txBody>
      </p:sp>
      <p:sp>
        <p:nvSpPr>
          <p:cNvPr id="449" name="Content Placeholder 5">
            <a:extLst>
              <a:ext uri="{FF2B5EF4-FFF2-40B4-BE49-F238E27FC236}">
                <a16:creationId xmlns:a16="http://schemas.microsoft.com/office/drawing/2014/main" id="{2BCDB401-2987-4AEA-86F5-95466EFFDB26}"/>
              </a:ext>
            </a:extLst>
          </p:cNvPr>
          <p:cNvSpPr txBox="1">
            <a:spLocks/>
          </p:cNvSpPr>
          <p:nvPr/>
        </p:nvSpPr>
        <p:spPr>
          <a:xfrm>
            <a:off x="4617830" y="3174384"/>
            <a:ext cx="1566582" cy="620913"/>
          </a:xfrm>
          <a:prstGeom prst="rect">
            <a:avLst/>
          </a:prstGeom>
        </p:spPr>
        <p:txBody>
          <a:bodyPr vert="horz" lIns="0" tIns="0" rIns="0" bIns="0" rtlCol="0">
            <a:noAutofit/>
          </a:bodyPr>
          <a:lstStyle>
            <a:lvl1pPr marL="171450" indent="-171450" algn="l" defTabSz="457200" rtl="0" eaLnBrk="1" latinLnBrk="0" hangingPunct="1">
              <a:spcBef>
                <a:spcPts val="500"/>
              </a:spcBef>
              <a:buFont typeface="Arial"/>
              <a:buChar char="•"/>
              <a:defRPr sz="1800" kern="1200">
                <a:solidFill>
                  <a:schemeClr val="tx1"/>
                </a:solidFill>
                <a:latin typeface="+mn-lt"/>
                <a:ea typeface="+mn-ea"/>
                <a:cs typeface="+mn-cs"/>
              </a:defRPr>
            </a:lvl1pPr>
            <a:lvl2pPr marL="342900" indent="-171450" algn="l" defTabSz="457200" rtl="0" eaLnBrk="1" latinLnBrk="0" hangingPunct="1">
              <a:spcBef>
                <a:spcPts val="500"/>
              </a:spcBef>
              <a:buFont typeface="Arial"/>
              <a:buChar char="–"/>
              <a:defRPr sz="1800" kern="1200">
                <a:solidFill>
                  <a:schemeClr val="tx1"/>
                </a:solidFill>
                <a:latin typeface="+mn-lt"/>
                <a:ea typeface="+mn-ea"/>
                <a:cs typeface="+mn-cs"/>
              </a:defRPr>
            </a:lvl2pPr>
            <a:lvl3pPr marL="514350" indent="-171450" algn="l" defTabSz="457200" rtl="0" eaLnBrk="1" latinLnBrk="0" hangingPunct="1">
              <a:spcBef>
                <a:spcPts val="500"/>
              </a:spcBef>
              <a:buFont typeface="Arial"/>
              <a:buChar char="•"/>
              <a:defRPr sz="1800" kern="1200">
                <a:solidFill>
                  <a:schemeClr val="tx1"/>
                </a:solidFill>
                <a:latin typeface="+mn-lt"/>
                <a:ea typeface="+mn-ea"/>
                <a:cs typeface="+mn-cs"/>
              </a:defRPr>
            </a:lvl3pPr>
            <a:lvl4pPr marL="685800" indent="-171450" algn="l" defTabSz="457200" rtl="0" eaLnBrk="1" latinLnBrk="0" hangingPunct="1">
              <a:spcBef>
                <a:spcPts val="500"/>
              </a:spcBef>
              <a:buSzPct val="100000"/>
              <a:buFont typeface="Arial"/>
              <a:buChar char="–"/>
              <a:defRPr sz="1800" kern="1200">
                <a:solidFill>
                  <a:schemeClr val="tx1"/>
                </a:solidFill>
                <a:latin typeface="+mn-lt"/>
                <a:ea typeface="+mn-ea"/>
                <a:cs typeface="+mn-cs"/>
              </a:defRPr>
            </a:lvl4pPr>
            <a:lvl5pPr marL="858838" indent="-173038" algn="l" defTabSz="457200" rtl="0" eaLnBrk="1" latinLnBrk="0" hangingPunct="1">
              <a:spcBef>
                <a:spcPts val="5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200"/>
              <a:t>Test Ansible roles and automation</a:t>
            </a:r>
          </a:p>
          <a:p>
            <a:pPr marL="0" indent="0" algn="ctr">
              <a:buFont typeface="Arial"/>
              <a:buNone/>
            </a:pPr>
            <a:r>
              <a:rPr lang="en-US" sz="1200"/>
              <a:t>Workshop environment</a:t>
            </a:r>
          </a:p>
        </p:txBody>
      </p:sp>
      <p:sp>
        <p:nvSpPr>
          <p:cNvPr id="450" name="Content Placeholder 5">
            <a:extLst>
              <a:ext uri="{FF2B5EF4-FFF2-40B4-BE49-F238E27FC236}">
                <a16:creationId xmlns:a16="http://schemas.microsoft.com/office/drawing/2014/main" id="{C3225508-D322-4334-809B-9A57C3036766}"/>
              </a:ext>
            </a:extLst>
          </p:cNvPr>
          <p:cNvSpPr txBox="1">
            <a:spLocks/>
          </p:cNvSpPr>
          <p:nvPr/>
        </p:nvSpPr>
        <p:spPr>
          <a:xfrm>
            <a:off x="7013000" y="3151614"/>
            <a:ext cx="1566582" cy="620913"/>
          </a:xfrm>
          <a:prstGeom prst="rect">
            <a:avLst/>
          </a:prstGeom>
        </p:spPr>
        <p:txBody>
          <a:bodyPr vert="horz" lIns="0" tIns="0" rIns="0" bIns="0" rtlCol="0">
            <a:noAutofit/>
          </a:bodyPr>
          <a:lstStyle>
            <a:lvl1pPr marL="171450" indent="-171450" algn="l" defTabSz="457200" rtl="0" eaLnBrk="1" latinLnBrk="0" hangingPunct="1">
              <a:spcBef>
                <a:spcPts val="500"/>
              </a:spcBef>
              <a:buFont typeface="Arial"/>
              <a:buChar char="•"/>
              <a:defRPr sz="1800" kern="1200">
                <a:solidFill>
                  <a:schemeClr val="tx1"/>
                </a:solidFill>
                <a:latin typeface="+mn-lt"/>
                <a:ea typeface="+mn-ea"/>
                <a:cs typeface="+mn-cs"/>
              </a:defRPr>
            </a:lvl1pPr>
            <a:lvl2pPr marL="342900" indent="-171450" algn="l" defTabSz="457200" rtl="0" eaLnBrk="1" latinLnBrk="0" hangingPunct="1">
              <a:spcBef>
                <a:spcPts val="500"/>
              </a:spcBef>
              <a:buFont typeface="Arial"/>
              <a:buChar char="–"/>
              <a:defRPr sz="1800" kern="1200">
                <a:solidFill>
                  <a:schemeClr val="tx1"/>
                </a:solidFill>
                <a:latin typeface="+mn-lt"/>
                <a:ea typeface="+mn-ea"/>
                <a:cs typeface="+mn-cs"/>
              </a:defRPr>
            </a:lvl2pPr>
            <a:lvl3pPr marL="514350" indent="-171450" algn="l" defTabSz="457200" rtl="0" eaLnBrk="1" latinLnBrk="0" hangingPunct="1">
              <a:spcBef>
                <a:spcPts val="500"/>
              </a:spcBef>
              <a:buFont typeface="Arial"/>
              <a:buChar char="•"/>
              <a:defRPr sz="1800" kern="1200">
                <a:solidFill>
                  <a:schemeClr val="tx1"/>
                </a:solidFill>
                <a:latin typeface="+mn-lt"/>
                <a:ea typeface="+mn-ea"/>
                <a:cs typeface="+mn-cs"/>
              </a:defRPr>
            </a:lvl3pPr>
            <a:lvl4pPr marL="685800" indent="-171450" algn="l" defTabSz="457200" rtl="0" eaLnBrk="1" latinLnBrk="0" hangingPunct="1">
              <a:spcBef>
                <a:spcPts val="500"/>
              </a:spcBef>
              <a:buSzPct val="100000"/>
              <a:buFont typeface="Arial"/>
              <a:buChar char="–"/>
              <a:defRPr sz="1800" kern="1200">
                <a:solidFill>
                  <a:schemeClr val="tx1"/>
                </a:solidFill>
                <a:latin typeface="+mn-lt"/>
                <a:ea typeface="+mn-ea"/>
                <a:cs typeface="+mn-cs"/>
              </a:defRPr>
            </a:lvl4pPr>
            <a:lvl5pPr marL="858838" indent="-173038" algn="l" defTabSz="457200" rtl="0" eaLnBrk="1" latinLnBrk="0" hangingPunct="1">
              <a:spcBef>
                <a:spcPts val="5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200"/>
              <a:t>Develop and Publish CDMs</a:t>
            </a:r>
          </a:p>
        </p:txBody>
      </p:sp>
      <p:pic>
        <p:nvPicPr>
          <p:cNvPr id="451" name="Picture 11">
            <a:extLst>
              <a:ext uri="{FF2B5EF4-FFF2-40B4-BE49-F238E27FC236}">
                <a16:creationId xmlns:a16="http://schemas.microsoft.com/office/drawing/2014/main" id="{798E9790-1593-4FA5-8622-59652BD55F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112" y="4348134"/>
            <a:ext cx="386572" cy="408929"/>
          </a:xfrm>
          <a:prstGeom prst="rect">
            <a:avLst/>
          </a:prstGeom>
          <a:noFill/>
          <a:extLst>
            <a:ext uri="{909E8E84-426E-40DD-AFC4-6F175D3DCCD1}">
              <a14:hiddenFill xmlns:a14="http://schemas.microsoft.com/office/drawing/2010/main">
                <a:solidFill>
                  <a:srgbClr val="FFFFFF"/>
                </a:solidFill>
              </a14:hiddenFill>
            </a:ext>
          </a:extLst>
        </p:spPr>
      </p:pic>
      <p:sp>
        <p:nvSpPr>
          <p:cNvPr id="452" name="Content Placeholder 5">
            <a:extLst>
              <a:ext uri="{FF2B5EF4-FFF2-40B4-BE49-F238E27FC236}">
                <a16:creationId xmlns:a16="http://schemas.microsoft.com/office/drawing/2014/main" id="{5244A0EE-28EB-4E8D-9149-EA7F422295B7}"/>
              </a:ext>
            </a:extLst>
          </p:cNvPr>
          <p:cNvSpPr txBox="1">
            <a:spLocks/>
          </p:cNvSpPr>
          <p:nvPr/>
        </p:nvSpPr>
        <p:spPr>
          <a:xfrm>
            <a:off x="2265092" y="4293668"/>
            <a:ext cx="1566582" cy="316076"/>
          </a:xfrm>
          <a:prstGeom prst="rect">
            <a:avLst/>
          </a:prstGeom>
        </p:spPr>
        <p:txBody>
          <a:bodyPr vert="horz" lIns="0" tIns="0" rIns="0" bIns="0" rtlCol="0">
            <a:noAutofit/>
          </a:bodyPr>
          <a:lstStyle>
            <a:lvl1pPr marL="171450" indent="-171450" algn="l" defTabSz="457200" rtl="0" eaLnBrk="1" latinLnBrk="0" hangingPunct="1">
              <a:spcBef>
                <a:spcPts val="500"/>
              </a:spcBef>
              <a:buFont typeface="Arial"/>
              <a:buChar char="•"/>
              <a:defRPr sz="1800" kern="1200">
                <a:solidFill>
                  <a:schemeClr val="tx1"/>
                </a:solidFill>
                <a:latin typeface="+mn-lt"/>
                <a:ea typeface="+mn-ea"/>
                <a:cs typeface="+mn-cs"/>
              </a:defRPr>
            </a:lvl1pPr>
            <a:lvl2pPr marL="342900" indent="-171450" algn="l" defTabSz="457200" rtl="0" eaLnBrk="1" latinLnBrk="0" hangingPunct="1">
              <a:spcBef>
                <a:spcPts val="500"/>
              </a:spcBef>
              <a:buFont typeface="Arial"/>
              <a:buChar char="–"/>
              <a:defRPr sz="1800" kern="1200">
                <a:solidFill>
                  <a:schemeClr val="tx1"/>
                </a:solidFill>
                <a:latin typeface="+mn-lt"/>
                <a:ea typeface="+mn-ea"/>
                <a:cs typeface="+mn-cs"/>
              </a:defRPr>
            </a:lvl2pPr>
            <a:lvl3pPr marL="514350" indent="-171450" algn="l" defTabSz="457200" rtl="0" eaLnBrk="1" latinLnBrk="0" hangingPunct="1">
              <a:spcBef>
                <a:spcPts val="500"/>
              </a:spcBef>
              <a:buFont typeface="Arial"/>
              <a:buChar char="•"/>
              <a:defRPr sz="1800" kern="1200">
                <a:solidFill>
                  <a:schemeClr val="tx1"/>
                </a:solidFill>
                <a:latin typeface="+mn-lt"/>
                <a:ea typeface="+mn-ea"/>
                <a:cs typeface="+mn-cs"/>
              </a:defRPr>
            </a:lvl3pPr>
            <a:lvl4pPr marL="685800" indent="-171450" algn="l" defTabSz="457200" rtl="0" eaLnBrk="1" latinLnBrk="0" hangingPunct="1">
              <a:spcBef>
                <a:spcPts val="500"/>
              </a:spcBef>
              <a:buSzPct val="100000"/>
              <a:buFont typeface="Arial"/>
              <a:buChar char="–"/>
              <a:defRPr sz="1800" kern="1200">
                <a:solidFill>
                  <a:schemeClr val="tx1"/>
                </a:solidFill>
                <a:latin typeface="+mn-lt"/>
                <a:ea typeface="+mn-ea"/>
                <a:cs typeface="+mn-cs"/>
              </a:defRPr>
            </a:lvl4pPr>
            <a:lvl5pPr marL="858838" indent="-173038" algn="l" defTabSz="457200" rtl="0" eaLnBrk="1" latinLnBrk="0" hangingPunct="1">
              <a:spcBef>
                <a:spcPts val="5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200"/>
              <a:t>CVX-CDM-Non-Prod</a:t>
            </a:r>
          </a:p>
        </p:txBody>
      </p:sp>
      <p:sp>
        <p:nvSpPr>
          <p:cNvPr id="453" name="Content Placeholder 5">
            <a:extLst>
              <a:ext uri="{FF2B5EF4-FFF2-40B4-BE49-F238E27FC236}">
                <a16:creationId xmlns:a16="http://schemas.microsoft.com/office/drawing/2014/main" id="{62E7B658-860D-46F9-AF9A-DFF1A4CFE502}"/>
              </a:ext>
            </a:extLst>
          </p:cNvPr>
          <p:cNvSpPr txBox="1">
            <a:spLocks/>
          </p:cNvSpPr>
          <p:nvPr/>
        </p:nvSpPr>
        <p:spPr>
          <a:xfrm>
            <a:off x="4598672" y="4323294"/>
            <a:ext cx="1566582" cy="316076"/>
          </a:xfrm>
          <a:prstGeom prst="rect">
            <a:avLst/>
          </a:prstGeom>
        </p:spPr>
        <p:txBody>
          <a:bodyPr vert="horz" lIns="0" tIns="0" rIns="0" bIns="0" rtlCol="0">
            <a:noAutofit/>
          </a:bodyPr>
          <a:lstStyle>
            <a:lvl1pPr marL="171450" indent="-171450" algn="l" defTabSz="457200" rtl="0" eaLnBrk="1" latinLnBrk="0" hangingPunct="1">
              <a:spcBef>
                <a:spcPts val="500"/>
              </a:spcBef>
              <a:buFont typeface="Arial"/>
              <a:buChar char="•"/>
              <a:defRPr sz="1800" kern="1200">
                <a:solidFill>
                  <a:schemeClr val="tx1"/>
                </a:solidFill>
                <a:latin typeface="+mn-lt"/>
                <a:ea typeface="+mn-ea"/>
                <a:cs typeface="+mn-cs"/>
              </a:defRPr>
            </a:lvl1pPr>
            <a:lvl2pPr marL="342900" indent="-171450" algn="l" defTabSz="457200" rtl="0" eaLnBrk="1" latinLnBrk="0" hangingPunct="1">
              <a:spcBef>
                <a:spcPts val="500"/>
              </a:spcBef>
              <a:buFont typeface="Arial"/>
              <a:buChar char="–"/>
              <a:defRPr sz="1800" kern="1200">
                <a:solidFill>
                  <a:schemeClr val="tx1"/>
                </a:solidFill>
                <a:latin typeface="+mn-lt"/>
                <a:ea typeface="+mn-ea"/>
                <a:cs typeface="+mn-cs"/>
              </a:defRPr>
            </a:lvl2pPr>
            <a:lvl3pPr marL="514350" indent="-171450" algn="l" defTabSz="457200" rtl="0" eaLnBrk="1" latinLnBrk="0" hangingPunct="1">
              <a:spcBef>
                <a:spcPts val="500"/>
              </a:spcBef>
              <a:buFont typeface="Arial"/>
              <a:buChar char="•"/>
              <a:defRPr sz="1800" kern="1200">
                <a:solidFill>
                  <a:schemeClr val="tx1"/>
                </a:solidFill>
                <a:latin typeface="+mn-lt"/>
                <a:ea typeface="+mn-ea"/>
                <a:cs typeface="+mn-cs"/>
              </a:defRPr>
            </a:lvl3pPr>
            <a:lvl4pPr marL="685800" indent="-171450" algn="l" defTabSz="457200" rtl="0" eaLnBrk="1" latinLnBrk="0" hangingPunct="1">
              <a:spcBef>
                <a:spcPts val="500"/>
              </a:spcBef>
              <a:buSzPct val="100000"/>
              <a:buFont typeface="Arial"/>
              <a:buChar char="–"/>
              <a:defRPr sz="1800" kern="1200">
                <a:solidFill>
                  <a:schemeClr val="tx1"/>
                </a:solidFill>
                <a:latin typeface="+mn-lt"/>
                <a:ea typeface="+mn-ea"/>
                <a:cs typeface="+mn-cs"/>
              </a:defRPr>
            </a:lvl4pPr>
            <a:lvl5pPr marL="858838" indent="-173038" algn="l" defTabSz="457200" rtl="0" eaLnBrk="1" latinLnBrk="0" hangingPunct="1">
              <a:spcBef>
                <a:spcPts val="5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200"/>
              <a:t>CVX-CDM-Non-Prod</a:t>
            </a:r>
          </a:p>
        </p:txBody>
      </p:sp>
      <p:sp>
        <p:nvSpPr>
          <p:cNvPr id="454" name="Content Placeholder 5">
            <a:extLst>
              <a:ext uri="{FF2B5EF4-FFF2-40B4-BE49-F238E27FC236}">
                <a16:creationId xmlns:a16="http://schemas.microsoft.com/office/drawing/2014/main" id="{7F8598BF-7FFE-4139-B46C-87905D93C8B4}"/>
              </a:ext>
            </a:extLst>
          </p:cNvPr>
          <p:cNvSpPr txBox="1">
            <a:spLocks/>
          </p:cNvSpPr>
          <p:nvPr/>
        </p:nvSpPr>
        <p:spPr>
          <a:xfrm>
            <a:off x="6542945" y="4155523"/>
            <a:ext cx="2289447" cy="316076"/>
          </a:xfrm>
          <a:prstGeom prst="rect">
            <a:avLst/>
          </a:prstGeom>
        </p:spPr>
        <p:txBody>
          <a:bodyPr vert="horz" lIns="0" tIns="0" rIns="0" bIns="0" rtlCol="0">
            <a:noAutofit/>
          </a:bodyPr>
          <a:lstStyle>
            <a:lvl1pPr marL="171450" indent="-171450" algn="l" defTabSz="457200" rtl="0" eaLnBrk="1" latinLnBrk="0" hangingPunct="1">
              <a:spcBef>
                <a:spcPts val="500"/>
              </a:spcBef>
              <a:buFont typeface="Arial"/>
              <a:buChar char="•"/>
              <a:defRPr sz="1800" kern="1200">
                <a:solidFill>
                  <a:schemeClr val="tx1"/>
                </a:solidFill>
                <a:latin typeface="+mn-lt"/>
                <a:ea typeface="+mn-ea"/>
                <a:cs typeface="+mn-cs"/>
              </a:defRPr>
            </a:lvl1pPr>
            <a:lvl2pPr marL="342900" indent="-171450" algn="l" defTabSz="457200" rtl="0" eaLnBrk="1" latinLnBrk="0" hangingPunct="1">
              <a:spcBef>
                <a:spcPts val="500"/>
              </a:spcBef>
              <a:buFont typeface="Arial"/>
              <a:buChar char="–"/>
              <a:defRPr sz="1800" kern="1200">
                <a:solidFill>
                  <a:schemeClr val="tx1"/>
                </a:solidFill>
                <a:latin typeface="+mn-lt"/>
                <a:ea typeface="+mn-ea"/>
                <a:cs typeface="+mn-cs"/>
              </a:defRPr>
            </a:lvl2pPr>
            <a:lvl3pPr marL="514350" indent="-171450" algn="l" defTabSz="457200" rtl="0" eaLnBrk="1" latinLnBrk="0" hangingPunct="1">
              <a:spcBef>
                <a:spcPts val="500"/>
              </a:spcBef>
              <a:buFont typeface="Arial"/>
              <a:buChar char="•"/>
              <a:defRPr sz="1800" kern="1200">
                <a:solidFill>
                  <a:schemeClr val="tx1"/>
                </a:solidFill>
                <a:latin typeface="+mn-lt"/>
                <a:ea typeface="+mn-ea"/>
                <a:cs typeface="+mn-cs"/>
              </a:defRPr>
            </a:lvl3pPr>
            <a:lvl4pPr marL="685800" indent="-171450" algn="l" defTabSz="457200" rtl="0" eaLnBrk="1" latinLnBrk="0" hangingPunct="1">
              <a:spcBef>
                <a:spcPts val="500"/>
              </a:spcBef>
              <a:buSzPct val="100000"/>
              <a:buFont typeface="Arial"/>
              <a:buChar char="–"/>
              <a:defRPr sz="1800" kern="1200">
                <a:solidFill>
                  <a:schemeClr val="tx1"/>
                </a:solidFill>
                <a:latin typeface="+mn-lt"/>
                <a:ea typeface="+mn-ea"/>
                <a:cs typeface="+mn-cs"/>
              </a:defRPr>
            </a:lvl4pPr>
            <a:lvl5pPr marL="858838" indent="-173038" algn="l" defTabSz="457200" rtl="0" eaLnBrk="1" latinLnBrk="0" hangingPunct="1">
              <a:spcBef>
                <a:spcPts val="5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200"/>
              <a:t>CVX-CDM</a:t>
            </a:r>
          </a:p>
          <a:p>
            <a:pPr marL="0" indent="0" algn="ctr">
              <a:buFont typeface="Arial"/>
              <a:buNone/>
            </a:pPr>
            <a:r>
              <a:rPr lang="en-US" sz="1050" b="1"/>
              <a:t>Feature Branch: </a:t>
            </a:r>
            <a:r>
              <a:rPr lang="en-US" sz="1050"/>
              <a:t>Develop CDMs</a:t>
            </a:r>
          </a:p>
          <a:p>
            <a:pPr marL="0" indent="0" algn="ctr">
              <a:buFont typeface="Arial"/>
              <a:buNone/>
            </a:pPr>
            <a:r>
              <a:rPr lang="en-US" sz="1050" b="1"/>
              <a:t>Master Branch: </a:t>
            </a:r>
            <a:r>
              <a:rPr lang="en-US" sz="1050"/>
              <a:t>Live, Synced with other workspaces</a:t>
            </a:r>
          </a:p>
        </p:txBody>
      </p:sp>
      <p:grpSp>
        <p:nvGrpSpPr>
          <p:cNvPr id="49" name="Group 48">
            <a:extLst>
              <a:ext uri="{FF2B5EF4-FFF2-40B4-BE49-F238E27FC236}">
                <a16:creationId xmlns:a16="http://schemas.microsoft.com/office/drawing/2014/main" id="{D9BE0D5C-209F-4C74-A160-6465E41DFDD9}"/>
              </a:ext>
            </a:extLst>
          </p:cNvPr>
          <p:cNvGrpSpPr/>
          <p:nvPr/>
        </p:nvGrpSpPr>
        <p:grpSpPr>
          <a:xfrm>
            <a:off x="212378" y="2267650"/>
            <a:ext cx="1729421" cy="633661"/>
            <a:chOff x="289227" y="2449193"/>
            <a:chExt cx="1729421" cy="789145"/>
          </a:xfrm>
        </p:grpSpPr>
        <p:sp>
          <p:nvSpPr>
            <p:cNvPr id="50" name="Google Shape;30232;p2528">
              <a:extLst>
                <a:ext uri="{FF2B5EF4-FFF2-40B4-BE49-F238E27FC236}">
                  <a16:creationId xmlns:a16="http://schemas.microsoft.com/office/drawing/2014/main" id="{12B5DC77-F533-43AD-9B2D-F64BEF52E970}"/>
                </a:ext>
              </a:extLst>
            </p:cNvPr>
            <p:cNvSpPr/>
            <p:nvPr/>
          </p:nvSpPr>
          <p:spPr>
            <a:xfrm>
              <a:off x="289227" y="2449193"/>
              <a:ext cx="1651101" cy="789145"/>
            </a:xfrm>
            <a:prstGeom prst="roundRect">
              <a:avLst>
                <a:gd name="adj" fmla="val 5309"/>
              </a:avLst>
            </a:prstGeom>
            <a:solidFill>
              <a:srgbClr val="F2F2F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panose="020B0604020202020204" pitchFamily="34" charset="0"/>
                <a:ea typeface="Calibri"/>
                <a:cs typeface="Arial" panose="020B0604020202020204" pitchFamily="34" charset="0"/>
                <a:sym typeface="Calibri"/>
              </a:endParaRPr>
            </a:p>
          </p:txBody>
        </p:sp>
        <p:sp>
          <p:nvSpPr>
            <p:cNvPr id="51" name="Google Shape;30242;p2528">
              <a:extLst>
                <a:ext uri="{FF2B5EF4-FFF2-40B4-BE49-F238E27FC236}">
                  <a16:creationId xmlns:a16="http://schemas.microsoft.com/office/drawing/2014/main" id="{BDD96C35-8DBD-4F7E-9145-CCDA3014B3AB}"/>
                </a:ext>
              </a:extLst>
            </p:cNvPr>
            <p:cNvSpPr/>
            <p:nvPr/>
          </p:nvSpPr>
          <p:spPr>
            <a:xfrm rot="5400000">
              <a:off x="1927366" y="2801505"/>
              <a:ext cx="98043" cy="84520"/>
            </a:xfrm>
            <a:prstGeom prst="triangle">
              <a:avLst>
                <a:gd name="adj" fmla="val 50000"/>
              </a:avLst>
            </a:prstGeom>
            <a:solidFill>
              <a:srgbClr val="F2F2F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panose="020B0604020202020204" pitchFamily="34" charset="0"/>
                <a:ea typeface="Calibri"/>
                <a:cs typeface="Arial" panose="020B0604020202020204" pitchFamily="34" charset="0"/>
                <a:sym typeface="Calibri"/>
              </a:endParaRPr>
            </a:p>
          </p:txBody>
        </p:sp>
      </p:grpSp>
      <p:sp>
        <p:nvSpPr>
          <p:cNvPr id="52" name="TextBox 51">
            <a:extLst>
              <a:ext uri="{FF2B5EF4-FFF2-40B4-BE49-F238E27FC236}">
                <a16:creationId xmlns:a16="http://schemas.microsoft.com/office/drawing/2014/main" id="{08FCFFCB-2901-44EC-88F7-E5FD157187B0}"/>
              </a:ext>
            </a:extLst>
          </p:cNvPr>
          <p:cNvSpPr txBox="1"/>
          <p:nvPr/>
        </p:nvSpPr>
        <p:spPr>
          <a:xfrm>
            <a:off x="725258" y="2464655"/>
            <a:ext cx="1066546" cy="307777"/>
          </a:xfrm>
          <a:prstGeom prst="rect">
            <a:avLst/>
          </a:prstGeom>
          <a:noFill/>
        </p:spPr>
        <p:txBody>
          <a:bodyPr wrap="square" rtlCol="0">
            <a:spAutoFit/>
          </a:bodyPr>
          <a:lstStyle/>
          <a:p>
            <a:r>
              <a:rPr lang="en-US" sz="1400" b="1">
                <a:solidFill>
                  <a:schemeClr val="tx1">
                    <a:lumMod val="85000"/>
                    <a:lumOff val="15000"/>
                  </a:schemeClr>
                </a:solidFill>
                <a:latin typeface="Arial" panose="020B0604020202020204" pitchFamily="34" charset="0"/>
                <a:cs typeface="Arial" panose="020B0604020202020204" pitchFamily="34" charset="0"/>
              </a:rPr>
              <a:t>Who</a:t>
            </a:r>
          </a:p>
        </p:txBody>
      </p:sp>
    </p:spTree>
    <p:extLst>
      <p:ext uri="{BB962C8B-B14F-4D97-AF65-F5344CB8AC3E}">
        <p14:creationId xmlns:p14="http://schemas.microsoft.com/office/powerpoint/2010/main" val="24997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3D81-C52F-4E4F-A1FF-13BBD7396DDE}"/>
              </a:ext>
            </a:extLst>
          </p:cNvPr>
          <p:cNvSpPr>
            <a:spLocks noGrp="1"/>
          </p:cNvSpPr>
          <p:nvPr>
            <p:ph type="title"/>
          </p:nvPr>
        </p:nvSpPr>
        <p:spPr/>
        <p:txBody>
          <a:bodyPr/>
          <a:lstStyle/>
          <a:p>
            <a:pPr algn="l"/>
            <a:r>
              <a:rPr lang="en-US"/>
              <a:t>CI/CD Pipelines</a:t>
            </a:r>
          </a:p>
        </p:txBody>
      </p:sp>
      <p:grpSp>
        <p:nvGrpSpPr>
          <p:cNvPr id="5" name="Group 4">
            <a:extLst>
              <a:ext uri="{FF2B5EF4-FFF2-40B4-BE49-F238E27FC236}">
                <a16:creationId xmlns:a16="http://schemas.microsoft.com/office/drawing/2014/main" id="{600607F9-C919-4282-A1EF-32D3E0FD390E}"/>
              </a:ext>
            </a:extLst>
          </p:cNvPr>
          <p:cNvGrpSpPr/>
          <p:nvPr/>
        </p:nvGrpSpPr>
        <p:grpSpPr>
          <a:xfrm>
            <a:off x="302016" y="2407478"/>
            <a:ext cx="1764548" cy="547456"/>
            <a:chOff x="1876064" y="1844552"/>
            <a:chExt cx="2328732" cy="338554"/>
          </a:xfrm>
        </p:grpSpPr>
        <p:grpSp>
          <p:nvGrpSpPr>
            <p:cNvPr id="51" name="Group 50">
              <a:extLst>
                <a:ext uri="{FF2B5EF4-FFF2-40B4-BE49-F238E27FC236}">
                  <a16:creationId xmlns:a16="http://schemas.microsoft.com/office/drawing/2014/main" id="{B09EE10D-FD15-4BD6-8A2D-215CD6F320AA}"/>
                </a:ext>
              </a:extLst>
            </p:cNvPr>
            <p:cNvGrpSpPr/>
            <p:nvPr/>
          </p:nvGrpSpPr>
          <p:grpSpPr>
            <a:xfrm>
              <a:off x="1876064" y="1875330"/>
              <a:ext cx="2328732" cy="300988"/>
              <a:chOff x="3671587" y="1431796"/>
              <a:chExt cx="1321852" cy="561017"/>
            </a:xfrm>
          </p:grpSpPr>
          <p:sp>
            <p:nvSpPr>
              <p:cNvPr id="52" name="Rectangle 51">
                <a:extLst>
                  <a:ext uri="{FF2B5EF4-FFF2-40B4-BE49-F238E27FC236}">
                    <a16:creationId xmlns:a16="http://schemas.microsoft.com/office/drawing/2014/main" id="{A6FFC2E7-3801-4AF3-B558-8B8F4D49E3AB}"/>
                  </a:ext>
                </a:extLst>
              </p:cNvPr>
              <p:cNvSpPr/>
              <p:nvPr/>
            </p:nvSpPr>
            <p:spPr>
              <a:xfrm>
                <a:off x="3671587" y="1431796"/>
                <a:ext cx="1321852" cy="561017"/>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600">
                  <a:solidFill>
                    <a:prstClr val="white"/>
                  </a:solidFill>
                  <a:latin typeface="Arial" panose="020B0604020202020204" pitchFamily="34" charset="0"/>
                  <a:cs typeface="Arial" panose="020B0604020202020204" pitchFamily="34" charset="0"/>
                </a:endParaRPr>
              </a:p>
            </p:txBody>
          </p:sp>
          <p:sp>
            <p:nvSpPr>
              <p:cNvPr id="53" name="Rectangle 52">
                <a:extLst>
                  <a:ext uri="{FF2B5EF4-FFF2-40B4-BE49-F238E27FC236}">
                    <a16:creationId xmlns:a16="http://schemas.microsoft.com/office/drawing/2014/main" id="{99EB8463-8428-4DBB-AF8A-CAA11CF456DD}"/>
                  </a:ext>
                </a:extLst>
              </p:cNvPr>
              <p:cNvSpPr/>
              <p:nvPr/>
            </p:nvSpPr>
            <p:spPr>
              <a:xfrm>
                <a:off x="3692405" y="1492539"/>
                <a:ext cx="1280217" cy="4832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600">
                  <a:solidFill>
                    <a:prstClr val="white"/>
                  </a:solidFill>
                  <a:latin typeface="Arial" panose="020B0604020202020204" pitchFamily="34" charset="0"/>
                  <a:cs typeface="Arial" panose="020B0604020202020204" pitchFamily="34" charset="0"/>
                </a:endParaRPr>
              </a:p>
            </p:txBody>
          </p:sp>
        </p:grpSp>
        <p:sp>
          <p:nvSpPr>
            <p:cNvPr id="54" name="TextBox 53">
              <a:extLst>
                <a:ext uri="{FF2B5EF4-FFF2-40B4-BE49-F238E27FC236}">
                  <a16:creationId xmlns:a16="http://schemas.microsoft.com/office/drawing/2014/main" id="{788CB793-A1A4-4FE7-993E-4D1E2D3CD163}"/>
                </a:ext>
              </a:extLst>
            </p:cNvPr>
            <p:cNvSpPr txBox="1"/>
            <p:nvPr/>
          </p:nvSpPr>
          <p:spPr>
            <a:xfrm>
              <a:off x="1876064" y="1844552"/>
              <a:ext cx="2328732" cy="338554"/>
            </a:xfrm>
            <a:prstGeom prst="rect">
              <a:avLst/>
            </a:prstGeom>
            <a:noFill/>
          </p:spPr>
          <p:txBody>
            <a:bodyPr wrap="square" rtlCol="0" anchor="ctr">
              <a:spAutoFit/>
            </a:bodyPr>
            <a:lstStyle/>
            <a:p>
              <a:pPr algn="ctr"/>
              <a:r>
                <a:rPr lang="en-US" sz="800" b="1">
                  <a:solidFill>
                    <a:schemeClr val="tx1">
                      <a:lumMod val="75000"/>
                      <a:lumOff val="25000"/>
                    </a:schemeClr>
                  </a:solidFill>
                  <a:latin typeface="Arial" panose="020B0604020202020204" pitchFamily="34" charset="0"/>
                  <a:cs typeface="Arial" panose="020B0604020202020204" pitchFamily="34" charset="0"/>
                </a:rPr>
                <a:t>CVX-CDM-Synapse ADO Pipeline</a:t>
              </a:r>
            </a:p>
            <a:p>
              <a:pPr algn="ctr"/>
              <a:r>
                <a:rPr lang="en-US" sz="800">
                  <a:solidFill>
                    <a:schemeClr val="tx1">
                      <a:lumMod val="75000"/>
                      <a:lumOff val="25000"/>
                    </a:schemeClr>
                  </a:solidFill>
                  <a:latin typeface="Arial" panose="020B0604020202020204" pitchFamily="34" charset="0"/>
                  <a:cs typeface="Arial" panose="020B0604020202020204" pitchFamily="34" charset="0"/>
                </a:rPr>
                <a:t>Manages Synapse Environments</a:t>
              </a:r>
            </a:p>
          </p:txBody>
        </p:sp>
      </p:grpSp>
      <p:grpSp>
        <p:nvGrpSpPr>
          <p:cNvPr id="16" name="Group 15">
            <a:extLst>
              <a:ext uri="{FF2B5EF4-FFF2-40B4-BE49-F238E27FC236}">
                <a16:creationId xmlns:a16="http://schemas.microsoft.com/office/drawing/2014/main" id="{232179D3-D4A5-4E85-9591-4D30F3904D6F}"/>
              </a:ext>
            </a:extLst>
          </p:cNvPr>
          <p:cNvGrpSpPr/>
          <p:nvPr/>
        </p:nvGrpSpPr>
        <p:grpSpPr>
          <a:xfrm>
            <a:off x="2038776" y="1751505"/>
            <a:ext cx="1600501" cy="300988"/>
            <a:chOff x="1834598" y="1875330"/>
            <a:chExt cx="2388250" cy="300988"/>
          </a:xfrm>
        </p:grpSpPr>
        <p:grpSp>
          <p:nvGrpSpPr>
            <p:cNvPr id="74" name="Group 73">
              <a:extLst>
                <a:ext uri="{FF2B5EF4-FFF2-40B4-BE49-F238E27FC236}">
                  <a16:creationId xmlns:a16="http://schemas.microsoft.com/office/drawing/2014/main" id="{22B227CA-5249-422C-B12A-65806D9D87BF}"/>
                </a:ext>
              </a:extLst>
            </p:cNvPr>
            <p:cNvGrpSpPr/>
            <p:nvPr/>
          </p:nvGrpSpPr>
          <p:grpSpPr>
            <a:xfrm>
              <a:off x="1876064" y="1875330"/>
              <a:ext cx="2328732" cy="300988"/>
              <a:chOff x="3671587" y="1431796"/>
              <a:chExt cx="1321852" cy="561017"/>
            </a:xfrm>
          </p:grpSpPr>
          <p:sp>
            <p:nvSpPr>
              <p:cNvPr id="75" name="Rectangle 74">
                <a:extLst>
                  <a:ext uri="{FF2B5EF4-FFF2-40B4-BE49-F238E27FC236}">
                    <a16:creationId xmlns:a16="http://schemas.microsoft.com/office/drawing/2014/main" id="{AA89C279-47E4-48EF-A648-0BA2B9349398}"/>
                  </a:ext>
                </a:extLst>
              </p:cNvPr>
              <p:cNvSpPr/>
              <p:nvPr/>
            </p:nvSpPr>
            <p:spPr>
              <a:xfrm>
                <a:off x="3671587" y="1431796"/>
                <a:ext cx="1321852" cy="561017"/>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600">
                  <a:solidFill>
                    <a:prstClr val="white"/>
                  </a:solidFill>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C21F8700-487E-4DAD-9E20-9D573F53A778}"/>
                  </a:ext>
                </a:extLst>
              </p:cNvPr>
              <p:cNvSpPr/>
              <p:nvPr/>
            </p:nvSpPr>
            <p:spPr>
              <a:xfrm>
                <a:off x="3692405" y="1492539"/>
                <a:ext cx="1280217" cy="4832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600">
                  <a:solidFill>
                    <a:prstClr val="white"/>
                  </a:solidFill>
                  <a:latin typeface="Arial" panose="020B0604020202020204" pitchFamily="34" charset="0"/>
                  <a:cs typeface="Arial" panose="020B0604020202020204" pitchFamily="34" charset="0"/>
                </a:endParaRPr>
              </a:p>
            </p:txBody>
          </p:sp>
        </p:grpSp>
        <p:sp>
          <p:nvSpPr>
            <p:cNvPr id="77" name="TextBox 76">
              <a:extLst>
                <a:ext uri="{FF2B5EF4-FFF2-40B4-BE49-F238E27FC236}">
                  <a16:creationId xmlns:a16="http://schemas.microsoft.com/office/drawing/2014/main" id="{2E0D2CB3-04F9-49F6-98E1-35CCAA015037}"/>
                </a:ext>
              </a:extLst>
            </p:cNvPr>
            <p:cNvSpPr txBox="1"/>
            <p:nvPr/>
          </p:nvSpPr>
          <p:spPr>
            <a:xfrm>
              <a:off x="1834598" y="1918101"/>
              <a:ext cx="2388250" cy="215444"/>
            </a:xfrm>
            <a:prstGeom prst="rect">
              <a:avLst/>
            </a:prstGeom>
            <a:noFill/>
          </p:spPr>
          <p:txBody>
            <a:bodyPr wrap="square" rtlCol="0" anchor="ctr">
              <a:spAutoFit/>
            </a:bodyPr>
            <a:lstStyle/>
            <a:p>
              <a:pPr algn="ctr"/>
              <a:r>
                <a:rPr lang="en-US" sz="800" b="1">
                  <a:solidFill>
                    <a:schemeClr val="tx1">
                      <a:lumMod val="75000"/>
                      <a:lumOff val="25000"/>
                    </a:schemeClr>
                  </a:solidFill>
                  <a:latin typeface="Arial" panose="020B0604020202020204" pitchFamily="34" charset="0"/>
                  <a:cs typeface="Arial" panose="020B0604020202020204" pitchFamily="34" charset="0"/>
                </a:rPr>
                <a:t>Sandbox Synapse</a:t>
              </a:r>
            </a:p>
          </p:txBody>
        </p:sp>
      </p:grpSp>
      <p:grpSp>
        <p:nvGrpSpPr>
          <p:cNvPr id="92" name="Group 91">
            <a:extLst>
              <a:ext uri="{FF2B5EF4-FFF2-40B4-BE49-F238E27FC236}">
                <a16:creationId xmlns:a16="http://schemas.microsoft.com/office/drawing/2014/main" id="{3893B5B7-8E94-4422-8789-808FBC3E77FB}"/>
              </a:ext>
            </a:extLst>
          </p:cNvPr>
          <p:cNvGrpSpPr/>
          <p:nvPr/>
        </p:nvGrpSpPr>
        <p:grpSpPr>
          <a:xfrm>
            <a:off x="274227" y="3545125"/>
            <a:ext cx="1764548" cy="493584"/>
            <a:chOff x="1876064" y="1871079"/>
            <a:chExt cx="2328732" cy="305239"/>
          </a:xfrm>
        </p:grpSpPr>
        <p:grpSp>
          <p:nvGrpSpPr>
            <p:cNvPr id="93" name="Group 92">
              <a:extLst>
                <a:ext uri="{FF2B5EF4-FFF2-40B4-BE49-F238E27FC236}">
                  <a16:creationId xmlns:a16="http://schemas.microsoft.com/office/drawing/2014/main" id="{CB766421-18A4-474C-AA0E-70229C389D29}"/>
                </a:ext>
              </a:extLst>
            </p:cNvPr>
            <p:cNvGrpSpPr/>
            <p:nvPr/>
          </p:nvGrpSpPr>
          <p:grpSpPr>
            <a:xfrm>
              <a:off x="1876064" y="1875330"/>
              <a:ext cx="2328732" cy="300988"/>
              <a:chOff x="3671587" y="1431796"/>
              <a:chExt cx="1321852" cy="561017"/>
            </a:xfrm>
          </p:grpSpPr>
          <p:sp>
            <p:nvSpPr>
              <p:cNvPr id="95" name="Rectangle 94">
                <a:extLst>
                  <a:ext uri="{FF2B5EF4-FFF2-40B4-BE49-F238E27FC236}">
                    <a16:creationId xmlns:a16="http://schemas.microsoft.com/office/drawing/2014/main" id="{038917CB-20C8-4190-B46C-AA72E2792951}"/>
                  </a:ext>
                </a:extLst>
              </p:cNvPr>
              <p:cNvSpPr/>
              <p:nvPr/>
            </p:nvSpPr>
            <p:spPr>
              <a:xfrm>
                <a:off x="3671587" y="1431796"/>
                <a:ext cx="1321852" cy="561017"/>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600">
                  <a:solidFill>
                    <a:prstClr val="white"/>
                  </a:solidFill>
                  <a:latin typeface="Arial" panose="020B0604020202020204" pitchFamily="34" charset="0"/>
                  <a:cs typeface="Arial" panose="020B0604020202020204" pitchFamily="34" charset="0"/>
                </a:endParaRPr>
              </a:p>
            </p:txBody>
          </p:sp>
          <p:sp>
            <p:nvSpPr>
              <p:cNvPr id="96" name="Rectangle 95">
                <a:extLst>
                  <a:ext uri="{FF2B5EF4-FFF2-40B4-BE49-F238E27FC236}">
                    <a16:creationId xmlns:a16="http://schemas.microsoft.com/office/drawing/2014/main" id="{73989F3B-81E4-4282-B638-6C5DA911535B}"/>
                  </a:ext>
                </a:extLst>
              </p:cNvPr>
              <p:cNvSpPr/>
              <p:nvPr/>
            </p:nvSpPr>
            <p:spPr>
              <a:xfrm>
                <a:off x="3692405" y="1492539"/>
                <a:ext cx="1280217" cy="4832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600">
                  <a:solidFill>
                    <a:prstClr val="white"/>
                  </a:solidFill>
                  <a:latin typeface="Arial" panose="020B0604020202020204" pitchFamily="34" charset="0"/>
                  <a:cs typeface="Arial" panose="020B0604020202020204" pitchFamily="34" charset="0"/>
                </a:endParaRPr>
              </a:p>
            </p:txBody>
          </p:sp>
        </p:grpSp>
        <p:sp>
          <p:nvSpPr>
            <p:cNvPr id="94" name="TextBox 93">
              <a:extLst>
                <a:ext uri="{FF2B5EF4-FFF2-40B4-BE49-F238E27FC236}">
                  <a16:creationId xmlns:a16="http://schemas.microsoft.com/office/drawing/2014/main" id="{8F1D2A42-C14A-490C-A00B-12DE9562315B}"/>
                </a:ext>
              </a:extLst>
            </p:cNvPr>
            <p:cNvSpPr txBox="1"/>
            <p:nvPr/>
          </p:nvSpPr>
          <p:spPr>
            <a:xfrm>
              <a:off x="1876064" y="1871079"/>
              <a:ext cx="2328732" cy="285500"/>
            </a:xfrm>
            <a:prstGeom prst="rect">
              <a:avLst/>
            </a:prstGeom>
            <a:noFill/>
          </p:spPr>
          <p:txBody>
            <a:bodyPr wrap="square" rtlCol="0" anchor="ctr">
              <a:spAutoFit/>
            </a:bodyPr>
            <a:lstStyle/>
            <a:p>
              <a:pPr algn="ctr"/>
              <a:r>
                <a:rPr lang="en-US" sz="800" b="1">
                  <a:solidFill>
                    <a:schemeClr val="tx1">
                      <a:lumMod val="75000"/>
                      <a:lumOff val="25000"/>
                    </a:schemeClr>
                  </a:solidFill>
                  <a:latin typeface="Arial" panose="020B0604020202020204" pitchFamily="34" charset="0"/>
                  <a:cs typeface="Arial" panose="020B0604020202020204" pitchFamily="34" charset="0"/>
                </a:rPr>
                <a:t>CVX-CDM-PR-Approvers ADO Pipeline</a:t>
              </a:r>
            </a:p>
            <a:p>
              <a:pPr algn="ctr"/>
              <a:r>
                <a:rPr lang="en-US" sz="800">
                  <a:solidFill>
                    <a:schemeClr val="tx1">
                      <a:lumMod val="75000"/>
                      <a:lumOff val="25000"/>
                    </a:schemeClr>
                  </a:solidFill>
                  <a:latin typeface="Arial" panose="020B0604020202020204" pitchFamily="34" charset="0"/>
                  <a:cs typeface="Arial" panose="020B0604020202020204" pitchFamily="34" charset="0"/>
                </a:rPr>
                <a:t>Adds Dynamic Approvers</a:t>
              </a:r>
            </a:p>
          </p:txBody>
        </p:sp>
      </p:grpSp>
      <p:grpSp>
        <p:nvGrpSpPr>
          <p:cNvPr id="97" name="Group 96">
            <a:extLst>
              <a:ext uri="{FF2B5EF4-FFF2-40B4-BE49-F238E27FC236}">
                <a16:creationId xmlns:a16="http://schemas.microsoft.com/office/drawing/2014/main" id="{445FD802-D9F4-4FCA-88F0-D22698308CF4}"/>
              </a:ext>
            </a:extLst>
          </p:cNvPr>
          <p:cNvGrpSpPr/>
          <p:nvPr/>
        </p:nvGrpSpPr>
        <p:grpSpPr>
          <a:xfrm>
            <a:off x="274227" y="4648777"/>
            <a:ext cx="1764548" cy="493584"/>
            <a:chOff x="1876064" y="1871079"/>
            <a:chExt cx="2328732" cy="305239"/>
          </a:xfrm>
        </p:grpSpPr>
        <p:grpSp>
          <p:nvGrpSpPr>
            <p:cNvPr id="98" name="Group 97">
              <a:extLst>
                <a:ext uri="{FF2B5EF4-FFF2-40B4-BE49-F238E27FC236}">
                  <a16:creationId xmlns:a16="http://schemas.microsoft.com/office/drawing/2014/main" id="{69A1CE63-9035-4340-B043-41A45E984121}"/>
                </a:ext>
              </a:extLst>
            </p:cNvPr>
            <p:cNvGrpSpPr/>
            <p:nvPr/>
          </p:nvGrpSpPr>
          <p:grpSpPr>
            <a:xfrm>
              <a:off x="1876064" y="1875330"/>
              <a:ext cx="2328732" cy="300988"/>
              <a:chOff x="3671587" y="1431796"/>
              <a:chExt cx="1321852" cy="561017"/>
            </a:xfrm>
          </p:grpSpPr>
          <p:sp>
            <p:nvSpPr>
              <p:cNvPr id="100" name="Rectangle 99">
                <a:extLst>
                  <a:ext uri="{FF2B5EF4-FFF2-40B4-BE49-F238E27FC236}">
                    <a16:creationId xmlns:a16="http://schemas.microsoft.com/office/drawing/2014/main" id="{F4801D15-3037-42E2-A051-7A11741A966C}"/>
                  </a:ext>
                </a:extLst>
              </p:cNvPr>
              <p:cNvSpPr/>
              <p:nvPr/>
            </p:nvSpPr>
            <p:spPr>
              <a:xfrm>
                <a:off x="3671587" y="1431796"/>
                <a:ext cx="1321852" cy="561017"/>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600">
                  <a:solidFill>
                    <a:prstClr val="white"/>
                  </a:solidFill>
                  <a:latin typeface="Arial" panose="020B0604020202020204" pitchFamily="34" charset="0"/>
                  <a:cs typeface="Arial" panose="020B0604020202020204" pitchFamily="34" charset="0"/>
                </a:endParaRPr>
              </a:p>
            </p:txBody>
          </p:sp>
          <p:sp>
            <p:nvSpPr>
              <p:cNvPr id="101" name="Rectangle 100">
                <a:extLst>
                  <a:ext uri="{FF2B5EF4-FFF2-40B4-BE49-F238E27FC236}">
                    <a16:creationId xmlns:a16="http://schemas.microsoft.com/office/drawing/2014/main" id="{465D825D-EA78-45C7-8D8B-D6FAC23E9523}"/>
                  </a:ext>
                </a:extLst>
              </p:cNvPr>
              <p:cNvSpPr/>
              <p:nvPr/>
            </p:nvSpPr>
            <p:spPr>
              <a:xfrm>
                <a:off x="3692405" y="1492539"/>
                <a:ext cx="1280217" cy="4832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600">
                  <a:solidFill>
                    <a:prstClr val="white"/>
                  </a:solidFill>
                  <a:latin typeface="Arial" panose="020B0604020202020204" pitchFamily="34" charset="0"/>
                  <a:cs typeface="Arial" panose="020B0604020202020204" pitchFamily="34" charset="0"/>
                </a:endParaRPr>
              </a:p>
            </p:txBody>
          </p:sp>
        </p:grpSp>
        <p:sp>
          <p:nvSpPr>
            <p:cNvPr id="99" name="TextBox 98">
              <a:extLst>
                <a:ext uri="{FF2B5EF4-FFF2-40B4-BE49-F238E27FC236}">
                  <a16:creationId xmlns:a16="http://schemas.microsoft.com/office/drawing/2014/main" id="{DBFDC5C5-0479-4C70-ACE5-8E7D48088657}"/>
                </a:ext>
              </a:extLst>
            </p:cNvPr>
            <p:cNvSpPr txBox="1"/>
            <p:nvPr/>
          </p:nvSpPr>
          <p:spPr>
            <a:xfrm>
              <a:off x="1876064" y="1871079"/>
              <a:ext cx="2328732" cy="285500"/>
            </a:xfrm>
            <a:prstGeom prst="rect">
              <a:avLst/>
            </a:prstGeom>
            <a:noFill/>
          </p:spPr>
          <p:txBody>
            <a:bodyPr wrap="square" rtlCol="0" anchor="ctr">
              <a:spAutoFit/>
            </a:bodyPr>
            <a:lstStyle/>
            <a:p>
              <a:pPr algn="ctr"/>
              <a:r>
                <a:rPr lang="en-US" sz="800" b="1">
                  <a:solidFill>
                    <a:schemeClr val="tx1">
                      <a:lumMod val="75000"/>
                      <a:lumOff val="25000"/>
                    </a:schemeClr>
                  </a:solidFill>
                  <a:latin typeface="Arial" panose="020B0604020202020204" pitchFamily="34" charset="0"/>
                  <a:cs typeface="Arial" panose="020B0604020202020204" pitchFamily="34" charset="0"/>
                </a:rPr>
                <a:t>CVX-CDM-Deployment ADO Pipeline</a:t>
              </a:r>
            </a:p>
            <a:p>
              <a:pPr algn="ctr"/>
              <a:r>
                <a:rPr lang="en-US" sz="800">
                  <a:solidFill>
                    <a:schemeClr val="tx1">
                      <a:lumMod val="75000"/>
                      <a:lumOff val="25000"/>
                    </a:schemeClr>
                  </a:solidFill>
                  <a:latin typeface="Arial" panose="020B0604020202020204" pitchFamily="34" charset="0"/>
                  <a:cs typeface="Arial" panose="020B0604020202020204" pitchFamily="34" charset="0"/>
                </a:rPr>
                <a:t>Deploys CDMs to workspaces</a:t>
              </a:r>
            </a:p>
          </p:txBody>
        </p:sp>
      </p:grpSp>
      <p:cxnSp>
        <p:nvCxnSpPr>
          <p:cNvPr id="10" name="Connector: Elbow 9">
            <a:extLst>
              <a:ext uri="{FF2B5EF4-FFF2-40B4-BE49-F238E27FC236}">
                <a16:creationId xmlns:a16="http://schemas.microsoft.com/office/drawing/2014/main" id="{4924BF95-29FE-4841-AB78-24F65BBB471A}"/>
              </a:ext>
            </a:extLst>
          </p:cNvPr>
          <p:cNvCxnSpPr>
            <a:cxnSpLocks/>
            <a:stCxn id="54" idx="3"/>
            <a:endCxn id="77" idx="2"/>
          </p:cNvCxnSpPr>
          <p:nvPr/>
        </p:nvCxnSpPr>
        <p:spPr>
          <a:xfrm flipV="1">
            <a:off x="2066564" y="2009720"/>
            <a:ext cx="772463" cy="671486"/>
          </a:xfrm>
          <a:prstGeom prst="bentConnector2">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11" name="Content Placeholder 5">
            <a:extLst>
              <a:ext uri="{FF2B5EF4-FFF2-40B4-BE49-F238E27FC236}">
                <a16:creationId xmlns:a16="http://schemas.microsoft.com/office/drawing/2014/main" id="{4C39D19E-F3FF-4171-97A4-37593D1B40BD}"/>
              </a:ext>
            </a:extLst>
          </p:cNvPr>
          <p:cNvSpPr txBox="1">
            <a:spLocks/>
          </p:cNvSpPr>
          <p:nvPr/>
        </p:nvSpPr>
        <p:spPr>
          <a:xfrm>
            <a:off x="5665685" y="4176795"/>
            <a:ext cx="1560615" cy="240211"/>
          </a:xfrm>
          <a:prstGeom prst="rect">
            <a:avLst/>
          </a:prstGeom>
          <a:ln>
            <a:solidFill>
              <a:schemeClr val="tx1"/>
            </a:solidFill>
          </a:ln>
        </p:spPr>
        <p:txBody>
          <a:bodyPr vert="horz" lIns="0" tIns="0" rIns="0" bIns="0" rtlCol="0">
            <a:noAutofit/>
          </a:bodyPr>
          <a:lstStyle>
            <a:lvl1pPr marL="171450" indent="-171450" algn="l" defTabSz="457200" rtl="0" eaLnBrk="1" latinLnBrk="0" hangingPunct="1">
              <a:spcBef>
                <a:spcPts val="500"/>
              </a:spcBef>
              <a:buFont typeface="Arial"/>
              <a:buChar char="•"/>
              <a:defRPr sz="1800" kern="1200">
                <a:solidFill>
                  <a:schemeClr val="tx1"/>
                </a:solidFill>
                <a:latin typeface="+mn-lt"/>
                <a:ea typeface="+mn-ea"/>
                <a:cs typeface="+mn-cs"/>
              </a:defRPr>
            </a:lvl1pPr>
            <a:lvl2pPr marL="342900" indent="-171450" algn="l" defTabSz="457200" rtl="0" eaLnBrk="1" latinLnBrk="0" hangingPunct="1">
              <a:spcBef>
                <a:spcPts val="500"/>
              </a:spcBef>
              <a:buFont typeface="Arial"/>
              <a:buChar char="–"/>
              <a:defRPr sz="1800" kern="1200">
                <a:solidFill>
                  <a:schemeClr val="tx1"/>
                </a:solidFill>
                <a:latin typeface="+mn-lt"/>
                <a:ea typeface="+mn-ea"/>
                <a:cs typeface="+mn-cs"/>
              </a:defRPr>
            </a:lvl2pPr>
            <a:lvl3pPr marL="514350" indent="-171450" algn="l" defTabSz="457200" rtl="0" eaLnBrk="1" latinLnBrk="0" hangingPunct="1">
              <a:spcBef>
                <a:spcPts val="500"/>
              </a:spcBef>
              <a:buFont typeface="Arial"/>
              <a:buChar char="•"/>
              <a:defRPr sz="1800" kern="1200">
                <a:solidFill>
                  <a:schemeClr val="tx1"/>
                </a:solidFill>
                <a:latin typeface="+mn-lt"/>
                <a:ea typeface="+mn-ea"/>
                <a:cs typeface="+mn-cs"/>
              </a:defRPr>
            </a:lvl3pPr>
            <a:lvl4pPr marL="685800" indent="-171450" algn="l" defTabSz="457200" rtl="0" eaLnBrk="1" latinLnBrk="0" hangingPunct="1">
              <a:spcBef>
                <a:spcPts val="500"/>
              </a:spcBef>
              <a:buSzPct val="100000"/>
              <a:buFont typeface="Arial"/>
              <a:buChar char="–"/>
              <a:defRPr sz="1800" kern="1200">
                <a:solidFill>
                  <a:schemeClr val="tx1"/>
                </a:solidFill>
                <a:latin typeface="+mn-lt"/>
                <a:ea typeface="+mn-ea"/>
                <a:cs typeface="+mn-cs"/>
              </a:defRPr>
            </a:lvl4pPr>
            <a:lvl5pPr marL="858838" indent="-173038" algn="l" defTabSz="457200" rtl="0" eaLnBrk="1" latinLnBrk="0" hangingPunct="1">
              <a:spcBef>
                <a:spcPts val="5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1000"/>
              <a:t>CVX-CDM Repo</a:t>
            </a:r>
          </a:p>
        </p:txBody>
      </p:sp>
      <p:grpSp>
        <p:nvGrpSpPr>
          <p:cNvPr id="115" name="Group 114">
            <a:extLst>
              <a:ext uri="{FF2B5EF4-FFF2-40B4-BE49-F238E27FC236}">
                <a16:creationId xmlns:a16="http://schemas.microsoft.com/office/drawing/2014/main" id="{E7EB053A-3E97-42A0-ACDD-77144AE78ACF}"/>
              </a:ext>
            </a:extLst>
          </p:cNvPr>
          <p:cNvGrpSpPr/>
          <p:nvPr/>
        </p:nvGrpSpPr>
        <p:grpSpPr>
          <a:xfrm>
            <a:off x="3803324" y="1747523"/>
            <a:ext cx="1600501" cy="300988"/>
            <a:chOff x="1834598" y="1875330"/>
            <a:chExt cx="2388250" cy="300988"/>
          </a:xfrm>
        </p:grpSpPr>
        <p:grpSp>
          <p:nvGrpSpPr>
            <p:cNvPr id="116" name="Group 115">
              <a:extLst>
                <a:ext uri="{FF2B5EF4-FFF2-40B4-BE49-F238E27FC236}">
                  <a16:creationId xmlns:a16="http://schemas.microsoft.com/office/drawing/2014/main" id="{60DEB723-B0FA-405E-A7EC-094223736A07}"/>
                </a:ext>
              </a:extLst>
            </p:cNvPr>
            <p:cNvGrpSpPr/>
            <p:nvPr/>
          </p:nvGrpSpPr>
          <p:grpSpPr>
            <a:xfrm>
              <a:off x="1876064" y="1875330"/>
              <a:ext cx="2328732" cy="300988"/>
              <a:chOff x="3671587" y="1431796"/>
              <a:chExt cx="1321852" cy="561017"/>
            </a:xfrm>
          </p:grpSpPr>
          <p:sp>
            <p:nvSpPr>
              <p:cNvPr id="118" name="Rectangle 117">
                <a:extLst>
                  <a:ext uri="{FF2B5EF4-FFF2-40B4-BE49-F238E27FC236}">
                    <a16:creationId xmlns:a16="http://schemas.microsoft.com/office/drawing/2014/main" id="{EB07EBE3-D2A9-4FF5-8230-1DDE60550E4F}"/>
                  </a:ext>
                </a:extLst>
              </p:cNvPr>
              <p:cNvSpPr/>
              <p:nvPr/>
            </p:nvSpPr>
            <p:spPr>
              <a:xfrm>
                <a:off x="3671587" y="1431796"/>
                <a:ext cx="1321852" cy="561017"/>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600">
                  <a:solidFill>
                    <a:prstClr val="white"/>
                  </a:solidFill>
                  <a:latin typeface="Arial" panose="020B0604020202020204" pitchFamily="34" charset="0"/>
                  <a:cs typeface="Arial" panose="020B0604020202020204" pitchFamily="34" charset="0"/>
                </a:endParaRPr>
              </a:p>
            </p:txBody>
          </p:sp>
          <p:sp>
            <p:nvSpPr>
              <p:cNvPr id="119" name="Rectangle 118">
                <a:extLst>
                  <a:ext uri="{FF2B5EF4-FFF2-40B4-BE49-F238E27FC236}">
                    <a16:creationId xmlns:a16="http://schemas.microsoft.com/office/drawing/2014/main" id="{9092C290-A2E6-45BF-BE40-53218054B45D}"/>
                  </a:ext>
                </a:extLst>
              </p:cNvPr>
              <p:cNvSpPr/>
              <p:nvPr/>
            </p:nvSpPr>
            <p:spPr>
              <a:xfrm>
                <a:off x="3692405" y="1492539"/>
                <a:ext cx="1280217" cy="4832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600">
                  <a:solidFill>
                    <a:prstClr val="white"/>
                  </a:solidFill>
                  <a:latin typeface="Arial" panose="020B0604020202020204" pitchFamily="34" charset="0"/>
                  <a:cs typeface="Arial" panose="020B0604020202020204" pitchFamily="34" charset="0"/>
                </a:endParaRPr>
              </a:p>
            </p:txBody>
          </p:sp>
        </p:grpSp>
        <p:sp>
          <p:nvSpPr>
            <p:cNvPr id="117" name="TextBox 116">
              <a:extLst>
                <a:ext uri="{FF2B5EF4-FFF2-40B4-BE49-F238E27FC236}">
                  <a16:creationId xmlns:a16="http://schemas.microsoft.com/office/drawing/2014/main" id="{111B2C9A-3BAB-45BB-BCF5-D820332B2A40}"/>
                </a:ext>
              </a:extLst>
            </p:cNvPr>
            <p:cNvSpPr txBox="1"/>
            <p:nvPr/>
          </p:nvSpPr>
          <p:spPr>
            <a:xfrm>
              <a:off x="1834598" y="1918101"/>
              <a:ext cx="2388250" cy="215444"/>
            </a:xfrm>
            <a:prstGeom prst="rect">
              <a:avLst/>
            </a:prstGeom>
            <a:noFill/>
          </p:spPr>
          <p:txBody>
            <a:bodyPr wrap="square" rtlCol="0" anchor="ctr">
              <a:spAutoFit/>
            </a:bodyPr>
            <a:lstStyle/>
            <a:p>
              <a:pPr algn="ctr"/>
              <a:r>
                <a:rPr lang="en-US" sz="800" b="1">
                  <a:solidFill>
                    <a:schemeClr val="tx1">
                      <a:lumMod val="75000"/>
                      <a:lumOff val="25000"/>
                    </a:schemeClr>
                  </a:solidFill>
                  <a:latin typeface="Arial" panose="020B0604020202020204" pitchFamily="34" charset="0"/>
                  <a:cs typeface="Arial" panose="020B0604020202020204" pitchFamily="34" charset="0"/>
                </a:rPr>
                <a:t>Test Synapse</a:t>
              </a:r>
            </a:p>
          </p:txBody>
        </p:sp>
      </p:grpSp>
      <p:grpSp>
        <p:nvGrpSpPr>
          <p:cNvPr id="120" name="Group 119">
            <a:extLst>
              <a:ext uri="{FF2B5EF4-FFF2-40B4-BE49-F238E27FC236}">
                <a16:creationId xmlns:a16="http://schemas.microsoft.com/office/drawing/2014/main" id="{16AC3CE6-FBB6-4237-875C-AAE58F8501B9}"/>
              </a:ext>
            </a:extLst>
          </p:cNvPr>
          <p:cNvGrpSpPr/>
          <p:nvPr/>
        </p:nvGrpSpPr>
        <p:grpSpPr>
          <a:xfrm>
            <a:off x="5567872" y="1742361"/>
            <a:ext cx="1600501" cy="300988"/>
            <a:chOff x="1834598" y="1875330"/>
            <a:chExt cx="2388250" cy="300988"/>
          </a:xfrm>
        </p:grpSpPr>
        <p:grpSp>
          <p:nvGrpSpPr>
            <p:cNvPr id="121" name="Group 120">
              <a:extLst>
                <a:ext uri="{FF2B5EF4-FFF2-40B4-BE49-F238E27FC236}">
                  <a16:creationId xmlns:a16="http://schemas.microsoft.com/office/drawing/2014/main" id="{1A2A64FD-3FC6-47A2-B834-3A2A4EBE7661}"/>
                </a:ext>
              </a:extLst>
            </p:cNvPr>
            <p:cNvGrpSpPr/>
            <p:nvPr/>
          </p:nvGrpSpPr>
          <p:grpSpPr>
            <a:xfrm>
              <a:off x="1876064" y="1875330"/>
              <a:ext cx="2328732" cy="300988"/>
              <a:chOff x="3671587" y="1431796"/>
              <a:chExt cx="1321852" cy="561017"/>
            </a:xfrm>
          </p:grpSpPr>
          <p:sp>
            <p:nvSpPr>
              <p:cNvPr id="123" name="Rectangle 122">
                <a:extLst>
                  <a:ext uri="{FF2B5EF4-FFF2-40B4-BE49-F238E27FC236}">
                    <a16:creationId xmlns:a16="http://schemas.microsoft.com/office/drawing/2014/main" id="{139146CA-FF73-406E-B694-DE161E3A355D}"/>
                  </a:ext>
                </a:extLst>
              </p:cNvPr>
              <p:cNvSpPr/>
              <p:nvPr/>
            </p:nvSpPr>
            <p:spPr>
              <a:xfrm>
                <a:off x="3671587" y="1431796"/>
                <a:ext cx="1321852" cy="561017"/>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600">
                  <a:solidFill>
                    <a:prstClr val="white"/>
                  </a:solidFill>
                  <a:latin typeface="Arial" panose="020B0604020202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AC35FF06-FEB8-4EDD-903B-CA8DBA2594C4}"/>
                  </a:ext>
                </a:extLst>
              </p:cNvPr>
              <p:cNvSpPr/>
              <p:nvPr/>
            </p:nvSpPr>
            <p:spPr>
              <a:xfrm>
                <a:off x="3692405" y="1492539"/>
                <a:ext cx="1280217" cy="4832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600">
                  <a:solidFill>
                    <a:prstClr val="white"/>
                  </a:solidFill>
                  <a:latin typeface="Arial" panose="020B0604020202020204" pitchFamily="34" charset="0"/>
                  <a:cs typeface="Arial" panose="020B0604020202020204" pitchFamily="34" charset="0"/>
                </a:endParaRPr>
              </a:p>
            </p:txBody>
          </p:sp>
        </p:grpSp>
        <p:sp>
          <p:nvSpPr>
            <p:cNvPr id="122" name="TextBox 121">
              <a:extLst>
                <a:ext uri="{FF2B5EF4-FFF2-40B4-BE49-F238E27FC236}">
                  <a16:creationId xmlns:a16="http://schemas.microsoft.com/office/drawing/2014/main" id="{5DD80A20-8064-4127-A202-E9C5B269DF6B}"/>
                </a:ext>
              </a:extLst>
            </p:cNvPr>
            <p:cNvSpPr txBox="1"/>
            <p:nvPr/>
          </p:nvSpPr>
          <p:spPr>
            <a:xfrm>
              <a:off x="1834598" y="1918101"/>
              <a:ext cx="2388250" cy="215444"/>
            </a:xfrm>
            <a:prstGeom prst="rect">
              <a:avLst/>
            </a:prstGeom>
            <a:noFill/>
          </p:spPr>
          <p:txBody>
            <a:bodyPr wrap="square" rtlCol="0" anchor="ctr">
              <a:spAutoFit/>
            </a:bodyPr>
            <a:lstStyle/>
            <a:p>
              <a:pPr algn="ctr"/>
              <a:r>
                <a:rPr lang="en-US" sz="800" b="1">
                  <a:solidFill>
                    <a:schemeClr val="tx1">
                      <a:lumMod val="75000"/>
                      <a:lumOff val="25000"/>
                    </a:schemeClr>
                  </a:solidFill>
                  <a:latin typeface="Arial" panose="020B0604020202020204" pitchFamily="34" charset="0"/>
                  <a:cs typeface="Arial" panose="020B0604020202020204" pitchFamily="34" charset="0"/>
                </a:rPr>
                <a:t>Prod Synapse</a:t>
              </a:r>
            </a:p>
          </p:txBody>
        </p:sp>
      </p:grpSp>
      <p:sp>
        <p:nvSpPr>
          <p:cNvPr id="19" name="Rectangle 18">
            <a:extLst>
              <a:ext uri="{FF2B5EF4-FFF2-40B4-BE49-F238E27FC236}">
                <a16:creationId xmlns:a16="http://schemas.microsoft.com/office/drawing/2014/main" id="{95C1991D-CE45-4095-B06B-C4B4AC973440}"/>
              </a:ext>
            </a:extLst>
          </p:cNvPr>
          <p:cNvSpPr/>
          <p:nvPr/>
        </p:nvSpPr>
        <p:spPr>
          <a:xfrm>
            <a:off x="2038775" y="1719586"/>
            <a:ext cx="5187525" cy="39178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TextBox 130">
            <a:extLst>
              <a:ext uri="{FF2B5EF4-FFF2-40B4-BE49-F238E27FC236}">
                <a16:creationId xmlns:a16="http://schemas.microsoft.com/office/drawing/2014/main" id="{F353F94F-F38A-4362-81AF-DDD7D0323356}"/>
              </a:ext>
            </a:extLst>
          </p:cNvPr>
          <p:cNvSpPr txBox="1"/>
          <p:nvPr/>
        </p:nvSpPr>
        <p:spPr>
          <a:xfrm>
            <a:off x="1841926" y="1495732"/>
            <a:ext cx="1600501" cy="215444"/>
          </a:xfrm>
          <a:prstGeom prst="rect">
            <a:avLst/>
          </a:prstGeom>
          <a:noFill/>
        </p:spPr>
        <p:txBody>
          <a:bodyPr wrap="square" rtlCol="0" anchor="ctr">
            <a:spAutoFit/>
          </a:bodyPr>
          <a:lstStyle/>
          <a:p>
            <a:pPr algn="ctr"/>
            <a:r>
              <a:rPr lang="en-US" sz="800" b="1">
                <a:solidFill>
                  <a:schemeClr val="tx1">
                    <a:lumMod val="75000"/>
                    <a:lumOff val="25000"/>
                  </a:schemeClr>
                </a:solidFill>
                <a:latin typeface="Arial" panose="020B0604020202020204" pitchFamily="34" charset="0"/>
                <a:cs typeface="Arial" panose="020B0604020202020204" pitchFamily="34" charset="0"/>
              </a:rPr>
              <a:t>Central CDM Workspace</a:t>
            </a:r>
          </a:p>
        </p:txBody>
      </p:sp>
      <p:grpSp>
        <p:nvGrpSpPr>
          <p:cNvPr id="132" name="Group 131">
            <a:extLst>
              <a:ext uri="{FF2B5EF4-FFF2-40B4-BE49-F238E27FC236}">
                <a16:creationId xmlns:a16="http://schemas.microsoft.com/office/drawing/2014/main" id="{87B6686C-B533-4E08-9084-312C1146388C}"/>
              </a:ext>
            </a:extLst>
          </p:cNvPr>
          <p:cNvGrpSpPr/>
          <p:nvPr/>
        </p:nvGrpSpPr>
        <p:grpSpPr>
          <a:xfrm>
            <a:off x="7316395" y="1751505"/>
            <a:ext cx="1600501" cy="300988"/>
            <a:chOff x="1834598" y="1875330"/>
            <a:chExt cx="2388250" cy="300988"/>
          </a:xfrm>
        </p:grpSpPr>
        <p:grpSp>
          <p:nvGrpSpPr>
            <p:cNvPr id="133" name="Group 132">
              <a:extLst>
                <a:ext uri="{FF2B5EF4-FFF2-40B4-BE49-F238E27FC236}">
                  <a16:creationId xmlns:a16="http://schemas.microsoft.com/office/drawing/2014/main" id="{0A061861-394E-4BD9-9147-194EAC208C44}"/>
                </a:ext>
              </a:extLst>
            </p:cNvPr>
            <p:cNvGrpSpPr/>
            <p:nvPr/>
          </p:nvGrpSpPr>
          <p:grpSpPr>
            <a:xfrm>
              <a:off x="1876064" y="1875330"/>
              <a:ext cx="2328732" cy="300988"/>
              <a:chOff x="3671587" y="1431796"/>
              <a:chExt cx="1321852" cy="561017"/>
            </a:xfrm>
          </p:grpSpPr>
          <p:sp>
            <p:nvSpPr>
              <p:cNvPr id="135" name="Rectangle 134">
                <a:extLst>
                  <a:ext uri="{FF2B5EF4-FFF2-40B4-BE49-F238E27FC236}">
                    <a16:creationId xmlns:a16="http://schemas.microsoft.com/office/drawing/2014/main" id="{32A3C653-21FF-4E5C-BE61-8FD2BAC658CE}"/>
                  </a:ext>
                </a:extLst>
              </p:cNvPr>
              <p:cNvSpPr/>
              <p:nvPr/>
            </p:nvSpPr>
            <p:spPr>
              <a:xfrm>
                <a:off x="3671587" y="1431796"/>
                <a:ext cx="1321852" cy="561017"/>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600">
                  <a:solidFill>
                    <a:prstClr val="white"/>
                  </a:solidFill>
                  <a:latin typeface="Arial" panose="020B0604020202020204" pitchFamily="34" charset="0"/>
                  <a:cs typeface="Arial" panose="020B0604020202020204" pitchFamily="34" charset="0"/>
                </a:endParaRPr>
              </a:p>
            </p:txBody>
          </p:sp>
          <p:sp>
            <p:nvSpPr>
              <p:cNvPr id="136" name="Rectangle 135">
                <a:extLst>
                  <a:ext uri="{FF2B5EF4-FFF2-40B4-BE49-F238E27FC236}">
                    <a16:creationId xmlns:a16="http://schemas.microsoft.com/office/drawing/2014/main" id="{7BC18EC5-C51B-4D65-87AB-0D7C4DF6BC3B}"/>
                  </a:ext>
                </a:extLst>
              </p:cNvPr>
              <p:cNvSpPr/>
              <p:nvPr/>
            </p:nvSpPr>
            <p:spPr>
              <a:xfrm>
                <a:off x="3692405" y="1492539"/>
                <a:ext cx="1280217" cy="4832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600">
                  <a:solidFill>
                    <a:prstClr val="white"/>
                  </a:solidFill>
                  <a:latin typeface="Arial" panose="020B0604020202020204" pitchFamily="34" charset="0"/>
                  <a:cs typeface="Arial" panose="020B0604020202020204" pitchFamily="34" charset="0"/>
                </a:endParaRPr>
              </a:p>
            </p:txBody>
          </p:sp>
        </p:grpSp>
        <p:sp>
          <p:nvSpPr>
            <p:cNvPr id="134" name="TextBox 133">
              <a:extLst>
                <a:ext uri="{FF2B5EF4-FFF2-40B4-BE49-F238E27FC236}">
                  <a16:creationId xmlns:a16="http://schemas.microsoft.com/office/drawing/2014/main" id="{1B0917E4-EDA5-43B8-84AB-81FFA456102E}"/>
                </a:ext>
              </a:extLst>
            </p:cNvPr>
            <p:cNvSpPr txBox="1"/>
            <p:nvPr/>
          </p:nvSpPr>
          <p:spPr>
            <a:xfrm>
              <a:off x="1834598" y="1918101"/>
              <a:ext cx="2388250" cy="215444"/>
            </a:xfrm>
            <a:prstGeom prst="rect">
              <a:avLst/>
            </a:prstGeom>
            <a:noFill/>
          </p:spPr>
          <p:txBody>
            <a:bodyPr wrap="square" rtlCol="0" anchor="ctr">
              <a:spAutoFit/>
            </a:bodyPr>
            <a:lstStyle/>
            <a:p>
              <a:pPr algn="ctr"/>
              <a:r>
                <a:rPr lang="en-US" sz="800" b="1">
                  <a:solidFill>
                    <a:schemeClr val="tx1">
                      <a:lumMod val="75000"/>
                      <a:lumOff val="25000"/>
                    </a:schemeClr>
                  </a:solidFill>
                  <a:latin typeface="Arial" panose="020B0604020202020204" pitchFamily="34" charset="0"/>
                  <a:cs typeface="Arial" panose="020B0604020202020204" pitchFamily="34" charset="0"/>
                </a:rPr>
                <a:t>Other Synapse Workspaces</a:t>
              </a:r>
            </a:p>
          </p:txBody>
        </p:sp>
      </p:grpSp>
      <p:cxnSp>
        <p:nvCxnSpPr>
          <p:cNvPr id="137" name="Connector: Elbow 136">
            <a:extLst>
              <a:ext uri="{FF2B5EF4-FFF2-40B4-BE49-F238E27FC236}">
                <a16:creationId xmlns:a16="http://schemas.microsoft.com/office/drawing/2014/main" id="{C2A1BDC5-7B70-4921-BDA9-BC0682E3D706}"/>
              </a:ext>
            </a:extLst>
          </p:cNvPr>
          <p:cNvCxnSpPr>
            <a:cxnSpLocks/>
            <a:stCxn id="54" idx="3"/>
            <a:endCxn id="118" idx="2"/>
          </p:cNvCxnSpPr>
          <p:nvPr/>
        </p:nvCxnSpPr>
        <p:spPr>
          <a:xfrm flipV="1">
            <a:off x="2066564" y="2048511"/>
            <a:ext cx="2544857" cy="632695"/>
          </a:xfrm>
          <a:prstGeom prst="bentConnector2">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0" name="Connector: Elbow 139">
            <a:extLst>
              <a:ext uri="{FF2B5EF4-FFF2-40B4-BE49-F238E27FC236}">
                <a16:creationId xmlns:a16="http://schemas.microsoft.com/office/drawing/2014/main" id="{37DB917E-0711-4C33-AE0B-ACD1488F2013}"/>
              </a:ext>
            </a:extLst>
          </p:cNvPr>
          <p:cNvCxnSpPr>
            <a:cxnSpLocks/>
            <a:stCxn id="54" idx="3"/>
            <a:endCxn id="124" idx="2"/>
          </p:cNvCxnSpPr>
          <p:nvPr/>
        </p:nvCxnSpPr>
        <p:spPr>
          <a:xfrm flipV="1">
            <a:off x="2066564" y="2034205"/>
            <a:ext cx="4309405" cy="647001"/>
          </a:xfrm>
          <a:prstGeom prst="bentConnector2">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3" name="Connector: Elbow 142">
            <a:extLst>
              <a:ext uri="{FF2B5EF4-FFF2-40B4-BE49-F238E27FC236}">
                <a16:creationId xmlns:a16="http://schemas.microsoft.com/office/drawing/2014/main" id="{A44A0662-679F-420C-A14E-6C8E38203B3C}"/>
              </a:ext>
            </a:extLst>
          </p:cNvPr>
          <p:cNvCxnSpPr>
            <a:cxnSpLocks/>
            <a:stCxn id="94" idx="3"/>
            <a:endCxn id="111" idx="1"/>
          </p:cNvCxnSpPr>
          <p:nvPr/>
        </p:nvCxnSpPr>
        <p:spPr>
          <a:xfrm>
            <a:off x="2038775" y="3775958"/>
            <a:ext cx="3626910" cy="520943"/>
          </a:xfrm>
          <a:prstGeom prst="bentConnector3">
            <a:avLst>
              <a:gd name="adj1" fmla="val 50000"/>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0" name="Connector: Elbow 149">
            <a:extLst>
              <a:ext uri="{FF2B5EF4-FFF2-40B4-BE49-F238E27FC236}">
                <a16:creationId xmlns:a16="http://schemas.microsoft.com/office/drawing/2014/main" id="{1C6DD119-4EF5-47CA-B665-434A946F4C0E}"/>
              </a:ext>
            </a:extLst>
          </p:cNvPr>
          <p:cNvCxnSpPr>
            <a:cxnSpLocks/>
            <a:stCxn id="99" idx="3"/>
            <a:endCxn id="111" idx="1"/>
          </p:cNvCxnSpPr>
          <p:nvPr/>
        </p:nvCxnSpPr>
        <p:spPr>
          <a:xfrm flipV="1">
            <a:off x="2038775" y="4296901"/>
            <a:ext cx="3626910" cy="582709"/>
          </a:xfrm>
          <a:prstGeom prst="bentConnector3">
            <a:avLst>
              <a:gd name="adj1" fmla="val 50000"/>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3" name="Connector: Elbow 152">
            <a:extLst>
              <a:ext uri="{FF2B5EF4-FFF2-40B4-BE49-F238E27FC236}">
                <a16:creationId xmlns:a16="http://schemas.microsoft.com/office/drawing/2014/main" id="{387C750B-19C7-4AAE-956B-DE447A5C2463}"/>
              </a:ext>
            </a:extLst>
          </p:cNvPr>
          <p:cNvCxnSpPr>
            <a:cxnSpLocks/>
            <a:stCxn id="111" idx="3"/>
            <a:endCxn id="135" idx="2"/>
          </p:cNvCxnSpPr>
          <p:nvPr/>
        </p:nvCxnSpPr>
        <p:spPr>
          <a:xfrm flipV="1">
            <a:off x="7226300" y="2052493"/>
            <a:ext cx="898192" cy="2244408"/>
          </a:xfrm>
          <a:prstGeom prst="bentConnector2">
            <a:avLst/>
          </a:prstGeom>
          <a:ln w="635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4110060"/>
      </p:ext>
    </p:extLst>
  </p:cSld>
  <p:clrMapOvr>
    <a:masterClrMapping/>
  </p:clrMapOvr>
</p:sld>
</file>

<file path=ppt/theme/theme1.xml><?xml version="1.0" encoding="utf-8"?>
<a:theme xmlns:a="http://schemas.openxmlformats.org/drawingml/2006/main" name="Chevron Family of Brands PPT template">
  <a:themeElements>
    <a:clrScheme name="chevron">
      <a:dk1>
        <a:sysClr val="windowText" lastClr="000000"/>
      </a:dk1>
      <a:lt1>
        <a:sysClr val="window" lastClr="FFFFFF"/>
      </a:lt1>
      <a:dk2>
        <a:srgbClr val="0B2D71"/>
      </a:dk2>
      <a:lt2>
        <a:srgbClr val="009DD9"/>
      </a:lt2>
      <a:accent1>
        <a:srgbClr val="0066B2"/>
      </a:accent1>
      <a:accent2>
        <a:srgbClr val="00708C"/>
      </a:accent2>
      <a:accent3>
        <a:srgbClr val="769231"/>
      </a:accent3>
      <a:accent4>
        <a:srgbClr val="97002E"/>
      </a:accent4>
      <a:accent5>
        <a:srgbClr val="E5601F"/>
      </a:accent5>
      <a:accent6>
        <a:srgbClr val="751269"/>
      </a:accent6>
      <a:hlink>
        <a:srgbClr val="009DD9"/>
      </a:hlink>
      <a:folHlink>
        <a:srgbClr val="0B2D7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635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Dark blue">
      <a:srgbClr val="0B2D71"/>
    </a:custClr>
    <a:custClr name="Medium blue">
      <a:srgbClr val="0066B2"/>
    </a:custClr>
    <a:custClr name="Light blue">
      <a:srgbClr val="009DD9"/>
    </a:custClr>
    <a:custClr name="Dark teal">
      <a:srgbClr val="003653"/>
    </a:custClr>
    <a:custClr name="Medium teal">
      <a:srgbClr val="00708C"/>
    </a:custClr>
    <a:custClr name="Light teal">
      <a:srgbClr val="00B2BD"/>
    </a:custClr>
    <a:custClr name="Dark green">
      <a:srgbClr val="444B0D"/>
    </a:custClr>
    <a:custClr name="Medium green">
      <a:srgbClr val="769231"/>
    </a:custClr>
    <a:custClr name="Light green">
      <a:srgbClr val="B2CC34"/>
    </a:custClr>
    <a:custClr name="Dark red">
      <a:srgbClr val="58001C"/>
    </a:custClr>
    <a:custClr name="Medium red">
      <a:srgbClr val="97002E"/>
    </a:custClr>
    <a:custClr name="Light red">
      <a:srgbClr val="E21836"/>
    </a:custClr>
    <a:custClr name="Dark orange">
      <a:srgbClr val="711B00"/>
    </a:custClr>
    <a:custClr name="Medium orange">
      <a:srgbClr val="E5601F"/>
    </a:custClr>
    <a:custClr name="Light orange">
      <a:srgbClr val="FAAB18"/>
    </a:custClr>
    <a:custClr name="Dark purple">
      <a:srgbClr val="3A0D36"/>
    </a:custClr>
    <a:custClr name="Medium purple">
      <a:srgbClr val="751269"/>
    </a:custClr>
    <a:custClr name="Light purple">
      <a:srgbClr val="BA3093"/>
    </a:custClr>
    <a:custClr name="Black">
      <a:srgbClr val="000000"/>
    </a:custClr>
    <a:custClr name="Dark gray">
      <a:srgbClr val="6B6D6F"/>
    </a:custClr>
    <a:custClr name="Medium gray">
      <a:srgbClr val="8C8F93"/>
    </a:custClr>
    <a:custClr name="Light gray">
      <a:srgbClr val="DBDCDD"/>
    </a:custClr>
    <a:custClr name="Background gray">
      <a:srgbClr val="EDEDEE"/>
    </a:custClr>
  </a:custClrLst>
  <a:extLst>
    <a:ext uri="{05A4C25C-085E-4340-85A3-A5531E510DB2}">
      <thm15:themeFamily xmlns:thm15="http://schemas.microsoft.com/office/thememl/2012/main" name="Chevron Family of Brands PPT template_2019.potx" id="{003256FD-A9E1-4AFC-A25D-59B2499BE101}" vid="{6F758586-9B6D-4BD2-B764-7A9AD81B77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F7460B691666498AE3AD36B3E692A0" ma:contentTypeVersion="14" ma:contentTypeDescription="Create a new document." ma:contentTypeScope="" ma:versionID="0e76b06d0f4e6cb8c72026b27b8625d3">
  <xsd:schema xmlns:xsd="http://www.w3.org/2001/XMLSchema" xmlns:xs="http://www.w3.org/2001/XMLSchema" xmlns:p="http://schemas.microsoft.com/office/2006/metadata/properties" xmlns:ns2="936d0f98-6526-4398-b87d-1cb83254d232" xmlns:ns3="9b012774-3f26-45c7-b8d8-67b5eebb4bcb" targetNamespace="http://schemas.microsoft.com/office/2006/metadata/properties" ma:root="true" ma:fieldsID="4aa230b11ce51de50f1d5d2f6a420b60" ns2:_="" ns3:_="">
    <xsd:import namespace="936d0f98-6526-4398-b87d-1cb83254d232"/>
    <xsd:import namespace="9b012774-3f26-45c7-b8d8-67b5eebb4bc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Topics"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6d0f98-6526-4398-b87d-1cb83254d2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Topics" ma:index="19" nillable="true" ma:displayName="Topics" ma:format="Dropdown" ma:internalName="Topics">
      <xsd:simpleType>
        <xsd:restriction base="dms:Text">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b012774-3f26-45c7-b8d8-67b5eebb4bc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9b012774-3f26-45c7-b8d8-67b5eebb4bcb">
      <UserInfo>
        <DisplayName>McKenzie, William (William.Mckenzie)</DisplayName>
        <AccountId>111</AccountId>
        <AccountType/>
      </UserInfo>
      <UserInfo>
        <DisplayName>Mahesh Balusa</DisplayName>
        <AccountId>268</AccountId>
        <AccountType/>
      </UserInfo>
      <UserInfo>
        <DisplayName>Balusa, Mahesh [Microsoft]</DisplayName>
        <AccountId>209</AccountId>
        <AccountType/>
      </UserInfo>
      <UserInfo>
        <DisplayName>Nguyen, Dustin</DisplayName>
        <AccountId>483</AccountId>
        <AccountType/>
      </UserInfo>
    </SharedWithUsers>
    <Topics xmlns="936d0f98-6526-4398-b87d-1cb83254d232" xsi:nil="true"/>
  </documentManagement>
</p:properties>
</file>

<file path=customXml/itemProps1.xml><?xml version="1.0" encoding="utf-8"?>
<ds:datastoreItem xmlns:ds="http://schemas.openxmlformats.org/officeDocument/2006/customXml" ds:itemID="{746452EB-2F04-4163-98DF-842626AA74F3}">
  <ds:schemaRefs>
    <ds:schemaRef ds:uri="936d0f98-6526-4398-b87d-1cb83254d232"/>
    <ds:schemaRef ds:uri="9b012774-3f26-45c7-b8d8-67b5eebb4bc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5D59812-F177-42C4-8B2F-69DA475F7FD4}">
  <ds:schemaRefs>
    <ds:schemaRef ds:uri="http://schemas.microsoft.com/sharepoint/v3/contenttype/forms"/>
  </ds:schemaRefs>
</ds:datastoreItem>
</file>

<file path=customXml/itemProps3.xml><?xml version="1.0" encoding="utf-8"?>
<ds:datastoreItem xmlns:ds="http://schemas.openxmlformats.org/officeDocument/2006/customXml" ds:itemID="{F57F1F03-24AF-4FCF-ACCE-89408C75131E}">
  <ds:schemaRefs>
    <ds:schemaRef ds:uri="http://purl.org/dc/terms/"/>
    <ds:schemaRef ds:uri="http://schemas.microsoft.com/office/2006/metadata/properties"/>
    <ds:schemaRef ds:uri="http://schemas.microsoft.com/office/2006/documentManagement/types"/>
    <ds:schemaRef ds:uri="http://www.w3.org/XML/1998/namespace"/>
    <ds:schemaRef ds:uri="9b012774-3f26-45c7-b8d8-67b5eebb4bcb"/>
    <ds:schemaRef ds:uri="http://purl.org/dc/elements/1.1/"/>
    <ds:schemaRef ds:uri="936d0f98-6526-4398-b87d-1cb83254d232"/>
    <ds:schemaRef ds:uri="http://purl.org/dc/dcmitype/"/>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Chevron Family of Brands PPT template_2019</Template>
  <TotalTime>2</TotalTime>
  <Words>2401</Words>
  <Application>Microsoft Office PowerPoint</Application>
  <PresentationFormat>On-screen Show (4:3)</PresentationFormat>
  <Paragraphs>477</Paragraphs>
  <Slides>43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-apple-system</vt:lpstr>
      <vt:lpstr>Arial</vt:lpstr>
      <vt:lpstr>Calibri</vt:lpstr>
      <vt:lpstr>Times New Roman</vt:lpstr>
      <vt:lpstr>Chevron Family of Brands PPT template</vt:lpstr>
      <vt:lpstr>Common Data Model (CDM)</vt:lpstr>
      <vt:lpstr>CDMs provide semantic consistency and facilitate interoperability  </vt:lpstr>
      <vt:lpstr>Microsoft Common Data Model Capability </vt:lpstr>
      <vt:lpstr>Industry Data Workbench</vt:lpstr>
      <vt:lpstr>CDMs will live in the data lake to facilitate metadata discovery and interoperability</vt:lpstr>
      <vt:lpstr>Proposed Architecture to Incorporate IDW and CDM into the Chevron Digital Ecosystem </vt:lpstr>
      <vt:lpstr>Sharing Models from Central CDM Workspace to Other Workspaces</vt:lpstr>
      <vt:lpstr>Central CDM Synapse Workspace Environments</vt:lpstr>
      <vt:lpstr>CI/CD Pipelines</vt:lpstr>
      <vt:lpstr>IDW will use the Directive File to create Logical and Physical Schemas</vt:lpstr>
      <vt:lpstr>CDM Modeling</vt:lpstr>
      <vt:lpstr>CDM Manifest   </vt:lpstr>
      <vt:lpstr>Foundational Traits, Logical Definitions, and Physical Definitions comprise a CDM   </vt:lpstr>
      <vt:lpstr>Logical and Physical Model Uses   </vt:lpstr>
      <vt:lpstr>Chevron CDM Model</vt:lpstr>
      <vt:lpstr>Enterprise and Business Unit Solutions are built using the Platform CDMs</vt:lpstr>
      <vt:lpstr>CDMs in the Data Lake</vt:lpstr>
      <vt:lpstr>CDM Ingestion will use Logical Schema and Refined Data and Physical Schema to create CDM Data</vt:lpstr>
      <vt:lpstr>Data Architects and Engineers will build pipelines and check artifact into platform repo</vt:lpstr>
      <vt:lpstr>IDW can generate Synapse Pipelines to use Logical/Physical Schema and Physical Data to move data to DW/ADLS/Other Systems</vt:lpstr>
      <vt:lpstr>Data Architects and Engineers will use Ansible Synapse Role to generate DW/ADLS pipelines</vt:lpstr>
      <vt:lpstr>CDM Versioning</vt:lpstr>
      <vt:lpstr>CDMs need to be versioned so consumers are not disrupted by breaking changes, while progress is being made on CDMs   </vt:lpstr>
      <vt:lpstr>APIs and Azure Data Services will be using the versioned CDMs</vt:lpstr>
      <vt:lpstr>Version numbers and retention policy   </vt:lpstr>
      <vt:lpstr>Bug fixes and updates would need to follow different versioning strategies</vt:lpstr>
      <vt:lpstr>Appendix</vt:lpstr>
      <vt:lpstr>Proposed Architecture to Incorporate CDM into the Chevron Digital Ecosystem </vt:lpstr>
      <vt:lpstr>Microsoft Power Platform can be utilized to build the CDM for out-of-the-box functionality</vt:lpstr>
      <vt:lpstr>Another option is to create CDMs in a central repository which is synced to the Data Lake</vt:lpstr>
      <vt:lpstr>Build upon previous option by utilizing Data Marketplace to build CDMs</vt:lpstr>
      <vt:lpstr>CDMs can be used by Data Consumers to build dashboards, ML, and Analytics</vt:lpstr>
      <vt:lpstr>OpenAPI Spec utilizes the central repo to reference CDMs</vt:lpstr>
      <vt:lpstr>Bundle CDMs into versioned folders in the Data Lake Model Container</vt:lpstr>
      <vt:lpstr>Version CDMs by Files in the Central CDM Repo</vt:lpstr>
      <vt:lpstr>Bundle CDMs into versioned folders in the Data Lake Model Container</vt:lpstr>
      <vt:lpstr>Versioned default.manifest and platform.manifest with version folders in data products</vt:lpstr>
      <vt:lpstr>Data Pipelines  will use the version of the manifest which contains the version of the data product they need to generate CDM Data</vt:lpstr>
      <vt:lpstr>API Developers will pick a version of manifest that has the version of the data product they need to build an OpenAPI Spec</vt:lpstr>
      <vt:lpstr>Directive files pull requested into Master branch of the CVX-CDM repository will be deployed using an ADO Pipeline and Ansible Playbook</vt:lpstr>
      <vt:lpstr>PowerPoint Presentation</vt:lpstr>
      <vt:lpstr>CDM and ADER</vt:lpstr>
      <vt:lpstr>CDM in ADER</vt:lpstr>
    </vt:vector>
  </TitlesOfParts>
  <Company>Chevron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reduce file size</dc:title>
  <dc:creator>McCann, Tim (TMCC)</dc:creator>
  <cp:lastModifiedBy>Chen, David</cp:lastModifiedBy>
  <cp:revision>2</cp:revision>
  <dcterms:created xsi:type="dcterms:W3CDTF">2019-01-25T16:44:14Z</dcterms:created>
  <dcterms:modified xsi:type="dcterms:W3CDTF">2021-12-15T23:48:43Z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7581a45-ebc1-4f92-9275-5bfe010ae689_Enabled">
    <vt:lpwstr>true</vt:lpwstr>
  </property>
  <property fmtid="{D5CDD505-2E9C-101B-9397-08002B2CF9AE}" pid="3" name="MSIP_Label_07581a45-ebc1-4f92-9275-5bfe010ae689_SetDate">
    <vt:lpwstr>2020-01-27T21:13:34Z</vt:lpwstr>
  </property>
  <property fmtid="{D5CDD505-2E9C-101B-9397-08002B2CF9AE}" pid="4" name="MSIP_Label_07581a45-ebc1-4f92-9275-5bfe010ae689_Method">
    <vt:lpwstr>Standard</vt:lpwstr>
  </property>
  <property fmtid="{D5CDD505-2E9C-101B-9397-08002B2CF9AE}" pid="5" name="MSIP_Label_07581a45-ebc1-4f92-9275-5bfe010ae689_Name">
    <vt:lpwstr>Company Confidential</vt:lpwstr>
  </property>
  <property fmtid="{D5CDD505-2E9C-101B-9397-08002B2CF9AE}" pid="6" name="MSIP_Label_07581a45-ebc1-4f92-9275-5bfe010ae689_SiteId">
    <vt:lpwstr>fd799da1-bfc1-4234-a91c-72b3a1cb9e26</vt:lpwstr>
  </property>
  <property fmtid="{D5CDD505-2E9C-101B-9397-08002B2CF9AE}" pid="7" name="MSIP_Label_07581a45-ebc1-4f92-9275-5bfe010ae689_ActionId">
    <vt:lpwstr>cd110586-71af-450b-9e25-0000c3153022</vt:lpwstr>
  </property>
  <property fmtid="{D5CDD505-2E9C-101B-9397-08002B2CF9AE}" pid="8" name="MSIP_Label_07581a45-ebc1-4f92-9275-5bfe010ae689_ContentBits">
    <vt:lpwstr>0</vt:lpwstr>
  </property>
  <property fmtid="{D5CDD505-2E9C-101B-9397-08002B2CF9AE}" pid="9" name="ContentTypeId">
    <vt:lpwstr>0x01010044F7460B691666498AE3AD36B3E692A0</vt:lpwstr>
  </property>
</Properties>
</file>