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6"/>
    <p:restoredTop sz="94342"/>
  </p:normalViewPr>
  <p:slideViewPr>
    <p:cSldViewPr snapToGrid="0">
      <p:cViewPr>
        <p:scale>
          <a:sx n="133" d="100"/>
          <a:sy n="133" d="100"/>
        </p:scale>
        <p:origin x="312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68820-15DA-E246-8232-4232C9FF1A1A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9DD38-78A2-FE4D-B87F-C079EEFD4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3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9DD38-78A2-FE4D-B87F-C079EEFD4F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8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D5AF-2DBF-F51E-72E4-3180300C3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47B65-8D5B-624C-0C1E-35314BE9D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90F2E-F22A-ED68-B3BE-0D595DA7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859-1B0E-EA47-B4A0-661B5AB31C6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52863-9AA1-4AD0-1CDB-77C27740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5C96A-AFB4-CBD3-EB43-7531E28F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65A-F0A3-F24E-8F46-D7515FDB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8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AE79-3FA7-BAAC-D039-C0F0C498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4893D-17F2-B702-67C6-1B9216217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9B405-8ACC-D092-124E-A0C4E7A2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859-1B0E-EA47-B4A0-661B5AB31C6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10FBD-B4E9-2B60-EB7C-1063C7FB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D92C1-7ABE-E02D-1A58-7C1A6730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65A-F0A3-F24E-8F46-D7515FDB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0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E843B-F2C8-BE44-6A27-75CD8D245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82A1B-61D4-DE42-3AAF-DBE9BC491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B4D82-0227-96A3-5843-A67B4343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859-1B0E-EA47-B4A0-661B5AB31C6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EAE0F-EA74-B92F-AC8F-A8F20B32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5C69-12BE-384A-9EF0-0D6BF6A0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65A-F0A3-F24E-8F46-D7515FDB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BF30-6C04-B495-75BE-C6FF0E1B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617B-25BA-25EA-F0BB-E40380C5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251D-E615-EDB7-B037-698E1913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859-1B0E-EA47-B4A0-661B5AB31C6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21EC0-BBD5-E10F-F5D2-805F77A5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023C-3DA6-206D-3C70-46D1499D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65A-F0A3-F24E-8F46-D7515FDB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A3BA-A255-B56B-7F6B-337A6B83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7610B-845B-B056-D8BB-8B62329CC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D374-5183-0EFE-3C71-6872C21E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859-1B0E-EA47-B4A0-661B5AB31C6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E602-B805-DD70-E1C8-8D014252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737D-245C-9549-552D-448BA03E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65A-F0A3-F24E-8F46-D7515FDB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4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B569-25C6-F860-18A5-06552C25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DDAB-91EB-B58F-BF40-FAE4A4546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877D2-BEB7-1264-F716-A37A5BE2F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4D02D-DFB9-AB65-072C-39A433BF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859-1B0E-EA47-B4A0-661B5AB31C6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FF2D0-C17D-8DFA-A687-C19A5A08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2DF0A-29E1-D6E1-A86B-CD29C7DD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65A-F0A3-F24E-8F46-D7515FDB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8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B513-29A6-A94B-A00D-39C249D2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A1DB9-9FB3-CB23-49F7-60670458C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E1376-9080-F29B-316C-05F8C7B73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71BA0-8651-097D-2C05-4466B71F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02A55-1FD6-0C0D-0FF8-D793B430A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0882D-D58E-721B-DD72-198320FF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859-1B0E-EA47-B4A0-661B5AB31C6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003BD-9461-1539-4614-90D0DBC1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B492D-2610-3F91-8910-97DEEC62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65A-F0A3-F24E-8F46-D7515FDB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4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C289-0BDD-BAF2-AD5D-24F93BBD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D3A8C-B4E4-42F3-6C31-3195E812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859-1B0E-EA47-B4A0-661B5AB31C6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AED54-B441-F169-6732-1FCB8D62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DF111-38CB-1C99-B846-E86655B2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65A-F0A3-F24E-8F46-D7515FDB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3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749E0-DFE5-BDC7-175B-9B53C0E7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859-1B0E-EA47-B4A0-661B5AB31C6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09E20-3B70-9A3D-EDF3-DF3763C9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564AC-33EA-17E8-6CA6-7A2985FB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65A-F0A3-F24E-8F46-D7515FDB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5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A9D3-E85C-D757-8E70-816DF1CB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2E442-460D-38E3-BDE9-EA9B24643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109F8-9AB5-F485-6CC4-C80B15E4C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99D0F-13D7-572E-191B-0BDEBA8D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859-1B0E-EA47-B4A0-661B5AB31C6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7D644-9330-4185-710C-4271C886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43D95-EB09-217C-CB26-635AF689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65A-F0A3-F24E-8F46-D7515FDB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2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B648-5FE5-2AFD-461B-DC9075E6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016D8-FA15-2546-8334-BD11E8EA7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6862F-D3B4-4DE4-FBA5-B21EFAD02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10E13-6968-96CB-43B4-ACE077AE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F859-1B0E-EA47-B4A0-661B5AB31C6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7E7D7-CA13-A6DA-9A35-3B051E84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48BE3-41BE-7E85-C16D-0977D513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65A-F0A3-F24E-8F46-D7515FDB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1D2BF-6DF8-6F17-317F-7F15736C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1843F-64D7-9C04-731D-19147D920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736CB-5DB0-A78B-F80A-BFD0F7AB2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23F859-1B0E-EA47-B4A0-661B5AB31C67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6950-3BC9-16CB-F7DF-5C34EE0F7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6FFA2-248D-5174-D8D1-758B3C7F7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8F65A-F0A3-F24E-8F46-D7515FDBD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7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2228A3-CA39-B8CE-2519-6D9CB26DA7EE}"/>
              </a:ext>
            </a:extLst>
          </p:cNvPr>
          <p:cNvSpPr/>
          <p:nvPr/>
        </p:nvSpPr>
        <p:spPr>
          <a:xfrm>
            <a:off x="3508545" y="667153"/>
            <a:ext cx="4736812" cy="5293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F7638A-66C8-19D6-0A90-C5BE187FD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77362"/>
              </p:ext>
            </p:extLst>
          </p:nvPr>
        </p:nvGraphicFramePr>
        <p:xfrm>
          <a:off x="3508545" y="667153"/>
          <a:ext cx="4736812" cy="4141309"/>
        </p:xfrm>
        <a:graphic>
          <a:graphicData uri="http://schemas.openxmlformats.org/drawingml/2006/table">
            <a:tbl>
              <a:tblPr/>
              <a:tblGrid>
                <a:gridCol w="669853">
                  <a:extLst>
                    <a:ext uri="{9D8B030D-6E8A-4147-A177-3AD203B41FA5}">
                      <a16:colId xmlns:a16="http://schemas.microsoft.com/office/drawing/2014/main" val="3777827294"/>
                    </a:ext>
                  </a:extLst>
                </a:gridCol>
                <a:gridCol w="749595">
                  <a:extLst>
                    <a:ext uri="{9D8B030D-6E8A-4147-A177-3AD203B41FA5}">
                      <a16:colId xmlns:a16="http://schemas.microsoft.com/office/drawing/2014/main" val="2823306134"/>
                    </a:ext>
                  </a:extLst>
                </a:gridCol>
                <a:gridCol w="276447">
                  <a:extLst>
                    <a:ext uri="{9D8B030D-6E8A-4147-A177-3AD203B41FA5}">
                      <a16:colId xmlns:a16="http://schemas.microsoft.com/office/drawing/2014/main" val="1342279285"/>
                    </a:ext>
                  </a:extLst>
                </a:gridCol>
                <a:gridCol w="276447">
                  <a:extLst>
                    <a:ext uri="{9D8B030D-6E8A-4147-A177-3AD203B41FA5}">
                      <a16:colId xmlns:a16="http://schemas.microsoft.com/office/drawing/2014/main" val="215736819"/>
                    </a:ext>
                  </a:extLst>
                </a:gridCol>
                <a:gridCol w="276447">
                  <a:extLst>
                    <a:ext uri="{9D8B030D-6E8A-4147-A177-3AD203B41FA5}">
                      <a16:colId xmlns:a16="http://schemas.microsoft.com/office/drawing/2014/main" val="1529984256"/>
                    </a:ext>
                  </a:extLst>
                </a:gridCol>
                <a:gridCol w="276447">
                  <a:extLst>
                    <a:ext uri="{9D8B030D-6E8A-4147-A177-3AD203B41FA5}">
                      <a16:colId xmlns:a16="http://schemas.microsoft.com/office/drawing/2014/main" val="890705675"/>
                    </a:ext>
                  </a:extLst>
                </a:gridCol>
                <a:gridCol w="276447">
                  <a:extLst>
                    <a:ext uri="{9D8B030D-6E8A-4147-A177-3AD203B41FA5}">
                      <a16:colId xmlns:a16="http://schemas.microsoft.com/office/drawing/2014/main" val="1623790296"/>
                    </a:ext>
                  </a:extLst>
                </a:gridCol>
                <a:gridCol w="276447">
                  <a:extLst>
                    <a:ext uri="{9D8B030D-6E8A-4147-A177-3AD203B41FA5}">
                      <a16:colId xmlns:a16="http://schemas.microsoft.com/office/drawing/2014/main" val="1680741690"/>
                    </a:ext>
                  </a:extLst>
                </a:gridCol>
                <a:gridCol w="276447">
                  <a:extLst>
                    <a:ext uri="{9D8B030D-6E8A-4147-A177-3AD203B41FA5}">
                      <a16:colId xmlns:a16="http://schemas.microsoft.com/office/drawing/2014/main" val="1610296125"/>
                    </a:ext>
                  </a:extLst>
                </a:gridCol>
                <a:gridCol w="276447">
                  <a:extLst>
                    <a:ext uri="{9D8B030D-6E8A-4147-A177-3AD203B41FA5}">
                      <a16:colId xmlns:a16="http://schemas.microsoft.com/office/drawing/2014/main" val="370239795"/>
                    </a:ext>
                  </a:extLst>
                </a:gridCol>
                <a:gridCol w="276447">
                  <a:extLst>
                    <a:ext uri="{9D8B030D-6E8A-4147-A177-3AD203B41FA5}">
                      <a16:colId xmlns:a16="http://schemas.microsoft.com/office/drawing/2014/main" val="542870863"/>
                    </a:ext>
                  </a:extLst>
                </a:gridCol>
                <a:gridCol w="276447">
                  <a:extLst>
                    <a:ext uri="{9D8B030D-6E8A-4147-A177-3AD203B41FA5}">
                      <a16:colId xmlns:a16="http://schemas.microsoft.com/office/drawing/2014/main" val="3751746590"/>
                    </a:ext>
                  </a:extLst>
                </a:gridCol>
                <a:gridCol w="276447">
                  <a:extLst>
                    <a:ext uri="{9D8B030D-6E8A-4147-A177-3AD203B41FA5}">
                      <a16:colId xmlns:a16="http://schemas.microsoft.com/office/drawing/2014/main" val="3315490436"/>
                    </a:ext>
                  </a:extLst>
                </a:gridCol>
                <a:gridCol w="276447">
                  <a:extLst>
                    <a:ext uri="{9D8B030D-6E8A-4147-A177-3AD203B41FA5}">
                      <a16:colId xmlns:a16="http://schemas.microsoft.com/office/drawing/2014/main" val="751627333"/>
                    </a:ext>
                  </a:extLst>
                </a:gridCol>
              </a:tblGrid>
              <a:tr h="655981">
                <a:tc grid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Amoxicillin</a:t>
                      </a: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Ampicillin</a:t>
                      </a: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Cephalexin</a:t>
                      </a: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Cefazolin</a:t>
                      </a: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Cefuroxime</a:t>
                      </a: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Cefdinir</a:t>
                      </a: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Cefixime</a:t>
                      </a: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Cefpodoxime</a:t>
                      </a: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Ceftriaxone</a:t>
                      </a: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Ceftazidime</a:t>
                      </a: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Cefepime</a:t>
                      </a: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Aztreonam</a:t>
                      </a: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115079"/>
                  </a:ext>
                </a:extLst>
              </a:tr>
              <a:tr h="290444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Penicillins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Amoxicillin</a:t>
                      </a:r>
                      <a:r>
                        <a:rPr lang="en-US" sz="800" i="0" baseline="30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</a:t>
                      </a:r>
                      <a:endParaRPr lang="en-US" sz="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415614"/>
                  </a:ext>
                </a:extLst>
              </a:tr>
              <a:tr h="290444"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Ampicillin</a:t>
                      </a:r>
                      <a:r>
                        <a:rPr lang="en-US" sz="800" i="0" baseline="30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  <a:endParaRPr lang="en-US" sz="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082550"/>
                  </a:ext>
                </a:extLst>
              </a:tr>
              <a:tr h="290444"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800" b="1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Cephalexin</a:t>
                      </a:r>
                      <a:r>
                        <a:rPr lang="en-US" sz="800" i="0" baseline="30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</a:t>
                      </a:r>
                      <a:endParaRPr lang="en-US" sz="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68149"/>
                  </a:ext>
                </a:extLst>
              </a:tr>
              <a:tr h="290444"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Cefazolin</a:t>
                      </a:r>
                      <a:r>
                        <a:rPr lang="en-US" sz="800" i="0" baseline="30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  <a:r>
                        <a:rPr lang="en-US" sz="8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2991"/>
                  </a:ext>
                </a:extLst>
              </a:tr>
              <a:tr h="290444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800" b="1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Cefuroxime</a:t>
                      </a:r>
                      <a:r>
                        <a:rPr lang="en-US" sz="800" i="0" baseline="30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</a:t>
                      </a:r>
                      <a:endParaRPr lang="en-US" sz="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888124"/>
                  </a:ext>
                </a:extLst>
              </a:tr>
              <a:tr h="290444">
                <a:tc rowSpan="5"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800" b="1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Cefdinir</a:t>
                      </a:r>
                      <a:r>
                        <a:rPr lang="en-US" sz="800" i="0" baseline="30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</a:t>
                      </a:r>
                      <a:endParaRPr lang="en-US" sz="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84412"/>
                  </a:ext>
                </a:extLst>
              </a:tr>
              <a:tr h="2904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Cefixime</a:t>
                      </a:r>
                      <a:r>
                        <a:rPr lang="en-US" sz="800" i="0" baseline="30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</a:t>
                      </a:r>
                      <a:endParaRPr lang="en-US" sz="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680"/>
                  </a:ext>
                </a:extLst>
              </a:tr>
              <a:tr h="290444"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Cefpodoxime</a:t>
                      </a:r>
                      <a:r>
                        <a:rPr lang="en-US" sz="800" i="0" baseline="30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</a:t>
                      </a:r>
                      <a:endParaRPr lang="en-US" sz="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377083"/>
                  </a:ext>
                </a:extLst>
              </a:tr>
              <a:tr h="290444"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Ceftriaxone</a:t>
                      </a:r>
                      <a:r>
                        <a:rPr lang="en-US" sz="800" i="0" baseline="30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  <a:endParaRPr lang="en-US" sz="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821384"/>
                  </a:ext>
                </a:extLst>
              </a:tr>
              <a:tr h="290444"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Ceftazidime</a:t>
                      </a:r>
                      <a:r>
                        <a:rPr lang="en-US" sz="800" i="0" baseline="30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  <a:endParaRPr lang="en-US" sz="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788204"/>
                  </a:ext>
                </a:extLst>
              </a:tr>
              <a:tr h="290444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800" b="1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Cefepime</a:t>
                      </a:r>
                      <a:r>
                        <a:rPr lang="en-US" sz="800" i="0" baseline="30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  <a:endParaRPr lang="en-US" sz="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660899"/>
                  </a:ext>
                </a:extLst>
              </a:tr>
              <a:tr h="290444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Monobactam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Aztreonam</a:t>
                      </a:r>
                      <a:r>
                        <a:rPr lang="en-US" sz="800" i="0" baseline="30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  <a:endParaRPr lang="en-US" sz="80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6049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8C6881-3212-7259-3FA1-F1162225CC5B}"/>
              </a:ext>
            </a:extLst>
          </p:cNvPr>
          <p:cNvSpPr txBox="1"/>
          <p:nvPr/>
        </p:nvSpPr>
        <p:spPr>
          <a:xfrm>
            <a:off x="3867490" y="4959861"/>
            <a:ext cx="251159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dirty="0">
                <a:solidFill>
                  <a:srgbClr val="2323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Identical drugs that intersect on the X and Y axes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B6ACC-851A-0DDF-9A9B-AC17B62AC2DC}"/>
              </a:ext>
            </a:extLst>
          </p:cNvPr>
          <p:cNvSpPr/>
          <p:nvPr/>
        </p:nvSpPr>
        <p:spPr>
          <a:xfrm>
            <a:off x="3596557" y="5292523"/>
            <a:ext cx="270933" cy="2878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EE823-61C1-EC3E-DAAE-ED458C28D03E}"/>
              </a:ext>
            </a:extLst>
          </p:cNvPr>
          <p:cNvSpPr txBox="1"/>
          <p:nvPr/>
        </p:nvSpPr>
        <p:spPr>
          <a:xfrm>
            <a:off x="3579623" y="5337201"/>
            <a:ext cx="38946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i="0" u="none" strike="noStrike" dirty="0">
                <a:solidFill>
                  <a:srgbClr val="2323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lang="en-US" sz="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0CDAEC-054A-FA3E-B835-A4C92E3786C7}"/>
              </a:ext>
            </a:extLst>
          </p:cNvPr>
          <p:cNvSpPr/>
          <p:nvPr/>
        </p:nvSpPr>
        <p:spPr>
          <a:xfrm>
            <a:off x="3596557" y="4925733"/>
            <a:ext cx="270933" cy="287866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EE03A0-FEA8-CA5E-0B91-D77A094B65B4}"/>
              </a:ext>
            </a:extLst>
          </p:cNvPr>
          <p:cNvSpPr/>
          <p:nvPr/>
        </p:nvSpPr>
        <p:spPr>
          <a:xfrm>
            <a:off x="3595795" y="5672318"/>
            <a:ext cx="270933" cy="2878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0ED2B-A012-3559-B6BE-9BAE2A407BB9}"/>
              </a:ext>
            </a:extLst>
          </p:cNvPr>
          <p:cNvSpPr txBox="1"/>
          <p:nvPr/>
        </p:nvSpPr>
        <p:spPr>
          <a:xfrm>
            <a:off x="3867490" y="5328734"/>
            <a:ext cx="42488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dirty="0">
                <a:solidFill>
                  <a:srgbClr val="2323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Drugs that have identical or very similar R1 side groups (highest risk of cross-reactivity)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CF7F5-4DC1-577A-A710-89420F5C1D4C}"/>
              </a:ext>
            </a:extLst>
          </p:cNvPr>
          <p:cNvSpPr txBox="1"/>
          <p:nvPr/>
        </p:nvSpPr>
        <p:spPr>
          <a:xfrm>
            <a:off x="3866728" y="5708529"/>
            <a:ext cx="43786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none" strike="noStrike" dirty="0">
                <a:solidFill>
                  <a:srgbClr val="2323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Drugs that have less similar side chain groups, but cross reactivity is assumed to be possible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D7897E-CC98-292C-7DF4-B88B79B9F93E}"/>
              </a:ext>
            </a:extLst>
          </p:cNvPr>
          <p:cNvSpPr txBox="1"/>
          <p:nvPr/>
        </p:nvSpPr>
        <p:spPr>
          <a:xfrm>
            <a:off x="3591011" y="5676247"/>
            <a:ext cx="280501" cy="284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</a:p>
        </p:txBody>
      </p:sp>
    </p:spTree>
    <p:extLst>
      <p:ext uri="{BB962C8B-B14F-4D97-AF65-F5344CB8AC3E}">
        <p14:creationId xmlns:p14="http://schemas.microsoft.com/office/powerpoint/2010/main" val="146178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103</Words>
  <Application>Microsoft Macintosh PowerPoint</Application>
  <PresentationFormat>Widescreen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Krantz, Matthew S</dc:creator>
  <cp:lastModifiedBy>Krantz, Matthew S</cp:lastModifiedBy>
  <cp:revision>14</cp:revision>
  <dcterms:created xsi:type="dcterms:W3CDTF">2025-01-22T20:09:01Z</dcterms:created>
  <dcterms:modified xsi:type="dcterms:W3CDTF">2025-01-29T15:17:01Z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92c8cef-6f2b-4af1-b4ac-d815ff795cd6_Enabled">
    <vt:lpwstr>true</vt:lpwstr>
  </property>
  <property fmtid="{D5CDD505-2E9C-101B-9397-08002B2CF9AE}" pid="3" name="MSIP_Label_792c8cef-6f2b-4af1-b4ac-d815ff795cd6_SetDate">
    <vt:lpwstr>2025-01-22T20:32:49Z</vt:lpwstr>
  </property>
  <property fmtid="{D5CDD505-2E9C-101B-9397-08002B2CF9AE}" pid="4" name="MSIP_Label_792c8cef-6f2b-4af1-b4ac-d815ff795cd6_Method">
    <vt:lpwstr>Standard</vt:lpwstr>
  </property>
  <property fmtid="{D5CDD505-2E9C-101B-9397-08002B2CF9AE}" pid="5" name="MSIP_Label_792c8cef-6f2b-4af1-b4ac-d815ff795cd6_Name">
    <vt:lpwstr>VUMC General</vt:lpwstr>
  </property>
  <property fmtid="{D5CDD505-2E9C-101B-9397-08002B2CF9AE}" pid="6" name="MSIP_Label_792c8cef-6f2b-4af1-b4ac-d815ff795cd6_SiteId">
    <vt:lpwstr>ef575030-1424-4ed8-b83c-12c533d879ab</vt:lpwstr>
  </property>
  <property fmtid="{D5CDD505-2E9C-101B-9397-08002B2CF9AE}" pid="7" name="MSIP_Label_792c8cef-6f2b-4af1-b4ac-d815ff795cd6_ActionId">
    <vt:lpwstr>8df64ac5-6ed5-4732-82d2-a71a1a9aa61e</vt:lpwstr>
  </property>
  <property fmtid="{D5CDD505-2E9C-101B-9397-08002B2CF9AE}" pid="8" name="MSIP_Label_792c8cef-6f2b-4af1-b4ac-d815ff795cd6_ContentBits">
    <vt:lpwstr>0</vt:lpwstr>
  </property>
  <property fmtid="{D5CDD505-2E9C-101B-9397-08002B2CF9AE}" pid="9" name="MSIP_Label_792c8cef-6f2b-4af1-b4ac-d815ff795cd6_Tag">
    <vt:lpwstr>50, 3, 0, 1</vt:lpwstr>
  </property>
</Properties>
</file>