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21" r:id="rId4"/>
    <p:sldId id="322" r:id="rId5"/>
    <p:sldId id="323" r:id="rId6"/>
    <p:sldId id="325" r:id="rId7"/>
    <p:sldId id="324" r:id="rId8"/>
    <p:sldId id="309" r:id="rId9"/>
    <p:sldId id="310" r:id="rId10"/>
    <p:sldId id="311" r:id="rId11"/>
    <p:sldId id="313" r:id="rId12"/>
    <p:sldId id="314" r:id="rId13"/>
    <p:sldId id="315" r:id="rId14"/>
    <p:sldId id="326" r:id="rId15"/>
    <p:sldId id="328" r:id="rId16"/>
    <p:sldId id="304" r:id="rId17"/>
    <p:sldId id="305" r:id="rId18"/>
    <p:sldId id="329" r:id="rId19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375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348" y="144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3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2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answers on how to get started are covered AFTER the prototype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answers on how to get started are covered AFTER the prototype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9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4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4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answers on how to get started are covered AFTER the prototype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answers on how to get started are covered AFTER the prototype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5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4495B4-D38A-4634-811F-1B71871B9E6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594C6CB-63F0-473B-B437-F7CF96039109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7D2C3B2-5E70-49A4-AC1D-7876EF779C74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BD024490-EBA7-4620-967C-B640CD16697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AC909994-B3B6-4FFD-97C1-E53ADA8CE431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AFF8879-2112-4EB3-9A34-78E210C1DD2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B3F3984-EDEB-425C-8FE5-BF094B117141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E938B9-C2EF-4450-9402-C69C6538C400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1A273E5-1F3F-4641-B907-47E4138440A4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F6982AC-4A38-4DF3-9661-6DE96647F077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EEC48B8-3FDC-4414-B53F-D5C68C2B0DA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1B3EB21-C5E9-47B0-9B38-AB62DF14028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D9FA261-7320-4C65-BB30-711B8A5016A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ED30812-37D7-4C54-A9E5-C5BF1880ABA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56AFDD0-88AD-46B3-B258-575D4D00793C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E1EBF40-FB1C-4D23-86CF-D18593404947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9ACB61B-5695-4FF9-BBDA-ED520DDBBE03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B5DFABD-54C7-48C8-8127-07F28B5CDEE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06A53BD-10B2-4611-A77C-8F7FDCD9D03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42B292B4-28FB-42EF-8CD2-FD863659D785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ew.kumar@bayer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srinivas.Veeragoni@bay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OS10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Reproducibility of Interactive Analyses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blackGray">
          <a:xfrm>
            <a:off x="721076" y="3611716"/>
            <a:ext cx="4931437" cy="253232"/>
          </a:xfrm>
        </p:spPr>
        <p:txBody>
          <a:bodyPr/>
          <a:lstStyle/>
          <a:p>
            <a:r>
              <a:rPr lang="en-US" sz="1600" dirty="0"/>
              <a:t>Matthew Kumar &amp; Srinivas Veeragoni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arallelogram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37"/>
          <p:cNvSpPr/>
          <p:nvPr/>
        </p:nvSpPr>
        <p:spPr bwMode="gray">
          <a:xfrm>
            <a:off x="6787822" y="-724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B70240EF-91C9-4BAF-A85A-8184461596A5}"/>
              </a:ext>
            </a:extLst>
          </p:cNvPr>
          <p:cNvSpPr txBox="1">
            <a:spLocks/>
          </p:cNvSpPr>
          <p:nvPr/>
        </p:nvSpPr>
        <p:spPr bwMode="blackGray">
          <a:xfrm>
            <a:off x="721076" y="4495824"/>
            <a:ext cx="4931437" cy="253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SBU Oncology</a:t>
            </a:r>
          </a:p>
          <a:p>
            <a:r>
              <a:rPr lang="en-US" sz="1400" b="0" dirty="0"/>
              <a:t>Oncology Digitalization &amp; </a:t>
            </a:r>
          </a:p>
          <a:p>
            <a:r>
              <a:rPr lang="en-US" sz="1400" b="0" dirty="0"/>
              <a:t>Computational Science</a:t>
            </a:r>
          </a:p>
          <a:p>
            <a:endParaRPr lang="en-US" sz="1600" dirty="0"/>
          </a:p>
          <a:p>
            <a:r>
              <a:rPr lang="en-US" sz="1600" b="0" dirty="0"/>
              <a:t>March 8 2023</a:t>
            </a: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40FAB4F7-B1F5-4302-ACBF-3130187CA96D}"/>
              </a:ext>
            </a:extLst>
          </p:cNvPr>
          <p:cNvSpPr txBox="1">
            <a:spLocks/>
          </p:cNvSpPr>
          <p:nvPr/>
        </p:nvSpPr>
        <p:spPr bwMode="black">
          <a:xfrm>
            <a:off x="1653389" y="623998"/>
            <a:ext cx="3620552" cy="5929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PHUSE US Connect Orlando</a:t>
            </a:r>
          </a:p>
        </p:txBody>
      </p:sp>
    </p:spTree>
    <p:extLst>
      <p:ext uri="{BB962C8B-B14F-4D97-AF65-F5344CB8AC3E}">
        <p14:creationId xmlns:p14="http://schemas.microsoft.com/office/powerpoint/2010/main" val="17046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Prototype: Code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13F3A-599E-4065-8C89-DBC00F73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263100"/>
            <a:ext cx="10026650" cy="50449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E9D820-7DF0-45C3-959D-4291E621D986}"/>
              </a:ext>
            </a:extLst>
          </p:cNvPr>
          <p:cNvSpPr/>
          <p:nvPr/>
        </p:nvSpPr>
        <p:spPr bwMode="gray">
          <a:xfrm>
            <a:off x="3040344" y="21096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AFFB44-704C-4FCB-9083-F99C3F21D9DF}"/>
              </a:ext>
            </a:extLst>
          </p:cNvPr>
          <p:cNvSpPr/>
          <p:nvPr/>
        </p:nvSpPr>
        <p:spPr bwMode="gray">
          <a:xfrm>
            <a:off x="4365656" y="3000371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72D5AA-3C21-4B41-A279-0BB2A6C66C87}"/>
              </a:ext>
            </a:extLst>
          </p:cNvPr>
          <p:cNvSpPr/>
          <p:nvPr/>
        </p:nvSpPr>
        <p:spPr bwMode="gray">
          <a:xfrm>
            <a:off x="4210521" y="5217954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F5EB1-75BE-48B5-BDF1-BE092F06DB06}"/>
              </a:ext>
            </a:extLst>
          </p:cNvPr>
          <p:cNvSpPr/>
          <p:nvPr/>
        </p:nvSpPr>
        <p:spPr bwMode="gray">
          <a:xfrm>
            <a:off x="7437388" y="2160260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86A7A-3086-4023-BB7A-18E0B615443B}"/>
              </a:ext>
            </a:extLst>
          </p:cNvPr>
          <p:cNvSpPr/>
          <p:nvPr/>
        </p:nvSpPr>
        <p:spPr bwMode="gray">
          <a:xfrm>
            <a:off x="7437388" y="2835736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B97BFC-7100-4756-A79F-9E4ACEB766DB}"/>
              </a:ext>
            </a:extLst>
          </p:cNvPr>
          <p:cNvSpPr/>
          <p:nvPr/>
        </p:nvSpPr>
        <p:spPr bwMode="gray">
          <a:xfrm>
            <a:off x="7437388" y="3595051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A61C9-20CE-4812-894C-6EC52FB0C974}"/>
              </a:ext>
            </a:extLst>
          </p:cNvPr>
          <p:cNvSpPr txBox="1"/>
          <p:nvPr/>
        </p:nvSpPr>
        <p:spPr bwMode="gray">
          <a:xfrm>
            <a:off x="7862103" y="2160260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Code Panel:</a:t>
            </a:r>
            <a:r>
              <a:rPr lang="en-US" sz="1400" dirty="0"/>
              <a:t> Code for plot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64062-17BF-48B5-B433-0BA9A562F959}"/>
              </a:ext>
            </a:extLst>
          </p:cNvPr>
          <p:cNvSpPr txBox="1"/>
          <p:nvPr/>
        </p:nvSpPr>
        <p:spPr bwMode="gray">
          <a:xfrm>
            <a:off x="7862103" y="2783537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/>
              <a:t>Download Code as an executable R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0EE5F-00CA-4A53-92DC-60FA5D50545A}"/>
              </a:ext>
            </a:extLst>
          </p:cNvPr>
          <p:cNvSpPr txBox="1"/>
          <p:nvPr/>
        </p:nvSpPr>
        <p:spPr bwMode="gray">
          <a:xfrm>
            <a:off x="7862103" y="3538737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/>
              <a:t>Continuously updated preview of plot code</a:t>
            </a:r>
          </a:p>
        </p:txBody>
      </p:sp>
    </p:spTree>
    <p:extLst>
      <p:ext uri="{BB962C8B-B14F-4D97-AF65-F5344CB8AC3E}">
        <p14:creationId xmlns:p14="http://schemas.microsoft.com/office/powerpoint/2010/main" val="23875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Prototype: Downloadable R Script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C0EA89-3632-429B-8882-CC4CF1E8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71" y="1255415"/>
            <a:ext cx="9171829" cy="5015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4ADAA3-4ADD-4F85-B63A-029D1013E7AE}"/>
              </a:ext>
            </a:extLst>
          </p:cNvPr>
          <p:cNvSpPr/>
          <p:nvPr/>
        </p:nvSpPr>
        <p:spPr bwMode="gray">
          <a:xfrm>
            <a:off x="5620558" y="2289583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5BC7EB-95B9-438F-B905-AEF142EF561A}"/>
              </a:ext>
            </a:extLst>
          </p:cNvPr>
          <p:cNvSpPr/>
          <p:nvPr/>
        </p:nvSpPr>
        <p:spPr bwMode="gray">
          <a:xfrm>
            <a:off x="2735615" y="3126184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FDA13-BAC8-45CC-8F42-FB76D53CA691}"/>
              </a:ext>
            </a:extLst>
          </p:cNvPr>
          <p:cNvSpPr/>
          <p:nvPr/>
        </p:nvSpPr>
        <p:spPr bwMode="gray">
          <a:xfrm>
            <a:off x="3784297" y="5507335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8E81C5-63E4-4EAE-8223-9D095F5643B0}"/>
              </a:ext>
            </a:extLst>
          </p:cNvPr>
          <p:cNvSpPr/>
          <p:nvPr/>
        </p:nvSpPr>
        <p:spPr bwMode="gray">
          <a:xfrm>
            <a:off x="7966239" y="614346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C004E-AAA4-4626-A2E9-9E9DE46B8B11}"/>
              </a:ext>
            </a:extLst>
          </p:cNvPr>
          <p:cNvSpPr txBox="1"/>
          <p:nvPr/>
        </p:nvSpPr>
        <p:spPr bwMode="gray">
          <a:xfrm>
            <a:off x="8295480" y="586741"/>
            <a:ext cx="3346060" cy="2637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Additional R Script features</a:t>
            </a:r>
          </a:p>
        </p:txBody>
      </p:sp>
    </p:spTree>
    <p:extLst>
      <p:ext uri="{BB962C8B-B14F-4D97-AF65-F5344CB8AC3E}">
        <p14:creationId xmlns:p14="http://schemas.microsoft.com/office/powerpoint/2010/main" val="6863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Outcome: Testing Script in Production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F6785-EC1A-4B3F-90C6-4B76156A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6" y="1412116"/>
            <a:ext cx="4562656" cy="4033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5BDC0-063C-40DB-9318-509EB0E1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86" y="1333562"/>
            <a:ext cx="4631734" cy="411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C82EA-F411-4439-A283-469CF73E6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72" y="2872757"/>
            <a:ext cx="1385836" cy="11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Outcome: Comparing of Results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5BDC0-063C-40DB-9318-509EB0E1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2" y="1464493"/>
            <a:ext cx="4631734" cy="411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18A69-7FAD-4D36-B8C0-72E9475F1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51" y="1464493"/>
            <a:ext cx="4670096" cy="4146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79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Outcome: Discussion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00000" cy="4752000"/>
          </a:xfrm>
        </p:spPr>
        <p:txBody>
          <a:bodyPr/>
          <a:lstStyle/>
          <a:p>
            <a:pPr lvl="1"/>
            <a:r>
              <a:rPr lang="en-US" sz="2000" dirty="0"/>
              <a:t>Case-study successfully demonstrated the </a:t>
            </a:r>
            <a:r>
              <a:rPr lang="en-US" sz="2000" i="1" dirty="0"/>
              <a:t>feasibility</a:t>
            </a:r>
            <a:r>
              <a:rPr lang="en-US" sz="2000" dirty="0"/>
              <a:t> of reproducing a result created in a Shiny app in an external environment using code generation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Visual inspection might be sufficient for verifying graphical results</a:t>
            </a:r>
          </a:p>
          <a:p>
            <a:pPr lvl="2"/>
            <a:r>
              <a:rPr lang="en-US" sz="2000" i="1" dirty="0" err="1"/>
              <a:t>vdiffr</a:t>
            </a:r>
            <a:r>
              <a:rPr lang="en-US" sz="2000" dirty="0"/>
              <a:t> package for visual regression testing and graphical diffing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More complex use cases (i.e. involving statistical calculations) may require </a:t>
            </a:r>
          </a:p>
          <a:p>
            <a:pPr lvl="2"/>
            <a:r>
              <a:rPr lang="en-US" sz="2000" dirty="0"/>
              <a:t>Deeper environment setup and configuration (OS level considerations, external software libraries) </a:t>
            </a:r>
          </a:p>
          <a:p>
            <a:pPr lvl="3"/>
            <a:r>
              <a:rPr lang="en-US" sz="2000" dirty="0"/>
              <a:t>Containerization may be useful</a:t>
            </a:r>
          </a:p>
          <a:p>
            <a:pPr marL="540000" lvl="3" indent="0">
              <a:buNone/>
            </a:pPr>
            <a:endParaRPr lang="en-US" sz="2000" dirty="0"/>
          </a:p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2700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38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Takeaways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00000" cy="4752000"/>
          </a:xfrm>
        </p:spPr>
        <p:txBody>
          <a:bodyPr/>
          <a:lstStyle/>
          <a:p>
            <a:pPr lvl="1"/>
            <a:r>
              <a:rPr lang="en-US" sz="1600" i="1" dirty="0"/>
              <a:t>shinymeta</a:t>
            </a:r>
            <a:r>
              <a:rPr lang="en-US" sz="1600" dirty="0"/>
              <a:t> is an incredibly powerful package that can assist in helping expose the code in Shiny apps for reproducibility purposes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Code generation in existing apps versus new apps </a:t>
            </a:r>
          </a:p>
          <a:p>
            <a:pPr lvl="2"/>
            <a:r>
              <a:rPr lang="en-US" sz="1600" dirty="0"/>
              <a:t>Both are possible, though depending on complexity, retrofitting can be laborious</a:t>
            </a:r>
          </a:p>
          <a:p>
            <a:pPr lvl="2"/>
            <a:r>
              <a:rPr lang="en-US" sz="1600" dirty="0"/>
              <a:t>Discuss at requirements gathering phase whether this feature is needed and develop accordingly</a:t>
            </a:r>
          </a:p>
          <a:p>
            <a:pPr marL="270000" lvl="2" indent="0">
              <a:buNone/>
            </a:pPr>
            <a:endParaRPr lang="en-US" sz="1600" dirty="0"/>
          </a:p>
          <a:p>
            <a:pPr lvl="1"/>
            <a:r>
              <a:rPr lang="en-US" sz="1600" dirty="0"/>
              <a:t>Package and package </a:t>
            </a:r>
            <a:r>
              <a:rPr lang="en-US" sz="1600" i="1" dirty="0"/>
              <a:t>version</a:t>
            </a:r>
            <a:r>
              <a:rPr lang="en-US" sz="1600" dirty="0"/>
              <a:t> needs to be aligned in development and production environments</a:t>
            </a:r>
          </a:p>
          <a:p>
            <a:pPr lvl="2"/>
            <a:r>
              <a:rPr lang="en-US" sz="1600" dirty="0"/>
              <a:t>What’s available? What’s not? </a:t>
            </a:r>
            <a:r>
              <a:rPr lang="en-US" sz="1600" i="1" dirty="0"/>
              <a:t>What’s available, but different?</a:t>
            </a:r>
            <a:endParaRPr lang="en-US" sz="1600" dirty="0"/>
          </a:p>
          <a:p>
            <a:pPr lvl="2"/>
            <a:r>
              <a:rPr lang="en-US" sz="1600" dirty="0"/>
              <a:t>How to structure “base” code</a:t>
            </a:r>
          </a:p>
          <a:p>
            <a:pPr marL="270000" lvl="2" indent="0">
              <a:buNone/>
            </a:pPr>
            <a:endParaRPr lang="en-US" sz="1600" dirty="0"/>
          </a:p>
          <a:p>
            <a:pPr lvl="1"/>
            <a:r>
              <a:rPr lang="en-US" sz="1600" dirty="0"/>
              <a:t>Other uses of code generation </a:t>
            </a:r>
          </a:p>
          <a:p>
            <a:pPr lvl="2"/>
            <a:r>
              <a:rPr lang="en-US" sz="1600" dirty="0"/>
              <a:t>Identifying interesting subsets of patients or events for use </a:t>
            </a:r>
            <a:r>
              <a:rPr lang="en-US" sz="1600" i="1" dirty="0"/>
              <a:t>outside</a:t>
            </a:r>
            <a:r>
              <a:rPr lang="en-US" sz="1600" dirty="0"/>
              <a:t> the app</a:t>
            </a:r>
          </a:p>
          <a:p>
            <a:pPr lvl="2"/>
            <a:r>
              <a:rPr lang="en-US" sz="1600" dirty="0"/>
              <a:t>Trial design, simulation-based uses</a:t>
            </a:r>
          </a:p>
          <a:p>
            <a:pPr lvl="2"/>
            <a:r>
              <a:rPr lang="en-US" sz="1600" dirty="0"/>
              <a:t>As a bridging or learning tool for new R programmers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2700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Contact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June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82662" y="1277932"/>
            <a:ext cx="10800000" cy="4752000"/>
          </a:xfrm>
        </p:spPr>
        <p:txBody>
          <a:bodyPr/>
          <a:lstStyle/>
          <a:p>
            <a:r>
              <a:rPr lang="en-US" dirty="0"/>
              <a:t>If you have any questions or comments or want to collaborate, please reach out: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Matthew Kumar</a:t>
            </a:r>
            <a:br>
              <a:rPr lang="en-US" dirty="0"/>
            </a:br>
            <a:r>
              <a:rPr lang="en-US" dirty="0"/>
              <a:t>E-mail:	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matthew.kumar@bayer.com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Srinivas Veeragoni</a:t>
            </a:r>
            <a:br>
              <a:rPr lang="en-US" dirty="0"/>
            </a:br>
            <a:r>
              <a:rPr lang="en-US" dirty="0"/>
              <a:t>E-mail:	</a:t>
            </a:r>
            <a:r>
              <a:rPr lang="en-US" dirty="0">
                <a:hlinkClick r:id="rId4"/>
              </a:rPr>
              <a:t>srinivas.veeragoni@bayer.com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38126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14256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00000" cy="4752000"/>
          </a:xfrm>
        </p:spPr>
        <p:txBody>
          <a:bodyPr/>
          <a:lstStyle/>
          <a:p>
            <a:pPr lvl="1"/>
            <a:r>
              <a:rPr lang="en-US" sz="1600" dirty="0"/>
              <a:t>R and Shiny have seen significant adoption in Pharma data science, notability in the statistical programming space</a:t>
            </a:r>
          </a:p>
          <a:p>
            <a:pPr lvl="1"/>
            <a:r>
              <a:rPr lang="en-US" sz="1600" dirty="0"/>
              <a:t>Well suited for experimentation and investigation of clinical data: “what if” analyses</a:t>
            </a:r>
          </a:p>
          <a:p>
            <a:pPr lvl="1"/>
            <a:r>
              <a:rPr lang="en-US" sz="1600" dirty="0"/>
              <a:t>Utility as general-purpose tools: task automation, report generation</a:t>
            </a:r>
          </a:p>
          <a:p>
            <a:pPr lvl="1"/>
            <a:r>
              <a:rPr lang="en-US" sz="1600" dirty="0"/>
              <a:t>Some examples…</a:t>
            </a:r>
          </a:p>
          <a:p>
            <a:pPr lvl="1"/>
            <a:endParaRPr lang="de-DE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1A0DAD-4D8E-4BA8-9970-92D35318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8" y="2455651"/>
            <a:ext cx="4413997" cy="4216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56EC8-8AD7-4AF7-A679-BB925FC2B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925" y="2032961"/>
            <a:ext cx="4340587" cy="4340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EF1982-52DB-424E-9CA6-9018FE07E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42" y="2745804"/>
            <a:ext cx="3869917" cy="2499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E2A185-6F44-42A3-9A85-06B15D49E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255" y="4554785"/>
            <a:ext cx="4243981" cy="1605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Graphical user interface&#10;&#10;Description automatically generated">
            <a:extLst>
              <a:ext uri="{FF2B5EF4-FFF2-40B4-BE49-F238E27FC236}">
                <a16:creationId xmlns:a16="http://schemas.microsoft.com/office/drawing/2014/main" id="{92AA4032-2BC4-4830-A6A5-04D430FCB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706" y="2384491"/>
            <a:ext cx="4471967" cy="4340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12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00000" cy="4752000"/>
          </a:xfrm>
        </p:spPr>
        <p:txBody>
          <a:bodyPr/>
          <a:lstStyle/>
          <a:p>
            <a:pPr lvl="1"/>
            <a:r>
              <a:rPr lang="en-US" sz="2000" dirty="0"/>
              <a:t>These apps are evolving from an exploratory state to pivotal decision-making tools in clinical analysis and operations</a:t>
            </a:r>
          </a:p>
          <a:p>
            <a:pPr marL="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Reproducibility is a central to the work we preform and results/insights we deliver in our industry</a:t>
            </a:r>
          </a:p>
          <a:p>
            <a:pPr marL="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This becomes a key consideration to be aware of as we continue to develop Shiny apps</a:t>
            </a:r>
          </a:p>
          <a:p>
            <a:pPr lvl="2"/>
            <a:r>
              <a:rPr lang="en-US" sz="2000" i="1" dirty="0"/>
              <a:t>User-derived</a:t>
            </a:r>
            <a:r>
              <a:rPr lang="en-US" sz="2000" dirty="0"/>
              <a:t> </a:t>
            </a:r>
            <a:r>
              <a:rPr lang="en-US" sz="2000" i="1" dirty="0"/>
              <a:t>insights through user-actions</a:t>
            </a:r>
          </a:p>
          <a:p>
            <a:pPr lvl="3"/>
            <a:r>
              <a:rPr lang="en-US" sz="2000" i="1" dirty="0"/>
              <a:t>“state”</a:t>
            </a:r>
            <a:r>
              <a:rPr lang="en-US" sz="2000" dirty="0"/>
              <a:t> of a shiny app</a:t>
            </a:r>
            <a:endParaRPr lang="en-US" sz="2000" i="1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How and what to capture? 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Can we do anything with it?</a:t>
            </a:r>
          </a:p>
          <a:p>
            <a:pPr marL="270000" lvl="2" indent="0">
              <a:buNone/>
            </a:pPr>
            <a:endParaRPr lang="en-US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3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Case Study Setup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00000" cy="4752000"/>
          </a:xfrm>
        </p:spPr>
        <p:txBody>
          <a:bodyPr/>
          <a:lstStyle/>
          <a:p>
            <a:pPr lvl="1"/>
            <a:r>
              <a:rPr lang="en-US" sz="2000" dirty="0"/>
              <a:t>Motivation: Can we reproduce a result created in a Shiny app in an external (e.g. production) environment?</a:t>
            </a:r>
          </a:p>
          <a:p>
            <a:pPr marL="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Basis for case-study: </a:t>
            </a:r>
            <a:r>
              <a:rPr lang="en-US" sz="2000" b="1" dirty="0"/>
              <a:t>reproducing a plot that is interactively created in a Shiny app</a:t>
            </a:r>
          </a:p>
          <a:p>
            <a:pPr lvl="2"/>
            <a:r>
              <a:rPr lang="en-US" sz="2000" dirty="0"/>
              <a:t>Waterfall plot for change in tumor sizes (%)</a:t>
            </a:r>
          </a:p>
          <a:p>
            <a:pPr lvl="2"/>
            <a:r>
              <a:rPr lang="en-US" sz="2000" dirty="0"/>
              <a:t>Capturing the associated code for execution in an external (e.g. production) environment</a:t>
            </a:r>
            <a:endParaRPr lang="en-US" sz="2000" i="1" dirty="0"/>
          </a:p>
          <a:p>
            <a:pPr lvl="2"/>
            <a:r>
              <a:rPr lang="en-US" sz="2000" dirty="0"/>
              <a:t>Make the experience accessible and streamlined for users</a:t>
            </a:r>
          </a:p>
          <a:p>
            <a:pPr lvl="2"/>
            <a:r>
              <a:rPr lang="en-US" sz="2000" dirty="0"/>
              <a:t>Target users: statistical analysts</a:t>
            </a:r>
          </a:p>
          <a:p>
            <a:pPr marL="270000" lvl="2" indent="0">
              <a:buNone/>
            </a:pPr>
            <a:endParaRPr lang="en-US" sz="2000" dirty="0"/>
          </a:p>
          <a:p>
            <a:pPr lvl="1"/>
            <a:r>
              <a:rPr lang="en-US" sz="2000" dirty="0"/>
              <a:t>Getting Started</a:t>
            </a:r>
          </a:p>
          <a:p>
            <a:pPr lvl="2"/>
            <a:r>
              <a:rPr lang="en-US" sz="2000" dirty="0"/>
              <a:t>What technical and domain expertise do we need?</a:t>
            </a:r>
          </a:p>
          <a:p>
            <a:pPr lvl="2"/>
            <a:r>
              <a:rPr lang="en-US" sz="2000" dirty="0"/>
              <a:t>What is the landscape of development and production environments?</a:t>
            </a:r>
          </a:p>
          <a:p>
            <a:pPr lvl="2"/>
            <a:r>
              <a:rPr lang="en-US" sz="2000" dirty="0"/>
              <a:t>How does this all fit together?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2700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Case Study Setup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 bwMode="gray">
          <a:xfrm>
            <a:off x="974672" y="1284282"/>
            <a:ext cx="10876194" cy="5055962"/>
          </a:xfrm>
        </p:spPr>
        <p:txBody>
          <a:bodyPr/>
          <a:lstStyle/>
          <a:p>
            <a:pPr lvl="1"/>
            <a:r>
              <a:rPr lang="en-US" sz="1600" dirty="0"/>
              <a:t>Assembled a small dedicated team of clinical data scientists, statistical analysts and a data engineer to work collaboratively on all aspects of a prototype:</a:t>
            </a:r>
          </a:p>
          <a:p>
            <a:pPr lvl="2"/>
            <a:r>
              <a:rPr lang="en-US" sz="1600" dirty="0"/>
              <a:t>Understanding domain requirements from statistical programming</a:t>
            </a:r>
          </a:p>
          <a:p>
            <a:pPr lvl="3"/>
            <a:r>
              <a:rPr lang="en-US" sz="1600" dirty="0"/>
              <a:t>What kind of specifications/customizations are typical of a waterfall plot? Initial ggplot2 code</a:t>
            </a:r>
          </a:p>
          <a:p>
            <a:pPr marL="540000" lvl="3" indent="0">
              <a:buNone/>
            </a:pPr>
            <a:endParaRPr lang="en-US" sz="1600" dirty="0"/>
          </a:p>
          <a:p>
            <a:pPr lvl="2"/>
            <a:r>
              <a:rPr lang="en-US" sz="1600" dirty="0"/>
              <a:t>Code generation experimentation and implementation </a:t>
            </a:r>
          </a:p>
          <a:p>
            <a:pPr lvl="3"/>
            <a:r>
              <a:rPr lang="en-US" sz="1600" dirty="0"/>
              <a:t>Deep dive and toy examples with the </a:t>
            </a:r>
            <a:r>
              <a:rPr lang="en-US" sz="1600" i="1" dirty="0"/>
              <a:t>shinymeta</a:t>
            </a:r>
            <a:r>
              <a:rPr lang="en-US" sz="1600" dirty="0"/>
              <a:t> package</a:t>
            </a:r>
          </a:p>
          <a:p>
            <a:pPr marL="540000" lvl="3" indent="0">
              <a:buNone/>
            </a:pPr>
            <a:endParaRPr lang="en-US" sz="1600" dirty="0"/>
          </a:p>
          <a:p>
            <a:pPr lvl="2"/>
            <a:r>
              <a:rPr lang="en-US" sz="1600" dirty="0"/>
              <a:t>Setting up a development environment to mimic the production environment</a:t>
            </a:r>
          </a:p>
          <a:p>
            <a:pPr lvl="3"/>
            <a:r>
              <a:rPr lang="en-US" sz="1600" i="1" dirty="0"/>
              <a:t>renv</a:t>
            </a:r>
            <a:r>
              <a:rPr lang="en-US" sz="1600" dirty="0"/>
              <a:t> for R and package dependencies, </a:t>
            </a:r>
            <a:r>
              <a:rPr lang="en-US" sz="1600" i="1" dirty="0"/>
              <a:t>git </a:t>
            </a:r>
            <a:r>
              <a:rPr lang="en-US" sz="1600" dirty="0"/>
              <a:t>for code versioning, collaboration</a:t>
            </a:r>
          </a:p>
          <a:p>
            <a:pPr marL="540000" lvl="3" indent="0">
              <a:buNone/>
            </a:pPr>
            <a:endParaRPr lang="en-US" sz="1600" i="1" dirty="0"/>
          </a:p>
          <a:p>
            <a:pPr lvl="2"/>
            <a:r>
              <a:rPr lang="en-US" sz="1600" dirty="0"/>
              <a:t>Refinement and testing of prototype</a:t>
            </a:r>
          </a:p>
          <a:p>
            <a:pPr lvl="3"/>
            <a:r>
              <a:rPr lang="en-US" sz="1600" dirty="0"/>
              <a:t>‘Compatible’ ggplot2 code</a:t>
            </a:r>
          </a:p>
          <a:p>
            <a:pPr marL="540000" lvl="3" indent="0">
              <a:buNone/>
            </a:pPr>
            <a:endParaRPr lang="en-US" sz="1600" dirty="0"/>
          </a:p>
          <a:p>
            <a:pPr lvl="2"/>
            <a:r>
              <a:rPr lang="en-US" sz="1600" dirty="0"/>
              <a:t>Release for focus group testing + feedback</a:t>
            </a:r>
          </a:p>
          <a:p>
            <a:pPr marL="270000" lvl="2" indent="0">
              <a:buNone/>
            </a:pPr>
            <a:endParaRPr lang="en-US" sz="1600" dirty="0"/>
          </a:p>
          <a:p>
            <a:pPr lvl="2"/>
            <a:endParaRPr lang="en-US" sz="1600" i="1" dirty="0"/>
          </a:p>
          <a:p>
            <a:pPr marL="270000" lvl="2" indent="0">
              <a:buNone/>
            </a:pPr>
            <a:endParaRPr lang="en-US" sz="1600" dirty="0"/>
          </a:p>
          <a:p>
            <a:pPr marL="270000" lvl="2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685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…some weeks later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94F28-B7D1-4A5D-98BD-75C823B8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39" y="1253836"/>
            <a:ext cx="9586934" cy="50349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DEA4CB-17CA-4A26-AFD5-35586E6EE1C4}"/>
              </a:ext>
            </a:extLst>
          </p:cNvPr>
          <p:cNvSpPr/>
          <p:nvPr/>
        </p:nvSpPr>
        <p:spPr bwMode="gray">
          <a:xfrm>
            <a:off x="4713591" y="15762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B385F-C39B-48EC-95B6-6F75E79BDCB8}"/>
              </a:ext>
            </a:extLst>
          </p:cNvPr>
          <p:cNvSpPr/>
          <p:nvPr/>
        </p:nvSpPr>
        <p:spPr bwMode="gray">
          <a:xfrm>
            <a:off x="2420356" y="2093423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FB9CEB-EA90-43B3-A539-762798A1D9A9}"/>
              </a:ext>
            </a:extLst>
          </p:cNvPr>
          <p:cNvSpPr/>
          <p:nvPr/>
        </p:nvSpPr>
        <p:spPr bwMode="gray">
          <a:xfrm>
            <a:off x="6538183" y="3238500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F77DC-C350-487F-9D44-D801410C2C9E}"/>
              </a:ext>
            </a:extLst>
          </p:cNvPr>
          <p:cNvSpPr/>
          <p:nvPr/>
        </p:nvSpPr>
        <p:spPr bwMode="gray">
          <a:xfrm>
            <a:off x="6538183" y="2633951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42891-F0BE-4CF2-8A35-9B3EAAA8EED0}"/>
              </a:ext>
            </a:extLst>
          </p:cNvPr>
          <p:cNvSpPr txBox="1"/>
          <p:nvPr/>
        </p:nvSpPr>
        <p:spPr bwMode="gray">
          <a:xfrm>
            <a:off x="6808423" y="2582602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/>
              <a:t>App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37CBA-E250-4CC7-A891-F9E3B2BD6D47}"/>
              </a:ext>
            </a:extLst>
          </p:cNvPr>
          <p:cNvSpPr txBox="1"/>
          <p:nvPr/>
        </p:nvSpPr>
        <p:spPr bwMode="gray">
          <a:xfrm>
            <a:off x="6808423" y="3238500"/>
            <a:ext cx="2668635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Intro Panel</a:t>
            </a:r>
            <a:r>
              <a:rPr lang="en-US" sz="1400" dirty="0"/>
              <a:t>: Overview, intent and user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096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Prototype: Data + Plot Preview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2E1B-D5AD-4D39-A05D-B4DCF58D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1" y="1222630"/>
            <a:ext cx="9739746" cy="52446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19F0C8-B8C9-43C1-85F8-BD15859240B8}"/>
              </a:ext>
            </a:extLst>
          </p:cNvPr>
          <p:cNvSpPr/>
          <p:nvPr/>
        </p:nvSpPr>
        <p:spPr bwMode="gray">
          <a:xfrm>
            <a:off x="2661742" y="21096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73372-5860-4595-919D-BD7FF141CE9B}"/>
              </a:ext>
            </a:extLst>
          </p:cNvPr>
          <p:cNvSpPr/>
          <p:nvPr/>
        </p:nvSpPr>
        <p:spPr bwMode="gray">
          <a:xfrm>
            <a:off x="3225990" y="5733102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28972-9A26-47E4-82FF-CA55502F3282}"/>
              </a:ext>
            </a:extLst>
          </p:cNvPr>
          <p:cNvSpPr/>
          <p:nvPr/>
        </p:nvSpPr>
        <p:spPr bwMode="gray">
          <a:xfrm>
            <a:off x="3566945" y="3026676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188CBC-8247-46F9-986C-68991B5931E5}"/>
              </a:ext>
            </a:extLst>
          </p:cNvPr>
          <p:cNvSpPr/>
          <p:nvPr/>
        </p:nvSpPr>
        <p:spPr bwMode="gray">
          <a:xfrm>
            <a:off x="5049565" y="21096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5BB94D-0ECA-4677-9C0E-F82A883987DB}"/>
              </a:ext>
            </a:extLst>
          </p:cNvPr>
          <p:cNvSpPr/>
          <p:nvPr/>
        </p:nvSpPr>
        <p:spPr bwMode="gray">
          <a:xfrm>
            <a:off x="7437388" y="2160260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490A33-DD91-4C04-96CD-9A97074B913C}"/>
              </a:ext>
            </a:extLst>
          </p:cNvPr>
          <p:cNvSpPr/>
          <p:nvPr/>
        </p:nvSpPr>
        <p:spPr bwMode="gray">
          <a:xfrm>
            <a:off x="7437388" y="2835736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4642B5-9C8B-4E6A-A97A-9A1DCBBBE842}"/>
              </a:ext>
            </a:extLst>
          </p:cNvPr>
          <p:cNvSpPr/>
          <p:nvPr/>
        </p:nvSpPr>
        <p:spPr bwMode="gray">
          <a:xfrm>
            <a:off x="7437388" y="38330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53FF60-8EC4-4FCA-8075-2E9172FCE464}"/>
              </a:ext>
            </a:extLst>
          </p:cNvPr>
          <p:cNvSpPr/>
          <p:nvPr/>
        </p:nvSpPr>
        <p:spPr bwMode="gray">
          <a:xfrm>
            <a:off x="7437388" y="4498313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1BD30-9E1C-47FC-8163-828DF5244354}"/>
              </a:ext>
            </a:extLst>
          </p:cNvPr>
          <p:cNvSpPr txBox="1"/>
          <p:nvPr/>
        </p:nvSpPr>
        <p:spPr bwMode="gray">
          <a:xfrm>
            <a:off x="7862103" y="2160260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Data Panel:</a:t>
            </a:r>
            <a:r>
              <a:rPr lang="en-US" sz="1400" dirty="0"/>
              <a:t> Simulate data for visualization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3E16E-BF68-4671-879B-2F410D7C65AB}"/>
              </a:ext>
            </a:extLst>
          </p:cNvPr>
          <p:cNvSpPr txBox="1"/>
          <p:nvPr/>
        </p:nvSpPr>
        <p:spPr bwMode="gray">
          <a:xfrm>
            <a:off x="7862103" y="2783537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/>
              <a:t>Parameters for simulated data: # of arms, arm N’s, and arm Names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1E10B-48E8-4E28-8C68-FFA1C8D99332}"/>
              </a:ext>
            </a:extLst>
          </p:cNvPr>
          <p:cNvSpPr txBox="1"/>
          <p:nvPr/>
        </p:nvSpPr>
        <p:spPr bwMode="gray">
          <a:xfrm>
            <a:off x="7862103" y="3759210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/>
              <a:t>Tabular view of simulated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AD109-0BA9-47E5-9A30-535201E6E6DE}"/>
              </a:ext>
            </a:extLst>
          </p:cNvPr>
          <p:cNvSpPr txBox="1"/>
          <p:nvPr/>
        </p:nvSpPr>
        <p:spPr bwMode="gray">
          <a:xfrm>
            <a:off x="7862103" y="4411295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Preview Panel:</a:t>
            </a:r>
            <a:r>
              <a:rPr lang="en-US" sz="1400" dirty="0"/>
              <a:t> Continuously updated preview of plot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86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Prototype: Plot Preview + Plot Options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B23F-2007-4EAA-9307-FACDC20A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85" y="1168723"/>
            <a:ext cx="9739746" cy="5326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291381C-0296-4F3A-A027-7E5AC1DA1AED}"/>
              </a:ext>
            </a:extLst>
          </p:cNvPr>
          <p:cNvSpPr/>
          <p:nvPr/>
        </p:nvSpPr>
        <p:spPr bwMode="gray">
          <a:xfrm>
            <a:off x="2471242" y="201435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D464A-043E-41A3-8E13-EEEAF74776EC}"/>
              </a:ext>
            </a:extLst>
          </p:cNvPr>
          <p:cNvSpPr/>
          <p:nvPr/>
        </p:nvSpPr>
        <p:spPr bwMode="gray">
          <a:xfrm>
            <a:off x="4976516" y="2008082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6F770-F3EA-40E0-B94E-2A4E57E6BE99}"/>
              </a:ext>
            </a:extLst>
          </p:cNvPr>
          <p:cNvSpPr/>
          <p:nvPr/>
        </p:nvSpPr>
        <p:spPr bwMode="gray">
          <a:xfrm>
            <a:off x="7437388" y="21096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1BC0DF-AEFE-4C8A-BDC0-85CD2A4E0CEC}"/>
              </a:ext>
            </a:extLst>
          </p:cNvPr>
          <p:cNvSpPr/>
          <p:nvPr/>
        </p:nvSpPr>
        <p:spPr bwMode="gray">
          <a:xfrm>
            <a:off x="7437388" y="2995407"/>
            <a:ext cx="190500" cy="19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26F93-CF92-4105-B78C-492BED9E8B6E}"/>
              </a:ext>
            </a:extLst>
          </p:cNvPr>
          <p:cNvSpPr txBox="1"/>
          <p:nvPr/>
        </p:nvSpPr>
        <p:spPr bwMode="gray">
          <a:xfrm>
            <a:off x="7862103" y="2112511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Preview Panel:</a:t>
            </a:r>
            <a:r>
              <a:rPr lang="en-US" sz="1400" dirty="0"/>
              <a:t> Continuously updated preview of plot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9944E-49EC-41D0-8964-8AADB6A62BAD}"/>
              </a:ext>
            </a:extLst>
          </p:cNvPr>
          <p:cNvSpPr txBox="1"/>
          <p:nvPr/>
        </p:nvSpPr>
        <p:spPr bwMode="gray">
          <a:xfrm>
            <a:off x="7862103" y="2944058"/>
            <a:ext cx="1889356" cy="293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Options Panel:</a:t>
            </a:r>
            <a:r>
              <a:rPr lang="en-US" sz="1400" dirty="0"/>
              <a:t> Customizations for the plot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46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Userguide_2018-06-18</Template>
  <TotalTime>1524</TotalTime>
  <Words>965</Words>
  <Application>Microsoft Office PowerPoint</Application>
  <PresentationFormat>Custom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PR_BAG_PPT-master_16-9</vt:lpstr>
      <vt:lpstr>Reproducibility of Interactive Analyses</vt:lpstr>
      <vt:lpstr>Agenda</vt:lpstr>
      <vt:lpstr>Introduction</vt:lpstr>
      <vt:lpstr>Introduction</vt:lpstr>
      <vt:lpstr>Case Study Setup</vt:lpstr>
      <vt:lpstr>Case Study Setup</vt:lpstr>
      <vt:lpstr>…some weeks later</vt:lpstr>
      <vt:lpstr>Prototype: Data + Plot Preview</vt:lpstr>
      <vt:lpstr>Prototype: Plot Preview + Plot Options</vt:lpstr>
      <vt:lpstr>Prototype: Code</vt:lpstr>
      <vt:lpstr>Prototype: Downloadable R Script</vt:lpstr>
      <vt:lpstr>Outcome: Testing Script in Production</vt:lpstr>
      <vt:lpstr>Outcome: Comparing of Results</vt:lpstr>
      <vt:lpstr>Outcome: Discussion</vt:lpstr>
      <vt:lpstr>Takeaways</vt:lpstr>
      <vt:lpstr>Contact</vt:lpstr>
      <vt:lpstr>Thank you!</vt:lpstr>
      <vt:lpstr>Questions?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Matthew Kumar</dc:creator>
  <cp:lastModifiedBy>Matthew Kumar</cp:lastModifiedBy>
  <cp:revision>12</cp:revision>
  <cp:lastPrinted>2017-10-23T10:44:12Z</cp:lastPrinted>
  <dcterms:created xsi:type="dcterms:W3CDTF">2023-02-20T21:15:38Z</dcterms:created>
  <dcterms:modified xsi:type="dcterms:W3CDTF">2023-02-22T02:26:41Z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2023-02-22T02:23:11Z</vt:lpwstr>
  </property>
  <property fmtid="{D5CDD505-2E9C-101B-9397-08002B2CF9AE}" pid="5" name="MSIP_Label_7f850223-87a8-40c3-9eb2-432606efca2a_Method">
    <vt:lpwstr>Privileged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ActionId">
    <vt:lpwstr>5a7934fb-51f4-4008-a67b-437c8da4fef2</vt:lpwstr>
  </property>
  <property fmtid="{D5CDD505-2E9C-101B-9397-08002B2CF9AE}" pid="9" name="MSIP_Label_7f850223-87a8-40c3-9eb2-432606efca2a_ContentBits">
    <vt:lpwstr>0</vt:lpwstr>
  </property>
</Properties>
</file>