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61" r:id="rId6"/>
    <p:sldId id="272" r:id="rId7"/>
    <p:sldId id="279" r:id="rId8"/>
    <p:sldId id="292" r:id="rId9"/>
    <p:sldId id="293" r:id="rId10"/>
    <p:sldId id="294" r:id="rId11"/>
    <p:sldId id="278" r:id="rId12"/>
    <p:sldId id="275" r:id="rId13"/>
    <p:sldId id="276" r:id="rId14"/>
    <p:sldId id="281" r:id="rId15"/>
    <p:sldId id="282" r:id="rId16"/>
    <p:sldId id="295" r:id="rId17"/>
    <p:sldId id="284" r:id="rId18"/>
    <p:sldId id="296" r:id="rId19"/>
    <p:sldId id="285" r:id="rId20"/>
    <p:sldId id="286" r:id="rId21"/>
    <p:sldId id="287" r:id="rId22"/>
    <p:sldId id="288" r:id="rId23"/>
    <p:sldId id="273" r:id="rId24"/>
    <p:sldId id="262" r:id="rId25"/>
    <p:sldId id="263" r:id="rId26"/>
    <p:sldId id="264" r:id="rId27"/>
    <p:sldId id="299" r:id="rId28"/>
    <p:sldId id="311" r:id="rId29"/>
    <p:sldId id="297" r:id="rId30"/>
    <p:sldId id="298" r:id="rId31"/>
    <p:sldId id="303" r:id="rId32"/>
    <p:sldId id="302" r:id="rId33"/>
    <p:sldId id="267" r:id="rId34"/>
    <p:sldId id="269" r:id="rId35"/>
    <p:sldId id="270" r:id="rId36"/>
    <p:sldId id="271" r:id="rId37"/>
    <p:sldId id="266" r:id="rId38"/>
    <p:sldId id="300" r:id="rId39"/>
    <p:sldId id="301" r:id="rId40"/>
    <p:sldId id="309" r:id="rId41"/>
    <p:sldId id="310" r:id="rId42"/>
    <p:sldId id="308" r:id="rId43"/>
    <p:sldId id="304" r:id="rId44"/>
    <p:sldId id="305" r:id="rId45"/>
    <p:sldId id="306" r:id="rId46"/>
    <p:sldId id="312" r:id="rId47"/>
    <p:sldId id="313" r:id="rId48"/>
    <p:sldId id="31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922" autoAdjust="0"/>
  </p:normalViewPr>
  <p:slideViewPr>
    <p:cSldViewPr snapToGrid="0" snapToObjects="1">
      <p:cViewPr>
        <p:scale>
          <a:sx n="102" d="100"/>
          <a:sy n="102" d="100"/>
        </p:scale>
        <p:origin x="-858" y="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303F4B0-88EB-4445-A7CA-737C481130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584B40-D39C-864A-933D-E60A7897C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4111A-62F1-1B40-B648-48809E7F7D98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3965C5-581B-0340-8D18-2684F4C6C1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39D085-B198-E541-8B40-CAA4E8E1F6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E8E23-3B34-4A43-B3A3-A8416881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2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64A6C-7BFE-D041-94CA-2FB406F2804F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18A16-9C2D-2E4C-8D7E-8A75C91BA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matt-kumar/km-sas-r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the model object directly</a:t>
            </a:r>
          </a:p>
          <a:p>
            <a:endParaRPr lang="en-US" dirty="0" smtClean="0"/>
          </a:p>
          <a:p>
            <a:r>
              <a:rPr lang="en-US" dirty="0" smtClean="0"/>
              <a:t>Pluck</a:t>
            </a:r>
            <a:r>
              <a:rPr lang="en-US" baseline="0" dirty="0" smtClean="0"/>
              <a:t> out elements individually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Manipulate and export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-Provides results in a usable format (data frame) with most quantities computed (consult documentation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/>
              <a:t>Mention the CI is a profile likelihood CI and not Wald – look to documentation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6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-glance returns model summary / fit information</a:t>
            </a:r>
          </a:p>
          <a:p>
            <a:endParaRPr lang="en-US" dirty="0" smtClean="0"/>
          </a:p>
          <a:p>
            <a:r>
              <a:rPr lang="en-US" dirty="0" smtClean="0"/>
              <a:t>-augment appends</a:t>
            </a:r>
            <a:r>
              <a:rPr lang="en-US" baseline="0" dirty="0" smtClean="0"/>
              <a:t> residuals, predicted values,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to data frame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Pipe operator and </a:t>
            </a:r>
            <a:r>
              <a:rPr lang="en-US" dirty="0" err="1" smtClean="0"/>
              <a:t>dplyr</a:t>
            </a:r>
            <a:r>
              <a:rPr lang="en-US" dirty="0" smtClean="0"/>
              <a:t> verbs (</a:t>
            </a:r>
            <a:r>
              <a:rPr lang="en-US" dirty="0" err="1" smtClean="0"/>
              <a:t>group_by</a:t>
            </a:r>
            <a:r>
              <a:rPr lang="en-US" dirty="0" smtClean="0"/>
              <a:t>) to fit a series</a:t>
            </a:r>
            <a:r>
              <a:rPr lang="en-US" baseline="0" dirty="0" smtClean="0"/>
              <a:t> of stratified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What’s returned is a nested data frame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each strata, there is a model under “</a:t>
            </a:r>
            <a:r>
              <a:rPr lang="en-US" baseline="0" dirty="0" err="1" smtClean="0"/>
              <a:t>submodel</a:t>
            </a:r>
            <a:r>
              <a:rPr lang="en-US" baseline="0" dirty="0" smtClean="0"/>
              <a:t>” for it in a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access the elements individually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3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 what you’ve learned so far – use the pipe and tidy() to make a nice output ready for exporting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4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</a:t>
            </a:r>
            <a:r>
              <a:rPr lang="en-US" baseline="0" dirty="0" smtClean="0"/>
              <a:t> at the package documentation for the model you are running.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didn’t save the dataset,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, so it’s not loaded back into the environment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model object has a copy of the data – might want to look at documentation to see if its retained automatically – can grow in size quite a bit otherwise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Works with any object, not just modeling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SAS, you might have to re-run the analysis if you close the session.</a:t>
            </a:r>
          </a:p>
          <a:p>
            <a:r>
              <a:rPr lang="en-US" baseline="0" dirty="0" err="1" smtClean="0"/>
              <a:t>Proc</a:t>
            </a:r>
            <a:r>
              <a:rPr lang="en-US" baseline="0" dirty="0" smtClean="0"/>
              <a:t> PLM might have some provision for keeping models objects – haven’t looked into it enough…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6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Tidyverse</a:t>
            </a:r>
            <a:r>
              <a:rPr lang="en-US" baseline="0" dirty="0" smtClean="0"/>
              <a:t> – all packages have a similar design philosophy and play well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contrast to base R, </a:t>
            </a:r>
          </a:p>
          <a:p>
            <a:r>
              <a:rPr lang="en-US" baseline="0" dirty="0" smtClean="0"/>
              <a:t>-a lot more user friendly, </a:t>
            </a:r>
          </a:p>
          <a:p>
            <a:r>
              <a:rPr lang="en-US" baseline="0" dirty="0" smtClean="0"/>
              <a:t>-intuitive</a:t>
            </a:r>
          </a:p>
          <a:p>
            <a:r>
              <a:rPr lang="en-US" baseline="0" dirty="0" smtClean="0"/>
              <a:t>-allows you to transition from different parts of the project (programming, analysis, visualization, presentation) very easily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3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tested ggplot2 and base R graphics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5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elements of the graph are editable in power point – text</a:t>
            </a:r>
            <a:r>
              <a:rPr lang="en-US" baseline="0" dirty="0" smtClean="0"/>
              <a:t> and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lose reproducibility the</a:t>
            </a:r>
            <a:r>
              <a:rPr lang="en-US" baseline="0" dirty="0" smtClean="0"/>
              <a:t> more you edit, which means more manual work should the data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slide is just to show really how easy things COULD be edited in a familiar environment (everyone generally </a:t>
            </a:r>
            <a:r>
              <a:rPr lang="en-US" baseline="0" dirty="0" err="1" smtClean="0"/>
              <a:t>familar</a:t>
            </a:r>
            <a:r>
              <a:rPr lang="en-US" baseline="0" dirty="0" smtClean="0"/>
              <a:t> with Office products)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</a:p>
          <a:p>
            <a:endParaRPr lang="en-US" dirty="0" smtClean="0"/>
          </a:p>
          <a:p>
            <a:r>
              <a:rPr lang="en-US" dirty="0" smtClean="0"/>
              <a:t>-want</a:t>
            </a:r>
            <a:r>
              <a:rPr lang="en-US" baseline="0" dirty="0" smtClean="0"/>
              <a:t> to change 1 or two things </a:t>
            </a:r>
          </a:p>
          <a:p>
            <a:r>
              <a:rPr lang="en-US" baseline="0" dirty="0" smtClean="0"/>
              <a:t>-can be done programmatically, but sometimes tedious to program a very exact specification.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to apply out</a:t>
            </a:r>
            <a:r>
              <a:rPr lang="en-US" baseline="0" dirty="0" smtClean="0"/>
              <a:t> of the box</a:t>
            </a:r>
          </a:p>
          <a:p>
            <a:endParaRPr lang="en-US" baseline="0" dirty="0" smtClean="0"/>
          </a:p>
          <a:p>
            <a:r>
              <a:rPr lang="en-US" dirty="0" smtClean="0"/>
              <a:t>Perceptually</a:t>
            </a:r>
            <a:r>
              <a:rPr lang="en-US" baseline="0" dirty="0" smtClean="0"/>
              <a:t> uniform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example – can be skipped if running</a:t>
            </a:r>
            <a:r>
              <a:rPr lang="en-US" baseline="0" dirty="0" smtClean="0"/>
              <a:t> behind…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example – can be skipped if running</a:t>
            </a:r>
            <a:r>
              <a:rPr lang="en-US" baseline="0" dirty="0" smtClean="0"/>
              <a:t> behind…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example – can be skipped if running</a:t>
            </a:r>
            <a:r>
              <a:rPr lang="en-US" baseline="0" dirty="0" smtClean="0"/>
              <a:t> behind…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7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-Don’t need to save intermediate objects</a:t>
            </a:r>
          </a:p>
          <a:p>
            <a:r>
              <a:rPr lang="en-US" dirty="0" smtClean="0"/>
              <a:t>-Easier</a:t>
            </a:r>
            <a:r>
              <a:rPr lang="en-US" baseline="0" dirty="0" smtClean="0"/>
              <a:t> to debug</a:t>
            </a:r>
          </a:p>
          <a:p>
            <a:endParaRPr lang="en-US" dirty="0" smtClean="0"/>
          </a:p>
          <a:p>
            <a:r>
              <a:rPr lang="en-US" dirty="0" smtClean="0"/>
              <a:t>-The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example filters a cut of </a:t>
            </a:r>
            <a:r>
              <a:rPr lang="en-US" baseline="0" dirty="0" err="1" smtClean="0"/>
              <a:t>ohip</a:t>
            </a:r>
            <a:r>
              <a:rPr lang="en-US" baseline="0" dirty="0" smtClean="0"/>
              <a:t> to male, sorts by </a:t>
            </a:r>
            <a:r>
              <a:rPr lang="en-US" baseline="0" dirty="0" err="1" smtClean="0"/>
              <a:t>ikn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servdate</a:t>
            </a:r>
            <a:r>
              <a:rPr lang="en-US" baseline="0" dirty="0" smtClean="0"/>
              <a:t>, keeps first </a:t>
            </a:r>
            <a:r>
              <a:rPr lang="en-US" baseline="0" dirty="0" err="1" smtClean="0"/>
              <a:t>servdate</a:t>
            </a:r>
            <a:r>
              <a:rPr lang="en-US" baseline="0" dirty="0" smtClean="0"/>
              <a:t> for each person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47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>
                <a:hlinkClick r:id="rId3"/>
              </a:rPr>
              <a:t>http://rpubs.com/matt-kumar/km-sas-r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Especially if you’re coming into R with very specific purpose. </a:t>
            </a:r>
          </a:p>
          <a:p>
            <a:endParaRPr lang="en-US" dirty="0" smtClean="0"/>
          </a:p>
          <a:p>
            <a:r>
              <a:rPr lang="en-US" dirty="0" smtClean="0"/>
              <a:t>If you find along the way another, new function that better suits your needs, you don’t want to go back to SAS, transpose, </a:t>
            </a:r>
            <a:r>
              <a:rPr lang="en-US" dirty="0" err="1" smtClean="0"/>
              <a:t>reexport</a:t>
            </a:r>
            <a:r>
              <a:rPr lang="en-US" dirty="0" smtClean="0"/>
              <a:t>, reimport, then use the new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all had to make them</a:t>
            </a:r>
            <a:r>
              <a:rPr lang="en-US" baseline="0" dirty="0" smtClean="0"/>
              <a:t> and they can be a pain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can agree on a template/format, it’s a good candidate for a shiny app – write the code once, potentially tedious, turn it into something reusable for everyone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Shiny helps with user experience and changing some parameters with ease – user friendly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 this macro doesn’t do everything to your own specification – stand</a:t>
            </a:r>
            <a:r>
              <a:rPr lang="en-US" baseline="0" dirty="0" smtClean="0"/>
              <a:t> alone code is available for you to extend/customize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documentation on how to do more complex.</a:t>
            </a:r>
          </a:p>
          <a:p>
            <a:endParaRPr lang="en-US" dirty="0" smtClean="0"/>
          </a:p>
          <a:p>
            <a:r>
              <a:rPr lang="en-US" dirty="0" smtClean="0"/>
              <a:t>Example assumes IKN is the only grouping variable, because it’s the only one not specified.</a:t>
            </a:r>
          </a:p>
          <a:p>
            <a:endParaRPr lang="en-US" dirty="0" smtClean="0"/>
          </a:p>
          <a:p>
            <a:r>
              <a:rPr lang="en-US" dirty="0" smtClean="0"/>
              <a:t>If another variable</a:t>
            </a:r>
            <a:r>
              <a:rPr lang="en-US" baseline="0" dirty="0" smtClean="0"/>
              <a:t> was in there, say </a:t>
            </a:r>
            <a:r>
              <a:rPr lang="en-US" baseline="0" dirty="0" err="1" smtClean="0"/>
              <a:t>rurality</a:t>
            </a:r>
            <a:r>
              <a:rPr lang="en-US" baseline="0" dirty="0" smtClean="0"/>
              <a:t>, it would have been transposed by both (</a:t>
            </a:r>
            <a:r>
              <a:rPr lang="en-US" baseline="0" dirty="0" err="1" smtClean="0"/>
              <a:t>ikn</a:t>
            </a:r>
            <a:r>
              <a:rPr lang="en-US" baseline="0" dirty="0" smtClean="0"/>
              <a:t>, rural for example)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documentation on how to do more complex operations.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columns to transpose is specified by column numbers – there are other approaches like a wild card for prefix (all variables that start with “V”)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9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Sink() will redirect whatever appears</a:t>
            </a:r>
            <a:r>
              <a:rPr lang="en-US" baseline="0" dirty="0" smtClean="0"/>
              <a:t> in the console to a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Kind of like </a:t>
            </a:r>
            <a:r>
              <a:rPr lang="en-US" baseline="0" dirty="0" err="1" smtClean="0"/>
              <a:t>ods</a:t>
            </a:r>
            <a:r>
              <a:rPr lang="en-US" baseline="0" dirty="0" smtClean="0"/>
              <a:t>, kind of not</a:t>
            </a:r>
          </a:p>
          <a:p>
            <a:endParaRPr lang="en-US" dirty="0" smtClean="0"/>
          </a:p>
          <a:p>
            <a:r>
              <a:rPr lang="en-US" dirty="0" smtClean="0"/>
              <a:t>No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18A16-9C2D-2E4C-8D7E-8A75C91BA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ED4AFE-6A54-FF44-B692-A67798FD3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4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DA738B-85A7-A64D-ACF2-530E2C3CF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900113"/>
            <a:ext cx="6802203" cy="169361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5000"/>
              </a:lnSpc>
              <a:defRPr sz="5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99FCA49-2DFC-DB4C-B23C-B95FE838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2823081"/>
            <a:ext cx="5401733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105AA1-0874-464F-B047-2C5225C667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228E01-F19F-0440-BB7E-2D13B2D5C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637860"/>
            <a:ext cx="10515600" cy="1325563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5200" b="0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D56374-0435-4A47-B3B8-9F837525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098360"/>
            <a:ext cx="10515600" cy="3454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D1EE57D-2D8E-AB4E-A97E-CA9FE5BF2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638464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CDDB6BA-E87E-1349-9CC4-4CC3DC49F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5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905DE1-99E5-3A4B-B3B0-000F4E847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86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065D6AC-C884-654A-A4E5-3994EB95F0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2800" y="1328400"/>
            <a:ext cx="7165340" cy="136841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5000"/>
              </a:lnSpc>
              <a:defRPr sz="5200" b="0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EF7965D3-B32A-4B4D-8863-8DFC5CEFF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2823081"/>
            <a:ext cx="5401733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04A4EB70-DD23-8C41-8588-EBFF6644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638464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CDDB6BA-E87E-1349-9CC4-4CC3DC49F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6B9EFF-0777-4749-8280-F2CBD76EA0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86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8456D9CF-FF9D-5644-8393-2F0142CC5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800869"/>
            <a:ext cx="10515600" cy="116208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5200" b="0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="" xmlns:a16="http://schemas.microsoft.com/office/drawing/2014/main" id="{505DD506-3173-414D-B5AF-0A47949575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2800" y="2098360"/>
            <a:ext cx="10515600" cy="3454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 i="0">
                <a:solidFill>
                  <a:srgbClr val="001A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D7A62AD-9433-DD4E-BA6C-8A36CEF4A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638464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CDDB6BA-E87E-1349-9CC4-4CC3DC49F5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ices.on.ca/ResearchData/Resources/ResearchPracticeRoundsandPresentations/Documents/R%20Vignettes%20-%20MKumar%20-%20Nov%2027%202017.pdf#search=r%20vignett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viridis/vignettes/intro-to-viridi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dyvers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pubs.com/matt-kumar/km-sas-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mattkumar/forestplot" TargetMode="External"/><Relationship Id="rId4" Type="http://schemas.openxmlformats.org/officeDocument/2006/relationships/hyperlink" Target="https://matt-kumar.shinyapps.io/forestR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kumar/icestalk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hyperlink" Target="http://www.rstudio.cloud/" TargetMode="Externa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hyperlink" Target="https://rstudio.com/resources/cheatsheets/" TargetMode="External"/><Relationship Id="rId4" Type="http://schemas.openxmlformats.org/officeDocument/2006/relationships/hyperlink" Target="https://r4ds.had.co.nz/" TargetMode="External"/><Relationship Id="rId9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63FD85-E0E6-F540-A0FE-384EF75DC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Vignettes II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C9E785-37FB-8B41-AD62-B7D3BC12D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Kumar</a:t>
            </a:r>
          </a:p>
          <a:p>
            <a:r>
              <a:rPr lang="en-US" dirty="0"/>
              <a:t>January 13, 2020</a:t>
            </a:r>
          </a:p>
        </p:txBody>
      </p:sp>
    </p:spTree>
    <p:extLst>
      <p:ext uri="{BB962C8B-B14F-4D97-AF65-F5344CB8AC3E}">
        <p14:creationId xmlns:p14="http://schemas.microsoft.com/office/powerpoint/2010/main" val="18280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7780715" cy="735292"/>
          </a:xfrm>
        </p:spPr>
        <p:txBody>
          <a:bodyPr/>
          <a:lstStyle/>
          <a:p>
            <a:r>
              <a:rPr lang="en-US" sz="3600" dirty="0"/>
              <a:t>Post-processing of modeling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N</a:t>
            </a:r>
            <a:r>
              <a:rPr lang="en-US" b="0" dirty="0" smtClean="0">
                <a:solidFill>
                  <a:schemeClr val="accent1"/>
                </a:solidFill>
              </a:rPr>
              <a:t>ot immediately useful, needs a bit of work.</a:t>
            </a: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34AAC03-35E2-437A-904E-CF49F9DDF53A}"/>
              </a:ext>
            </a:extLst>
          </p:cNvPr>
          <p:cNvSpPr txBox="1">
            <a:spLocks/>
          </p:cNvSpPr>
          <p:nvPr/>
        </p:nvSpPr>
        <p:spPr>
          <a:xfrm>
            <a:off x="436693" y="2128193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sink</a:t>
            </a:r>
            <a:r>
              <a:rPr lang="en-US" dirty="0"/>
              <a:t>()</a:t>
            </a: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04" y="3047744"/>
            <a:ext cx="28384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695" y="1691210"/>
            <a:ext cx="4111009" cy="393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940933" y="3214507"/>
            <a:ext cx="1091683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06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7780715" cy="735292"/>
          </a:xfrm>
        </p:spPr>
        <p:txBody>
          <a:bodyPr/>
          <a:lstStyle/>
          <a:p>
            <a:r>
              <a:rPr lang="en-US" sz="3600" dirty="0"/>
              <a:t>Post-processing of modeling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Laborious, </a:t>
            </a:r>
            <a:r>
              <a:rPr lang="en-US" b="0" dirty="0" smtClean="0">
                <a:solidFill>
                  <a:schemeClr val="accent1"/>
                </a:solidFill>
              </a:rPr>
              <a:t>potentially error prone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34AAC03-35E2-437A-904E-CF49F9DDF53A}"/>
              </a:ext>
            </a:extLst>
          </p:cNvPr>
          <p:cNvSpPr txBox="1">
            <a:spLocks/>
          </p:cNvSpPr>
          <p:nvPr/>
        </p:nvSpPr>
        <p:spPr>
          <a:xfrm>
            <a:off x="436693" y="2128193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extract </a:t>
            </a:r>
            <a:r>
              <a:rPr lang="en-US" b="0" dirty="0"/>
              <a:t>and assemble</a:t>
            </a: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08" y="2678177"/>
            <a:ext cx="37338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6107260" y="3662265"/>
            <a:ext cx="1091683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91" y="2543077"/>
            <a:ext cx="29908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29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7780715" cy="735292"/>
          </a:xfrm>
        </p:spPr>
        <p:txBody>
          <a:bodyPr/>
          <a:lstStyle/>
          <a:p>
            <a:r>
              <a:rPr lang="en-US" sz="3600" dirty="0"/>
              <a:t>Post-processing of modeling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Concise, effortless, usable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Supports several modeling frameworks (gee, </a:t>
            </a:r>
            <a:r>
              <a:rPr lang="en-US" sz="2200" b="0" dirty="0" err="1">
                <a:solidFill>
                  <a:schemeClr val="accent1"/>
                </a:solidFill>
              </a:rPr>
              <a:t>lme</a:t>
            </a:r>
            <a:r>
              <a:rPr lang="en-US" sz="2200" b="0" dirty="0">
                <a:solidFill>
                  <a:schemeClr val="accent1"/>
                </a:solidFill>
              </a:rPr>
              <a:t>, </a:t>
            </a:r>
            <a:r>
              <a:rPr lang="en-US" sz="2200" b="0" dirty="0" err="1">
                <a:solidFill>
                  <a:schemeClr val="accent1"/>
                </a:solidFill>
              </a:rPr>
              <a:t>coxph</a:t>
            </a:r>
            <a:r>
              <a:rPr lang="en-US" sz="2200" b="0" dirty="0">
                <a:solidFill>
                  <a:schemeClr val="accent1"/>
                </a:solidFill>
              </a:rPr>
              <a:t>, </a:t>
            </a:r>
            <a:r>
              <a:rPr lang="en-US" sz="2200" b="0" dirty="0" err="1">
                <a:solidFill>
                  <a:schemeClr val="accent1"/>
                </a:solidFill>
              </a:rPr>
              <a:t>ts</a:t>
            </a:r>
            <a:r>
              <a:rPr lang="en-US" sz="2200" b="0" dirty="0">
                <a:solidFill>
                  <a:schemeClr val="accent1"/>
                </a:solidFill>
              </a:rPr>
              <a:t>, </a:t>
            </a:r>
            <a:r>
              <a:rPr lang="en-US" sz="2200" b="0" dirty="0" err="1" smtClean="0">
                <a:solidFill>
                  <a:schemeClr val="accent1"/>
                </a:solidFill>
              </a:rPr>
              <a:t>coxme</a:t>
            </a:r>
            <a:r>
              <a:rPr lang="en-US" sz="2200" b="0" dirty="0" smtClean="0">
                <a:solidFill>
                  <a:schemeClr val="accent1"/>
                </a:solidFill>
              </a:rPr>
              <a:t>, </a:t>
            </a:r>
            <a:r>
              <a:rPr lang="en-US" sz="2200" b="0" dirty="0" err="1" smtClean="0">
                <a:solidFill>
                  <a:schemeClr val="accent1"/>
                </a:solidFill>
              </a:rPr>
              <a:t>etc</a:t>
            </a:r>
            <a:r>
              <a:rPr lang="en-US" sz="2200" b="0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accent1"/>
                </a:solidFill>
              </a:rPr>
              <a:t>??tidy at the console will show full list of </a:t>
            </a:r>
            <a:r>
              <a:rPr lang="en-US" sz="2200" b="0" dirty="0" smtClean="0">
                <a:solidFill>
                  <a:schemeClr val="accent1"/>
                </a:solidFill>
              </a:rPr>
              <a:t>supported models and functions (e.g. </a:t>
            </a:r>
            <a:r>
              <a:rPr lang="en-US" sz="2200" b="0" dirty="0" err="1" smtClean="0">
                <a:solidFill>
                  <a:schemeClr val="accent1"/>
                </a:solidFill>
              </a:rPr>
              <a:t>t.test</a:t>
            </a:r>
            <a:r>
              <a:rPr lang="en-US" sz="2200" b="0" dirty="0" smtClean="0">
                <a:solidFill>
                  <a:schemeClr val="accent1"/>
                </a:solidFill>
              </a:rPr>
              <a:t>() )</a:t>
            </a:r>
            <a:endParaRPr lang="en-US" b="0" dirty="0">
              <a:solidFill>
                <a:schemeClr val="accent1"/>
              </a:solidFill>
            </a:endParaRP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34AAC03-35E2-437A-904E-CF49F9DDF53A}"/>
              </a:ext>
            </a:extLst>
          </p:cNvPr>
          <p:cNvSpPr txBox="1">
            <a:spLocks/>
          </p:cNvSpPr>
          <p:nvPr/>
        </p:nvSpPr>
        <p:spPr>
          <a:xfrm>
            <a:off x="436693" y="2128193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tidy()</a:t>
            </a:r>
            <a:endParaRPr lang="en-US" dirty="0">
              <a:solidFill>
                <a:schemeClr val="accent1"/>
              </a:solidFill>
            </a:endParaRP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63" y="3064134"/>
            <a:ext cx="42862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1" y="2694214"/>
            <a:ext cx="5905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 descr="Image result for broom package 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788" y="363894"/>
            <a:ext cx="1658257" cy="19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5052900" y="3415001"/>
            <a:ext cx="638773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7780715" cy="735292"/>
          </a:xfrm>
        </p:spPr>
        <p:txBody>
          <a:bodyPr/>
          <a:lstStyle/>
          <a:p>
            <a:r>
              <a:rPr lang="en-US" sz="3600" dirty="0"/>
              <a:t>Post-processing of modeling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34AAC03-35E2-437A-904E-CF49F9DDF53A}"/>
              </a:ext>
            </a:extLst>
          </p:cNvPr>
          <p:cNvSpPr txBox="1">
            <a:spLocks/>
          </p:cNvSpPr>
          <p:nvPr/>
        </p:nvSpPr>
        <p:spPr>
          <a:xfrm>
            <a:off x="436693" y="2128193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glance</a:t>
            </a:r>
            <a:r>
              <a:rPr lang="en-US" dirty="0"/>
              <a:t>() </a:t>
            </a:r>
            <a:r>
              <a:rPr lang="en-US" b="0" dirty="0"/>
              <a:t>and </a:t>
            </a:r>
            <a:r>
              <a:rPr lang="en-US" dirty="0"/>
              <a:t>augment()</a:t>
            </a: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9221" name="Picture 5" descr="Image result for broom package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788" y="363894"/>
            <a:ext cx="1658257" cy="19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2644042"/>
            <a:ext cx="62293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97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Considerations for stratified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Scenario: Want to fit a series of models by a stratifying </a:t>
            </a:r>
            <a:r>
              <a:rPr lang="en-US" b="0" dirty="0" smtClean="0"/>
              <a:t>variable (e.g. death ~ age, for each sex separately)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There’s no direct `by statement` analog in 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accent1"/>
                </a:solidFill>
              </a:rPr>
              <a:t>Try 1: Can subset data for each strata, fit model, output individually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Try 2: Make use of the %&gt;% </a:t>
            </a:r>
            <a:r>
              <a:rPr lang="en-US" dirty="0" smtClean="0">
                <a:solidFill>
                  <a:schemeClr val="accent1"/>
                </a:solidFill>
              </a:rPr>
              <a:t>operator…</a:t>
            </a:r>
            <a:endParaRPr lang="en-US" dirty="0">
              <a:solidFill>
                <a:schemeClr val="accent1"/>
              </a:solidFill>
            </a:endParaRP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962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Considerations for stratified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2" y="1988840"/>
            <a:ext cx="57816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04" y="1418447"/>
            <a:ext cx="26574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6398655" y="2216620"/>
            <a:ext cx="1756300" cy="203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94" y="3177563"/>
            <a:ext cx="3971633" cy="178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97" y="5162131"/>
            <a:ext cx="3972230" cy="151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 rot="9341610">
            <a:off x="5817928" y="3516645"/>
            <a:ext cx="2643176" cy="2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7864956">
            <a:off x="5144660" y="4719888"/>
            <a:ext cx="3989710" cy="194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41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Considerations for stratified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91B42C51-250F-48E0-9B3C-E2EF33213417}"/>
              </a:ext>
            </a:extLst>
          </p:cNvPr>
          <p:cNvSpPr txBox="1">
            <a:spLocks/>
          </p:cNvSpPr>
          <p:nvPr/>
        </p:nvSpPr>
        <p:spPr>
          <a:xfrm>
            <a:off x="253134" y="1597664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One step further…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98" y="2480814"/>
            <a:ext cx="62007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74" y="4578181"/>
            <a:ext cx="60674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5400000">
            <a:off x="5363278" y="3953973"/>
            <a:ext cx="744811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76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Saving Model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91B42C51-250F-48E0-9B3C-E2EF33213417}"/>
              </a:ext>
            </a:extLst>
          </p:cNvPr>
          <p:cNvSpPr txBox="1">
            <a:spLocks/>
          </p:cNvSpPr>
          <p:nvPr/>
        </p:nvSpPr>
        <p:spPr>
          <a:xfrm>
            <a:off x="253133" y="1597664"/>
            <a:ext cx="11774025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Scenario: Fit </a:t>
            </a:r>
            <a:r>
              <a:rPr lang="en-US" b="0" dirty="0"/>
              <a:t>a model, took 24 hours to run, only saved coefficients, closed session. 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Two days later you realize you need to do additional tasks with the model.</a:t>
            </a:r>
          </a:p>
          <a:p>
            <a:r>
              <a:rPr lang="en-US" b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Re-run, wait another 24 </a:t>
            </a:r>
            <a:r>
              <a:rPr lang="en-US" b="0" dirty="0" smtClean="0">
                <a:solidFill>
                  <a:srgbClr val="FF0000"/>
                </a:solidFill>
              </a:rPr>
              <a:t>hours, complete additional tasks?</a:t>
            </a:r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50"/>
                </a:solidFill>
              </a:rPr>
              <a:t>Save the model as an </a:t>
            </a:r>
            <a:r>
              <a:rPr lang="en-US" b="0" dirty="0" smtClean="0">
                <a:solidFill>
                  <a:srgbClr val="00B050"/>
                </a:solidFill>
              </a:rPr>
              <a:t>“object” </a:t>
            </a:r>
            <a:r>
              <a:rPr lang="en-US" b="0" dirty="0">
                <a:solidFill>
                  <a:srgbClr val="00B050"/>
                </a:solidFill>
              </a:rPr>
              <a:t>that can be </a:t>
            </a:r>
            <a:r>
              <a:rPr lang="en-US" b="0" dirty="0" smtClean="0">
                <a:solidFill>
                  <a:srgbClr val="00B050"/>
                </a:solidFill>
              </a:rPr>
              <a:t>imported later, </a:t>
            </a:r>
            <a:r>
              <a:rPr lang="en-US" b="0" dirty="0">
                <a:solidFill>
                  <a:srgbClr val="00B050"/>
                </a:solidFill>
              </a:rPr>
              <a:t>after closing </a:t>
            </a:r>
            <a:r>
              <a:rPr lang="en-US" b="0" dirty="0" smtClean="0">
                <a:solidFill>
                  <a:srgbClr val="00B050"/>
                </a:solidFill>
              </a:rPr>
              <a:t>the </a:t>
            </a:r>
            <a:r>
              <a:rPr lang="en-US" b="0" dirty="0">
                <a:solidFill>
                  <a:srgbClr val="00B050"/>
                </a:solidFill>
              </a:rPr>
              <a:t>session.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511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Saving Model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58ABF900-9BDA-4F6F-8E49-D58C4F7D3D94}"/>
              </a:ext>
            </a:extLst>
          </p:cNvPr>
          <p:cNvSpPr txBox="1">
            <a:spLocks/>
          </p:cNvSpPr>
          <p:nvPr/>
        </p:nvSpPr>
        <p:spPr>
          <a:xfrm>
            <a:off x="253134" y="1597664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save()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32" y="2517127"/>
            <a:ext cx="42576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32" y="4161538"/>
            <a:ext cx="3048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9" y="2517127"/>
            <a:ext cx="57531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768267" cy="735292"/>
          </a:xfrm>
        </p:spPr>
        <p:txBody>
          <a:bodyPr/>
          <a:lstStyle/>
          <a:p>
            <a:r>
              <a:rPr lang="en-US" sz="3600" dirty="0"/>
              <a:t>Saving Model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By default, data is usually saved in the model object - look at package documentation.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58ABF900-9BDA-4F6F-8E49-D58C4F7D3D94}"/>
              </a:ext>
            </a:extLst>
          </p:cNvPr>
          <p:cNvSpPr txBox="1">
            <a:spLocks/>
          </p:cNvSpPr>
          <p:nvPr/>
        </p:nvSpPr>
        <p:spPr>
          <a:xfrm>
            <a:off x="253134" y="1597664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load()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94" y="2573526"/>
            <a:ext cx="3848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84" y="2576274"/>
            <a:ext cx="40100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84" y="3913888"/>
            <a:ext cx="5875176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3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An extension of the </a:t>
            </a:r>
            <a:r>
              <a:rPr lang="en-US" b="0" dirty="0">
                <a:hlinkClick r:id="rId3"/>
              </a:rPr>
              <a:t>R Vignettes</a:t>
            </a:r>
            <a:r>
              <a:rPr lang="en-US" b="0" dirty="0"/>
              <a:t> rounds presentation from 2017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Content includes a little bit of everything, illustrated with code snippets or screen shots where possible </a:t>
            </a: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Focus is on things we usually need to do and how to do some of them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761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Some journals prefer (or require) submission of manuscript figures as ‘editable Microsoft Office files’.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general, its </a:t>
            </a:r>
            <a:r>
              <a:rPr lang="en-US" b="0" i="1" dirty="0"/>
              <a:t>sometimes </a:t>
            </a:r>
            <a:r>
              <a:rPr lang="en-US" b="0" dirty="0"/>
              <a:t>easier to manipulate elements of a graph directly rather than program exact specifications.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Even so, this is typically done using commercial or open source graphic software (e.g. Adobe) which might not be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The {</a:t>
            </a:r>
            <a:r>
              <a:rPr lang="en-US" b="0" i="1" dirty="0"/>
              <a:t>officer</a:t>
            </a:r>
            <a:r>
              <a:rPr lang="en-US" b="0" dirty="0"/>
              <a:t>} package can help </a:t>
            </a:r>
            <a:r>
              <a:rPr lang="en-US" b="0" dirty="0" smtClean="0"/>
              <a:t>here.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3" name="AutoShape 2" descr="Image result for officer pack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officer pack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4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1) Create an R graphic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9" y="2747571"/>
            <a:ext cx="54292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78" y="2444620"/>
            <a:ext cx="4209385" cy="340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985052" y="3699586"/>
            <a:ext cx="1170757" cy="274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utoShape 5" descr="https://www.ardata.fr/img/hexbin/offic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418" name="Picture 10" descr="C:\Users\Fam\Desktop\ggplot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940" y="460313"/>
            <a:ext cx="1307460" cy="1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25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2) Export to .pptx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09" y="3727579"/>
            <a:ext cx="44005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902" y="3727578"/>
            <a:ext cx="31908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456326" y="4109879"/>
            <a:ext cx="963136" cy="483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utoShape 5" descr="Image result for officer pack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7" descr="Image result for officer pack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9" descr="Image result for officer pack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445" name="Picture 13" descr="C:\Users\Fam\Downloads\offic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97" y="452796"/>
            <a:ext cx="2622938" cy="30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9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3) </a:t>
            </a:r>
            <a:r>
              <a:rPr lang="en-US" b="0" dirty="0" smtClean="0"/>
              <a:t>Edit		</a:t>
            </a:r>
            <a:endParaRPr lang="en-US" b="0" dirty="0"/>
          </a:p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0" name="Graphic 9" descr="Arrow Slight curve">
            <a:extLst>
              <a:ext uri="{FF2B5EF4-FFF2-40B4-BE49-F238E27FC236}">
                <a16:creationId xmlns="" xmlns:a16="http://schemas.microsoft.com/office/drawing/2014/main" id="{270021FE-DA46-476F-A1D5-F3C1EED63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7419">
            <a:off x="5759292" y="3849264"/>
            <a:ext cx="782868" cy="998558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62" y="2413219"/>
            <a:ext cx="7180595" cy="387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27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3) </a:t>
            </a:r>
            <a:r>
              <a:rPr lang="en-US" b="0" dirty="0" smtClean="0"/>
              <a:t>Edit, but judiciously…</a:t>
            </a:r>
            <a:endParaRPr lang="en-US" b="0" i="1" dirty="0"/>
          </a:p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91" y="2407298"/>
            <a:ext cx="6211724" cy="381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25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Editable Power Point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3) </a:t>
            </a:r>
            <a:r>
              <a:rPr lang="en-US" b="0" dirty="0" smtClean="0"/>
              <a:t>Edit</a:t>
            </a:r>
            <a:endParaRPr lang="en-US" b="0" i="1" dirty="0"/>
          </a:p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04" y="771214"/>
            <a:ext cx="3334706" cy="552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0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Accessible Graphics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/>
              <a:t>The {</a:t>
            </a:r>
            <a:r>
              <a:rPr lang="en-US" sz="2000" b="0" i="1" dirty="0" smtClean="0"/>
              <a:t>viridis</a:t>
            </a:r>
            <a:r>
              <a:rPr lang="en-US" sz="2000" b="0" dirty="0" smtClean="0"/>
              <a:t>} package provides colorblind friendly palettes for R graphics.</a:t>
            </a:r>
          </a:p>
          <a:p>
            <a:endParaRPr lang="en-US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/>
              <a:t>These palettes also display well when printed in grey scale.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0" dirty="0" smtClean="0">
                <a:hlinkClick r:id="rId3"/>
              </a:rPr>
              <a:t>A Great article </a:t>
            </a:r>
            <a:r>
              <a:rPr lang="en-US" sz="2000" b="0" dirty="0" smtClean="0"/>
              <a:t>on how they were created and how they appear under different types of simulated colorblindness (deuteranopia, protanopia, tritanopia)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921" y="4381791"/>
            <a:ext cx="5713347" cy="236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92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{viridis} implementation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" name="Picture 10" descr="C:\Users\Fam\Desktop\ggpl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06" y="360935"/>
            <a:ext cx="1307460" cy="1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" y="2266465"/>
            <a:ext cx="516255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18" y="1980459"/>
            <a:ext cx="4491396" cy="37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5666246" y="3592959"/>
            <a:ext cx="1089117" cy="274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8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{viridis} examples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" name="Picture 10" descr="C:\Users\Fam\Desktop\ggpl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06" y="360935"/>
            <a:ext cx="1307460" cy="1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png;base64,iVBORw0KGgoAAAANSUhEUgAABLAAAAHTCAIAAAC4G3bLAAAgAElEQVR4XuxdB5zUxPfPpG2/znEHx9GLICCCCNixARYUUf6AgijFgoBYwE5TFEEURJogIoqiICAWsAFKL6IgotI7XN2WTc//TbI9u5Tfj58138/A7SYvb968eWUmO8mgY8eObdq0yW63a5pGWLBgwYIFC/8aqKrqdDrr1q27bds2lmWtPGjBggULFv6FQEuXLr399turV68uy3LySQsWLFiwYOGfC1EUa9euPWTIkP79++fm5lp50IIFCxYs/AuBVqxYcd9991WtWlVRlOST5xyIpCky+aAOVZHV9HdmESIR0tS0FIikgK8GTUhBgRBNUYSmKkra608DhCiEVE09s3vHiKIpEFZWNP2DIqcS6myAKArqD385taKMxprbSlI0SYBIavzB/xhI17deySlEOQvo/NBpmnYqAAOSjOpIh6oq6Q3mP0NCRxg4CyVEjD/5EqSzPW3PpgGCdhPYNXQVEv+9taWE2X6gXlB5kqX91/1owcIfDUmSatSo0bdv32HDhmVlZVl5MC2sPJgIKw9GcRZKsPKgBQt/VaDly5f369evoKDgf58IEaEK3kq/rDsJ0iNKeH0OSXsyM22QyhLoI4AcqIiCRDjsqdfzIFIL+fyCxmRkOlGyC0I1sq/SpzLOTLcDIkbi2TMBIgmF4yWbzZYUBFMCMmZAry7DxfgrylU2I9OVWuwzAs7BRMBbzokqVK6RdGZWjo1S0+R00LDk8/ppN9RJRSsFsUO+ihBhz/Y4iTQ6PgtACyXe7w/ZM7LsNPEftywGRKq8v5KT3BlZtv+IIRgIHwxAH8UlGNKVmeViyTSK+k8AyuUC/pCoxHoT0ZnZWSxFnEHGBa2JXl9A0ZDDk+lgUIwHoQa8XuhepyfLzpxd88GJFIkXFcrpZHi/j5OQJ9PzH6nwVADDCwUqecKe5XEYvGEkJAvBykDI6c5y2Smj+SCMLAS8AdGVmX1uDMOChf89RFEsLi7u37//o48+mp2dbeXBNLDyYCKsPGjlQSsPWvhn4Q+bECJCEzVXnVu6XJvLwldNliSVoFiGwieF0i8/Xrw3SLLIFKf1sMtm1zuvmrxlxyEbyyQlFciCfJC+sEOHuuzRL5auF1z2uFwIKUASyPwbbrvefmTTsu+2q5QL4k785acDsBc5IveiplV3/fKrKCfdfUsGCCuE3Ffc0THj6NZl645c1/1O1/4vFq47aDeJfUbAcU6ECHTpTXe1ruWC7kHB40sXvLs/lJHpINXkdiBNlShn9etvvfrkd0vX7/eyDA2VgrwQultc16M5tfPdLzYRpO2/yYW6RKKrsHGH61r8/NlHP5cpLIX+c3YEVrAqBjMaXtW1TbWvly3cU4HONhfiLCjRTdq0v7hRITQZYROCfgh+/8nCrQe5DA97BlnqtACuCq+527S/tklRFkNTuBKS1KQTn76/ZL+fcDvoU9Wia03KqHXTdVdk26UfVizdfoIDJriZmqYid7ubOtfxSJu//GjHce3Mmw9cRUHIqd64uqdi87ajTa7s2KpI/Wrp8nLiXKYhbD8qcUH7rg3Vnxd++xOiWD3hBbMbtOty2Xk/rvxkw+5KmwMqJCRRymt46Y2X1Vz38YJdFep/axgWLPwh+GMnhFYeTG7Z6WHlwTOAlQetPGjBwn+J1AtXzj0gkqiy6qje6Y67evW6q0eP3oMGDxky+KE7e/TsBd+7darugNP6ggfINTrwJ5KkFN7raTRq4pR7r6rjD8kUPhtPQ0E8CfmYK+8a9Ei/6+3+kIpXDkTqpEiZC1W54LoRwx557ul+BS5SVrVIJtOvj0kX/pLAm0Tgy16Z6Tjo5dcH3yCJIl6WYJyKXICp4oTB4gYzuwx9ov9NF8gceXmX3h1bVBNFSecWodM5R+vFJ/Qz+p+IQAZrmQ/Z642a8dGUkQ91696zV88e9z707IIlc26tn8uFlIgo4YvxugVFIt11Hnxk6I1N8iRJoSisTRJpkAgbX3XH/13dDCkSgRcdJSIsSUxC41NUQuOI8QdYKoKQUdz6saGPX1yVgRBp1BJhohNFuCbxjNLoTY60GVQm8q7are/qdkuNDE2UCV3oZI1EJIjnFDmDtJBIXXRz/4eHDOrVowc2p57de983ZPYHs+9onhXkExUVrjSxdfr/EXnDdLG6dToSKZySccM9j4LR9uzeo1fv3j27d+s36Nn5c165pABxgmZcFndF3Dd8NS/kNrp/2NChQ4cNuKWZyGOTwKMsmWOKLx/xHD5+cU2SlzCfqAzxsoa/RKWjKCQF+aLL3pjyaqfmuaVlfNOOdz8x9K6qZEghaNwnCcYURpIawjaf2CMoXufYBSARUlfeNXx4j0s0WTD8h6KR76R82X1Dp4wekINCskpSSA4SrgHPvT7ktov8QZ5IaEa0EWGuYQliIiRbjgUL/0wgKw8muH+0XnwiHIEiQSF8zsqDcWJEGcU4Rc5YedDKgxYs/Hf4oyaEGoRMJ1W6ptc1F7dp27Jxg6umr/x188fPtWx4/kVtLr74mt5rSmkXrQlcMBgI+AGBQCAYFBWC0pSgQlevliv4KnwcpCIki6GAToNJuKAAXkhrwcqy0oqAlhgiKU30anmdO3cKHP7xF7ldn/b1gpxguJ6mSjzPG4t2CEIVeF6U8VoUMRSMYy4CbYiXsgoKnSpX7g2qqiYJgsBz/oA/GMLCSEDvN+iDQY6TFI2kVF/pybKg6hKPP9r5gl6vrcvwOFUVE4Y5B4FSwHcsNVwvFwxfznGcHHezk0Kqjyevumtw98bSsF7Xtm7Ttm3rVq3a3vmj1HrspEdqIRCOgsAU1C8PwuWCjGOrIpYLstevH/UHgKeoIreNnDv4yksfmEGwLjEU1i4+GwrxoZCoqHChAgLGNR2O6iFJEwUeGmxwA8FDUAuFicugEi5oHOYgLeM7aEAcrxxMhqvROQJLFYc7QhIFzmgzCBDkeIFnPHnHPhvb4vLOKw+QGQ4kCFhVmC8WQzZCoxji4vsF1xYPTVXEUOn2OVc2a9aqTds2rVteeFGHL0sLH3rknipyQEIUqCXSOr2nQpIuCwgD7eN18XhVlXXJjD4CzQlqYjX4OQHBu2PxiIsaN23drt3FrVpcdOXdB6pcMbDvzXbeLymyAHksEtglISRIuMWRq+GDGjxQUlJytODSG+vbJbAAiiQEnmzVvi1cHvCVSrKGG6sqsZ4IYlkVfJiQJRFkMpqANQ6+oUg86axR4PGXl4ckRQh6y0rLoY/8fh/ID9VHB31hCRBIFa9GTu96Qo71iB+bpiTreYmQsG0GfLoYleVlZV7OaI6mqSTjCp1Y/fSwWdr5dwy88UKO57hK+ZLeo25vcvKZgY/t9tJ2Gok8F3ENfyAkhnVAKEmOoOgs4y0nuXMtWPjHwMqDVh608uA/KA/yVh608A/CHzUhxNAgNzldbh0uO8uwNofxxe1y0uClqphR1H7cgi83btq8cd33Lw3oUkXjKqicseMnNchlLn9g6ua3BvEVpWyNlmPe/nrjpk2bNq5/b8KQYjulyARF00mP6etuL2cV173mysbfvDJq3ne/tu99dz1KEEhaDnLVLvq/dxfPvSJf4yU+xDZ6ed77j992ga+8suCqe5es2rh586Z1qxb26dCo5ET5LYPGDb2qqtq897avZjSuV3vo5GlD7nh4yfpNX895Oj94wtW804ylazdt3rRxw5rXn7gzGz9xT9AMyxAyZ6v63JyvJ/e7CMKALCqt73pq5fr1mzZvXv/9ov6dmqlejspuNuHDRc8M6Dl54YYN61ZPHn5XjspFYyfSVJF21KzfUDm8btmqHYqi2rPykG/d+Fdn7Sh1VS1AYlAgs2o+OG7Bxs0bV3846ZpGLh+vUPihZ4Wt0eq1hevWrVn56uM98lDILxJ3jFm87OXuwTL2vlcXbdy4cd3a9Zu3bPjq82VLP1t6b5vqoZAXORveP2bOug1Yq/MnPtzUQwmyqNpyn33zk+H3dBj66odbNm9YNv2ZC4odfEihaAZpck7zzu9/tXXN6q+f7X2VLVSpums+PX364NuHfLx+0zdvP1tdKRFyWo6avWzT1i2bNqx67LbzFEUK+Ogeo2fNeH7g0Off2rRp/Wfzxl9aZOcqSwquHfTV4jntahI+n2Cv2ujR15ds3Lzh63dfalvL7hchAfFVLu29eKXRL4v6XN+AC8pxN9t0dZEUw9jdHg/YUmZuAVn6y4dLNruKL6yZJ0uSKJF5XQa89P26jdBRXy4Y174oQ9bkkED2eem1p/sMnLrku/UrZtxxY89p7785uP99C7/fvHbV5493vQjxQUjn8bWQFMXYHR6Px+V0ZOdX537/dsHaI7UbNbC73Q+8vGDm0zcI3hBNk0FBaD9k+ocv9EJySDPiOmQPjc5whFav2UznXXjJhfkcp8DAT8iod/UF9X7btK6ShOEKkCmCSjW/su/Ha9Zt2rhp3Xcf3n1pExoJfq9y3UPj505+8qFhE6CLVi6deVNdls+oN/WVkQ677e4xHy0dfWsA356lL7pz9LotG7/9fO4dF1ZVBElP94Z+SDkYcDW47NUF32HX2bhu1qi+hTQKVBK3PDl19suPDB4xFQ5/9eHkq2s6JVlVuFBBy44zl32/ccvmaY/3qGJTEE1HNa4qqjsz67flMyYvP9j1uRHtqgS4grZPD7h67dTn39/py86yy2LAUefaN5as3LJly6ZvF/e5ND8oEqSGJF5ufWeCIyAfjBmrPzlt+pA7Bi9cv2nlvBHFZEjEN4gjlVmw8I+ClQf/AXnQbuVBKw9CHnRZedDCPwh/5IQQQ4si/ht+Jpiz17r+3YWT22g758yaMXfJyjaDRs956Z5M7sSq1avKOeXo9pXvLvueqnnFnI/mXG77+d23Zk2ftjjrmr7jht5Ac14Vxbw0DEQIgnD+tfc21nZ9vn7b6u82Z9XtcP1lxYJf0AjN5s6rV7deBn52WVORo3aDhvku5CjqMH3c0LJv3538xswVP4QeHT+tx4XuHzes3HIwgEp/mbfg89IQUbNxq14PXLdr0dwZ7y7kG/f6ZN7LeUdXzn3zzdlzv23Rc9jTPVqIQYieFL6PhpjC2sU1813BYOiqB6fOGn7LhqUfzpo249MN0uBxkzrVITiFqVavfrdBw4hts+d9+uMVdw4b3qNtIMiTevBVSdop+7au+oJvds/iebNGPNK7UK2Undn7Pp/QueuAn8odyFX18clvP9BGeXfSzK1Ey4lvv9E6V+EVVVDIG/sNcv82/70vtl/d68kHOzTwBfnconp1q+UxDPfjymXvzZ+/YMF7M96Ye9RRq3YhOnjieMhWf9S8dwZe6Vr07uxZ73ygtOj7zkcTGtk5HjFZ1Wt1e3BEG/svE6fOr6x7x1uzxjeronKCoFCZffrdeezLKcu2lNzx2LjbWmR5BbWoYateA6//fdHcWQuW7kPNJ7416fzA5tdfnjBl9qfXPDFreJeGXEjwZBe263z/9UWHZ86YH6rXYeyYIdkkp7mq1qlfz0OGQq66o2fOubNh+Vuvzfo965oZb09sSFeQ1TvNHP9YxWrcL8u3Bh+dML1bM7ufV5KCpQa5jYMaxGBlCVnY9PYbm5Xv2Xy4nBRUd++xb40e1GblkrkzZs3ZSbSd/PF719W0BSUpI+e8Wx/qRe1YNmPqO7/72Wbnt+nf96Yt81//8hex13MTu7bKrwxJ+J1l8bXIEtQiiJK/7Hhmk2u7XpS7+5ffyw4c376/tFXHni1z+IAk0XSd/7ut5a8//BgMqmRkfKapKu1yHd+wclvQfnm7ti4lyIXkokYXNCoMfv3VLtZpQ4QW5KQLbn9y7pSHK9ctmTFzxieb+Memv/t458ahQMjpyb3wqh7dW9Nzpr25z3HRc6+MrseWLPt6jSQrO9cuW7p+LyVxrqK293asvXDatF+Vxk8+/3SDDJ5TcCpHiNKEgK3hDR8umNowsH7u7DfffPPz2l2GjO5/mRIMODPzW3e855aGvjenzy2petXocU8UkOVa7eunTnm5ZtmGma/Ncl/W/852VfzYMqOq0BSN9tj8c18cuUNoMLjvXXc/9Egd3zdjp61wuLNVwUcUtp/55gvs1qUTx78y65OfB0x8p0+7jJMV/vYDp8164paN8Y5QlwyIWrX6Le98qNO+j+fOXPD5MZ5hSDygtGDhnworD/7N8+Ar/648yFl50MqDFv75+KMnhCkBIYAX1BvvGVz92Ip7+983buLr454Z1GvIrPxr+91xcf57b885FpB3r54/aua3dZteULH54z633zbwyTHvfvLx15tO1qxf35WBXzeW+As7SQJLtsndd7be/NGb3/x24uclb7z9k3jbrde5aE7VSFWRQmL8UpkQRKXsrOICe/CHb799942XB3TvfOl1d231OX//7uMvfi4nDq9/fuLcI5WCDbGlW+YNfnb0zAVb6rQ+f+cn03rfcfvDIycs+PyTdbuFhs3qUkz0XVuayKu8KJBMfqN6trnP3Nu7T78xr7/1yTffnAxmNWpaIIQE8PedC555aPiop0aOXvxTRZMLGiIlLJSqaA6X45fPJvV5YpqtdrPu9w1ftubHLeu/m/Lkg62Ls7xerub517Q/3zFx4APPjR/72LAnvv5JPr9ebkgQHHbmwJcTBg4b+cSIMZ/87G3R5gJSxussgrxqc3CrP5w5Yfy4Z554el15Rl3y0Kj7+i3YdLxNl3s7FQWee6DXky+8+tq4EXf3GfS769IHe1wheP2IVP07Prz/vmFvTBzZ+4FnSnNbdr7sfNHLe0j6u/eeffjp5x8b8fKuEqJ5y/PkkB9pTMUP7w569oVp73zV/PZ7Lsss/ej999f+sO275cs++nRfl4F9GzAKpzLK4dWPDB068oVRo2Z9l1mvQbbbIYOmRD7ok+pd1OGSYnHsffePmfDCo8OeWbObalScYXdUK3QFf/hmJfTLfT2gX3qtPaE5aBR9fh2CvciHshp1X/3LLz9s2rhp648/bfzipoba9Ben7g0StVpe0/vq4nlP9B709LjXXx13/z29P9mX//CDt7OCn1czmGPfPTVyxLjpn5yUEKkR748d+PiIFx4Z+ephH9ugYU0FP+QQNiyKQsGg1LDT8K27d23esGHzth2bV8y+wL7rtYnvE1U9q5Z+XIaqX3xJk+CximrXdm0q712+Zqtid5GxF/rBeM9O87sWf32ozVWXFmRCAiBaXdPFufubDcdCdrwGTKCzi+/te+uvC566e9BTkydPfnLg3c/O39VlwIP1M1BQptXAb08/NmjE888/+doiW7UGhfbQO+8t5gVx/Sczpy7ZwjqzHUrp62OHPj1mzGPj30V5tWvWyJcFCUEeJDWBR/Wanrf/m3fuvqPr4GfHvf/Z0u+2++o3qcfaVAl6pGTL4488PPL50c9O+8Jdp5aNrNKhZ5/i0Nqh/R4Y9/qEB/sMWHmMcDKx9/XprVFIm0c5um7s1EVNe4546tbsKaMn7lZYJ0OAlq7r1b+Wf+uCjxdv+nHrio8//vQHuc8DPfK1jHr1be882xc7wuTZEUcoBO8jVNb/4weDnho9e9E6iY1795wFC/8aWHnw75MHLzxdHnzPyoN/YB782MqDFiz89/grTAhJREiqUrN5c/ePm9YdOkEX1SiqXph7YPm3Owi2ae26+U4nTZOMM7Nm7UJIDM/N2tb/tY+Wf/HZt6sW39MmnwvpzyUnAlGkFOSqXdy6ZYGj9qV3TJ2zcP6s5y8qcBZf0bl1cWZIlikytpUOwssYCIeTPbz7209/Ct4/7YPN3618f/aEtnnqwcNeZ3Zuho0iGFdBfo7x7q7du3bas6rWqpW7euazk1aJI+Z+9sXyL1Z++lbHerZgSE16BptAjJ06OfGxoftq9Fjw+fIvvlk1/+VB+a4QrwAv/Gz67zt+Y7KLqjrIknIvysrK0jQFRVZXaErI7/9p8aSO11x1810Pvzh+wsx5y5ve9fC8t59vWIX2VGuUIfy6dS9XvX5927G1g/rcOf8HX6adgRiy84dfbLk1qtpQSYWXrZKfqar4PQWIUDUqM7eKi6Xa3PPCvLG9vhj/6Ntrj7nZgoYNa5Uf3bRpi7ewRlFRcXXuh63r9hyD/qgCYZQl1y5ZepJw161TQ9n53fcH+Tq1a7lpVSCkHT/tz6peO0vmTvBCRnaeC8YiJChnlzsvLzujuHa1PHtmnadnfbx08aJlny98uGszls3Mo1naRpYd2lMasBUXVRWOHtWczioUpenPxEukrXqtBqx/57ZDco2G9bTfl/fv3efLA6r/6KolW/z3TX1/y/er3p89sV2+duiwHxnv5dMBmqIYJnRy27QJE16bNHnKlMljXpi87kDGXUPurG6T8qs3tRG7Vn91IKegelGNGsyxg2vXb3W3aFlbVggbU7pnp8w6qxfkMBQlaYFdu47lFtfJ4P0lkuB2exxYdeFaIO+yLFWya+Vr48ZPmjz5jSmTRr0863f1vP4PdMyyI/6Xb+b9xHXt1J5ls7p1vurIthVr94Qy7GTcW9dwdKdI4sflS/11rrq0hltiG/a8seZnS76sVBhG35fJ4z6/bh63+outyJ5XVFyUy8qbPv2Wy2/YzOkiaIIrOXj4hFxUq0g7cUyg6DyHKzfLDXnalZmbm+GgGCpQdnDvQa6odk3yxPGgzZbvdOvVIxgmOrKcW94f++LHRx+duRR8Z+WX87s2zQiGFJIgWTtdeWzfiQpUo2Y16egxjaIzq1RtVLvq0c2rtnGuenVriN49K7ccttuYpDfIgW7cHnbLB9M++9V3ZPW7b361y+VyaKqgEdVqV3O7al/y6gefLln08aefvdO9bRFlq1qdKRn/2ND9Rd0/SHQE/Mg+qe0Bt8qpWjXbde7eDGfBwt8IVh782+VBJX0e/OUflQe1s82DV6fPg/jtruc6D3qS8+ChPycPHrXyoIW/M5JTyJ8EsH1ICvqWuxqCf4RKUG6XQ5WDgiDrC2sgUoo+X9Hlfee8ObJtw+KiLHV0z8uHL9yf5bab3nSMX+Hsp3JuuOFWj//w75VM7fo1axYVB47+Usk06HFjSyIYkjVBEjFXmqJUhmIgF5MMye0e1bfLo6999NMJ4fwrbn/5vUVj7r5Y8AYhuemLevRIRiBB5OF7oNzfovszb40f2KxOjWragXtubT91HZftZpJ3wiWUkJBx3ytzn7nzslo1ivnvxl/Zfci+Sqcr8n5mQcB79sqqRlOQC6IxAD4qJFN4ZafrmxTl5OYVlGz/cvZbc6aNH35tlydLq7W9/dLGckjECwog10IaoGn8aDUvEfoyGxHOGDzha9wmxVBD0Fdmb9lr5vgBW6c/PHbBjsL8TA3yFyKhOg0/Wa3hyO+0O2lK4DgJ4bURioqAj6qpJOm02xnIqPiRb/x0N6Up+PUBkNL1sQQWWxR4QhEFgcrKyy0/8OltF7a88vqO11979WXtLm515X0/qrSdBMElTSFkRSb15fhh8XCv46EBwq/Zwy9FpxlalQQehOD2jel36yOvfvjjcb7J5beNm7fo+XvbyP6QLp1xLWiAEUp3vDVlyvSZM6ZPnzX3zfEDHxib335AtzaNwYb03ZyNXsTZzG5nVS7A495BIVFQZUmW8cvMVY0LN0p/05cxhYsCvrAsWbr7+xmTp8yYOWPGzNmzXx8zaNh7bXsPv6ZmviT71n/yfZXLrr7q0jZN62V//9EiL+2iiARrAA52ljr829ofDruvb18nr/W1xcHfvvl+G+lw4bNYE8a+t/gBGn0JGcm6nbTGBVUVvEMURVUiFUXCbzfDOtcUfYdcTIkfuNckScAEsgTqAOmju1EhihK9gQY3DX17yrCW9WpUt1cM6Xr5SytKs9ys/r5BWYQekZEsS0aP4GETRRGKjH9uANYUwu/iT/jlQYfeYYKgVJyoLC8v8Wksfus2JHTJkVeYuefbN65r3vLqDh2vu6Z9u4svuq7niN1M4cCX337KcITvX4k6gu4y+CUKoPlztWe0BQt/Q1h58B+TB0P/7jzYPn0exL1r5UErD1r4C+LPmxDGgj74AUuS+3fukpo0b5aXI544XnLyZGn2RRc0ILXdx44KFI1vwgi+w2Xokqs655etuPmi5hdeeuP8tcHaRdnYkw1u0RyCXxglZVZtdUuHRqumPHnLjZ1u6HTjjTd16tip2/Sv9l7abUDLAuV4eZmqZmR6+COHjtuqFRV63LIos87MTJu4ZPygDle3a9G84/LfQ1d0ujqX40Rgr4qVFV797Wcafi+wJgS0go4drw9uefOKZk1adbx7zR6mZjVGxi/IipdFU+UQym3T7cpqH47qdUHT5jcNnkU4C7IcmrG0Rw9gUdLYZQSOyrJIegaOnzx16E0SVxnkcdrQVMHr40lJ8vq8xw/v4ez1G1ZBJUcPHwtmDxgx4eGuLQRfCHJojCdmqX/Bf5HMBejanWZNeGTH9CF9Rs7zU0rpiXJRLdm973BO1RaNG9tPHCspOXYc1a7dvKhqyZ7dJSxJKUTzi5sJofITR45JNZq1qsoc2LefU2gSMzTEjQluxGPIvyxT9vv+47lFFxQXyTu379jxy8FqbXuOGfZ/blXQ3xUWTn96BDcuxfGYUYXjB/aImY0aZKsnjx4+IVUbOnZi3+sbqYot2ykvfWUI9MuFzTt+/mvg8huuyeX4hAfq9Zbq7/6G/yiaIvCb+gjV5dQOH9mloIYt2+aWlZSWHD8Ryshq2rSJ9NuvB0mS1tUSxwPSny5PTLAE6Mf0G9q4wNBF4wMBgdCgQidD7dq09Mt91Z54eECRsH7pVp/HTieNiiANE6xdPXlg9eYfql5892M3NNm3a82OY4ybhWGIBpIHQz8f9LnbXFZPClWWHD9Zzsn12l1k9x7exYcoROF+TRIP614VOb83wOvtMBHoxyhC8is57a+7gd79wXUXNG3VvtsXO7RaNVyyYvgOfvNEpEdUjWRslcd/3LUvu2m7xmzg4NFjKqrS9sday58AACAASURBVIIiXjDGRYnAyRryMqicobB6oLAUfWTXnkDtJi08Tu/OHTu2/1ba6tZBT9x7CeW4oNvVRR+NNhzhTcJZNdERTMwtWPjHI+aoVh40SBNC7187DzJ/Vh5sYeVBnVFYPCsPWrBwLvCnTQghrOP7dmEgu01b+tYMoXGXd2ZM7Hpzh679h89+9X7fxo9W/HA4Q1PKeKXeJZ37XFFn/8E9TP5lDz/3cP+7B05+Z8GAizMZh5uy2QgIS3SYGyQqQQg26tSzAbFz3tfbC6oV5+fn5eUX1cmTv5i/NJTV/I6bW5Xt2RtgbD0fGNatZ/+xjz2YTSkBXshp0vmTlStfHPLggAce6DPgpvNqZf28fn05yUhllVSDi/vfck2mEycZioRkyDBKxf5DJfnNOw4bMbhfn0dnLZjfqSbIkgXBmMZNw15NUYhmbFpg795K5ur/u/eRR+5/6NHx784anm0j7Zl5EMNoCkWX1mCFRJoAkYFkHLJ358jn3svtOHzF/Mk9b7nhtltvvvmuQR8vfcW2Y9HnG/eUHl637iDz+KRxfTrd/OATzw36v47CCRg0sCyZgidJ21gkirYGIyeOa2Lfu3kff+PdD9x5+21du95++QVVN348d02gaMKct++/69Ybbu8z+fVJjeif3lq4xuVxQTIpvuGxKc8NuKbzPZNfH1Hl5IZ5X2+kMz00ij5kjmiaMdpLM1g5qkI43eR3y+ZtD1QfP+m1+3t16dX3qekTBjVgQxWCzLIMFXm+HHoK6ffwIIUhknG6qd+2rPipIu+pyS/edf1NQ54d3e+29pUH9jib3bp05aqXcL882Oe+mxrXztm5Zl0Jy9KxNIN5uPIadO7Wrett0KjOHbv0f2POS4Unt3y589CRX777cEPl/a/Pf+bBntffdNvoidO7NOGnv/WJarPhd/LFCaPvtBv+Bo1Keoxez/FkXu2WXf+vW9cut3W99aZb7hw67c3B0tblq/Ydt2V5xAPbv169s2bLFj8t+HC3T2AhTyZeD9WBUXicoU/mLQrVv75blyYbFn3Ku+ykhmgYB9hsYum+t+d+3bLv5DdGP9yhY4cHnn1tQq+mK95++1ClZLcxMX8BUeEKkLbCX0a7Wl9ze+dWNXlZA9VG+gQThMXHPzZQjOY7dOiIp941j44Y0vfuwdPe+6DbeQ6nMxPfCsUjhxhnRNhAwq8XfsRVv/r1qS90u6HDE+PHXVeDlhR8bzkFNPzSOewUxjeVdDjET96bU5bd9o1JL955e5eBQ5+fNPyuHN7n8+/dX0Ff3a3vo9gRXn531hOGIyiEymDLScndgoV/Mqw8+A/Ng+h/mgfvtfIgZhWfB53nOg+yVh608G9DNPL+oUBIC/m9viBv3JfCL55ind6dH/W8c/S+wmvGv/LqS089VLpo8r1DJ52gcjOlvYuWrc4+/5aJL971+8KxLy355baHXnz11RHtc/e+PvcLn6taXbst6K3w+kL6LUFEqILsqH/r9XV/WPLxjgM+CAl4KYQkILv75OYP56w9fGWHTq7Kzc+MeJtp3XPKq0OPfjlj/f7DrM1Wsm3+4PFL2g9+auzYcS891eenWc88OfW7rFxy88olu0L1h08Y1jyPLS3x4W1rNOTJkD+b8czctXK/YRMnThhWu+ybmR9vUKrXqkkSlZXlfrx3kxbw+nw8aVN+f/GJ5w9XvWnUi6+Oerrr1jnTv/7teLUaRVkiX+7D3PQbU1ghXn8oeqNOVTWng935xaTu9z+53db2mRcnjH5+7LjnHjww//nbBr1ylMxx+/eMfKDfJyXnjZ7xxmO31Jj4eI9p3x7LcBIVFT5OSuAJwU0IVpaVeZ11alV3cl6i9mMvThv/wshRY54fM2b0rW1qquVbnug14IOfM58e9eIrL405P/DlQ90GbSwjHRRysMSGxW8KTftMe21UU9/y++979OfKDDsRKvdV8Hj1BNSi+L0V/pAE1fkrfH5ewetoGA9z+Pt+vQd96T1v5IuvjR3RY8ucJ+8cuYi0O0K+ChDJuBmniJyv0icTSBO5yvJyiXJSZTuG93/ge6XN2DffGHSVY9TA7h/+xEu/fTTwxY+vfOjJsWNfeumpe3bMefapN75hMl3RtxaQFApUlAruFs9NGP/C6FGjRo8FA6p5+IO+/YfvLHfmsyWvP9J38vx9/R8b+drECbc3LB19V8+FOytdLBP0lnvxkhl8s1aRQhUVlSK+UQeiyb7KigB+LCcWnSGvlZeUuup3ePG1CWNGjRr1/EsTRg8KLp/Q67Ep5aKNIpkMu3/Nth+DvpPrfviRRw6YGkevxVUoUmVFBcdLlN0l/vrt6p0nfXs3fv5jhcPGSCJX4fMGReR2oDXzRg4e+W7z/xs8adLkJ+5uMfeZgaPf30C53GIAOjaov40daTLov1wk7Ixv+wef/tjwmnuefKCDWloKBPoqG9AsX+Gr5PX79ABFQe4MtGremKkrTt71yPhXJz7dQts89f2Vwbyi2gwTgD7wcXqPIFUKVXrLVFsG9/Mn/QaPOVmn27jJ087n1rz71R5JRZp+IzUJYOcc+DI2eN2XNYWyefgfF/ToO+pwYceXJ7721MB281/uP3T2tizbwbHDxxyqeuNI7Ai3645wrFqNGjmiCN4bCOG9tpK5W7Dwz8W5z4O+/2Ee3GLlwb9MHnzRyoPJefCnc50HK6w8aOHfBrR8+fJ+/foVFBTg5dF/IPAqec1YNm0AvEDjAxzldBpvzpYF8Ayb00apqgxOaGco/LC2GOI12sHge06aIvIy6fE4CclY7B5eSo7v1SC8BZIkyth1wys6jEpUVaFtNgryIi8odgerKjIvSA6nmyLgo8TBZ7vd8GghBEkM1y9KCs2y+G6lhtdJgKvjp9MRJYsgIWuncQWqJIgQ/t12VRC1SNNIitaFwtva0jaHcfNI5EOUw+2A9CzIBEMT+Dw+jhVCRJsQFpeCNBPkGLsbL0TASR6kCmqM28ngJTsSzymk3aYvd+d52eawgSgUTel1JvCMfSDxIxr4fHw1CO8srNDACt8gUGWsWBeriY6qry74THu/e99pP+VkZ6piSFBIl51V8U1fMsIF6bfFcHspitYr0Y/q4mm03bhbJ/EhgrWz+LkL+Bdupv46AaTgFRskTeoL9EkkhvBVrC4v1Odw2onEfgETQDYHG7kVZ4DEj3TEGQD0tMQLKgWDCbABVeAEMBsbrZ+UOU5xuu14ZQzuIJA8LAyJH9wwHjXBjcLPkSSudTEZLVgph63UwSq8d/9J9PDURQ/W+7lLjycqbTnQtQnLbfA9dfx4EO4aGCtooBhFAp5YWLz0RtOfVYBjwZDicNsR1IKX4oRohwvbe6TjdFYkjZ9nUPHDBhrF0iTuEfzmBvxEvq59XdL4bsbPE0Fi181Vw/s88Srt8TgIQVTMnPHTGxrP8bTdSWHTFkg7OAKR7sEGs1pIRPChEGVz6J2PXYm2g9cSPG92BFIWJIIOe0qUgwULfwxEUSwuLu7fv/+jjz6anZ1t5UErD1p50MqDVh608C/EnzYhNNZ2J90LAZeMRCLsyyR+BhrHCWR80FfH4zWJhsMg/MYwPXriB8oTuWF6nBwj3yPAOQNO4XyAnzPHjg1urOnhA+hJzDDs7XBcX5seqV7T/Rv/CdeDX54WPqGHUaRBpMD73URo9DbiD8A4HKEi1eEoZzw8HxE6pUIIvcWQoqMhQg86uli6wBFl6IFbV1ZKnkkfEoGpdVbhthhxWRU5yVU0+8vP2ffv7TZurdPthpNY+5FKEmtJaG+Yb0w8PVHplyY2MypsTOqkRqk4S+Fj5n6Jh7lduEdIpF+Or4+L1IiCzKFzSyNM5IupN1LUgtdooWBF8MIuDzza/5bzix3TB3Ybv+pkriv5tQpEQgXYDvFzB8hI53G14fVDqRprUrn+GWs9XhemPokBm6vex/oX0kiUEStMwRlrL+IXhv8lqyOCFJXhHk+wecNuTuUIJg4WLPwB+HMnhIkhKAwrD5pigZUHrTxo5UELFv63+HOWjBK61ZsNH4cn44Tu4GGnjTinHjbCDhmmwLEEZ7vwgRiMpGaG4dfQaj1T6oBPxvUEvhUWPmgcNyJMuHr9iQSDMMxLw/IZxJghdumoMJgg+gGHY4MuUp0hXeR8lNgsMsQKJdpi4/Jo4ItTRjTCpeaZ9CERUVaRs7rqCUSTMvf5O/OXbT5BsyxuV5gqwiahFtPRBPFw7g5HYNOliR+SGxU9ZhxCcf0Sj+jZKPSrwulEV1qURjezuKvieUQ+J7cl7mACgDX0D0Urpcf279u+afqIoW9+fzDbaTNnwfDl4Y/huB8hMngZZ9I0No4kjlM4gUQRT5AkvjF8itBhc42zwhSco0Yb9b8ITTISGESQZPNGI07lCCYOFiz842H4QtJBKw9GvkVh5cHwMeMQsvJg5EuYOlGqeIIk8a08aMFCOvxpvxBa+MsDIqDi91YStowMJ2O+KWghCojnEu+v8IUYhyfL4yBim/BasGDhL40/9xdCC395WHnwTGHlQQsW/tb4034htPCXB751lpWXn+WysuBpoGkqY/cUFhbkZVpZ0IIFCxb+MbDy4JnCyoMWLPytYU0ILZwKiiynXPVhIQmQC2UZKyv5hAULFixY+DvDyoNnCCsPWrDw94U1IbRgwYIFCxYsWLBgwYKFfymsCaEFCxYsWLBgwYIFCxYs/EthTQgtWLBgwYIFCxYsWLBg4V+Kv/1bRhHeyiY18IZN4U9paWLb9Z7iAYHw1QjTpuQENUX4nOKx8+gLhc9E5lPQEDGy2AubkxGRB8WqTYZ2JnyIBFaJJ2KI8jkTFZ2yrujflFwwzkpFp6DRuZyGhjgDPkSEBm+Imx5qhA/Sa01JatAQ6VlpMXnS0hA6H4PRqWkInc8pmoa3y9I/UGmNCHMx3gh+JpZGpmq+8RXzMWjSv3ob6onWlXwuDtEuOwVRtGlnoiJS94EkOuNIVNWnVJH+Yv5TihRV0Zk0jUjnaNjL9D//JR/CYGXQnF5FAIS3Pk88ZyCOTxoKjKhTn0n8PLf4Z7xllMTbxScDGXaFjAe6EO6jNIjQwKf094h1GtyJp+KjGzL+lJ4PEOgmgd0hlhViwGLr24YTYdtLV50W9lAsT2qaqDzpbRjXFg3Op2xaZE88LRUzDV+vEudIRRFVn9plIipKyydKY6g6BTPdPWN89FYkI47mFCLFyZPWU7WEPIg1n0yBgXCY1z/pTUtJExec09aGk4VxMZVGZoAS5RMbCyYAJQT5pJNRwLWxIJ9SaJ0P1hJh5Ljk82HgHBemSatHPQ/iD6foViLOGlPKQyQ2LZVNh3F2qk5LkqCidFRaVEVnZo1pHe2sAsgp+BAxx09nRVqcVZ+Sj964Uzqs0WWYU3o+up2m7M9zgLOcECbY8Z//zi3ocoWU0jkEpTIEFlkjSDWdfjUtrHqSMuwnEQhzUlVMAGahIjlVXVgMUqORHt9JKvmsAcwJs8KfgY+KVDMr4ENF+IhIStXrmA0iSEaj8TdSwcaaFBFw0+EwZeQbkZDS51zEElhFkH40UknmEwawonVbxqrWdZXITedEa5jP6VTEGCOS1KrWYagavEJBclj7CcBHQEWGR0mpVYQBKqJ1FQGfsIoSKPE4BPPRVSSn5oN0KhDW4APuoZhEMuShKAL3eoiQ8YZgcaejAL9xEDSckglFRmY+mASOMBpD4bGApvd+ChhdBqSipoWgQ/Qgm0CgX+5EFINwGAtpqfkAHIghsTyqAI1LPokBfFmCYrDzEAFFMTs7wjsz4YmQmzIsTZExq2RmICGD+UCvE5wm6wIn0xDYWJED0cAzJCoC+IeJBOqy0aSDpeCDgnSrTu7WmDXCX4lQxfRNsxE0retKAB2kAsLNxyoCPryWol2E3jQ7Or2KoFUuCo/XJUJWCOz4yTaEVQTyYJpTWiOiwo6mqCiFSLqXUWDahO4dEVUnc4MLmVPywaeAlcroooKlpVYRcHIi7B2nc3wjpmm6w6YGo7GErq7U2+bpUPHgJbkt/z3+kwnhXy0PIlUkBbP+cfdDxFBt+C8pqZArU8UnHOYUGzYb6EdKMNkLBjBHCuajIkmmjERgAtJohSVxwFQ1Skw+a8DITXpqlkgxpfmBzdAqCwEcPvBISCUOBmQBGzZjpJCiRhr5IgnYhklcl8ZDyEwVebB9EqQd50Gkgjyp+QA0SrGBc0FuErCqUwLZdFVDoozkSjOgaZgPNmdQdSoYqob/ZSRDIjDrh9DFZjUGVITlQWIqEgI3X6NY3dPB9RSs6mRo2PUwH2AI7dIPJEPTVc2qeA9GEcl6kE+gM77SUBcwIzROlU2DEgxd1chJQh4EiWUIhmYagwy6A1IqNA16LVV34H50ELo8qhZSVfOEB+mzLydFGnkQREo8HwPIEw7yMOgwV0XgAI6DPNKDvKRvU5lMojcfES7MiYB8KqXKF7jLEKgI58GgKqcLGjDpcpL47mJIJAQpxcwJ50GGcLD4gwgWixNKSmBrxCrSVEFL2zQHGc6DISJ1cIbr7ARL6nx4Y3xmAjTFQYaHHKCi5NM64lXEE2BFKVhpOC9DPj0jazQcXwGHNTsaxDKV0cf/GniHMVszA/rIjvPOaRyW0R0WEjdYUapuxYdculXDaFOGuJeSjx4bKcNhyTSxEZqPvQy8RCHS8yEUhsAxNnWj/kuc3YRQVWQgU/XISlGMjaWje57+8dDThs0jVInd3YwAkg4Yit92Ej4pgk0V2XRzQtrOk7SsKqTA0aa+xnWAI9lcMKlQWMltE7LCE6d44EETydvKJZojVJILpu4nPC6kCYeTVDXFLeYxisMkNg7fQbaCpwMwxyiQq5pvj2Fn0EhwlRNUCQycSD6DFB160+KIQDqVVG0BKMCyuloVIrXeYwkAo4Nkc4QsAS8mBQ8puJL5hIEUR6VKC+AVWWI+vnuVDKzscvYENIcVPTYxM52KQrYyhYZZDJVa1TrsTlklFZfizpJzFNPsAloBeaKCLuOoIOSwPLFqKv/ECV4g+XK6FL5lSLk21WkWmyQoP13B0X5QdbaYr4+hkxsPCpaRUMmWgF5ylGyP6lbwND4G7AUa5aW8laQXiM8jc+yINisRVA0R+Re1DGJKrpaZrWbqc8tkgNjHyZIg4iH+VlPyzV2G8GhMPUKeAG41GEdD1iVoyVEVrmER+bPgPy4LMFg/j8pNPI+BdLKdShnE5VzCWRNlyyb9AGB+ckirLCGCNkS1yXDTJEoa+Wo4xKMKWd7i40C06kR2DuFKCvTYSQnqBOE7SfgogmxK59hwpk9uGqgIptM/KxWirDYuyCiu4tIS54RQM6LJw6XBHUd9NgZlCvkw6zOryLDGCvakRCgFhKcaykjXtL1aeSURchBMsZqfgot+z+8geRJUVEA661IZUipVwyhht+I9oYQghV+c6TbbkE6DSiV5q58jkVqo5WZoDgWLlKAksOoSVFmG/KCrU1qjCE2DJtqFLEZ263c6EijwkJb1C6wXnKBAzofMao56QAVDsRP0SbjcJmawYkYKh9WrC9lLJZIHFYEVmbsMD1gJFaxIPbPYCOm5ipSf2PAwoB9LmRMweBdFlQtKMCdMqgx3h6o5nLTNRp/z6dd/MCH8S+VBiAl22VnI1cSTqzj9a7gzSJkUj7r2g1PYQvlsCHKlecKDb46FPAdl1k9KTtZfUx9LJwGPdsSM/ZBVPUJuDlcYuWEXD3yLrcR1iGMrKcVO+osTzxrAdalMQHUfhTqqckVOyQMBP0FsTEGXOo552XKYq9SViyj842dyp0MwCaDQfvoY5C9PsLpdyMa3JBL5wNQ06DgRdJTAhwZaIaNPe+J4YEDDeCTtRseggS6uwMnnJfEhMCucdis9+wUm4FBcNfjiyI38GLA7IPmQ4wBoJoOvkh2qmlJFIEmJ+2CI8VKKg/XVNLu54cagapmUsuWsQqmqbJrIafrs6yhzvJL2wsi4llgDDyJNrCChBEnuEHMEWBYI1TxyhpI4BwMV0SpdYjtZzpRBPq0RqmnMDON4YAAfnuQP2w9CEKim5OWqWeb8hSMYVXGcLIXE2sye40BUUizQ9CDPa8p2vhymlIVaToGWbcwt44GbBsGZPO4lOBdhrwch0yQPgcfLyu/kUUFVix22Bm6HoCX/2KrpgfdnP3ecF10U1dSekyLu6GQ/8eUw0M+nnPWZbPNEDmpnELVXrjwmB+0Q5KvYIQ/ivewTaAiY5lQIytYyAfquNplThXRJiaMXzIegDqveI6oPGniBKwuyqrlpoCJOVX7iIA+ixtWI4nwNZrLxTVPx/XTiUCn6+QjBMmpRqCar2s3Dm6g1Qouq056adEbKptGI/E2qKFVDLoJtiArMJkTguaK6SzvOa3I11lHf7kmXB3/j/cfEkJOiWlex4x8SEzkZKioTlG2lAowza6O8VEMFAlR0SCs/Tnghc53WGiF/QSCCcGRyNByIvPaSSscJiCV15eo2mNOl4AMDYHkPfRjCZiafnxXKN/EB4DE5OGyQ8bsJFqwoKZ/qVk1ImgZWJIHjnzI2lroOBdhKmKXXElPGRrhE28cehIiNICkHC3CCNfHB4ynnSWSr/B/NCc9qQohsDo8n0+1gKOjwYMWxgyWc22XXfwaO3DKNpevwkXOevw3gBIUkj5Df5Pj1sunmKITvEO3fXvg5SalcSRW+pAqiU9xI0FTSU+MQ6w6KIeb4Pk+Kmyga/jmrsK5fofncivMKT14kM5zxC16MBKKqbDtU8L0v4wAhsHt+T3EvCjgrMuHJRDVq0oLGn3fyquxQcZLYYN+M4tybu+6oZ6dDcd8SuJE1DXlxWNHY4/SJz1wrGIqwH27GVBRrdOK9BMhmMssX7BKr/A4fego3ZGhOfQwagx6emBJU8b79C4qS2WONbaV1k/nohEiluVobRPeJTKHg4tKOMCRNUjVoQ6BC6/KWyXQor7xZQcmFaVTEHixcHfAc1nj7sb2eZDvXgZBWra5fovk6XKOLgpcIiNPzXAwQ+Gyac6Nn9W77rx4l49qKmyh8v82sIttx5sj3mV/Bt+aVlxVydWFcmxidVVZ1/pK5cZ/7J5vialt6gzmqYs/TWC9bsil3hUDIl3JtzhfP4xAfv2wAtOrUnFtt2zY6NrOa/UX75dWQWyCUpAjOwoxICw7jV/GIv0xq2U5sEUQcldw0zabZFtm/2k0drKZW6c53NN9Cw7MmJM63Lzup8n0yi57KrVuhSPg3tTgompZFMY+c/GVx4GRtyvWS/aqkTEnoMQac4XF+5WHNdwWqex/ZxkcIScshgCCbsM1WNy9Xfy+gHCtaNLTTFJ6WxUMP8z97g7dv341oqYfWti1RN5DIClSUSTiXEj98Rmx3E7Ypnnb5yCkS+J5uFCq+B0keUANDuLUVfnncred3vbYB4ecTVp8oGuGxLfl295AF26tkUi1LOmSIObLp9rlhjRuqfOol+JtR4+5k8wpCSLr9ACMVD8G+pq7ZqB0o0nL7yR3MWQfp97BnMp8d14Kd2VqPO5uVa2ISH1BRDmJf5H5cKhysydhXXNgoxapRfB+I2lIR6LljD8tIt8mXNVNrB00qchPOL6hNq6ntHs15ccmNtrTWWLoxZ7lGytVKWuVUNpJpIWkETEu20twdx/O2IYXpHOiYqWbJRLKKwPB8ZHCJ+1OVEvPLmuWXNpMZPtlh8e8h7KHqK8sch2oSuS/arxATrZrQrTFASI+EVvJkMK+yceHJ1mkc33a4YE1Fxh6nlH1d5Q2mDKeTEdqKrKUKK1aUinv3VDAMmbSHGSIJUVJr1cqoUtUlSyl+Pf5vcPYTwr9WHhRJoXqgdpe9A8DykyaEMKGqZMs+qD9FpYP5BzrlH79OJvzmoEoRzoMN3vTn7LT5albZOUDDvxUkqRgyKlfS/A2O9TY7elXbQ1040k8l9jXMSx2q++u6b+/N22wPFTh+6ht/NgykIs0pZ/4iNPwwpKk377+7rrcxTyeYDfBxyZ6viz7amvd9lpz9uP8uh2ZLGs9B0+wau5s+9Lr7Q4oWm/zao3plG4kIxDcNB3nC81vBp3tqfs5InmeUO3I0GKYn366yEewRVDqWWqgxXMO9t9YuuVpMoSIYfDk2N5xyIuvXYq5u78P3CmRSHsQzKz/jm1U0jWP8LQ5f2/rIzSlVZFfdX9afdSBnm5Ornrf9/pRzbw1Jpc3f8DNlbQKtb6+82U8GktaYwRjdrbo/yF680bW5ipz3YMm95qEzfHVo9l/tu9/O+QCGvLcd79bE34yjuHhWII9b8izPX7YmexVMF+89dL9Tdqn4l7AYsIpU9qj9yLzqs0OE1J277kqhlR8FE/gQqkdzfW5fs9ix0qE6plZvV4NJvlmp6Xcqj8rc/YfXBkjuNvmSW9Q2XiKYlAeho92EfSK95Ae0p55W+IR8h5gqggUJfjT7/glRuLe46pONalUKojkPZrLMI9v3LD5eVtfunF79MnPMQHou6Hf4+4NyoIOz1pNZbSrU5DwIBNmk7VXv5kXB3YWM/bPri9wMqSROCMHvaYb6qYTr/u0xlRYfsre7nqlfqfHx+QKyeQ5yzuW3vituy0SOt+pdVMg4zCqyI3KvEBywb2OFnxp3h9oVUpNPn3NEAZ3jIRZ/hYbOJ3OyxDsP9K8qFIrJ1ghzLirI+GbXmFah8j3dje/LaFaWqmmZJDuifO1K4UAdMm8MeUvKWRMMfp5SFx6Rg7fnFD9b1LhMFii8BDUGRVNzadtzh39eWHa4lgOryEbhOXM8DBVtPB7sveo4yYoD0dWXoXp+Qohfpwp5MItwvK2uW6xtzSbc9xxMb422I+9Un63QQrt9XZucvDzJ0RSkOlXPD4VfbixeykquoYGeVdXspJ+jcWwk6DLSO949j2cCrQ51anm0Y0qHtamuFQ1n7MnY2QBVmVrUTjR1GfSyT5X6HV7jpb3Njl3Z7uBtZj66SO5v6s79LW9TFaEqOGxSMwt4ZgAAIABJREFUfxF6JAc/mpT/ZpAtRSXNlb2dsZkn3ejAJG6y+DOycDMhufDXc43E+tICxuqySLkfnbl40hODevxftzt63DP+lYl3t69V6RcpiiIJlQ9xHBdSIHcjnMBhBhTigiH8m/cZVvGfAPpVokISKZiLHPlZFi+ypuV0Bf8Cq4OktXQlXBeSZZqXKSFFgVlepG9oOm0hI5qQSSm12FRIjdwVEJAQMhUe/x8SUbhpMDSEWVzKgm+i6YCruNSFx0tNDKTno7PCAx1QtUiGYPBhLhL+cZ/QM9kZqcis4SRVK0gWUAg0kKqE1Mi9N9OpGI0UaRrMGdKIHVO1lHwqRmPwQfqSm5AuUnx36F9DcmSxXEATvZrgw//Hiv5VgFM6H/zjDIdCaTolpC//wKo2nQoXuNCQB3KJV5Eq0hRRX7kK2kwSJl4q3KlYHhVmgzCL8ycWOOLFK1bCq4PKJdknyfB/RVyBr4Ike2UZezxeKiPBVUH92mgJYm68iMMxhk+TKnUBKuOK8dWvr26FtB4UZTkghIKiFIgV+AoHg4Js5H3oF5HkTf2Fi2GNCC9hlb1pmgZN1ufbWNVBXUhz4Qi8Vk3no1aYZDbEhuOiPsQ0VORN1I+hIhFUp6uI0FUEQxnOVFGQCEUz1mmtkcCJChzN5GK6l+lWrdeFxBDi9YiRXATdiohwTDMxiXNYPUtpZqs2il+36jNzfKwkk5/GiiEPdC5DkzQUJrHQJBxP/9zNH4a/aB6EgQtHB0J0MKlwdFCgOZ0E5lyijAIyHZSpxAJHUEAz1rEjTSWDMHtMLlRQZTAfoIDkFSIDAhPkEwscgeORoKrB/Cp1IYMabXgoEik+jdiB6L2eIAoFEJeycGGzQWBjIgqIZFBEcQV/DSh4GKDzIXg/EQqYip/gwAfDfCgxBZ8Iq4g7qEGQkEou+CB5BiqiYirCWk2t6iB2Tf1HngAZDJKcucBxI+/gCGY6G6WJ5AskkEIasQNSRNUwXeRS00DPhsJ8kAizQXNf+LGiwnxgfFypiCkLnAp3PSH5CM7cHVDguBGcIfL4U9EY/ajzIQRV84lSUtQ1SqUYy4NmSaLFCPKSplaqgjdVgeMi/nkN86kQlPJUBRKTV8SJAOmPaVRqIZ8meOMKfIWDQiTIe2WpQhYrTQUO+uRIHgRqvf1iXIGvcBBOGbEQ+iVlt+J+DFsjpDG5wtSoaNP0WyTYinxY8ykKpO9wHtTUciykZBJbguPGTAnnQZNyjMIJMISIqIgQvSkqCnnxOtmwik5rjcAJcqXZ0YxAhH9nM/ikDyAQWwxrBGIznziHxQNOsEaz8RjFq4ZHd6dyfDKgnM5hoei3dTAnPBuEkGsucDztsvZzgDPPUpqqku4Mee2c8YMHPfbEowMfmLntnmEvXFuf8HOCoFK1GjVr3qS+XeN5hUQymL6j4fkXNKqRK/Oc+r/MhZDoEPaOFCVGpOkPCqYsMZr0JQw8tUxXYmy0tCXGCLNKJTa+HxBmhfAIIrnoB/GFMU7mFoXbFaYxM4nndno+mFWUKJXMiXzMmjGrKFm9JlXrPNPVlaCiNCWmouhXUzlrPobmT9EdcIRKU8hEPua+0EvMTUynYiXCBy/XpFIVOm7gbJYkWqJ8DPHMhdIbGOajs00qxsHoz2JJyokvMT4mMaIl2jQY+MPgP2WJPtRu6qmEEqU5ZdPCMJ+NlgifU4kdU7VJP2ejoiSLTVkSHN/sXxEvS6grZY1nwkdnFYa51UaJqugM+ZhaFCtRGnPYNMfPPxV/0TxIamTKEvfjG8JJJ02Jmg2+J52uGFyg302XG0V/JPsM+ERMAmzDLHBY7AgfPVqmKzE+ZmHCJcYHe1macgZ8Is3HrEzShkskgJ8DFUX5JIsaK2enIl2klCXGx3QqVuKbllxFuET54OBgykrhEicPZeJgFAqzCsN8NloifM4sD5rORkuUjzm+RUusaZF4bq4rupyF1JtmZqK3K8bnFCXMB+FllilLVEFYFebOMnWZSZL4poWhy5yixJnQqcQ+rapTqSipIqPrI803tyhV00iTixledmbecRo+SQ5rblS4xFn1KficiUgGAeZkjgmx4BBV9rlHLMydCVSFsGVk5ebmVS8uPLZi5rKTWd07tRe84i3DJ700pFvnviOmjLo3l/QG7QX9R05+vEengS++8tD15yt+PmYLFixYsGDBwt8WVh60YMGCBQv/MJzdhBBPXBVFliVJJlhG5ARZkcgmHYfc37ykX7fb/q9r9x/yb+p3+fmNL+nXs+nxB++/f/jYry7ocmtxhizI+hIaCxYsWLBg4W8NKw9asGDBgoV/Fs5yQhgDwu8c1DSFZOs1bYgkT59n35gxfkihxtRo3qBhg6q/fv+VlFND+XVej3tGHFGdNqQmPWZqwYIFCxYs/J1x+jwoW3nQggULFiz85XF2E0JN1aEhQvZ7tdrNCp179+84qTGE//C671dt2LLpk/cnz1r4g4IcLrddFHgFOc87v7HHRspWGrTwL4D5oci4RyPPMcy1mKszn0pJY6aMHo/SnKKcOczXpuRjPpVEcIYwLjEzOVtWZknMIplPpST7O8LcnH9Gu/5jnFUeFKw8+NdAStWnPGjhFEipsfiD5iiRMmKk5EOcAU3SQXMVKetKV84VzZmQnZYgmUxLPoVLPMWZIZlDyrrSl3NFcyZkf2WYpf1biH1WOKsJIbK73C6nw2lnJCq767DhzbgfPvx665Fta6RarZwnt3z67dGOfQdcXodZv3Z1ftuerQuYvCv6zhhzfy5+bRQVfSHEuYX58c1oiRGZX5RiemOK+R0GppcZnPqJ8zAr8+VmVig9qygf8/Om0RJ9OFVvApncIuPgGfAhk59hNfNJUBGWENeeWPSDURJzi+KaFoZZLWb9mEWNljN5NjdKE1Z1arGjNKazKWjSihSloQhEE2TKkvDYsYlDHKswzKeiJUKA91lKV6J8zJJESkweXbxkAuNItGnmKoxivDrFoEn5pLhRonygXiZNiYpEgfwUyVKIjCssfnabpCIaOmW3hlV0uqaFYdZwkqoRFo80C6yX06vIeJ4+UhdWkbmieBUltyihaVGp0zra2Tq+mUMcqzCSFBhXTi+Pzuf0IkX4JAcEc3D4C+AvmAcRqVFpSkS3GlRMIS1VgdAVNT98hEwm0KiEN50kVxErMRONfwtCQoljhd+1kMwhiY85mERL1GywwEbT8E41kWJ8jeQvw+vNTIyDET4RFcXziRyJmbGuVVPBB6N8zC0yN82sZLOqKY2iNDJVifEBPZjOhmmiKtJpUoidwCfSClOJNY2MBFWzGmNB3hQD4/PFqfkkszKdNQioaLtQ2sDLxOVB86loMQhwkEeYsx7qYwUfwau8w2QMiVIWlkxomnFhUmGwxZ6FiihdRyxFUHGF1QcZVMSnz7DLTtm0MMwCR4tBoKsobYmp2qSclCoy12KUs7LGUwWQiONjy09T4gLIqRzWcHyU3oqi7TrD2Gjy01gxCDCn5LAZVyJ8/hc4w30IId/LEu3p+8zElu7K8kBIYxwebs+0KZO3lTodqr9up4cGdaofFJyhXQufm7lcIek2XYf2bVsloAmfvPbiNwcEp53+H6yVwXvYsopTM03Rkf4mbonCb5XVVFJTqCSCKPDmE/qG26qcjkajGBXnN5WhFJuWvGcyBtiTTPN4z18NSSm2IdShYQOkaPyJVuxk6m0lkUwJCpLAUh2qM2W3I31XVo7k4CxSWEKh8ZtsE0xEw7M4WtJIvJ2UW3MCt1Qqwnz0F+9qafgQuoQIvyUcb3lM2VRnKplxfQLFYUWpLKXa9L1yUsguUzx+4zYoUo7afTJIRtH07bPwVmxpVC2QvKSryK6kVhFWDJJ5/d3EwIcybeeIKfR3Fkv6topOrOoUlSF9bxzgo+Ftr+zG9qaJisahTUAij/CWktnITmNVJ8PgU67xOh+bnWDN24XrqkfQHTLoiaBcWlpVBxGnEJob0Zlkiu1WCV2kClXkNOhRMgc5kk+HoYE8MqHaCSaDSN7mywDw8RNCiJAgBxXaWTIsZAy4+QgJinpCBEvTXIQduJlYQQAjOcwHqzoX2WGCZK4MDsm6SKqm5ThZj53R9DeGR4GrRsjPS2WcCBxsioM0bUEZgcZTHIjhJFi3rurk87qqfQQvEDKoyI1VnRKaH4XwVpOIyUSpuwxU5NUETgM+qIBlIS8kV6ZhFfGqelKUoN1uws4Sxo5hCY0j8cukBV5XETQtpfsg/OZrRaSwFTGqjVKxVUdzDKHbBnZqUpL0DU7BqtM4Pt7sS38p+ekdFvwIVJSNHMlcdADzCi2kYj4QG+36tkgmJWmkQvNGTAOHTTwbA3QZ+LuqaFKabQYhRNM0SdFmFf+3OJt9CP+KeVDDe1QyTsmjG0ASkIqUIOPDkw/JQWL9p9y6CsmMX6NEBP0oeszyIb0WxebTkMrKdpvs0vfJTO5rRJA845coAak0KXoSz0YBozhJYwJQi1P20LoZJ1MAHzogkgLYTKbqjn9RbZQCDkpI9pEBsBZGdNOqzSQSlkeiOInB2zNma24ydZDHebASBcH8GMnJKA4TnzChyPgUSgSB3XJqFcGQw0+DijSb7LDJzug2SwlkGskxfsjypEpTYkbyaQNgZKxP33TX5lJTDG8wCSQLMgipB1SUoWSYxSUwG/A6yU8G4LNLcbGqTdV3zogSYOcEeShO0PfpzVQ8+t205OoQ3gBDAT5A79YckMLMTcPtQjwUIM6jIMjjyJPQGYaqNbVU4VU9Wbj07SWTbcgIqgjvucAQVBZUaJJHJ9MqUUDRNDdNZ9EwaEjmQ+i5qVwSOUWhEZlH280EhF5dqYzzoAMxWaRNNfHB8iDkU4WgpudBJ02mikBghIKinYTMjLQMZHekyIO4XRAHAgR0GapCp8mDEHVBRbKgqkSOi/A4cNxLViPCe/SWB2BOo7mlDJjSa9hDEgXXwtao4qEC6yFZFd9RS24cNK1C5Xmcv6hswpV4Ngwc5Ikg5EEXSWdRqfMptKhSEYOKDNopsDNp8iDBK1oJj3d6y0QOO0HrrBIah4ccmhAkRFC1S84A4zT3PrYiiGm0H045FCer2FWUMFTEbg+jRIqHnIKtWnWbd6smDD6E6iX9p3dY1gcDTrDGXMqefFoHNKQMrFqPjXbZhb0s0Y6gCmhLSI+NMDPMkNM4PkH4cACBPM9qkhOHqySpEeaF6BABY/JkUz03OMMJoQGN5ziYHtEUCblbECXa5nSweBNhMRSQEMNQKowMnU4HhbdjCikUjBIg9NvtDPU/2paXwPsmhTcaSgQ2NRLmOfiPiqd8yQQYcJmqkvo4SgPq5NNhoPB8EvoJ0+A+SSLQ/Y82eoikUlgVBjgJ2ImxrSWJA4eJlcGHMvjIpJCiWTrAumAEhj+Rih54kwn0ukhj928BCTpFMi+cDAjSpmEVEaAiMqWnY2j/z957wEtyFAfj3T1xZ9PLl0+6O0V0SgghEIgoFJAAgUgGPmyMTQ4Gf7YxOGNsY+MPk0zGYIMxICyCQWAEkhCIJJCQTkKnfPndi/s2TJ7uf1XP7rzd6dm7d9Lp78O/V7+6++3rrqnurq6u6jRTWCUYYjzB0C55kKyplpjSbcRqrPAeGSzLTLndwhMtHlYWtCvjo8iHpCmwXNQwDi+PsOuHNk3n2DTgw9MQW3nAWZTkI1qgpflcBCEP/So4CaU+idLY3LkOg862iGYRnNa4JFQ9HJGPgKWD9QmV8ZeiXtxChQyjLYPx4oSHGExPpUHLbwor9dCwdBwuIj3lA1UazF0GqA/DiDZxMLzLTGEY0nAvelGhFoG/AmswYusC52dh3AsROUAi62NIEXmHFFGJ4JqqEydekuRmb1LUoqRpFV2DGXXMwiHzNhzMMDukMuRjFhpLAWiaqUsRSS0qBlh3MRmh3u/FUcwB1LBE9FREbY4hrVQQuLPIyhS3gjoiDnFkFmhRiWo21TAdDUiRqFGQFAY1xWDBoEWJnAb0cULtgHbp6ZozOqSIDCkiGB1ZFM08ES47M20cIiJBpQHBDTFYiA7jA8tOPPcAW6thiK1CSG01Y1TT0HnnWKUp4KGO+mqKHNmCMIVjzQ+C/JNQdwsGFioINWNYB1LOAq7lA1ingIYutikYQ5Cxnsb4ygPw0bp8wkST05EcJ9RZAXyYMNDIy7iFOZD6KnC5mODUKtE8zqQaDw4IoNASm6GP477mDVqCHg36JM1CPjTR/HT3M0+FuxEWQ0cgOhR3UvL5EtA4C+TDtWDIdAIAmuZAieBNArnRrAK0DqaV8H+IUVLD3KQwBRihNgdzqeOwGtJlUE0TN7xgREU+xeDduXpLEliWWQbuUUoRFVkMHHq4jVuCDJ/h5k4hjcVNcM3woxlHxfZCnmilftATURZMb5AGJAirLjTybQFGvpgTNArWJ6kFC7oR5/OdItA3WWCcYaHuMT+XmwLFDS9oF9j3SEauz3NJUyw08ijqXsTUAqhS9IMYH1gu1VQ+6HeIaaZ+0B0ygAUBjztSwhtV0GVZML1BEmER05Lb020MclvACUcirIWIhX4wEl6M5n6gSPlnSadlg8EP6HpcP6ic5MCXO+ZS1OgHCwBF3RORN1SriS21MRSxK6LCYLBg1hxqmBRF1EyKRS2kH6ww6Qc5LnnZ4LwcGMOq1WG6zdAFxGiI1IYB4DkQ2AeKs7IwGDor02055QARDdNGWDmWEtSilQxYWD16zCvqVkxKtRGmJVFqG1WgwoiBDw5YHPhFAI9JWw2CiZmeBdEcIKG4bWoKXniedBTgiBaE4LClX084+G2srMCXKTAd/8Q9fexUmULBt6cJQDNkED1cQD9oaH6taGhRnD+UloCGhyaH5X1+pEsAJ2f7FC2PJvxKAY2cctFSG5wFMAFWBTRE8rECqscw2Uv84l0EkAHTEyQD/fM1WF3hyFKGum4muOHFmemPFm7XoT/VotBqgKWIA0seThTQMDNkRgQ/JpJxDWdjAzRSiXHdNafNA59kBSICUZv+SAENTkN5VFoEIVZ4pcarcvjlAQzKgrboUx+GRC0ay2dLQJ9kzkNJpcSpJSOcqAs58ChaU2t4mqtxvRKOD+Z2AeenWtgxFuF3Ja6bPN30HQA8k9FbHmvDlPesumOw/G4M9AXM99pxcvsS2FyxnlbGaUkGzO2jkRctZoR7UAAftk6MGTgXz1sf+ANWSvvpAkimLqp1UUkG+RDJCqo0Rxc8GhgoonFVqynu9/OmMS/wHKjEwnJBdxDskcRqcT0AK7ZeFIhI6p3YRxdgNeiI0mgykuDO8QAIebGhoTU7tKNT7ZzNIzj7ze9Wgp7Rlhfftm8JbHg1HinxEpeBbvtpoMvaWqvDWtBA0Ea9cLtOdLUxFuQ4w15v2JFyQmhQeiAOHgw9gxEnGE8X830kKYBEko61AFpUTiqVpMaVNaqsElvSF2GSpHGjFIzlRocEeIR71gIsvGvCmST1pEgbodNnSbNJXej3zWQsl50CTDJgqrGfNBJBTjCdCc0sbNquyIPWwQ/PIyKvQV06sL52CbeQ19Nqqo05kp42dsAoOOHYMBHhqZE5Dz1V5dUqrwwfsAs+C3QpIpWPtIwoIuBmRI4Z1WTk7gFAOyNYYC6BdwezRfxhp0Yw6WhRBmuzyPNcLDxfHHaHbZcsyzzqa6ojXxAeW34QxG7EpWpng1BUFL0gi5qVvXgJxB83oB+V9T+OYqH55QOJ3oFpVrm9sdCCQSmdyh7OYiMYsfxJvA6T11HJxzkYGy1Yg9ntjYO5KSBNYnR8ZxoeNtw1LCqL/IYd0OhxaTY2l2BNONreiAcFynDAc0bNa1T2A73lThlRNY0fnRHgMBd6aM2H9gIw3Byv6VmegbJAzwMa7tFmYFiAiMxglCsiSgn98v5Ed0HUIyjqfFdKUceNyl4w9WO8PslH1N0xgRZDO6DNtljH4tbaYH2eS6roRExb+yIW1ZPaZDSRoHzyAD59xphtai2DG2u8jThRyQHuDmm+5s6XDkApk+FUOa4kioiAz4Ixv2Qs6UI7c8IE05qrkvSDpB2JHfMh0G8yypN6KUYLNQA6ZdOxuy9yYem4hU707kEMAM58SPyAmAP3NynqE6Q2zKjuoXNt4tsCRLSukA9wOGDtA4GXgpFyMDnEyGut0nRgtExhbKWT/bkZAOv7xSzUqi7Ka5MJWZ88QJfNaAuLtGWAHzxOaIqI4G+qkZZLbttLYaYEXVbjeRcvJB+YAi3oDXCsm5O1hX4Qj7ZotFc/GHNyXMlaX7IiPnBjArrDYOyAHz7o+jojk+4Gg+NifplCAoqIxjPOPvBfo3F9PBlNikQEVZrWZ9pax0ysic7GfFekRJTPlfdGNB4j5fW0WKuhLfvE4gJxYRl2gjamDh+koazFgwd5A5qwrVwCXYs5XtHOgAtiMrrL8/f7ISwdWXsdVjAPAr2DFvDydMQJaOOUXoq6xyzLFEamjYxMuRv0ISKKWTRT2gc9NcHr48MH7D5tpsNcK7HH3Q2SfQ5wVjbn7AFtLIcjdW8KjGR+PIK14tqic9Azmho3K62NitqnINrVvYRFceT43igtOrEUgll2wzA7QpnVHxU4sgWhBKobehQEjMlbAUyHERLH8tl09+Coe+xiABnHWmes/ODjhLqrB4bO7LS3/pBp3J2d9GcnqVwdDdAQPEarbtxrVFrCq/JdZ8orTzkKSrSIbbmVQosXxjrTawv4gKuPjMqGfWZ9CVZWzQePH8jtAkwHNKPSrm7YBzo3u6fqtgw2aDNBdklEx9Z3qmM+LM/WPvAMWrANgGvgoDw7u/n7OMCm14aLo/kqyfqUpmZKE3M81q5oX1YW5dycDw80hbGoNb5eucbQSGdm0p+byPNJKTmrbdqrlZt6Z3zqwacILT8PoDhH8Oe2ftel7tnBWY/1zvGoy/CNi2WQt1/s75S/94Dx4Gg8ft78MwvHZ0KjH018w9Va29xTH9N5QkBd+ebGMsCMxxLOT6s3PmDvdOLa6QeeSfHmba5peKFu0dm3c/I68KxnNi5Y626NND97tUzSJFbi/Kr+0/vLtzvC+d6TTnYsHQ1SP6BdYQ80Os+66d5Yi19tnHmZsbUh8DJDRpIQMUKtL4Z3/Vt0R5Uar4wvGRe1kESsjwYqZxBtkbY/oX/Lo/4To3POD89yi0VkXW1fe5+2ZyKefOzspZzltZHihmgAIkp0z5zfau/fLowgv7QElxJZ3qafByP7qnH9NfElA7kSKC5Qxcf1a+bZ0inRiU/pXAAVY33yIVjtpCScHzo/us24c1yv3PgHTyIlgyQ5EQli6/fdv3DZB39UKsePXnriluDEUN6eXSYBUXPn9vIv7nR+YYnSs1rPrAzRxobW+Gb1msWYv218y++MbJpP0CtkNDAFGdPMTy/t++u5+8YMdsr+i50Ipm75YwG8Gae5O9Zf4zP31M5ZZ3QeE+Dl6pyohSmsH9a+t896oByOH7/3GcooI8iJxg9u+jZMuR6bnPyc5Pw2cbMXV1LAi7vEvlq76Wfs7klSeyu52MDztAFWXN5cvYsc+AS9wUvoe6ZOenZlzQIPsxczAMCfjWvmu+fv//jS3nFm3HtPHEdoDXKQcFJy6NZt2kISvMY86/Ih2vil8K5/je6sM/1RBy6xo3qhiAK9fce6a6DTH+M9+pzg7CED1vpW5dq9xp5KOLllz4VcsY0Mt12iBzZ9KwLTsHjqutnHRror3xhcBpiTGom9Z80PmrUHWVjmD5zdn9sHnG65xbDEzMz8Aw/cP2xBuGnTcevXr42i4l3qhwwPYUEo4Zjwg6imejC6tPWcna+Nidtv5QjOiU1Pm/3JWR+Axd7Urkunpi+KSGuQRo4+4uw+6ZPNsTvLzeO33/lGjtcKBnUGrxK4O85+X2Q2xvc/ed2eKwr5GKSyZ+vnlqZuttx1W257Q39uRqOTcqt++56T/w0eH9v5EnvpFEE9rGkG4FFEpXHcV1prb4Ll2YW3vkUndm5HD408sedK9924/WOUxevveeHowmMj0h408lCf6sF118xu/m8tqv5B66UjohYPHt1IU2Ds1+beW/k8M7ypBy6fnHma2jSC80Jr18mfaI7uHG+c+OS7XheTASsnRW142tJ1Z/1Tk7Yv9Z5whf9U+KFYDF4RpY9Vrr7F/NWGcP1v7X21uhcjjXz4qU0fWdAXHt9+7PMbz2qxtmKceYVXvjj61Z+Wbx6LJl989xvkkeOAusE8HnzcrurO/9ry6Zjw5x184WmtM1zm9rOCQV2JK9+e/MYPR26s88p3njtVLbF8jeT8+p658MpvzMJa5a0Tp19ZO34xCbS+MZgIMaZZn2nc85GFu2pM/3PtOetJPXdKJrtMnyHNP0u+2ibelcn5z+GPWyKdnIi4NKrv1b/2S3bf5mjjy/f8rnqFgcHiXHM/sfGjnrm4Ze/TTtn3vFDpMuh9k1R+ufVf907ePBVNvku/QjUZVNrMdyRf2U/nzw/P+M3O5S2qGnleE5XPl791nfHzNXr5+2+PSSk345Aissl995LL36tr1faV81c8tnN2m3UGRI27b5Vv1b73ndr1FV7+/ebLRodo4wFt7v31f28E4m0nbvqd49cuhBFewexBLMSoaXxm18F33r17xBbPvee1k+46PN0a1EZN6B29+YWTPtjS2k9vXfDMpWcUapHDy/829oXby3es8TZcvuNN6p1Jubcefe30986zxkX0tNewJzeIp4pohJT+mV//HXHnelr/h/KlhrLWxW6l1i3x/r/2roti9p7tW561ZmwxirO37wj6QTFmGn9/z+6P7ZqeMEzzl79LozKu/QdA4JG2sz/c/pmFkPz+xGnPr28Zpo0fnr9rxNCuvPt1o8FkNHhXCLVR6EvW4pdO+FCbepd7F1zuP6lowIqysD9cuWqHdfe6zubL7nwDvvSU96cs0L2vb/+ntrm4ffop5++60tNa2VuOKcBAKyWV67Z99p4Ry7NCAAAgAElEQVSJn1a9ddtve1OOiQQKSnv7Gf8kSrONuVN33/803fDEIB9YIsZRacNxN06s2QGLxsIV48OEnOE7FOAuZxzQ8inv/9Z3//7FZ7f8KOo0Tr38dR/869eVOi2i6yIKfN+P5HVhdKuyk+AfT5JH4KaPBFj86KHQIwVD0bueBLXGFwW1pBCxFxAELPyGYO+lwEPw0fFidJdKzc2wN8WnoC+68j6phomZYnMtLEZoGl6PkXyGVUm+GJnShDQMaKAgJkLWYfhI7DaNCig6X5m0PhrywR0XvH/YZa4Wl54dwVCEVc0QTOuDOy6hrJ78vx8xJbsAELMwZoH8fwAjhu9hpk2LKb5SBZxzBYUsyK6SNqI4CON2FHf6sBXFSRg3o4RKooDELRG2FYTEEDeWEHwSpi/LuX0o/8TXwzIReTTwaQj/92OaIq9TShFhnQuxdx+D8lTJ85qPKWHaZULeYi1EqJWQ9QFhHqLL0m1FoGy6UdIJIzeM+zB0Q0hs+lGqtCBqpb+6XZbdVjqsNgKRJ/gSj5Z43OBRhvAnJHq9vcBhXZ8mpgKCQodoEWLvGEQkLByGsj5Qda52a9az8tAYRQQpHYVGJgYBQW2EwlyRLBY1rcmjoNc0puGbxirqOr6EnPJZiTYeVkTYNHqoASudOoooViSTSFapiAhaRo4vPys0SKYFy/OMvGnN21gqgbH0W0XLKFMQunz+R+EY9IN4R4N2IuZGNIedqHsFFE/UYtpJdDfRBlF3Y3yDTg4HaBntxNQtwO41J5wiHpJP9x57PrePhmvd+/BCAyPscl1B6mYnkKHuhtQN2SBqkAhNC9IqcVAztUppfXpXSV0adKhXiGB4VyAiNxWRQN/UydeHpfVBEckVXdyhrqsUlKbIsyM08h5zhyB2WTo8O8x1macipPdWSiLQXV93AwU9vSNfPUBWYAZdTS3IhcRsxdUIeSfgjYAv9eFiwMOAN+V1eIrGGexwCPYqh5AYiK7lAaPXJkEhdnp+EJaLsCzsYEoeIX2FIpJdHxVrPqagNqZ81JpkiLs5aOTxewpDusxNV24ggiUX6NCmR30IlYbEpocDPRV1Ya91sErdZclhtRFFzXkzipeiuNGH8CckQlYq6lDzPKXfe/rQ1SLUxqL6SHTl5SAUkcokwy4fkrQU6aUI6VHPD6peqeebArxxKpvmxjxtS65pMOkK8NvNCEL3hO7K/wdRc/GrFpKPvwJtDIaICBPlLdmuiIYP2O7ElQ4VUXoFlMopR8A6KgEi6/SuHoi8ac1QvthP0MNwXQ+GIc1fqTiacAQLQgQhqGmZLbH9yuefNWW4gTCsUsUpMSHcTtse23DCti0jetxJWK1aQccBHpHTUqVqW3ic8IiA6PseZg6PWRokG4LLBMrjy3xWUFwPqDRTw/DwfPpY5dMVGpV/YVlq1lGnycjU9D6CLg1+wHI4ZnzYEOwvS80tpFEp05SUJiUbhhlNvguU7iDyvuIwzGjUItTiNEaHIj28qDM+arpKw+R7FIWYWSv1WZWPmq7SHJqsR3AoMWaM1Kw+mqxp+RZluFwhgaayEDOgShFqWWpzipqWT1dpDk22TIN7WUXYp415LS3SWAzqNwSW+fyPw7HnB/FLm0MwI1GzFJqHz6enWkrWMk3W3dj1yjf0UlwBnz7VGlqljI8cHflv2/bw8Hwkqx6RkpWjoYcqa/m7jmpWhivjcxgRMdFHQ3AXWmXST6N8XHUAUzikBesX9VBMaXpNy+dKPAIRHa7LDl+lLpdufYpxWUTsUHhYVoMiyuf2MKMZOjNZbnzay0OwS3OospZFrT5exGco9nVZPqsfuzSoUflGpZjxyRuEAVzuNVUPc9pIh4goTcz4qJLJMKVJWQ3DjI+a1UezXKVhmJUFHmYYZnweCViuwcpAEM2OZm756s+0337V80xvkeOxpYi81qOueOP73v2XL3rpaz/0nredtOXkt73vY//ncVOLS0ts0xP/34f/6fyRoJPQzKyswiqswiqswir8esJwP/icVT+4CquwCquwCr9+cKQLQsI5qdaMG77wmQNTj3/mWVNNL2Gxyzde+M43P/+mT/z+q171qn/Zve2dLz/vF7fvuuDZl1lzze3nP3mic/uN94Vlk+ZeQVqFVViFVViFVfi1g6F+8PdW/eAqrMIqrMIq/PrBES8IcXPUKJtLP//st/Zd+er/MxG0gihyTjhV3/fzH946c9zm2o+v+YF+3Kb7vn+ttfmME7dvOv+8s2++5muLzFA/GLQKq7AKq7AKq/BrCKt+cBVWYRVWYRX+98BDWBCSOIqdev2Ob338F/6ZL3jaCa12gB8lMQxKRRiEbHx03Hbmd97wi87a33j+m84bvftr199tWI78mPojAep7eOoLeb+OoDbnoTRNeRFpAPPUhwG1Gvn6qEWoZalZD41GqcORVSkj4GI4LjMZyidjpKQPYI/qUGRHRKO09wja3s9HzVJpuPxofiGKvhqpHHJ81CyVTMiPknH5LbdBFANFHQozonwRubIOx+oI+KhZKplYUdMOD7Jy+SJ6OEg1FDMilUMXlznlny3go6QX0vyvgmPKD6rd1+vETP5qvxT2kZp11GkyMjU9R0DUFg227rB8ujTqsw+Nz6FZ9XHJZ+VoVsLn4dNkZGp6joAc0g+KHpXoGish7VgX0z8zRmoRanHHjoiOiEaVTJGI8o/34UpolkWkltIt60j4HJps5TQPv8syspU0rVvgUOzxkWx/vbRRaUu+XSumOfpw5AtCykq2RZnhuNNf+q+bzrzwqSePiMaOH02PPPrKS892/fKVl5/f2nf3fbsOfOfaX135ppeL26/fOR2WLMofkYbg93jwW9YqZjFMBEavV1/NRJSh27uQRnJXMXvRc2V88ln9NL13YVE7ZJB6FbPupkKHphXjYZvWV5YudEMYCmKiTjBI6KH4pKy6gKIuRoz9gMAIy5irxWWv+epQdDF2+QBl+qdKoPfxYUJnwpD/5xATezSsiFXKp9s0R2emzso6c/qwjJ82ZKXeS9cGYTbRLQVt+fXHtNMMopvEMPH/HGJ49259CEv/NPD/fkSyXtPS5heg1msXdBlVdV4ipvd6X6nJMqYEUOIhuix7C7xsoox0U9f60IBES7eNrhihaWqFU1Fnb2YfVhuFDMpXpppDWQ4h0ex9PHclXU+79VG1CHFQi4qxS0DokG7FLstEpGR10cLOxQELNTeHNw2XEZIPeDM+BIWkQBGtQBszaSjYNzpWNGCpwqGL2cCHhdCQsrC45ZfgVeuaoYR0d0EoS2aZ0s09VuBY8oNoMImlY4zpPMqw7JIG+oJglPYCBOXtWgwKv4txmQ8bzsfquUuaz+ori2LEeUnEQcfgTwWxPj2LwWVDxCBioqVlfIY1jViZrzSFYQkT/s9hmngYPrLaqRovizqHBGuV8oExWFhWWlxqMYCPiTQFaIguH3QWSm6GmVE1uDkM9V7TwAyqHLp8eqJ2dOoYtKygYVBbxzpL4wz2SrepXupD+BMSMwuWGr1CNHt+B0Wk5GaYWp6ViAi0sVjzMcVKv9JBMUx5voi+srBd7DBd1jWqZbNb736za1qYaHclfShRZ1ENMsVTyzJll3X9IExFtDxCYuYHoX/VTs8wLevQWpQZefXxfj5CfunNVqSXoi39YFql1A3lEBNpt/fRD7KhTcu0CKPGQNHFmIno8Npo8MOL6NADNtNG9fEUs4EPQ8kQlkqAKLraeCgb29NqmHhzbgzDXCyKowtHEIcQP4Ya+XT83L/90+d/7h/+6ub9ofC0F77t7y5Z88s3vfa99pNe8keveK7w3Zp757s/+OndMx2++Qkf/es3/eRTf/Dh62bGKvoj8MltAdNfFjlSNxQAkZouaCmP9eLo7QAwjzEijKzANRLa2byljwBNDjE9+F8s81HoBChLyofxqNupBcA40/ED9EmkYbhR/NhvXy5FPdD0RMYnpHpYKW4W2sA4NjrYQqhPoinVwccxjISO8TGrvIqBfRVeFD+Sm7RYm0K52DSVjwQB5iQiLKFcwyopfFBAUBGzDUXYwk5Dk+dJ5Ky6zToRjTShOUm1gIust6u34HFTWCXuqHWWZNRjnZCGYObsqFrQFzi1YQmLAg2qREpJGXyDwgppAuaFzIeKHe+gv1MLY5R6Cd/tBrAuHqN2lVoJLtmXSwS2GmVLImgI5DMqqnI6rnLCQLqLFJomKsJ2SBq9fQCEFNES7QQk0oVWLhIRwXqLjtaSwR9NFtuiSKspxqr0uAaiZuNkaCjwedKKCbeJWeEOH/gWJALWR7AOdT0a6JRtGS8z/ACYUhylfpTsWnBhQVBKHJNbapWAt8+8gPkgurqo9n+2qx8SkjRpOxFiUjfHNAN+9FdJyE+uLSbRTBzCjxJqdWFgVtRGlzWhF6yuNhY1jdAOa4M2AhMrqQzmZyACvQ0d5xCzJpxhfJrUdQnGFZwg1QJdlDTQpwukA7/X6VYVRjg2bUCLdEqhXQtJBPYlCrsLPxWgB8CpJmRF2mjFFWidqo1UhnUJ9Fb/gC1sWjpggYkZFYsI+jo02iBwPbH0uCTw09w5AuyPSHe5FuKqL7IHsvvB8EGF4jgJg7Dvk3V9IMA/mwas5YdJ56HCkcYhPNb8oMBY76bjj6H087wxSoRbmsc+Cqt6VBH4lfkBEEjEInsh0QKWmLY/XjSsoBTuI59Ej8pGWFNDlhHJJ7Qaie4xrpvIpwDQOGt+ZDXgtxaMsNiS4X8Hxzo2aCkxXMa1ij+Bi8MiqxJrYcdaADeqByNS/fJVwnYZLfBN8GMiGdW6xnmgLCpDDsxpDdxgC2vQOpUPSZsmRaQnZtkfzyt6andY0rbnOAYJLNe60Vbzwgbrt8CWfBoYwhiNxopEjaNowZgHe+hwp55U1RCgRBrnJa3pMk8T+kg4rg6YdAiHLGwai/BnLa7b3M6NdPSCgrX1VodhPMDja4b6uSMho6f4idjdiqFiE5pdY2YyaAyFXC00eLCQBFDoFKmpkeiItDwg6oOkCba0Tko14qThJQapUESzpOmTEEQ0Fo/muUgA5gvGAqeJGZXtqCaKRA2N88xGpHuwQltDC4wzkTWfFk2olSPsMVHF+gzSQfNBMg3WbhMfrPTWCcqKpgrwlBeKXQu4EVKLa2hUZTiHjAB1WrCW1mnLeICToq7hLmGeE5XRHeboEvpByxg3jFjxg1CNhSieCcAPkno8Bq0rFDUnySKISGpjFf4rnpWxRQ200YeFZT0cy2dLAOZL1jyG0CTWOC0nRaIGEc2LTpsE4AfXsQJRp9rok3iGt6FB60pGVdeK/WAQLYQYn5D5Y/iQ0jTZsXFiLyacTOh2fbg2zscYn7AWjMltdIUP+sEEmsYxRGS5eugBywKdG7UhNg3GRRMGPk2sqFyO6sNE3TYXQ2kbbW8in50CDDR7Dqb3PLajsEKVzUOKCsl0s6Pr/qBeHDU4ggVhFwQPwsgwLYafiBWB73FmlGwz8joxNUsW8z0fVum2wThPPD/QTdvU6dF24j2A9R5MNVTRoFGlYC7wJ4NBXlw+PMbTwzSw772ARYMgMDGRGxIwxFg+KmUP0OHKTU2oTzcC3iCgr8a9VS53yFgCi8PCauMCT24AJBisqRgkH1kl4FMckwQspJZujia9oIUqUJSN3LNhiSjmQzATyoIlJeUJxj/NgxQQrIXlNhIswpXAnT0AFgbFpSlPgyMVAbW4hW4Dv9SedkfBiDDkQRlHPmG3/DwIuVWDVYIZbS/eYD8r/DM9PoJ+afGocJaJloXSCsMNS59E0WAY2R6NSDdE4YdPwyLPhFTwoC2wab6IwSxmx0oDRISUqa4T3Ffws3iDgwAcSnLLCkQUwX+qCmFhwuSGhkHSOTQtn92DKsODu1AkboKfxVcBRFLSdItisPV2FBQISAIsQio6NJ8mNMxCOw4AKCJPT4pEKwxQ1Gp5YOcYqxjQNNLh3BOJFNFAl0E1SpSVGUw1iBv4Ce6pDKyd0gfALpXtkvSscRr3qUCHMASwmYrajYeKqKzjdn5IEg8DKCl1lnxKuPGJou7I0I6FAP6yTAxg0ArjIMGtoFzTQCZlQ3d0Bh4ghsGYV/su4I1EWPStTBs5DPx80zOgDG0aeMSYM9SiQjoNzwBB2hhjsMBYSUnq3JL1isHOqPUhskoaN6UtkrFeh4G0sSAYTZ2TSmFBaoJXggpr+rDgSBeEXTiG/CDKX8YbVEWHTseIHexrFoCvHNpHcQkWVuAFZLzBAhqCe54pH4wtKU3aYD52ktBjWxMGGudu3MIcoOYzoRsJbg0kGgit0F/AitCWPo4HwEfNl3XGrYq4BI/Hmo/anquSrI+WWBru34tQ84YMK5xgmglajDREp9IwSUQI0ECJCU1CrVhEFHdhHGmcw2goHzDOduq/3G4wvTygkec2GGcwX7B0VFfDVN6UA4diSFF7zB/SNBjCWkngCIVJP/oLpUoCN84sU6DFWIojySdPg91BWVXT4XGwhIFiebr1kadAwKFDfHWHkUgZwjSiTGzJJ/Z5nk+PTIDPNeT+eocUTxXgQVifUIwgB/VBUasiElJEOtGBTyuJCgUEZDWt6wc7GB6mqD5COOAHGUaRbkZxsagF0Rmtgvcm0GF+LI2qbHEGuGNgcjw+Ag7NMEZLppYmMMJTVS7M3YQDqrunUI2SxsoaHlq2gzi3rOoBTH9p1cIuC0gU0KHaCOphSBG10Q8W0ABUdTwADGCqwCNp7Qaz0QsLhxnpVKHFQ1VEVLpvA6YKVPrBQATxcsztDMA8lk08pgbhBDBXyvcqSTsWbJolZ1Mr0UZYgwllx5PIvoEHTTlgIwxkGg5pfm/A0sSXcQtVgK61EznwWRgN8ZVAZMS2jgONx0ahbUTQ0cYyNCH6UD4iSc9IVeEcBTjyBSHBLVLcN2KwRIg5/sVAibF2+EoRkVFS0leLKMPtFJn6iAAuw/Sw2u1cJS+2miA+HhkcdxwK6oAncmaYnhCyoHgXHFtlt3FnNC4Zsdw+VMYDKERotHGHVejlqD6Y3YVUXVytBRXVwor0dmqVaGK4HFWBWWFdsSldGnCiodGEDDMug8PLbwxjfRj4dZgioBEK0B/0ZXcBRQZ0JkboNpMyeLvCxQyOOqMJc31w86Worg51ORy4ZzRQU2ODR7o6zokc6kyKGnzqSDJS2C5g3tAaCUlsXirLPa3cUBdyw6ajtXBPi2hjfER6gjwrNF40atAm/K7yKtgO2bQcDWuzjktdmKxPiTqj3TshfYD70rAYmCV43FQXZUcUHH4iH+q2aAd+jPC6NuRMBqYRDYbbfmt0awqmMcpYF3Jba1fktURsE20DKzghhEeAw16BJ3t1Yo8TJ42KPkiV7rC22yS0KDvBKqk6lKbcG3g+5+OWvqli81402AyAAAbv/k4w40cmZeOirhSEQDEOb7RAmpAHo0NPbDlA+ihxtcGinjaevK5u6CxfIYJWI4iSuw80YSaxTrfWGEZUtDM6F0f7Ihhl5MSta+2SKRI0P/1UYIwi4HPvARjSVeHUiFO07YcaskBbrghsXT95vJzLTQGs1s65Tsj5qGauY6VhO6P7E68hQoOwTbgzmi8o7VZXRAdEm3OyZdypl6HaA74QbabGDiy6063AYLi/Lo8y8gBPSG3Ek72VaCMJHTyUU+0ezh84sfD2BIksEpsFNESSmR7RYsb1clxXlIjIAcvbxlJmG6XTz5GgPoZGq3tCGDiD2X0A9WECpohxWLhbguXrJpe3J/I5DxMe4oIQ7ecx4QdhgOmJVfWmVCsnLU/ccg7CqDSCuh7V5HxSBRbas4nua4lZ9tYU9TUk8U75INgxJ6qWg1GYHhUYZ6G17Dlfd3WuT4RT/bkZgGZ6zFs08GSv4k0YiVNUbeZaC4HRZlwb8dZkd/sHaASFudeSPQu/KsGYHVVyVUrr0zEbrtlkgtnulLzhrDYNg5sHpVlOeTUcceJq7hitS0ToojUXar6ZWKPBZJEW4oHDgi1FHdaMsA4/cgMLRx6eNM7FeGxlrE2GHDgQMa3NxSSp8PJoMgIOURW1RrQFbbHDXFjwrBdjOM76KSTAQPJIeJA2IHOCj5aFnTuRQz5CW9SaTdoGhhvpSO8QdQDSs539Ygl6apzUal3LM8iHaA3SXqR4/LUmGT/ECeG0No9+0DIBI55fFQi5snrQ9Ztx7DBts1Et4oN+cFfUjggfZfYUcxKFhkjDeyBpN3kIa7kTKlY+WwI8dl8bNxfHS9rmmob+RCHQGNnbSma9BPzgejJaZFJTEUXTBGdB1Z42DvqLVBuXAEEbT1lPCu86gDSCiOzcj5Z0XcmYsvCEMEcDfnA2iPd7aChP2CpKtuD5AYTGKI7J3feCwPkoKY+TwpM9FNE0WWqL0NbZyZP53BRgbbZzhgdcjBvGesvOnVgSKSKo0r7AX4gimHIcZ1ZUP0jkRm2HR3ujjuB0ywSpl/HliAEBoR8kBxbJdJMYGjmMNvLm4bSxs0hboI0ldyrdjO7jkQLuh3rSNppB3cLJrbqdjbtFXjpguTkR4sBX2oY3bubMmdQ2VqRtVPlA7zfteV/vaNwouWsGc5fBc6Zheq9FjhaMDVlrsMRqcKONE71HAB7KgpBIxXU7Has6XneMsNNYaEeVcklVcFjMJgk1DKbkPHzAeabpTkzsepJQDvdwRWR0ZrZ8j2ncm5305ibS+5P9NACCs+qmPXq5Tb16+YHHy7srOQoqtNDddhOsr8YXT107+xj4QQd7Qvpje++aHzRqDzpR/XFzz+zP7dLgiYQ1be3+5egNGqVjex9vt9aL3NkmVtpqrPtFe+xePXK27LmoSI/xvM51ZnavuwG0cP3MeaPNbbHm9+/H4So5dmYmbp0d2wEThaUHj8ObpYoRSxfD9eN2RzQ4bvExG5a2R2rTiIBhcOeaaxv2gXqw5lHTF3E8lBsUNcz1dPf2tdeAhP35CXdmskDUuKuhVTfsZ9VGJRp5dvvSwklATKOvVr7Z1toneKec0z4/oC6VL19lACPWEs7Pqj+437q7xqsvCZ6pET3HSuDmkPUg2/dV8zoo98mdJ26LtgYU7ytmNGBBSsL5celnt1s7YGL9u9ElDsHrNMtc0i4j5n46/6/6tTBNfVp43tnRKR15xTSjgUfK3PmJ+csbjV/YwrqsfUmd12IycFSC5pJoTdb+ZvWahTh+89jmN44eN5vk183g0kaY/poDd17nzZ+qj7zLvCBQ5iVgvtsieltwwzzxLqEnvYyd3cBLGnk+NWJ9mP/oB3z3Vr38lRNOU29dwAOw3Hre/Xfc4/ov2zbxzidsJb5yTw/8gGP+/Y93fWTnwXWW9SLvMpCGKmqLmHvZzH+a12qMrzuENo7fOju+g0XWDX9xUWXcIZHiCkx9Zl/z4nf9d4vxd6zZ/IrJ9a04MvqqBBWu6sZn5w78xfTuciS+edXvbzh5IwmCvsi6XT7uweZTL/u7JvGezLdflJzTJi6ujvoArGyZ2F/Qr7+V7z5lpPa1V56LD+YAio6Sp33sZ7t87wXljW+vPWqB50UNWj7GrHcu3XG1t2+j5vyt9WR1GgRlVYhxK595d/wTWOv/y2+e/cRzNpFOOFBtEHXV+uDVO/7xu/esrdpv5hdVCU7dlgm62qjvJY0Pke/CFP+p4XmPPqQ2OsSKHzwd14QFNo0Rw2fH/xIWe2J2s5g9jujydKUfwFwkOtt4J6/OOeH44+cuSdDJDZLgCUbw44lvRmgbT1k7e+4hbGOztouFZf7AWf25fSDollvBHLkNa3ZfRVNWfdAbcUzH1nWqY8GQc4WHDg95QUiOAT+I6yI9mFjacsHO10TEG1w7YU+39bnrz/wg1ztTuy+ZPPCMmLRy6yuB70s4e076l+bYnbXW8efe8QZOFH+K92c6Pz37/a65uP3AUx+3+wpPa2fvnqUAI91Oyt/b9m/3Tfx8PFj7ij2v6s9NAQ0vd+6q3Pmfa76oM3Her35zXWt7RNz+KkF9LFK5ZfNV967/vuOPPWvHm3CzclCNQa+MxDpYvf+/T/kEaOYT73/hSXOPDbROv/qBfywllZs3fvPWDf9tR9Xjb3utEY+IfNNw2yO0Z3Zt/4jH/Av2X/6Y2ad09Fa+aWDouH31tk/sqty9qb3tufe9KmLBoBbi/RfXaH7hhA/FRmti79PX7Htmoah1Ut57wr8ujN8+Fa57a+ul6p4OxS228D3Vzy5ojce1H3Pl0uUtJvd3+oDLe4BfGv3qT51b1iSjb49fqBdZnjIx76B7PqB/Q9Dk5Z3LzwlP7VAwhssulZOkJipfdr77HesnI6L6Tu05NVKSm4zLII28cb+Y/Rv+zYBEL02efCE/szloVBPcoCz/F/vpVdpNFWK9ufWSST6au8IAfAyiz7HG+2qfWwyTN2/b8MYtG+bCMO8HhRgxjFf/8p7r5he3l0bev/7xIV6MXwbpT2krCV+7/6aZxHt+5aQ3VM8C45x74wX8YJ1Zf9v48Xfc3dtKzlUXbNWUvRAm3crzf3D/vc3opY+y//qSKu/gC7L9AGstVqZ/9932x27z1peMtwcvKhG8o9hPA02DxHvo/vdqX6dG8IT7XnTS3HmF2vjzjdfcsuHbVli9/p1+ZVxVRnz/cmY/vfivrBaP337q2t8+YaIh709mJLAeGzH1f71//p13Hihz/T+/0N56aiLcvlj1KR+DLM7QS55dawjvudpZL6XnNYiXvcGYAmhIlVj/T/z3D8Ndjxqzv/YGDRdEOWC4Dfm0D8S7OtGL1q79860nzEeRpnQZrBX/7L57rpqZ3myWPrzhCQbNW3D0g8y42Z19x8zP/I7xqVfyC84VpC35ZwCl18kHr6L/+G26tk7fbV9ap3akaGOJGPfxhT/rXBuw6KXxUG38BvvZl7SbqtQ89dbXl+JJxabBwDcCbf6Osz4U6+2Nuy7ZNH1JRNpFA9bZeeIn58d2THmbf3PvK2PlmB1shWfCWC0AACAASURBVK95n9r4sbbZ2D795Mfveq5qG2Xvl6/f9rl7J35W8dZtv+2NOQMrATdYd5zx/sA5WJ559Oj9L+RUWfVRzkR1afPX2utuYlGlwLk/bBgsb2WA2w9+56Qr3vLJD737TW/+vff888df/8zjW17CQC0ZE0kcxTFhGiy/49r2P3j7m7eUPTfGu9ePAAhYDQ7DLgn4TMaH4Qr4xF0KymE5xFlUhGF2ug2rmkKMaJjgdcqUVayU0sNeHytF9GEfnyFVCjM+apPV5uNNITw0z9cZkXUvAMD/xTQM2rUyUae750SAwwtppCAmpmzA4YG4Iim0QcSUbFkSkiiE6Rz+P4ABCcEbpTR45DCkuMwZ452KYkTmXT4kDmhRWTSMe3Y06rVCQaw5kTYgFAJsfbsIIT1dSQu8dRO5QzDlA24bfntKbpqS3qoHcbckWxWhOCH5RFwkYdyJkmAQIQXSw97J4SFF3RXRSrSx7UeJG0VuFPdh6GJiO+g2LRAiTLoC6a9wkMRBb3uy3QkS1w1aXtiH8GfS8lptPxORT0KlTxEhPT3HhAl6EsSxgpDoBj0REQHr8I6I24MoU6J0LQWUak+l2MESURtx8RAmiRcFfhT3IfwJiWHcfX0lkJ3oK+jJmqdiXIk2ynvp8VBMAYakmpVh16YJGHT5UY+IiSmbFdrGPP9+TAEcMsMP1KiI6Y+IB3nocOz4QZBwRL1I8yM2iNSL9fTSHcXhST2uB1wbREihnhyheNsihkeoX4A9PhwPcb1Q9wuQLfMJWDAE/dQYAuANK7XaGlY7e/UAlrv5UrroRbg7mfKJiqvElvlgM5mfbzsgxcS0aaDPgeaFLFAx0PBaJm7Q4+1TXyVIE1M+KxS1R4NCTN8XoPJeCfwZFCGkp8d9MLQ8EhaiK61fKiJwQynnXEEuDeLeCaT0HfiUiikfaQxjlwRFZQVyBYgQDJbSj0G3aWB/RTuO23GiYiuO02Mo9IM8KkYhLSqu6Lg0zsXY86ekHfFWxNuDmKb0/CA4AtEKRWcQIQXSw94GZirVouZnoqaH0EY5A0RObY8k0j3EfQhcIFG6L+kHufCVOgN6EZ7XpfXpdGjUoq0Wbfch/BnAjzaSyC7D1xnUPgWE9O5UAfygdJY5jH3SDlCAUtSihV1WgJCe3ugR+MZHnO8siW0e+WmvoR/EloIaoVfroS9lAg4stfOu7EFXwY4IfXEE2pjowRCb5iV9thFpmEKDKSuxaSuyjfJlYBRSvpS+4qQIYThCB/tCDwoQb9IWXrM/OnDEC0LwdaHXnLrwjR993fn/8e7Xv/Utb3njP/3XJW/9+O88sdb04yjwtMr4mokxGP5uQo/bcsFTLzi5Xq0YysXjowd0OB4RqI+rfNSsPA1FfR6KK+ejpBeSqek5ghVCvp5FdSZqlkqzElAfV/moWUdEk5Gp6TmCQ9NkZGr6Q6XBOw/DMKuTmpXhUeejwfy1CLW+NyrU5qhN69M9FbuAbFkxyo/WdLlglZQK99eH4SMImoJ4Pa/HR62qUmcsqxD766NWJsPlKilZfTRdqm7zlYI0+SJar7juIzns56Pm9mOXUb4LcpiBmpWnUYtQyloRHyW9kObXA441P0gFg3mNgpiYkeB+M/xZgMvTgCF8EDOS4TR9fBRVUdUGfxezYplKKFnLNEfER2nyIPbzUWor05dVFDkXEWT1WaGoVUORMxd0iCnopR+GTyGrXG4/jfr4MD6FeIQ0aAyH4UqatsxHycpwmQ8dihkfTclKEV/azvgoRfSVtdz8Ydq4LGqGN1ELsb9KamVSXK5P+sgQXOaj1Lav2l3QZEtVHKxPvqeOqMuWm0+71R5ouPw/Y6Q+rvJZkaalks/3RTexW9jQLsP0Ho3s2SF4ZHzyWcuY0Sh2o99Y9ZEdbTjSBSE0PvL8Na/4rWf/8isf+vxP3I2b1jVu+MyHv33fC17xW9WFg+ue/tvv+7u/evM7/uadv3dFORl98iXnlMubn/eCy6aSqPiN3VVYhVVYhVVYhV8nWPWDq7AKq7AKq/C/Co5wQQi+LAnJ+Jat5fj+PXuMihNFSblCH9y1m5bXr9/wmD/5o9+8/T/e8fJX/iU792UvfkzwqY9+Y3Z2x4c/8Jm9mmWor1aswiqswiqswir8esGqH1yFVViFVViF/11whAtCBNq79ZL+wO1OymgSB5XjT68u3HHTr/atrS3+yW+/7HO3tdeMlSnVyxVHe6RuyqzCKqzCKqzCKvz/DKt+cBVWYRVWYRX+98ARLgiFIJpJFu6/t22cdPzmqN3RddZui+OP38IX79m1SG0DGQqeGFapZJlJknCOn95+BN0gvlY9DI8ECvl0E7sgP69SgP2fVBLyz2G4TDW0uD5ORdirQ5emsEr99VkZ5OtZVGeiZqk0KwH1cZWPmnVENBmZmp4jOAQNXxmfI6TBD6DxIkyQrAtqboYZHzUrw4xPIkQx9tdHze1hxkdtjtq0nuLlsY+AJFwMQ94LMZdWCVrRX5P0z4wREINpKcbeR7hTEam1FX1iJIdsfj+fYbhcJSWrj6ZLBbZQbXiKGSP1cZWP2qJ+7DJSOmIQe1BoiAZp1CKUspBGeRyxn0bN7cMeDLtPOSz9fwTEMecHBX6HoBCzMgV+HaEIs28+HZJP3wfYlKw+mm5xqqqkyPGjun00Coc8HyVrGVfAZ1n9QA5Kw3u4Aj4rEdGyGq9I1OoAz7DLRYpLzZW4XJyStYz9IlJzczRqVj+unM/KaKSRL8IBO69wyDDjo2ZluMxHQHEFmIU1lfUZihkjtYi+spabn1cMRUMSPhSzGBI9EeUrPOgHSZIUYx+ffFUHq90FtSYZ9vik9SnAFXYZzzRN5IvIcCWizvgcomnL3UGHd8egbRyGPRoixb9synqYH/jDUIpQEilZfTS9olK7lDcgMmW5uKMPR7ggxPbrTmn24x/7wvEXveEVTx7Zv3966sLfff0zNn/ps1/cM33XvHPy0885ZbpTeceHPv3KJ6xt+rRc0qJwaMjmhw0YfZ5yoxC7JNDtnA3DPj75xxFlYpdCMI2bjBsM/x9AGXm5O2ExhDkMdYyDJFlxvbDaDBJ7754WFpSWJcNRpFXSZZVyaMj6dPmoTVabz4Suc3MYpq/Mwv9qVhd79TmMqKWIgI8pzGHYrQ9hpiK9FCE9+8SwRcxhaJBulUDmaimA1gAfwyamiiVimhkfosMjakEWxjfvdqshDLWgFA0pIhgFFmU1pleLsM70NDwIiKhMjEJ0ZH0E1oeVienIlBxCeo8PqWl6vQihDlTyMRjVTL1i6vYgQgqkm2lctUOKOhPRSrSxVjK0smk4pt6HpmNCYrW0LCJTkwLpqzD8aWm63QsXWanYWtmx647Zh1bd0WpOrVrKRFSSNcx1qyV7lkkR4dvttqHbeg4hsYxRfaWICK1So0J1FSHd6Ila7awMbakhAgN56JoDawRD70MbZAKJejcmQQk7EWuYQwdrfgTaiF/MPgSmAP2SKFkZdm0aVYdhz6B1B+wKbWOefz+mAN41oZznUcD/ySMU1f2hwbHlB0H+pnCMpGTwQYTEOI3ABpMNQxMOi0ssGcS4pImSHKHQTxQfESUVdQwBj3zAWZjcMeNSAXKHCS3lY3G7EEtYq67agO8oqHZSgkTWixmYL2IZHYN3g8shn8IqcUfr8WGxxbjSdow1DxLoiggcmRU7VlIqwLhEZVQ0bFqs5Eo0u/XBYCvDRe1konaEVYgylDxOdnWhOaJUkikKljQZagKGloPGwVKxTKzMYpjCSDnnCnKErWPoJhQR8CkPwVLP75hELyPzXIlAg/HNU/W2hTmkLMuWXY9GHsOv61W9AOuGnoaNBhNdYUYhllm3PjLWuVlG+zyAMmXZD1YNVitCSO/5QaJZtG7RyiBCCqSbvZN9peHL2BM1Ruoaro3dQGI1h2jSnet9aMpE6b66IgLPkKs5/OkYmtXzy5WKMGqiXhPV+jLWasKGHxUkwaYh17SPBjDttVRE6AdVl1Miegnr0xURpXVdryj9BSmQbsguA0q1szIs0cwPEs0h9uDEpeRgIlQotfMOdqJZiCV6BNqoxZYO5qsQ+2yjLhydKwSYsjxgbV5SDZqFiV0+K7GNIKR8KX3FSRHCcNQo2OTYpmB2BtDG9OJ4qkcHHkocQkpp6LfWnPuKt7/yvKX5Zn2kdONn/vHzP5+zeGfssS/805df3I6Ee8d/fehjX2yMP/qP3/UXa/d//V3v/PxcCRYPR9enY0eaYU3GIRjYQEahUh5aS0QGphdROm1TAeaeQRqYXvOrBZvQ2H0isVsClobggSIZmD5Ph6G3Q7MVaz4oRCUaGcztAuhTRENXxxDeeliFBaFc6w/SCBabHa77oFp2MNJVjhwIDKQbmmlg+oqe2LiZ0lcldBKCRYYr4wrSJLB6EzsFqNAsDExvJRXwr337E/0k1DWXZGB6sxTWC8QIpVHumouQBXLmsRR1jkr2B4iaaIkmtLFkdDC7C/DYgraYkAQmDRWOAYJVUcMqroWB6T2daBN8tO/7Tj0KSRPQcIEuwZ81XrUFxhjsp0xp2qzd6QamH5WLw3zTKAamj2fpEtCPiEpZYHTyHB94vEXdpgzIO5qM9OJB5bUxJsmi1kiEWKtbgLmo60SWDV7w/sht8tih2mZW40Jpmzxd3MWbMeEjxJ7AaLP5OhMZrvAgabVkYPpT7OJQ4DAOdwauz/mEZRxftbhaHxlxe087OJgGpi8SNXYqYSGJFlgD/rCkNiqDUY6OnjaetmHEAN+bJ0HnH4TJnfuWoEUbTWutYaKI+migPuByDkbhnjAAEZ960rqSY/GkG6ohgzQw/R137YOeqhFnhFR4QbRZnGrMkWZHBCVdP22qrAqRyl3MHQfbAefjmrXRKA0LyLs3cucTFPVxWj1fjKSB7uiIaB9vcU62TZRHK5ZIeH+NUNQa27fg7m/6MD9ZT4oD8qbaeIDAwBd1ATOBVBuXQZa1rI0YBb7rgXJA0fJYHRynkUUjq2BQI1BhukKLNa5XMYBbHlBEhLeMRjcwvbSNOSXBkSAo2MZeYPpyf+4AQH0Y5zGLw1xEsR50A9Nnu8NHDR5yHMJjxA+mQflq7hrFN6FpTli85EyjpwxGZLT0ZOBbdimR0ILSTKK7WmJX3bVFuoehtNrlAwmNnbBeDcaGBV9esmd9ow1z4qmwIPgyGl4ZtmvemIcJZMWdMjEwvRLCm2gda943m4zro+46WrBtjZYnYn6jNAMaVvUnSlGFs4Gmod3hWttaTEOB2+5aivsO+aZB0eBPA+cgNLAWjpajGkc1HgC0T4Iu2DOB5pmJPeavQaEN0ki/nMzZB1DUYd0MRkSRiKSoZ2PdNYSxLpksqg9Kab82mwamH09Gc8NcEuBIn9cWW6wDE9+NYlyOuwFWKY1LggN0Ef6a5GMVXkoGm4Y0gi1oSw3aBs+1iYyllidHw2TU9X2kAbZ9QtRHiKNEScXdtwXSnqct4LAumZDT8XzTcAoEFkybA1u6zrLWWmahUdUofcD1lmRg+i1mYWB6kCy/P8DA9GPMXqtV4sFYhSStEmX74laDBzZjJ9fsvIBk30DKzqbvJ3yipB0/oiW8qD7gB5vJwU5iMrZBjGf7yH00OJ3wSXiALkhtHC/FVez9vvKAL8x82uZiW2rjaRuFYeQmbl1ZByG5cy8+vLFkroE1C8/7QZ3RGT/e62Jg+pNP5E6pMDA9iSL6q50MpgrjtDxBK7kuSwE6a79YavLA0elpa4vdAPjBOw6IgIsJ09hk24VTF3DNu31/PowsxrZa1YK5lNSiDo93hW3oq22TZLSCZ5gDrQc/qJN982R/gxg6OY7BbKq7/9sPwNwn8e4EA9NPiNoIzoIKtHGRtOekNjruWsaNgmkJ+BsauWW0jVYwYoVywCoqAlbELc3ggOXWZDhVOLsDPzhjHcTA9GGtIm2j4gfTwPRoGzVuOp21imVIQUB9wBxpUVn3x4dMyFlsLXKz1f+94qMID2VBSHBHgfpum9r1mmOE7lLTg/myDe2OQo+YlYoJE9I2s0qaiCKuOyUjCaOCxj1sAEGHvWBEOYAuMbnciWRcmuZiQCcBnUV4ooVqF8nOhwWjiYQYZi0X3TIDITfCMfZpovWC8ikAfcnSvXAWK867SwGTq7SncQo1BPADtXhuCXoXJoryESkWDTcpcTsKpnRFwzMFisVJj8hlwE1lOEiDyA1oGlQ4GS5qKSL0idIrF5WH40+nUtQBDQraLoVtCYtJtwFjXp7hDHCSM1lhE7ClGgxCjxTXB54C9wZkQsYGTPITji6NCWZHoN+C+qjjPKVKzyqp9Ii5SLtdChkx3MKyhC9jGxbSAB8b+ZAAP0aR5CkkCHk6BLYsEXwpGYhunwEY+poGKyqK8RV7kXZyIOR+MEgADGUzwWB6KlA8PAQaAmvCdjK0PmVNA2/KMYzVYUREsEpDtRHkrAsUUSMI08Vnf626akZp3TIZJe0o8bBKA9ooaYStaRVDA8/R6ARxuhocJErXsWMVG7uMx/6QKObAqqwZBqit4ItBLwjeIMBjo5YBswEvijthUPhtSCFExbJsXU84XwrDwdr0aHD7mVUNEzg2w1jGG1SaJkTZ0B0Dup60OZjKvNMlqYjklnmqjaBFOb9L5QTDIlqqjWis8gM6A8oS3GQF16VGnM9A56Bp0PtcBlgrqJG0sXJzFArS0ohWCkBWoqVZ4hA2TRoQNJFa8WoJxC8SpsxGjgI85AUhOTb8IJWxmD3mF6k6zntK3EYBswB9HHZajkQuKeMSEzroA6x5BrO7QPFkzIH/IxYqYdm7gMYwsWGko87obj4bAU06+CYD9zFJrHmcFYxQtBiJzdDHST75fAQ0qkIz8OCOBhgurJiPgYeQJvyIkE+RYkml0yUfaBe0TuUjAZrmwJwexkuouUXDYVlEMr7iUD4Gt0EC0GUulSHnFIDHHGEz3GuLPREVcwFnQcGm6CDqNknDoOUBxYinQ2icPYw3mHfxVF7MswmICC2GS72iSYlcxQpWEmhUoT6B4ppp6pepLn2u6JCgaDMXAJ1FmVhA70s+hSJC44yHexos85px8WCEx+qGznCPLAroUBGBz4WlKYh6KSrmAzBi6BolfiJaEWfSg/QDmB1YEVV0VtIpGGcQkRRhvkCp1VpJYNMC0CKokmKpQIxmTxsbfvaGRB6gMnUbYye1Q+HFcjWo+DioTNnEGxONNt4ORdvYR5ICcBiVZxxQlDvcxVd03WIwtSWLfrFlghaN2lRjxItEO8DQGfnCpIiqFrUNmnDSCIpFjVu6Gq3h1RzSCkQg4w3mtBFoyiZxDBR1K4mkJ1ArLjTKqpqeaaOqRQK1WrcpamOke3JWVgjUTG2ajBQt+eTbBhwsmHfAwCeJtLF5CiQi1JGHe+BzEy1Qu57I3tdji+JA47FRaBsRjMjB3SeYkGt+UdsJDqLElvN/tSJHAY50QUhBVTnH92uYplHBcVoGvzAR9YliQN4E9EPTYBKAhxww+QFymkUzOXqA7ofoY8TJzZ+kEuEe0jzBXXAttrTEUrf0kEzQyHBhLQT97fBK99E8mehobehFnVtmUsKFnNIRUBz4rZhFoBE86l7SUIDCLIzqOPvksQ4LvqIepVSP8MQSKhumV3RUkI0zcILucAfty+DaUnpK5jPfpzhFMKKy3GEtKAsejHQUEYttLQY+Kg0ATQwXKCjXtKhcyAcGQmx05MixbG4jn/ywwsJc5sKo04hWE5XB7AzEEm1Dx1WpMc4sdYIp5Jx4jgctPPNlY6RSOD7B5ICZaEDvw5KGOwasj/L+CT0TGHdYCoJw7HioiOQMqQNdPkLtCjEVPydPLEmwJAIodAwWUEV7WlTO2BYIisjgFh7qohapjZNaRGOLsc1lq5iPELva4G5xA0KPh4o61r2ERbhZqxWcEEqhiQOJF0lRT3RFPVAf9HCEzktRA59SUlEGkKSS0ZN9HCCkIko2iig/GEEyLvE7FEUE9dF6d0sGaUgo+EFYCXIxVbVGHZMrO6NgeRpueLAVwI/NsA7TmCpEaEXMxa6WHwsxXjLHYXwULS/AKh1o+a1QirpkqTTpPGC3H0ZxMjJSnpoYESJ/GinQurGZ2UZjqWMa2nFr60WeCT804vnR3pkmuOi1hgGeLHs7MQOQyVwULcSRTukmaNngijEFEFEg+N4ghK4ZpVaNmsp+Jo6OJRE2pDZaoNXFJ4TonAK9DdKr4L0yPD8f7BAkAQ4N4sI4gplZBW1jAUBNWqD+lCSxiCNl7kKQK84DDIo3lDnYtqEnhGBAcO2Z6CI2FS4pgG0MYZao9PnDhYe0IDy2/KBF9UnmqL1IZeTuGd4BU29HFcDC4y/wAB1rMdICgxsjyUih/KGURb0B9hCspRNX1J0v9DuEtY2lUPMZ181grD+3B0jFtSAyl+BpI6gzdM08d7Inb8q0Yt0Fp2MHY3IbMV8l9DosCuxFEG6dV2AuXmR5WJt12tQDZa4EY70rWwM0yIfGbWsRRRRWzVheAlLUGA8KrIVYC7XELAejxfWhScdeAMmUhVPlZTms8oDDirV8GsBCZULU8lxklwHzOdqEjqvpxqRhquaCSIsxGwXNOIaxNcUqsi/yZAzXXfGcQD/YFZFiV5igTdbpUA/9cog3ZQqaBg6FxS1jEdozptk1ZqhVgvo0krDB0fJM0YqOd/uldJcBXQys8WZEGyRciiuluFhEFLWoEbIQjXMN94dy3QpjCbzDria+QGcljh2ld8TyAMW5UhsNoq23hs2mxP7QDzkHszxlWmq7SNc4h0tonNlINPSmDCwqlvQleH6UOA5BbcwRgWSaxGsRH36st+z0WmwOcMBycSD0YWU1VS06RkPbQpY65GATA/dtqjFLL7hLD6YY/ODuBoeV3niZAooCCSGrA0sClmfAZFO5d29/EID37nYUxWRkRExNyks5gwKA0jUmDs6wpSUK6+/j1iobtb1qez7dO4PyW1PSq3L3M9c08BKzfrIYJvBjU9kY5gd9LvZ1wN+Icd1CbVQGPvhB0MbFBA9Rq+EoTO9VPvAITF1aJmi1qFG7VuwHsddgBPkEJpz6eFJXRwfB7hfzbAmPneISCSvq1T8EsI5mi+g+5XrZL7SNKDU0ICzGGzdhXW7wqsAiowlLSnosnBAywl0v0O2yY+lR4MFEx3QcVqhrjzBQuU1+Ip18K7vAJRFuO/RA4LVpNkvafxtfL/Rwav70iYXtMfTEoARxysvNPeu/3yztG4kmn9K4GBxDTiGglJCG3xv5Zqi561qnHr9wbqR5Kh+Y5d8z+YP58oMsdJZ2be7P7QHMJzWz0q6s3w9/tPdtCDtlikcvfQDjOtbLaw5ao4t493LXWUWLRlyZEqepb7rDE/EF3uNPDE6Qq5rlaoNal0TpF6VbbrFus4V93N4LjYLroLhhEZpLD67/ntCikYNnVuZP4nqgTLbw/svc5huD8kHTnZrcdQF46ryIBEt0b27L9R71zghOP9d7tIcOOC8iWCt+r3z9A8buCT76ouASdVyhqEn8RfuaGeE+1974x/VTFnj+9hiM/DFmvnPpzq/5+9bT8pvIRUb3iuYywPAuEeMuMv0pciOj4knuE7aGWwpF9JPSzTusO0rcOW36YiOxVRExYbTN+bvXfLfFk98xz7hU39IQod7HJ8aFovXlaOe/R3dWqPF68vRJUssdJKbaOE867xfX8sNp4971358z959aqX754pOXX3jPgNJOGF/4zbtgqV9dOHHk4FkFXSavFCxs/EmruntCVN5XPT9v4VJTSMTvtX60i7cvMTf9kXPmoggKRE2t97k7vho+OE6dc2cvTY/4+mmEfOumYc7cMva9QCTPTh53Ft/mEpwTZDQ4PSKl67Rbb2C3O8R+b+Vxk6wUKXcdLcJ2J50/9H682I7f9exH/cbTTiRtfzm2LgA4xop11Q33/dHVd1RLxtVPP3HLqANOL2/AYdHoRZd++67pTvgHTzz+dU8/gXTC5di6KYBgHeMtX7z96p0zZ9Sdr5xxcqx4VHgC1qbP2XHPA9ONV/72hX/yJ68ipIGOZgDAYI785V9++F8+fd0JWyau/dDL8Hw3x0runf7yZw/+xh9/mZf0f9yw5bKR8aUo1vqcKpQ+Yhh/P737I7MH1urGV888acIwwsFpEKimzdidHffFt98b0vj1pUddYW3J9VoiF4r/7t/7CX/nKNNPnb7IxvtvBQM20Du/WvvtNgkvIdsvIae3cY4yoI0wiBxifpx8/1dk31o+fmn7YnXqhgOWhV8tf5MZYmba27O7aRjd1yCXaWBeEvHjt46MTpjCN9Y8eOFA9jKImS3f42ZHLK0R+08ieqRqNSwZ6Zr76NgBkl5KP3rwEBaEx44fxN0WEZ1mTLxr7IKOyPtBk7IDSfv/zn0/NDrn7Ln4zP0XeXqL5SwP5bAKuvaUT+6u/WpjsOl35l4WKadtoB5g1T8y+em23jx79oIn7X9Wx2hpy2/gIySMO1HlW5s/f8/YLRVvzXG3vbY/NwUoSxPl9siOvSd9Hv7cuPOllaVTEzowuQEaXVSnN1+9sP5Hhj+y/dY3aKQkr5UuA1pLYrdK999z+qdczl/iXnxesL0z6HdAY6ui/PXSjd+2f1QVpWfe8XonHOF04I4PWjBuLZWmr3nURyLNP/2BZ58885SAtOjgSAena5DSD0756MGReyaXtl3wq1fHBHcS+0hAFoanL91w5gdbtHOR//hne0+CH8qwgrVi6ZOVr95q3L2ZT/5hfKU6rOCRgIR/Z151IHJfsGbdn2zZthBF/eaCyG3BMcP48/vv/crM9EbD+RvnErPID5apeUu8/93ejYTFL3MvOyc4pVBEVzvXfdf6KawYr7z3tU5U5oN+EPiY3Jpx9n1t2ydaEfm9yUc9t3r8YhL0Vwnro1n/tnTvxxd21pj+V85F62EervhBk7CDovP2zndAGx+99+Kz2kAebQAAIABJREFU9g3Vxu+e8sn7nXtOq5e//II6T0/JMgKCbqHpiUv+o9lirZMOPOnMPVcUdVlikcpPt372gYlb1onRj59wDpPP9gOVtvfV99/8QOg+a3Tdn288bSEKVVGPG+bf79/5xfnda7Tyy/e8CqSRW38KKaK9pV1fXP9ZPxG/q13wVHpSc9CoJviWh/NFfvN/il9Uif3RreesNexg8KYrVM+m7IHAfeOumxfb2ruex3/jGYK05BooAyi5Qr50HX3bVbRaElddMXLCpB5HQlNENN/hl32pcbBN/u9T2esv1fJ8iGRVJm/5bHL1juT0Cf2qp21MFLOKfjAWz71uz+4D5OWv8P/iT5ttzvRBPuCEK4z/6V/UPvuZ0rYtyXc+2MRX/HKsoKyquPVn5kveXuFW9A9nbrx8w8hiMKDYuIdrG+++Y/pj982tsfUvP33juK1Fg5d4wZ2WdbpjMXzZ9fs9Ev3++pNfOL4p12tydJifnn3wn6fvGzHYFfe8ejSYhOX64LQEZjP6ktW4+oSPNHj4Euv0F5tnNoSn5QesqFDzXd4NNyd7tvK1b2q9WL0mJo8W/H+sfi42WmT63GTXhUTvpLf8lgHGVOxo275OJnZY3uTTbnuj0hlIBEp73Rkf6DgzUwfP3fbAb0So1YOjAw1R9cFN/zm9/qbe+2tHGdRqDQPc3Owk2plPfMUHPvGet/3h2977iQ+95qLHMreNb8DI/c+EcwpUUlzpjijeycbT70cKYCiC3SnEqDdoBX5lKB6GPc0VMY2HYVYW3hodgpk5pnihsxiX5zFKVhFN/gNlAygBDLpa2xSzDSq1yX2YiYgrWcuYiUjN6mGPzyHFmIkowt4pwJigqKkch77gQRH6eGG+ayMipdMzjHu9fwgRZfVRe/P/Y+9NwCU5igPhzKyrq/p617y5b81Io/tGQohLEiBuY8CYy2sbDGuzBrP4tzkk7F3MtYCx+T8OY+xdWA6ba4XBNhiQQSADuo+RNNKM5tTMvJl5V1/VdWX+EVnd1VWV1U9vdCwSf8cX86Y7KyoyMjIyIqOqumIwrf2hAUNPcvZSGH8NB+PiqiQxBnJoZHnWCP94yLsh91IIXyP5N+aDlw+U01U+qgITFANVh+pRqWq0oljVqmZSOFCROqcxJtbok3wvCfpyyqC7IIQvoefzyA8ThK/QCIdieTwuQEWuoqJYbz0+QBNwL+BRFv2AQ3vy5CpsKLsKuvIvqghSGmDLPRfvFmbQxSvLHhyl8j6Y62FnURZ9aOwGnt+bfUjzkL804zSCOMnPabpcFIqEnfWvEQRDZg0akztoyjRlMObDh/tPwHiBwD917fSwb9WgAXDzwzAJ1qqhpiy2R5J3dBnsDf+XCk/QOOihPRSg309TYZ2G1A9ZUIR42znmE9BgGCZ8AuaH0MIyKFv85DETwYJihEWQhFSYevhaTNMXmwWc+BxWcxopNsqrkwjgeXwaFGKSccXDVAbea0zkCYmkAUWlEVrIQEVIQ3M0SCB/UYLAh8sDmCwrHx/8zi+6uJFIDxbG7mIIJrfO/GxUSmOyC4KlqkoS40BFypzitOJfHGAsUiCGe55lyBMPjSzTGgUJAtFRsAvY/yUE2MlSUyatUSwnDkpVq0dxaCnnrC6KBMO+VSdbhRx6ENn6qka2SkdxY7xgZRzE/UQ3ywW+QiMc6sXBUESBcBUV+X0VyTiIp7gB/ugljV25X8GnF6SKgH4YIh+MgwQcWxeyn24WO/jerzB+BFSQjkcjj+KDvCnsepR3qdf/xYAPMQ4iNRd5DFNxUBEjxk6IP2jsDW3IrKWnLPZL0oxzVo0uK+YDQVO11QSFDKmYayhrJ8bEN8ogFRBWhHTwCw7FewyMNiYAq0anh2uzyO/1fePjActNCCnTws7i+Nkv+O/vftE33/vH73jXO97137/zwve8/xWXrlps48ZHs6s1x/S6brxB8r2uZteqJeZ2XI6m8ngBReaFmKUaigmFyqGHJ8Xn/zKo0j5SmdWjKpl6KEdAVElUkdRDRTRDcTl8lkOWIRmKaYo8h1xfS9KcXHeweSzEQWcI6ul5PuqBPAV+Rq5FmKUaimmK/KhzY1dPVhlRHCluu+XfBPFrMny6DBUtQcMGEqEHVCWJG3t86LKynay0GUyIEs5Ldbc8miGzljYQ5WAGE6L8ZBXNWv6QSrM8UMXIy/MEhyd1HFQODfAxp1Hmt3C61fYcwdI0PTL5KS9JTh71UBFZvr2IZiirtNjq0RTZcmnU0aZxOXwGA8u3D3B5fNIiUVWYuHH5fJYmS2hUvx0jTY1fPV3lo0g7wOXQJGRqF2p3kj5/qI8n05cyanX4y6IZrkaWdCZZDcOEgDF88lNFbO+TqV0kmBNJHXjcmHRXiBmaJbFPo/IYYIpP/lCOZmlWCY0ihSrRY8bn8YDlJoSQ3UYRHR9fWbXd+UXPd4P9t3z1Na98/Q/2Bjr3L3jttZ/92LXv/MBnPvrW53nzi6c/5+1/88lP/vmfve2aj332T3/zAs/vyuuqIxjBCEYwghE8aWEUB0cwghGMYAS/irDchFBE3KpUHrjhy5+63v/L//nZ//GBj33wT15hnNi/Z++RjVe95dqXTv+3N77iZa99W/fSN77p8q0Br5531tjn3vWWP7jmc2f/pz99+fbxlhuMQuEIRjCCEYzgyQujODiCEYxgBCP4lYTlJoT4RDfTrfbBv33Pm17x5muv+/6dE2e/+Avf/MILz5zecu7FpcXZM1/45rf+5qWdZu2ZV55bN93/+OGX9jRLwYk7f7rPefqF63lY+OLyEYxgBCMYwQieLDCKgyMYwQhGMIJfQVhuQsgYabWCS1/9Z9e8etsDu+7bees3fvulL//IbcYbXvdSp7MQEMMwrbHJ2n3f+8wnv3YLK1V4GGqMEvlm7sf1mignYhj2SQS+ySP+q2DCBwmG4IDPcEz44C9Hh2Ea1KM5GvXQgKb/i2pFjBh5SiRsUUbdw9TQ8l1kuuuDeihLk3RdiAkbdaZyUybkKxOHYcJIPT3BzPCLcDk0MSY0kdIL78nTo1GPpjGmWY414vCFGIYJn/wUKNNBllRjn8tSNKnO8mopVJE66hjTKlJ7iTFREYdh8mJMStSpalFVxAVROSSYjE09PccHSCMEfDeIglHCSDmUwv7LYHD4Si8xJqpWD6VxwGcIpqdjCUxo1MlKzVoP1NNzfADyP4ZI4QBUQ1UsNt9eSPPLgydmHBTDV3GyrHC+8OVhxZiw4vg+32JM+HB8i0QxSlkkmdLFoK9kKtHp5Y/2aJbBR5JJGhxmXtoYB6aunFvIRz2Uo1maVcJHlSQlUg/UQ31Mpmwpb5Dik1+5MeZmX+klkWegInVCY0yGhmxF3sYQUZ4en6TrpeVRtaeoERz4EOwP/uH49OhU7SU46Es5lGBmyhTl9FSUGlokJ1EZ/oBG7SLBJMbJ+FWMiQ1Fw2kSFS3BBzAZmypJH3sEQBlFQ3HARzk0wP4aQpHyvfQwUTUOTTmaE6lnjUV4UlYtpyw/X4nRZmZ/CPZJhPIitBSmRBqGCR/1UIomkeixh+UmhIQyPfTmvPLr3vGe55+3zl1oWZtOvXhDfd/9d91x273Wqsmf/+PH3vm+L08+7eoLNtQWmt3TznvGWLhobrjoii3BDTcfZJr1mA9DoPS0QqwKMVWU9VgRqND1yNK5iX8ziC1UvkAI9i2msIZh3BsVGhaR45aRxbgleXG2iLRiDHXRf083fMCvRTT9dwTCgjDwBeuFKKvbw/ANYZSEZSloC0snWHKdYFl5deC9scOhuCtQEQstFppFaPXfsUSVQ32Mq9JjGVzdVoSJsYQV57E2EajalhIWouwJ35Y+xsw6NVSEdgNfxoqX2cs4y5aC2BhXpSfLUxHYRm5OU5MbD41YRK9Ts0LNagrhKzRayAfB6clTIJWzbGsUsvCRZum2pZdSCF91Sx83e8WCwBqXmLLYGkFFdSmhijVqxqo2CBuTX1UCaDf7ZRUNkddMjCaoCKvSy1kjhhxpHqHR6Ku6gpOY7yvGCr6sGr2vY+paxSyVTT2F8BUa4WPsnutAY+mOoiKtryIgsw2mwYkOVnxPo+UYmmMYGublsEWvGvqYgjVDHzd0VJEAczE0rebYFdPIILRAOxwFGkqpU7e1uq1n0YLGMadWtuIAVWaarRvjup5DUzcsadUAY7pekb2n5YGvlqHX9d7Ct6muzlo8ZRbt1VxajlXDvMhShKrFggu1NNy544JVl08fe1YNGghDyH3wVYMKDgrNK4Y6wB4F9Ab+TXV9cUviG3+J8ISMgzqhdYalKXNYZ+ijJI3QuVHiZSsswqgc1/qDuS5zxylGrOSGfIRhh2U7dIqwzES80qkeOQUYOrooY0xBGiyQA1+xUaEBPxkrCloMoMkhL2Nj2BMJ7LAinLKwcwiNRr9Yjhk6VqAMXKIp+RBUkWmJihmVTZ5FaEGRpIoEg895Ao4E0EUsjyH0QnlikfR+HKwQuxDLWLpdelRKxw1jTC9AaDf7cbBKrUKsU8vB2twPp6K+c7bkDCpzio1WFKtaeh4N7SqH0Jh4njLaXl6YKpZOtZZpjUyqWqPEtGnVppUUwlfbpuOoIeSjcWPYlFmiZ42g6rpuDMNeHKR0TDfVo3V016aJZRVR1TYshKgQyxbHjSKQwd6jhvNo5RAazb6qaxpOotoXNFa1JA4STVqDkUL4Co1ls5em1C2q27SmqMiy6VisIoyDRCtjbUQzi7aD7YaGNBAHx02tEMdMRuXrQ2FtaJoYr4pxO4tVbDdlxV+grNSFXhdmFu260MZErdxL1Mo6q5j6mInBOkH4apu6xfpx0GRjVl4YwIql1Qzc3qA1Mq1w1qCx1LdGK7SHWnXPgcDWBXZ3eXNNFpHej4Pq8klQdoV2TbiD1QhVhPZeHVSat9WU0UorAyejo3/jxX7v8atKD7D8OoRUo9GCR55+9R++/U3n7L51D1m1hd3xzY994ZtHXfOqN7/vd84zDixOrOI/edPbPnP2q/7if7z94rt+clO0atvMt/7bh6+7D92XWv750QGXxbI20fEIE/TMXoHhu4+jB8Uc5OVmUDX9isAq1mkSBEpY15oPtS5EgolwKl6rWQLsZc44zmlkhRUb63oV8IFUp23OY4lCroXusBKooMFIK3XhQ9QtQfqnHIb+GTM9ZgRY1qhbLdoACdlbQO1WJMQ4H4P4La9PDCjRSxKtwRoN1gRSuzsp61PnAO0SArJrzQmwL6+KRecH1ydSIJhvz3HNh6zPdMeLrtNDFsMDey4iUZVX67wGH7KvS0KRQJI5bc6lXYMYq/hU+mgCQHaUHfcJn2bWFr0SZKv0SAJw3GxP2DrOuxbRNpIpWiAQjJa1iXeIzMPp49GYI+ycinBURFtki03WAl1VvCnMoBROqCDmt83ZkJD1rDJFnTBbnRwMWqdshrcPixaE+Q1kEnw4l75jQNO3xgNkFhRlgTUGldSloAGANbrmvM+6FU0/f6ocvw86gZhPIMRNx9tgjXpQhlkr5gNTVlqMdBf2JTv0sfzhPtwbLnRJOMVKm7UajCt/GKvEsv1R8xh3IaCM+aDq/MWjeFoD6jeMWRj1CjFWE06k1BiE6ZijTUD4cBrEF/TUeVWD9l0R3s8Xg1Bsmy6vnSjjuzuyVk01dmTe3TXT0jV63qRT1rWcigBgdvyI3zzb9kOxadzeNOmIqMCKwJfdc7Q10/arunZ+HKZyIAvT39psu164du3Etm3rOQ9yFXnhLMaMB+4/eOjwnGMbF+1Yg5EzC5gr6mxx0b3jgRlI9E+1nBW6gWUPs1YEe7sH/e5B34O08LxaGb7m7VVeJmiG0R3NDoQLsMZpZoeKqsEIj/LOId42IHr5kwyvHClDI7KCtnUCTp8i1SlSUf1nvIhgBbVI1xLGVFToG0FIfkw/AftS3+ddN2IsdTU1pqF4lbXkaFiikFPLncwcTgE4GcEiAplhN3ZEeXnQ1qwOMZTCm48aTrIO4RMrDlJ5b7BCjW3GBHqnrN5wOYhoVzAHM17rTlW7U1wpJIvOUGiz5UOu3i7x0np/jVq+HNiCVz9oPhTRsOqPT3jTkVLfUvLRT5SOdIyGxk2nuSF7VFLgXkeLjJZbPgJfS+01OlbTinLGDvshz54JrAXGjUpzQ65ka0yB9W81t119COLg6mhqTMRmnAHw7cfZ/Am2AOtiqrUBkoecaUl5WKj5J8oHILJX3emyN4FFWXI2hmGGzVcO+noHsr7x1rrkaY4BCfhiFs5VD4TgVPnYCj4RZWsnxoDLSjvWpO0SsTbzlcOW1V521BN8pWlttZ0AnXNe1RAHd7vtY75vUbZdW1G4JKCvhuju5fNAv4avqPGyFCmjap3oM2x2li3Ch1Wd9axoq4ABRfOOOYdCTjaalZV6SS3cCgnV4cA9GLR1Sk/RJktEV/dJ4OQ9Ej0QnUBr9KZq3UnOClQE2eAJ56GO1gHnfN5Ko6gwPRYyuuUIVr4pe+NVd6Wso5NXEYxl0TnSMRsWMc50alRxhVTeqtrpLrqcTxvmKSXYcuSdi5BD2+t1jvouRK613fUyDipDE6yruUesIyDtOjI+QcvSOWcsTSfaUbF4jDRgXs5wIJUr2JJiHOTRve5iENFtK8naSSxykttyUJ0cniP3HyW6Rs6d1ismjbLvLxbxliMSt8yEfkg2TdBNKwjP8onpqEbuOUJmmqJq0nMnrbw0sXsR5LbZbtcja9by7dtCECzHB0QyNLHrfv3IYc22xYU7sMpujhXGSo0sNNidD8Do+fZqadoy5AYvoyKDsb0t72DHtzSQpwSpqLoL0ihpBfzOOQ/83iarvMooFfCh7CGwRq+jM7KyvR629+gxsnygIWTBMecg7LZXs+pqWs2VR47JwHU8yOcWRdcW5sZotdzd5QAX7D79MFbT8evEnVQcGgD6PeIcJ0aTQa7R3Jg9OoC56v6I+aZfdzqrwaqzUsulKHTXnvGs+eSS2WMLy08IASgjUavddcYnx8olErjHTsxRs2zRsO2F9clpRw/n5+cXZ8Pn/cEn3nLZzje+44u6zo7NNUq2o2wVHhuA6elSX5khBDCREl7ARoef1N1SAUIOTJUg3GeFWw20HAtvEqL9RCxUKUhsppIPehitsC8qDRUMXDpcFilLRgLsnyIWF7UUWlA03wkfHQboU1/NvoikAP8eXxyNNL+IjwTYY+O9AlBRwNGIiwEsGO2QcrDU/LEYYNMLNIRiyRfFiPskwuSmhvkS92gxHzjNxBuJcDhyZZHlnNxUzrhNDZl3cRdrQ+UhVhB0ZBO80obFf5T1GfOBnW58cdSnXpHIJF6ApsCbaR0ReSJSqQQWk9VsinxcrJelSoQAynEIqigQWJdPTll+cMDBogZIDhu7xbDA0oQMGGMGOALY06M15nnEQNEaNYEqaoh+hRwFatgX6/KoHQWqCRGpRkfTSwxDuwcqyh/vjQFyQtAkcIBpDYdYoyl0A+/ZiqYomDIi+WiEwr6WUdL0oy7YNYadNC1epSwZWtXCPHDBj/A5zHxXeAZe7LR0+NsOeMePqyNlaZCxqFpGSQfXwOe7xSqiyMfUGHW9oNXxlHAqQYiKY9mWEXG+6HrKnMYkEC9Z1S7BpzZHK2LZxY/WKITD9BJuEciCF8QbwBwNXn1gdAzvf9IuFisrVrVFdHnLWshyXupWUlIRanALHQiRC7aABlmB/4wXbFIfSQUjfsoAXz4uikYv5y2KpyD2RcWg4VMG4GSipLicCuj0lNzg0cNJJoQAT6w4SGXpsw6WSi+YR2iUd5xowDzIfNA556jQHIQR2prQIZq4DC9ZqoAejNvo5JkPrIrsCkCYUUkTBthMoLv5gz3APY0eleATZHRyulVWkO2VGF4IRz6Yfalaw5ik6SGK1KVeoRnjchAGOHD44OmdIi7IBwK3JfkEmgejU/lIABU54FQjGnmaK2nyCxQ4WZGDy4r6Ho2dat71gAz4cIoAp8o7Q1QNJzmiBH7VF2FHFIxLkggH4iDF5dkSxSFeyIt68lEp2iE+xJ1cSKUyDpaIYUnn3GGuVFGmOzkGvPBn8xLFqq0RhAxVJBwX0wDhfJBHuQLbo8JHuihaoyfLLaoURIptE3BzMg76+T16TADuvQ6+GaYMq8wNt0ZeilUN8TR/MAbgoxmQY3Qj0YpznfyMYTJT1jVbB99EOrRbbEUy/ZaPOFHYBvR3QRllg32ANcaqbkRBUWqBJ0AcrGoYB1secf2ikQlSMknVwmx20RMhV3rqqYiOl/Ap9bZPOn5RrCRIVy3Rko4J9oKbv54SA4xozKaga4hvrY7MBgtURCqOsC18KBT55I0IQcZBvJkJR1tR5PPMtfUYYERlTSsxGQe7WAhYIUHeGAfx/ieFXeKwXZmFuzJUNSTqPJuc92nQqksRLnywRkCVJiZziKVjHIy6QxYsnFjCByjkRnqoNcKu36J4y5r7eid/rA9mCDEC0oMg0LpFlx5g/XIdrJr3Hnx4zOGkEkIALL0lC+2iNJqmy80MNJIwCMAyzZLRme085VXX/vbFu//LH/8dd8ZgbyZkiefHAdCVy9BSwB70FepdpIFULTKkK85SoGXDHgOSgQjzB26LIUu0wzoPy0doWCcXptCSj9YogLwh6fIYTDNFPnFmqADmgTJGGmCp6nVI2RunPNTQMVkYWgosA2Mb9X1MlWkcMnMEMQjJB/6HlE/rWViOErcPQMOliqTR5/tCIsiFZCwxhAkbRFUeIkWCsUewnSDMlM+fFALEWrB4A6O4NZQP9SDzBD5lyA3zx+MxUMhMOhR3JFViJY+ypGkglrSF3yGYdtZJAR/S48ObpAvuaUzTy0wbPP3WB43SRhQ2OMbaCoFNVcGUEZwy0SIunF6zjAq4F+ST7VNgKjPX8bthZDA2Tkvq8HHqCZnnII8wiQHhRw0q8dAgbkH4hxA1weIHngtgjnsQccumPl6xBMeHHtNH8dYWowttv+UFGgV55AMoCqClkWhB7kgSa0xTxtORWOMYLal5PpFDi4hYxOK0ZMzSqmCPuaueMtODmD3vQdgm0yXD7D9bkgbkI8SMG0Soar0OEilThmSUzrpBJ4gMXVs5UckflgAnzsy2IGOsgIpK+QvVSCCD7rwbtIIQVFRjxVaNwxdRS6A1VtAai6+dgzW6JIDdwMq6Le805mlAZj/kxxpdghsLK3kWLkMjN6Oxqku4fVcjClLBEuvGC5abutwu50liVqwr75YwEfUeVFaB6lhoG+Ydr8IW84E15scL3+g9m1cAsO+HsA27N9jDFa4hcIY+w4U/zJs9Yjj5hBDgCRQHQe2Qy9n43EF+8VG8csRdoylkygeIzxTkhEBbo77RihiYn1bjZblm8wCsG6wN3PTQgl3L0Dky2pB2MsEqUTV/GAFFgk08hFTowggqGHdyIZUin0DvhLoHO6xyUC0SB6lg2+TqLTgVMlULNv+K5wGTg8AE6SIQO0FNXk3IiC1HinE5VpGFKhpifrD7NJpgxjrRq6iiAhqpIpAH/HIJ0qdhzrmttUEDkFuWw6rKR45etPUmLAcYFAxNmTAE5MNcWOkwxjHiFKlIqppEDYK7zzqzSpg95uYWM7QmD9oCPc84K94qQBNEioXYOZtaWcP9eg5As82QN4IIvPQYxEH5jGUOYue8AEmlIDWLQipS9GAKuv3ZDpYgh6xoUi/YBuCUCTEb4j0iWz7urtLEZC3S7YJrIWzSwKu6KsBpsyG4VVG2yHgFH2dQp4wystAmrS7em5rUMSvOgZxW4gs+H2EcjK1RFQlNiHVja5zQSvKB/DxIVQsM8aDqEq1aFONgigD7YpArivmuwDjosPiZzxxIVZNjbR5JVddt/KGbemcPWM22RccnhkFWTihcJADZzCyFjLFi0nEH5VF1BHzmOqLtC9gOjWulIitCa/RFtMjxsmmNgjUWx8GW8GNrXFlHtgVASRCSY4vwQTiiVMJdUE4mzPRc6rkUN9uVqKLJh7RzNGhFsLvTegu2FJW4cisDzxG0o7dxwyk0A31RXmYkISIwmxBVTW5BhjnUgWgd2AiBb3RCvF+tApzWMRoglQkLP3LA2eY0KTAYs44GC7/48t+jh5NNCHFfEgXdrhdppmWZ8dY2D/KXsRgy8wceS8B03OxMTh54msAL2Jm+8Lag2T6x8ceQX1nHt5nHThG6n/fPMNWR4W64xavMjAVTz29fFfZu3QyAyfse3y5/N9Jdc26zdWRHMZ/Q7K673a8fLgW1Zy0+L3NUgsCbJOZh8+DPqzcYlJUOnas3pzH3S7OK+azZGYzv1wLnzJnnaMqeT8i9V8M6fv+Kf4ec5/zWpRu9rTnjALuEpPSe8u332ndaorThoWfL+J1zvQIfyzEb+1dfz1kwPXvu1MKpMgDnVwTjxoE1P2qWZqaC6ee1rwyUDRmsPUi9/rnyPZ+5m1tnbWueCx9yjxcK3Hpad4z/6FjpYDkYP2PmqkJ3CeF258rvdfXWus620xcvKeIDS87eWb/xkLOnGlVf6T0XdjCqiixiHmBHvmP9yOfkD8zznqqvBS/DUmJDIBmj1heCu78V7IHU60+0Z1WJmXtOSPLRD4iFj4sft0Jy7eoNr51cORsGesqtgu+e0o1PHjv8sWOHxnXttcGVk6LavwGY8MGnDuZp+3+b3z/RDt79jM2/+/QtvO3nVgemZLbx5q/c8W/7Tuywx641LvOVBxg0dJfBNd5PFknnEn7qc6ML28RlWRWBk4UA+U3txjvYvjW09tHKJeoipFID7+j8bG+z+ZuXbv6L372ENzymZQh5xFnd/sD/vumzP3xgba38EfsSR/HgHK9S6/eE89e0b9G18LzmEtZ4x732HaYAVT9zgti5ZzNwdRD9CGn8Jf/xfJf/2flrX3f6Kt8N8DZfHyBmwyb7K7tm3nPLoYrOvnrF9m1jdhjytBZBOI3RE27wwn/bdawTvO2CtX946cYFuoqaAAAgAElEQVSwk+EDALt4zTbe9q+7rrv/2Fmbpr7192/CaJkDRv1u8NzXf3r/XPu3tk+/9ykbc/KQWCTbuPY/9n3xweNrLee3/OfoQ6zxQXr0q/qPQeevIk85n2xok4w1QgCoEvufyG0/FPfVmf2991xZq5bwmm1GR4JY+u4D8y/98L/rTnh286Kt3VM9DHiD2UdVC3uXfffdzq3gbS5ffE4lqqkPU8mI0v5R/bsh89YtnrNu8Sx81j175w39DDd3rfhRwzlMupXmgfVE3QSC7vWwvuGgr7kb2qed1rioaMHCPt26a+ynR+y9Tlg/4+hVOWESsntWfa+tNzZ0t1zUepocV3Z1yKHdXv75ntL91pBLRY8YHlFC+ESJgzJ38iYbmy677w0Bzc0jfDHa5uwNZ30a8qutB5675ciVPmkpc8QN4tx+6t/N1Het9de8pf2KnAcjPSff/avKV2C/svHw5acefHEhH5OU79r65cNTt0540783+/r00RjA1G1h31va9Q9j15lMnHnfa1Y0zghIJ2fGJqncu/GbB1f/1PHGX777zUZk5eJXbFdHKvu+s+nzgeAvWbz6gs45bdZJO0Poq8LL36/+6PrqTyrced49/9nx67nlENv5on30uzs+62vdiw6+4IzDz3CNFsstByrM0Pq30z53qLpns7/+91uv8PJeDp18g7b/uvIPbb311PmnP3P2ypbe0rJ8IsrLkfP1lf9wf+XeFd3Vv7b795S4jHEwYME3Tvn0ojF//uJFzzv+wpbeVvlUwvJ3pq+7vXrrVDT+/4QvUz0POmdi3kMPfcb4lyCif7rinGeWVy1y3GonNJCeTWjWp+fu/cfGg5Na6cPjz6yzgjgIe/c9wcI1CzfAfvY9Z6x89cbJOR8fC0xoMA6a+qd3H//LXcfGLPZO9oJVpCZvAGZUbRD9OGl+QHx7tkXfeaX2hitY2CJ6dtMfcaI55M3/K/re7uDMWuUjKy/xs78ckarGJPatR342KzpX0zNfy56ySFwta40R4TVif4pf/xP+4Ea9+smtFzB5bhqolPz39928dyH4zcvEX7zR5w3KshfqeURYXXzg88Znf6CtrbNPbbqwrOlRdrGDqitMv7O9+I59d1LDe/HC85e2RrCBD08+Y0qzcz+KwWBB9YNh490LP1506TWXOb91vt3piLSKICw4Dv3i7d33/qRdMehXXlI7bUrvBiIXB01GjnX4S76+eKwt3vpU863Psrx2hg+RqjYd+tavu9+6Jzpzs/jW3zaTl74kACmZ69IX/k51/wnx+nOsP3tmJScP6Yt0zQ9bX7rHXWeXrqEvNoZY405x+OP8+6C9t5QuvczYoOzK+Bi1P+/ddp1374Ruffcar1YTJBe+BL7OYfd++msfLAmn/fyF51zSvrBQ1T+q3PhvtetLvPQ7s6+ZCidzG1dc+EKf1xc+N/nFrtZ+ysyVF81c0dHVhc+t0PnO5s8fqN1Xba3fuPMN+Fxo1jdirqG7B876TMtYvGjh0qtOXD1k4Zf/afobd1fvmPBWvGz3m4rSObxQ+41tn541TpzXOfvXF17cZm1ld4dD+6f6d39evqX/Y7HHGLJz+3AAy8XvNFdd9Kqvffsbb7pyS6vtaRqTwbE3vPgTkOl6/HTM4xsOEajyMroY0xapHh2Q9UCguMX4WPFJsVJOf0R81HaVhijtKYKHp5FkfSLlkEKTby+iWQ6fR0uTkAnltVEJJozUQ2ns0wx951VqUvPnJpjIg/cI4rdcZhEfgEzdf1Q5JNjvaymak+CztDx9RurpBayUKVCnQz1X5YMqUpSMMRjlikmkqhSCmAb/SsD/FYKELFERBEauIJFvB+3xkbxUJjk+6nASTIYvlEMpmh7EmudF05HcYVLVm8bl00glDcU+jfR7KmQb1dNVPuqhR0bzS4cnYBxE+1DeRxc3JiQ9GlxhKZQtCR/VMhNcHp8eGVdexJdgMpUC3+uksMryyY8oM7r0ssr3ovSlnD7A1JLJHxpgTEN6Q8srJ62iWB5RIAz+TfioXeT6WppPMjRVjATTNIXvUcy+RDF/NI09muHvfjxZPkR542WMeP4yWMUEUkVDccAnH98G2OPTlyfHoidPnxGXI1WZYOPJWKPSTwb7fSEv+bLNDBK5ThIaoRAMKCUkQ1Mxrer8G0GVV4MiH6WLRKSBipThqENbYtYSFcXi8ezhpDHFJ6/knKqXSaOuwdxiRDLlUI/gJBesymHAKsVnGCZ8Hg84qYSQMuF32eRzXvESM6z82stetM72uhGjIvQ8/GkQRLzA90Kcs6jTdolukLDb7niJ+Y5gBCMYwQhG8GSGfBxcP4qDIxjBCEYwgic5nERCSCkNvO7YKVf/xtntD73v3fdPPeuKM1e5C3O1bVd/6hPXrrK6i2HprR/59GsuXj3fDF/17k/89Z9fc80H3/9XH//gMzZVXC96vC+RjmAEIxjBCEbwuIIaB589ioMjGMEIRjCCJzmcTELImOcG57/k2Z3bbvyXr1/33ZubL3350yO3rdljmzauMagIBVuzcYslwvNfce3rz5279i2/+8nvzFxy5YU2KXyzwwhGMIIRjGAETyYYxcERjGAEIxjBrx4sOyGkjIYtf/LcVz/99IVIf/4rXrmx1l7zlF87f0xrB6EfPypDaeA2u/r406648L7rrjtE7MO3fftnO0+YBh09LTOCEYxgBCN4csMoDo5gBCMYwQh+FWG5CSFjpNPi5zztBadOHP3F3e3TLz5j4a6f7yfrX/j8c8Jml0Kk0zSNhwEXjGmaLkKfaJpBmYhCfD3u4xgH1fey5F/QorQX0Ki/X40x/QtO5dwiPpnfxw9Q/np+OawGFPj72gLETUWPLGG7RF/4w/1hmJJH/qRVIZDYp3l4FaXkUTH129z8oQEmJEvy6ZHFvSvyZETi8nfzhZijyVEmjQlNKH87HqYw/poMbLg8KT4CCwcNw2T8qrQJxgRiqb74SfARJIw49h5lEVvwzSYPyycZWjw7/b/F1sj7p+Q4pPkANfaeVTUiF8nAUPNDaPBdL2k+QzDRNQ5/CMYEqKLCvmR3CR9lFgbTMRha/6uCAxVJzRcjvlpGwnJUPYSmRxnT9BZ+Zn31Mf3+Q9VN5f1V0peKj2zh5wXOiv1LgydsHFTfT6C+qEA9lKJJTDT/DoMEk67U00+KTzKP6ukFfCgfhpJM8uktqwJM96VyKOCjHE0wpiFLDm05fBKR1EMJnhwfRYwYI/w78Dzqa2D6L4Pp0ai+XXXy0GuocOjFwb5xY1+ydxUzfPhQFH1Wakc9TKZ1eF9Ravbzp6ewxwfj4FBMhqaenuDg/TTLsEZVw8WqVjQTY0qe/KEEk5fBLMEnTKlaHXWCMaCKlNNVPuosJJixRmzJjz09ZchWkSTGwXtulqFq9VAaB3yU9ZVg4otUN5XyVw/P5+QWviJqggmfxwOWmxBSHnY059m//uIj3/jEBz760U/85f/7Vx//wCe/fuAFv/7CFXaT1FfZjRNNe8f521bw1rHbbzpw1vMvt+YPl9dfdu72muvx7DvtHzsQlIXWEJQVk5FGp6FFQ7MQ5TuWsSaJLWxbWArasio9ciFCG87HktXkYZ6ohaeoaMFfQ/REwpKGeQ45PsTgVjFGth4Xg8a6f0bCPNMXt3WsgIl89MjUQ0uPFAwtWZUe+WCl4NDOE/TJ4hKry1GRhmXEbJNbRWj3y0BhUexh2JdHW4IPHBVy2hxhOcKWf3OIhYCQEdAQY4xadWrmEBrN/suRK8SsEatKrFoK46+yqi8SlZlW0o0J3ZhMIXy1dMNhvZpLDtZEsst4Vh4dgkMDp1k2NL1s2mXTyGKpbEK7wSAFx9pQ9SKZobFGY3nwFd6VIX1Buy4L71Cs+2cOQ5xUISyD6XXbrlpGLYPQgu2GhgUJCZEaK8Bxalaw/CsKtRxrfHhVg4p0ptsG9G9bRoLwFRrLBosDz7gpv6YIAB3LgMYJC4vmAZkDfByjbBuWk0HHNqDd1MBDw66d6hNlU0ForI6XcQcviKVRVZ5EJDgKNKAidSL6aNt9K7KJUSV2Becog9BoyGryQDZVsfSaZWanw5JFFcfLphw+1p4pVrUYqNrsHc3RIJr9BQsLH/yJugxjP5PUbROhPgwTPksu2OUsfEguceEPkRlbtP7QfonwhIyDAmbKEhUrqlg8i6JiBk5MA97eFFWTV0yRRdlCpVPFYqrCKcSyQD5Iw40l+DA5R+B5yrxchE6Fl/uFQwQEneTELJ8q61detsOyE1Yc/DvAuNGS9WwFVkA1K5K52ldSrtOCs4JKAQKfsDc0g5s2h8YiyghUhE6VEVZVlNNXUU8e6LQMMkdlFaE9NmNQkTquZHTxcoC1vASfeKVTWf+2Spwq/s1gjTgO1uiL45c+rpljCo5rcZ1eVBE6eWYVYqUXd9A5ly19wsyjY+ngb2PnDA6tjr3nsS5dH/IB52xiACsrvtIpY3tcWw+ssVBmwDrrxUFgUyeO2pfszonrH8CaG9fNYSjjILHA/9aFXRNGFqEF202kAcox3VA5AE7oZlXDOLhMa6wNV3U1VjVuFaju0HGbVp0BwldohEOxqscsaji0niIArDm05NAJWVwZVQ1DK2OjU84gUEK7qWGGwRgpjYuygva4mBiXV7Kw7BFR5UlEiosrQ5fxRBdNB2xXzNgaHQq7MltucjIIjeYgDqLmzex0WHI6xsvxZQys5TZM1Wa/FKTD7UIa+OvwwcKHxSi9Sn4lQnu84QQ70nlFj8p5hMagvJyFnyxYtaOkO9pf+EUyJ1b0OMbBZdUhpJRFXsvY8vy/+/jr/u5t//m7+8J6WQ/cJl1x2ee+8O5/fNubrZe96wWVY3fPupvOOuv2z7zzw/+8922f+MJlZP/xysSZW9d85r/+3v/ZuVAF1SVXNh4TkNUGrc6KJEEfHMFqs6FXPg7/M6/KvIp8M2wuGoNWWeTMc70LO5LV4UpVy1Rm84f1o4JGzC+zbm0oH3uBG67GjelgVfZoD2SR3M6sfpxRqnXGaFhSWEk+pYYw25Rrte6qwrrS0Biwbss6zokYDyfLvJJc50gALLihzze0Raze7q4Ebul7jz0ArbGwYx+D/0vemBnUYIzq0EDHHft4oHUtqaLkGk8CFOsHRqAiTqNKWK8EY7yAD1Y/WzCPd7WOzg0YWu5oDDD+RuloxEJYhLVgsogPbhkbxmxHb8Ga2RCtKirngqruUPcwAxWRU9jYFETerIpgDCZh+/jiYdGCmLGDTssMKgdCI6xN/PvF8VCQM2xno1nyOU/eLI8UQpiM7fHc+7quSekmsdIUWKwvO6kY2Hwa7mczXshPX1HZuqLMQ15QJVZjNx1cONr2appxBptS7Qy+wkDuik4EJJoU1VViIiRRXkGyItYhOrtA2zbRzzUmCxQkyW4PZ9thuGGyfM6WSR6o8ghmaDv3zz0404K08FxtMlfoCWnwGglrcP+uaA4y2bFgCWtcaGgLMC+gasjDC+yesC4JdonjPhdnjtuba6Uowjg0oBFE0+j+hnfnfMeg9KkrqzVTi2SymgZGSTcUP55peKHYPm5vn3K4vDOTBlS1Tm890nyo6Y2Vzcsv3qoYNcoXRfxHP9/T8cNN1dJZk05OHtIX6c7Zzv5W12b6Zh5bY54XDK1NuwfocRjmRjI5TtAa8zWRiHaYzM+QJljjM05faUIezvPDpxpttv2f7DrGNFEPJypRtUDVRGtqi4vaPHS6IliVJIdpgK5DGh43wKdxOxiTxdmi3DrCGRGsUYKF75JIDztO3hYlEXgVo9yB08thtRpMFC1YXPiL5glXa8uFv1IlkIALP4SFH5UnwhWcFEQiGNqCPttizVxppkcPy69D+MSMgzCPZlCeamxRHDh671Dzjtf3oHPurKq4K7EQX27RYKKjzdf2do0mbJ5OCdfzrH0iifQ89xv7IxqW3alqZ+0QPvpiZb9rzZu8tNXblDkqAT0G0Rpa84DxECzVenNjya+h2aRZST6N8qGOfUKLzPWtrZCsFi4rV28fKe8DXa4NVk9E9RDNJjN82MHO6MeOGSd0oa1qnALROccHnbNgEN2O1kBFfKKzut6dhtWh2iiQHa3tdfUW7MlOCdfJpZdXEbjlB4wDcPqUv2KFtxLsOccHnbPQDpUONvWGFZXWtbYWLk+Q5FBld8CC8WBitbcmxNJneYClfdh6aMGYN4WxQ6xT42AcCBZJZw89Ar5kR2lsWivJArADSoxfVNvjNw4ELUgLzzFXGP3kMA2yXHhwt3885OT0emmjY6lx0GJsd8vb1eyajO6gq21iZCdVqppQj4T3ksNeSHaspKdM0yhEj50G6ZzJTfvE0SavG/q5pcnCLUco+K3urE+iVaS2iU6plTOFvGa6W8wcJ+0y1S+ojOcVJAGM55bOXNsXG6bEOVs5D9LDQkB5DLFzH3twhtoGvbA8DiFPtSKd0IUouL29CB5ijQ/WOCZDc0pFKWvUhHauOW0xLfVIUA9gc9jhwV3+cT+iZ0xpWya0IKsiENjQyd756O4TkUHJpWuNmkUjmYklgKqmBCLgDYcCUPX2SbZ9WsP4laKJySB+3XoofKghxsrkaReFijhYyx7c4Y9/oXd8sqnOzlqp5+QhfZHunAn3NyJH084ga4Zbo3u/mAFVbNOminZlmN7v4/OHogaY09NP56aBN/jSzGQcJM02+el9oMVwTbBqMhwvVPVx/cRR4xgQbfY2QoquLFiBG2kaPGjtg+3rZHflJCxYpcg2+itYaOV9Hb2hh04ZfGyRNYLjbdf3hCyYCCZXeasLFyzyKR1c1BdNbq1rbs0fRoCuxaHqbp/5Y2F9fbA2zBdhBMChHTaOzupzhcH90cOyEkIE2HuZZZt5rW7AmLyAA0C5btUNf7ERaNOrVxrd+ZlmACtoyzmXTbfvvnn3TO3sl3zq7S9439vfcNNRq2ISdQE8SoCIx5mfb+0BhXAC/0GSBWGRpp99jA/HK4frOOmE+8zLR7g+yDtgWDYe+CgzFIPAm34xH1osj8DDmgFuCkUKleDdp5J84APXIA0pEEhIUVBs3NiB38hv5iQNXmPQ5eUorgXxSTkaSQV8DJxFBglB3qUmwPpDy1XjjUEKSWMVAZOoKJoSKQHII4fGI61YRf0pQz6wOItkJrgkBOyXIe/iLgmGLQnIXiAmwYcOCQMRgZ9N01H0Ylhv15KXo1rEj1WdpcFLNcDHIeB4SZtHXbC1FEEM4GZsxhyMo8SVfPIUEoCbTSBWknYQdYIoH3YkQFitWQa4QnCUTRGoFGiuhFYpyAPaCX3Ff/XJ8CKljnkX8ikUCE4DPhDb3CBquUERG7wqWC7pjol1eJuieMpwWgmVNwlBGj/KuuY+DXqx+OJoC1LPISrCuxPMABW1Au6GqKK0t5AXKUVJ16oGgwi04IX4/GS+K+wM5nq8pAO9GwKfcJiqK4ZuaRpwWWy7+cMS4MR6uaQxCnxaMmEucCCCVAxm6+BiwNK87PEeSBX1rVGgNRaqCK2RojUuuh4OPE+CRCBMrWQKXPgQlwsWbFrVAetZtUKD1mjg0wHgOwK5YAt9I3Ax4wULyzJ7PAEqIm0ZC9ZkvYUf5A/2QcPtDQNhchWEE8ChCePxiILLTwgRnohxEPQf+Zqrak16DGaGNqg0ZJ50vCoVwTkK8QYsrF+XdYto0MlDuij5+MBqqM1EyAc8Twf5FALGQVuU4PRQcyMZmjMdotUCn5KGNwm5rxcvTxQJ4mlUgpMhMBWajZD3EOJ7Bb7ekfpQAEfCDKmigHmh5qtbhZjMRBXBSohgaPKpmTygigTKA0sPnKEqD5EiWbyEKqLc0zr5wxLgROiLyQ2rJ1Wdp+jxsWClg6pbQ50zXmkqU/Q8bRH6EAezs0blw3tO3/M0uS+vZua7EzIOgnOGA+2Id/nwOKjhddU28ZZw8mViYRz0RSdAr64CLI5aiVoaCTiIVLCdkFZNqpqBV1pJCGE3Ny6SDI1ATgFWzZtRWCgQkNU0iIMEYmDLLTJ8gv2VS3hLE5x8I8J4qlJJVbOqhruyLlpjsXO2hBFbI/DJXTiWEG85KA4N4qAv3ECo8QuCF6SmFROfQVzsCsjSkSQ7PFQRJeM2hb+dEPgUxK+YrmIyS4N9G1lsF8dTOLFephqDeCpAJLUvIu8fgjy2jqlpS3hqR/KklDVysEa0ItUabaaX5G5qwZVuskgkiIN1WGe48P3CXZBc+IYlVd1lLi9arqgiQUvSp8GmHdasykeSiVJvwUbRMF8kKKSLuPCXXLDAR5e+UfqiYjBDBxY+pJTdIU4GnFO88EV+Gh4bWHZCCCAiSK10fEAuEYXyKCBMB3OJQjAqZums0+nseOk73veas++4477ahlN2f/Ujf//jXVQr9WLnYwqwhzAwbBTMgJBbIqlAXaZPhb1jLiQwp2L95zALAOIEiZ+rxO1IAUDvIW6twOGy+GFFFcBKIJZ4aL6wVTfk41h5CpAxwlwR084ozF/+TwDWJEPP20uNRNazSG30tnpyglTdDIDh0sOngOTOrxgg5YY8Ffo0uVkQLqSqe2mwYHg3cghgOo1+m9IoftKsAISGOR4MapjFx6sOhgYxAFx5/rAEkDAQvMXRnktE1/G5kTwADcQSX+6qK/L5yUKIiOjInEpmj/m7iOhTCPFE1JV8SpDyxSPM0lDp6bqYLkLU1GyqqcEgJmuhoxQGDq1w44sBo4GW0dv3D7Nq2I6EBK2xKv1vIUCOB+67pLNKST7toQKlbS+EWALxsjxERWj5RLQFXnSwCOzXC1UNDjeIL+LWDX3IW/chlohGEHKZYpXiZ4byJLQbRm0fY1vdNjStMMThefMdzIUMLADXe0gjQ9Cb/SBWkc3wqaocyLUoutwDFUG+V4a9h0pEkA4yfIiUIEv8VJUKUkUcNmTwuaJrpvSfioXQThjBTgvaLVR1sY5g3n2BQzOJYQxRNexFYGjwgUV4rSdP0QO8TtRTkVxohdYIzkpm+GzYgkUBJJ/k8lOeoieS37t5OIQPghaihxCahv6zgA9aCMXrVsMH9Qjh5BJCgCdYHBR4+ZnBbkMmMhnLoui4OewtcK65qUdmYbIDZwVaVzpVrRSV8gcl4HLQXOQDm1oMBLm+kAS6g/1QiHyY03ssOQ9gD7DuXMyXZNYnCkOzzM0YmrEIi+WRnCKq4XKAHVL/SkF2+Pg0DWwZcavHQlsROAHO9VhFlh4ZhSpCJwbpK400otmg6gKZUUUynYZ4asJ2opAGOIVaF0I8bAD0yCkcOzQGOqiay4fwi/nQXhos46CO179ygPdSKAF/2kR7lqlR0d0/4NMVgSedc5VhipWnkAJF8lqekPFLPmKaB4iDXR65eLULH56XfNTpoODBIF1EPhoDLFwKIHYziHwuICuq6QV9EanqRoBl5METWj3Po1gj5mY+xB2wxhqmasUAuRnGQYNULDkbeTY4tnYXM0Zw8pCqoU0WqTHELQc6MRuz0AKxccoIqBqtum4WV5+RfETDx1yobFKQCucxRYACUtINMKPGOOhAdqSILb9iHGyjolBFGAcLgMqr2LAe8cK3fAq3ENq9OEhBpJw8pC8SyBPHwVhFWRIUY6CiOAtleUsTuH2k7YB35UM9DkRChU8M8mYALnzYcSWPmKYhrWp5rSd/UzemgiUmFxpuXQDVXZkE6hIPtwpC09GHqCaCnAK9gw5kyQXbpT3fqCGfYgjlwtfxJxjoZApUDY4IfWxBGvyYwMkkhEOBgmLbrm/ZDl5sEbzrumZtxWStFHXmDx4+rjkTlVLmev+jByoTg8lgxVMbz1auxmHy1taaN9S/zzV/xdwZk3OnR3o3l4Oh/XHzodU/bTqHK97UaTPPlruWDKARM//eld/vap1T3B1ntS7wmCvNawBoT8K6uXrjAXPvOK//undV+miKxnxQO/Rd86ewIz7l+FPr7towe00Cbw5G9v7xm4/VHmCBecedd3NMaTKzLm+bhOVy7YzTT+3w9umNp6ztbPWz1yTAnkxu76nesbdyN3zY92AQhgWX4mA6YDFt3GwE1J2ePWdi4dRI95RrEijUoTU3NEszE8H0ZYtXqIaID/sx90e17xE9ELNrxYkNsEfMWzIsvciga3bR6izxKnz/GcVxB8Ltxp2e3t7sbj+3fbFHVVVzS9i3VX72oLV7ipa/uPlUi+YfF4ZVXWX6je3GHx7YY+jRC8OnnM43xBcRUzTcIfYPtNt/xu6tEfta66k1auYegZLuRn9QLH7Y+znkja9k5zyTbm0SL80HwmSNWP8q7ruO31Mm5mvCZ42Lau7WjZC3Kxdp+4v6Dxd58NuVzb9V3jTPfS2rRhSbGu9avOtGb/bsUuXvN273ss9DAh8I+w0evubB+xukc4Z/2kXuBS51c0/Q4TU2Yd3g3Ljb2LeK1D5UuViZeewYJP/Tzs/3tju/ccaq971oR9Dxc4ka7CQMx/zgdx/43K2H1pZL15iX2QSfhk3TyEuw+i4+9xHvZsj2rw4vOptvcbMqilX9Y+3On7Cdtih986pT1jgmxLt0Zxx/n8AeXOy+8vrdDS+85tKNrztvtdcJ0iKBPJZjfOWOo++9cV9FY1/9o2dsWTcWwaYxZdkCHzdis4vuCz90PWjmNPeM09vnFS5YU1g3VW84ZB4Yj8af175S9eC48En4vdr3jnjd125dce3F6103Iw+RItm28d6fH/jSgyc2lEofKj8l/slKmgZUVKbG7eGJD7i3ex75q0s2PWfTWNcLtZTYMZ+/vO2hT903M22Z5564SgaD/OM0kHE1jLnbJ67vivA50fkX8m2dIlXfyHb+u3YXJPDWvgtZUJbPpWcBvaPb3XRTm3Qvj868nJ/VIQVWBLH2a9oND+qHHW+8tP+iIj7gUIPu5l+Ab9zqnnZ268JCVaNvrNx4qLTPCJzFA+vTR9NQ33AwMjuTrU1bZi8JlIusiW+cqT4Au3Z1vh4NnHRCOKOWRTgAACAASURBVBR+OXHQo/4Gf91r517ezcZBuUHR5/WFv5/4sm90zj101dlHnuUaLfmTzgHgE6ehc/22Lxyq37eys/7Fe3+7wMkL1tW7/2fLZxta89LWhc9rXNFiHcVmeJnbXx//9p32PauiybeHL0kf7dMIyBbuoHv/Xv+BpvGr9v/GpuZ2T3fToRkyWCes/Gj1P90z9QvLr++5//kRxI58vBCcm3b56JatP2iS4OrjLzyzebaruSzlVzgVTli+YeL6/5j4STkqW/e+mvpVvCqbGRruvrg96532FUh3Lzh49RlHLy9SkTBD6wfb/9dD1d0buhtfN/fK3H0JdM5Ca2nNz01+KTBaaw49Y+3h5wa0ld9yUNjqlfds/dL81N1Oa81pO9+YW+YkjoLM33XW3zSN+Qva571o8blDVO18a+yfb7bvXs0qn790o3oBDZxq1WD/caLzR7ceYkbwBnr5xXRLKx+/eJ3YX+G/+Fexc5zYH1lzcV0zw2zcwYBC9Qf8xfccvQXyxjdWz36+s3WRe+n4BdFkjFlfa+/6QvMeyCr/WLsaQk98sTWhQWsk+nHS/DD/l4UgfOPa9b+9Zu18EKQ9IZFvbanq+p/s3vXT+YWz687fXrzBywaLXhwM+Ov/Y/88aT/dO/cl7rOatK2qqCKcL5X/9Rb9vnVa7RObz1NzAmALg/3DA7fubQS/cY72vpdpXpvoGTb4ahOrQj747ehzv4jWVrSPrLrEoUVxkOo7vfn3Hr0tYuF/Yk+9nG5rkm5apFjV3xC3fovfURX2V19WXV1lfpSxRZgy26B75sJXf6vR6Ip3PdP6raeYnY5IiwTyOA790s3+n//Qq+jsq//V27JeRF7mMU4ZB8nsIn3R+0tN1r68dcmVjWcUWpHD7a9OXLezdN+acOXvt16eGxfpb7M/WfuHw93ua0533vvMcjMrD5EiVR167fWtL9/T3Vgx/3rjeSbNXzoHzhWm39yZv/bgXYGvffSKytXbrZYrMJvtg+TDPvrT9mdu70w72qsO/I4T2cl7VmKQPs2cMY9+bc2XXB69Rrv4Cnp6g7jp37PEqv62uPNr0S1VZp579xsdb5KT3AMssDIN15y//ay/aQjvpfTcl7LzFrN8SN9f/XX0g7vY/il37Xk738CVxzgh5IWae+tZn2nojUvaF1y9eGWhqsE3fmP8O3c5d9e8FRvu/t0cEwmgbNga/227dHz7/HlXHHpZR2/nHFHsG3+8+ts7J39hh+Wcch4TyM7tIwDKSNiJpp/60Y+//5INrO3jW9ZKTpl4zdkTMwdmxa/90V/98cu3up0uZY+6ryKgmOwUY0IiPxdg2mGppyt8lkXDUCPFmCLLn67yEUtCj4tyeopPyuDEEBxAckoe0yKpvaS66wN67yLMeHXl6AATinwXal8QGIZhcpuS4jPn+YlgsjFhpMmvwzDNpxATkWK2hX2xAR98xlJl0mfVA3VE/XGdnIrULhLsMaH4QwJIdVSE9kQg9fQCVvJz4fATkXAIyqDixmRnAHtpjeUJkAZESuTRUDxdwbixR6SopVBF6qEcDUWR8sIkYieMVLWoKsKhKUxyfFQxikR6eFUjlRiCD8cnZtXnIxd1IZ6MGpcJ6umPjM//baC/5DiowZogTEWWmmsqtGGY8GHKIUDZ2BObom0U96WhgfdAXQJ9ZMlUwoeh3fVp8u+8TmHWjGFvCYPVUhjL05cI5Idh4t8catKSe3xUYRLs8VlK1cnMLouPeihH83Cq7okNn1SX0ncsvb7iFV2IAz7KoTTGNFKkYjxJPr1YoKKecobqiHLjkvKoyunhwBqVXhLs8cE4SPQi1OTYenyU4RQNLd+eYGbKmIKycRDjYpEUMi21zPCzInAss943tKWtqEeEQ1OP9rDPBxdVLGRObC3xMkuqOlGRDPEKq5hPn5GynHuYtvzlqBocl7q++pj2aUMxppGsVA4ntWD7gD5nCPag2DHSrG98POCxCE4iFKXpCy86b0WF+Z7fcbvytUUsCjw/pGu2nXf6xnoYFvzO8lcS1LSrIP8awWMBqoYLta0eWibBMskelmD5ZCdFsxxQTy/gI/CaooppIvX0QlbqIZWgkCw51Psg7wHlaVI3hmLxCmXuXy15jEGVJ9ePelSljD8MO3pSoDJ5ZKxUDo+Y1f/f4ZcaB5WlMFgTGaqhmFCoh5BPjmYYpmiG4YBGkinHs3yWCaokOXnUXlKYBvVonkzt5ZF2px7K06hdqH2pJ6uM1PYcwdI0yyF7WILlk50kTV4zJ6WiAajnS0wTqacXslIPFRAoHfUaUzREpZGMBjTxVwXjxgSU4wM8KZq464LDGZKlMKEpYJXnk+8nTZgiK8ZlkGQI1QN5iuVRqdIWia2eXsBHOYSYG/5jDo9FQkjkozIdt9Nor77g5X/9gf9SjhquueJPPvqJ522vz88teD6+1SN/0ghGMIIRjGAEvyIwioMjGMEIRjCCJys8qoSQMk3rPQVM8UMUWvXVZ5y2SRMhp+bWHadPOTrntPj3syMYwQhGMIIRPMlhFAdHMIIRjGAET3Z45AkhpTRoLcw1XIiHveuelIrQ77gevoiIkq7bCZTiXSMYwQhGMIIR/GrAKA6OYAQjGMEIfgXgESaEEAW9rrf+ite8+UUXGaHHBeFcUPzZJIVPRNc1HkQcq6A83iDw5UyFmDxrKwTlyi/SYxy8pUfSFGGfD3zg+S56KKte9si4/FqIaVb5XvqY8KFLwoCPIkxu+Pjr2uHYh+WpKN9Fvi8EKobismmWVnXSXSjEMIxEhpWCMf8eTUTEMEzeu8XxK1cJohSfmO0QHNCEeQ49DHE2EcTwoT3cuHq4nKH1+Ah8y+Uw5P1JU09PMBnaEJEyqsZRKL3EmAyND6dJCrhF8DXiYRT/zWJf6KWtKKbB7vICD7BHsKSK+hItS0XRUkPr8VnOol6OqvMra/hCG2a3fUZLskrxUaRF5CnfmD9X4dN3RMU44POEAfqEiYPq9CUYE+AcUZCFFyFWJujxyR8a4ICP0kWCKc/Dh+HAYyhdJJjwoZQPx5T5KRxyfPA1uUtgzIcuoaJlhfheX2jGkWrAEgeqVg6lTV0SLE/VaphQ40U/fhXgYMokfTEOxh7zybu49LQu0VcmDqq9SAz7PlUMH1qUioOSbQEuc2g9Pujkh2LiCtXTB7iM4Q+mTOkiwahvRHy4SAN54Gs0FGNYphWphxLsEQyXB3AQB1XNSEzPWjScVTI0dQFmF6OkWYaq1cVVuNBUDilWPVBPV/mo2ktwOSIN+ChDTnDg0x4HeOQJYeh369uv/KM3vsif3xuVxgwWzB6eZZZm1+vR8aOd8o5T15f8UCSXTR8PgKTG4rYlFOS22auDJOsHhrYeWkVoyxcNCeBjRHYxcuQjZK0tmzv5jiTa3GbyjfMUS9PahVhGSjOeSZ2b+V76yPp1maIokIsoSCPn8JcHAb6ZQIpk4EgVhMakvlMYLoV9FRlLqojGKipWNWK/5BQoMzRJaBSh2X+ZG1UOpVCOS1tK1U5SenFKNwqxoht1rOOH47eIUSF2OY8WNMZF6qDHOjXHqFWn1lgK469xcTmBxYWMOrFrxMohNMbV7YHMkWyVvmxohEOSD7GpNsXMcWZOZBFaoN2QW2Od0nFlUDFO6FgdGKee6GBUdhFCu9a3xnFqFuKYrCvIZb0HvWLaZdPIIrRgu6wCT1FFGeVkVYSFQIUs5lM0fNRJUixoytJ123Bsw05h2TagccLCUlEC6xBqetksO4aVQvgKjRVTi2PKRMXU67ZVt4y6naBZt6FxqrrMBRvXA6SqAhNEVcv6SyBeNSuzLVug3dLQQwPlGCrWUvU8nqhIkLqBw68U8XH0XlUuk1vqio7RkAtNyNJSw1XdqwdIQ5OGlvybQ2zs89ElH0thhUarSRWhs384Pg+janx5GookQn0Y4shxQ66pLlH1jU8ceCLEQSHfyFfhlQovq1jmjqTBOoQOr9lBRUUnqrHYqQrmwNdQQSALyz0+wqgO6Qva43qAsKxqxCnEOnHAGcpZFFZkl4Nqvq+wAo1JWcswsAsxCJww7C0Hi1sVOCss5xAajX5ZMBo4NCzTQMEI/vZVFFnDVVRlWPlTSFXnB55WNZHlrAxRMzj0nkVsqVFpxhBV80cTjCry2snDqNpI4qCpg1/NIzhIS68bstCwrEM4hsq3cziGFdd7znlMM8d1axz+ZnFCt2qsF5odaowze4xZOZxgti2r2wNZhViFfcHUV/tx0GHalGFOGIaK0B6XGYE4mB9UHydMPY6DpjDqolwRTlWU0wgtNVFO6tCO6zCKAoT2fhwkepWUK+hD0wgt0A57hZ6TR4UMVdHDqtrqO+dJm5YcWnNoNYV1h5oOm8Cwg8GibFK9Qmtl6qQQvkJjRdYDJBgHhV4XVh21kKBZx8apmnS5UkXDrKiSWrA5BaY1OYiDZTaelRkQWqDd0ntxsFDV0DipmzWtFwdrJp4yVsTHMXpDcyJYwgWLGhptLOCJQ4Nd2cOq2gjKpqiaoqJgFQ7FfKwhfGJWerxVEGwIn4oZVmI+Sy/YpFaqHlWKEfngwgfKQseY842PBzzSOoQQCYXvReve/v5rVnV2l7adduDr//MTX/5etHLHOz70gU2Hb7s3cC68eMvn//idlZd/6Ir2x9/80RvLtarggwvzjx4g5y5xe1WwlpN8cSGsDUKDI+YhyLlL3jigvDKXi8i4/2g7R329bUSlcXdtkZbBb0fzzqGIhrVwfDJYEVd7zxHBzumYcbTFmhYxt0SFtbaw5nKTtQ6yo7AvqLurzKgsBhcUJVDMXZvWcddYpJydmJ0bXHUZ0FAiuA6edHwsFMF4sLIc1npFnweAfS0as01jDhi2Ghy1nhcZ7ZdppFplnIZ2d8ry68n1iTSAUK3y4UBzIRtc7a9LLhcNCLA8cHjYPIjXWb2ycKuEJdcBB0SEM1peIEaXRIZoTcigkAPgxGllnrOgGo5NhdORUvKF4Ht59RPGTIMtlqhxRXUs9SrfPgW4AEqPBv5PWw1GxUaxclxUQqyvPSDFJUf0h+iJGToP4fACbZWJQmeViH2xJvFvi2ZgPFvp5BpSCxQ+BtEOkoV9Yh68xja+VpY35VkafOW3T4L72UO+4KcZ1VP1mpflI8mAFfuFP3c06k5qxrOqY1E/ge4TSD6Cf7+xEJBwnI9Nh2CNBWtWE9oR/egia0JkusSYVjSEANx+Fs40w3DruHPxpnEe5F93wYVghnbbwYX7jrfLhnYBWyXdYgakGtmC8O7gx+DzBrFiUtRUVUNUPkxnj9A5nWjPWzcGmc/gmlsfGCMNL/q3w4t+xC9YWd0+5fCQJ3fCAYTAWuC7Zzs3H23CRuE556yplS0RYZH6AaCOqOeH/3zb4ZCEY9HERDgVZcthSSqYWe2YcaTFWpawNoTrFHGkwRJ+0DjU4eH2mn3BdCVCeTI0sDo1nd0803yg2a1o+iX6dOrl230a3NawWd69NTwRcfK0ldV1FSviWIB+QCP53HmivXOhY8M+qbsuzudTJAhY9Y95J6yHQiLWi6kVoq6qGqx6hs49ROfAlrTWChrFVxiygKEtjKrHwJhXi4k1YjIoUhFM1h56pMHaemTpzekiPsCJR7Vj0jeOTQbTRb4xVvXRttZiXPdbGIALway0QSorqNa9ldKfZ6HvGzvGYq4006OHR1WH8IkRB2HDsd3bqtoDZC8e9XaVdkcsnGqtm+ysxWrvGb8ioyDXHxq7v20uQNa3qXFazoMROakhjfbV7/WpvzKY3uCvDWiRzQh9r7VvVp+3Rekcvil9NAZ0zkQ7QRq72EOguHWtU6r+GMiWFgnk0blxpLxvrnRMi8zGwgaOBatTXGIy8AdGp1Z7yCd8g7txMpgM8+aHF0yPWA8dtY7ARk2b30a4IUXIAlpWNxpDFa1obZjorB6iIu3Q2K620ahElVO9U6K8qtE5BzS4t/QAxK9ya025vZ7TAj5MGIv1+73SvB444/OnF8iDTXxh8h6feSuCqU3++kJVQza4zzpwTJuDDO3ZKysa622j02AwerQb3Hi8TRnfQVdPk2qAMzsAIS8J7RbHDpA5i+iXOtMm0wbPPPRoMDFbjPxfuMchJO0wJjfqNV8WoE/TmFR7MFi4P5g3KDuXbnCIURi/uiS4TRzwOd9RrpxWrnhZTxiTgdg/W1w46nmTpv7M6Wp+cyNvYvhc/OBo0yfhaj61KVwTyBLkKSqpIqI/oB88zhbK1Li8toIquqbyFtNPmieaPt86RS/eTLlSsRmUAbnwbfvFfTOQX9JLnZVxepChkSqaj7ybOidgik+lK1fTurpVMLGs8fF9YhYEe85mA/I9iAi5oemMLHri+/v8ICTnr2Xbp7UwFOnnCyB06jrdfTy6+SEOOfFzzuG1Ct6dVOIg8Xz6z7dqYJOrg5XrgjXSyWcAuyP6HmvvvLbgcPvMcItiQQjgDXYae9pRtG1cv3CNDoLlnncAkQyd3HQ42D0fVQztadUpTYkWOB2UHQ+8m9qzPGJPXWesr7NcfWzJh94xE9xzIoTk85TWaTKDygH4NM1l7T3ObjCwbXR6LRkHM0hHXo4Jnr6PzIK2wdtMze0wlLq+BGefhRBPJ+7xSbSZTG2mU7nKmaRnRdqd4qE52iyF5an5HYoRAcC2NUQ+DHzjig3+usIFK33j/ll9zoxKlbkdSqCUQEVr/N5A7455U2tbm8OsYwTo+8b9c9bM45QWPtKEUIbCyPdJaWzzhlXcnd239wgtl0m3S52x9etXkcUjR9pEj3ysby3cphukt3ePFYBGAubnWyXAlBjcjGcLthpyAgrUx7hB8cofl2Xii0HHm4TIB5LM4onE+TZhIw6Lx6PF8gi5N7JwFknEAsjilCrwceAx4gvhelJHRgFw2VGEMRtWO89HwR6JJoz4ggTDS4TDADZ08i/wYfKRB5UTJBjcxEBGuC8LRqvsoKl3PxZyQjbcirguY4QQ2tB3r8MWFrqA0K66+BhkLAT/g8VhG1FYKHLsfSoMFeiRIITxZZcOCkHxyll8BbFNfHVQRJoLuDaIbVRGMr/n4ge0FAeM3ie+SdiFOKVOqjyBCVoieDGyKyJX5LOvPhkWMTdhWoVYjDIRNwForOs6bj5IKP1O3qbjFhNVhNbYFEH2+ACq1IR0uhvyli8dcwEjUTZ1W2eRIG1RrCIi6w6VYZsHKhIQLAqsUcgrcKa8frzghREv+D0VJkWMjllY+73lczeMpLvITBqYfUln8U3CRRcyx2KJQLdjjomrA2+BD12wJjE1qSKYtfzBPpSIBSpyI94KZDaoqEjI+5m2RkFFTVHMR2DcZRWKN8GaYeTLn5PlrVEIR9ccDa9KwJ57mKOHQZkCh+aTQI06JLZ8occ3CWFjKgoWqwRBwc9IPqGMggUgcPhoRfgUpDbMiiiLcOqX9I2wNoz4JiHVhjoHEWk4xTRCP1ywhjK+MX/s0cGjSgjJLz8OAruI8i7t5rwTkV8gJyzxEi4H5oWaHz8Rk6aRahdmWNJgs0GjruYW2hUQlSInDjpgojIQZPjELZawIO7AsmpTL320T4OswKhsvHFHfdbNZYMxoDyRFe94mN7NHe0DHNR4hMvBYx4uBxlcUgTQwE1umvImIdddeTRPI/kwFvVUFLDiuANkZmRDiIdU0GWxqrOHZfpt8xIuB+ZHGsTKIlXD8MMS7OtAtlBzs0cHYIQ2nA6q7oKSlJhL5a63JCwDVS0aAcZBFYRMrqoariyX+DJFyQ+ey2Uex68mH+bk8dpomaHHcEXgYTaY5wSnl/4/9r4EzI6jOLh77pl37dtL0uq+LMu2fGBjG9tgmytc4QgEh3CGI4RAAoQkfwgJAQKBkJ8AOYAQfpyEhGAgGAhg7sM24NuW5UOWJfmQVtr7eudc3X9Vz3uz86ZnVitbCiLf1leftK+nprq6uruqq7unm2qWMPIN4rLeaDAC0RrBWZjwqMXCNss3qqpmUPSDC356HB8BvFcx8NY6sIRtml1lIAk0Mx2HCgyGCunHXSiruvCDpC6++ZXlIWKxztZxo2OkIjkzLq4XLop11BYPUgFzTGN2VTTXFpNCEhGUHbx7xUIj0fB4y08HqBENCFMQi4TzLYLmSqKBzKhCqg6JnIW7lIrMaKgAtZZ+3IUCsdAPBrzuYXQqawhccRFUpKEfXAiznQW2RgoqAj2RmsfRD0qtEX46OnXEYiP0srxWpHIFGj/FUZknR3GCBocc0SKhp7by/CAYCOjUgg+06gw+RLAqUANVREMfO2wGDYAR9NhGuRmhSMI2gj8N0RZlgyo6PjhTDw1IRl7Ax2AmhIU8ncWJgcceEMK7qqbywG22PKrqpmVAeMGhGbLAdT2iGgbe+KqAq4fBnnqyvqKgYH3TaRHgzcki3Inun80BjgEM9nF18VLIHoBnIuhCPvFFljKIbwawhjQcsmQCxaYgRBKXS8reAmkY9ilhBPPKhcCj1RoY0Yr58gw+IU4/IR8xFMsD3KlMxKAh3tYlQ4giQc+k8TZUGcTsLGphCVWLrzWwhwsVyXywF/mYF6646tJ6VARA5KMNRD5g69OPu8DxkzxUtSZuKJY7DxQnwB34WPy8KhPdGuwEioRLLlkiAU0ALV7MvEKYmmN5UFwIlriIDeSlthgCUTRoHDZILRMJZ9kUkRCYVYNmrCMJKggpwAFiTZg0o/YjcwV+nYmpTVOaFe6QUeox3LgM9AZeG5sGLliB1fbRV0LwJM5aRFZJWoh/qB9CIIQqckxdivQEQD9mvOX6gg/Vcy7v9hl3BR+QOTOoJqLK2qGoMkUB5Ch/ihK8JfXCMODo3iw1u/YB2kHAhBszlYwmRISqXbGNu6tqWSTMPeQQLAoVUSW+CjkFPkc+WDTxCVomgAwujzo13oItCySqo/OJhZG8CbcX4MVIHmjVOs0uGhGtKMRWBEOYjFmlqBajjo/dOteAYJgXjWl5ej1gEVAKQRpf8itD8iuLEwiPMyAkp4AfROOMy18ZAJUbKjBEw4UwhWUaXgAa4vQBjGIVLYcPgJh7RT7Rpv30YyEGDGUiPjrP5CO6A6hGNBswvApONaYh4hPtfFFAHrkHE1EOsBkKGlVdXAadJiBIA9a7Y5yxXDIXAZSj2CiPKmZAZImEUQWR0CsrRtbcPBVjPg+nRXAefwlVi5kaoaJc/wXmouMs9M7m/97HIjuwuoEYJRg4H5cNwjijqiMVyQJR4U8jFRnZVdY18hRFAquiYmNOc0Ijz8NoBVI4i2xVo4pE0XT0g7lF8/ALOOEHtYyVT5xQAz8Y4BMwzjoaXokIQfhBYZwtMTucCW3W9YOqFOtEQAlEL5FxtsS8Xiaw2MirFCfzZVaU+CGyougHMWDLpIFAseXiE1MlGKpmgR+CH0QVWyoeXSyUtgjRT9BOSwwVdIUaSvbABMjcED9MUqIhRxZw9IMYvQIfc0k+kR9cQtWgIld8LA/+VIu/AE4AxbXfjh8EPtmFF7MYrljKgEG7KnyTXHwYtUaDbRgmRVMqMo3wp8IPUsXI94OQV+QH9ZyBIsFp3K6NzR7cAkCfx46PU9Y4i5oNHOdeGYzG0Z5naIhgpKEEwjaeFHjMASHUp1+rt3S7ZIu5isSYcnEOVCRG/feEAwbSpFVio6eLVanexgMtSnOV9feBfs2prfrUFq55aeODAxW9vfYuvzhhu/2nT1wpaxk9k+LfP/xDprWM2U3G+GnZfALDHdnjlY+afvn8maf2PBXAcebemDRH7638HHieOf+kQXfE78wlxDTMYPa+8u2HnQfNsLB+9PKstoV7TlrW1JHVP2+x8NnhBWexTS3i9q6YM4fYN6r3/Ey5r0CsSxaeZjM7inxi4OI7vZq28PPSj1zqP8k/51z/9BZtiTC1h1An+jeN60fV8VXh0NMaV/jSVBM4yCZtf9f5AddcY3qLMbkd/shW0drdreL4IKu8Tb1M2lSKc4cuCT4W3jBNGpfRLS9Vzq4RT+3NC7pliRifZ3fdzB+usNKOiSvF8LGHFRRNY8a8PXZg8GcQPzzNv3BbsLFNe6ZbQNU2t3+u33WXvtfhzo7xK/XQlMaaqOqGMbt/6PoWD54Rnnce29rMUvVNyv3Xq/fYxHh688oSKwa9U1Zc+PW60vye80OXuue0d+3yzgRVK72q5rjX37jeufFhevT0Yuk/rtzqsR4lCrNF5/zgqh/sH/e9q8qr39a/cToMUgEG2Nw+VXvv1P7vNqY2aIX3O0/srYkOgP7f1bhtlNWvNNb+nnXmPM9QdR81/rm99zrv0UHqvMy/0hSrskkaLubhDtOpa82f1ubDv37DJc968na/1tYSriUImV6xP/Nfd3z82rsGSvY1V7951eq+wOtZJwGZdct45OD4b77+k7WQv/OiDS87e7XbCnC5MObDuGlrX9oz/pc/f6TsKO/QL1xPy26Wqud5+0P+TZMN73cv3vCmJ2/2m16SD8EP8bnm6H/89fu+tXfyzNXla95w0eKJLl0A8Vw/fNE/3XS40X5J/+C71mycDnytV9XgRwc0/X1HH7l2bnJEc/7UvDgavSVpQGMFot/Lpv7euwPCwjcYZ1+kjdQ5zvrHNKDqCjWv8fde5x+oKta/nbllQNcip5jgQxyq3Ndsvf6+h03DG5o6p6+2NVDc5OoKjkNDc6bvgan+e1lgfGL1znW65fby4egg6dHA/b2x+xaY/8riplc4G2dZRu2XqP6ehXtv9aY20r7XkaekNpuRzgaw4FP8x4HWJnNr+MRGogVyxyeBRtfsV0rToWdMPIrfWmTCqg11brRLtQ1rpi5IlYt0imaND941VzqgYVdN19fjgccXEP6C/SA6Mc0t1jZsf+CVARjwnvk4UKLuGrP7zrza15pbDj1t49gVHq2npjXB7unc2bP9Pyb79g021j7vkVeF0uKzwmlba39907+0zfn1Ry7ZdvjZmXwMXrhvy5ePDtxddQevQM+ENgAAIABJREFUOvLK5NMIGBpea7/z4LeGvwayP3fiBVub28Ta5iIrRlkhdH4w+N27yreX/b6n732dbJyhAUDiZPHR67f/Rzvgr1IvvoRuq/UaZwg7K8T+Grvrm/zuErFeOX1VKSyliobOgutT2vTnB77U4v7zw4uuZLtqpJUKL3E5juif1r6zTzm8OVj7usYL3LTvRstTo81PFb7i6fWNo0/ZcuQZmSrSeeHebf851nf/CB98X/WSTD/Y5sG7Z28cD5vPcDb9duns+azuWVGMTy7s/lH74UFe+dWDvxUNi5OAeYXWaOHg9zd+EeKQV4SXn8u2NEnK8rASqEi9+cfq3WVWeN5Dr7EDB7fTJED4U33KHvv2pn9vh+w31AuvoDsWelUUqfpbfM9X2Z0FYry+8aIBVkltRMchENFmlIV/LlwLA4ZntC96mvtE0FjKD4JCHG5+rvDNe8mhMyrOvz2/FG2piIHjnhSy4PLf/NrCeNu/at3Q27esm/b8DD+oa+954JHvTsxutJ2PbDxHjr+osOHveGT3Ia/5zMqqPxw5fS7wUnzAaFc14x/G9n99dnRYs/9IeZaFX4WkjbxN9AN88h/p9xvz5ofe0Hz2kwOvJsLCLkCAa1T4Z/7L+Pi15kCJ//tnmqtWc9/rWQAEL2RZ5OBB+ltvLNQC9sdPNl9+od5q8GSkBsGrXaBfvN3/wI+8osPeO3T+JqPU7l3d4mKoMBu4fzpx62Sd/+6l6puerroNXHtMArAybPLHXw6+dT8/cw255k3i26JeAM/Z9sivfUI9vBC8eEPfO89YPe0FGX7Q0N5/79Gvjs6ttay/XvVETZqqRj+o6Ltb0x+c3A1V89bBM59cWA0OKNmwUdWqefXsvmvnH+7XzKufsqbfVNN+kBNHpXvnvTfeOK7YjfMfee5pExe19HryOwIwILZfvHfNDbvXfk/1Cv94zpb1tpXanIx+UKFHXe8tu/fPB8FrRta9emRk1k+PpkCksqb+2f4Hb1qY2aZX/8S6PNMPNoj//saPm/rC6rEnrT/0bD+n4x/c/F8zQ3ebzcH++1+ZDlgQoA7ZzM7PwfB+8/S5T3ro11LlIt2i3brhm/uGb7H9Qny4zgmE3jayTABPx9ot54x3feADzzzDXmizeAio4Aw4uj2FIigI6X54QoGSUCNMlVATM9YCOETkGmUa/ptEkdKtGGjCeg52ZwXALi3Bp9tuNdyrmY0xK/hDfhph3LHFZIMuI+716vLRiArmyZAQElXSKb6WkxduvEzwgbd0iU+UEolEcYIE38rC5amow4dYRMtD5CE2atpYivRTQBuL1nFZUk0tooilo6LhDrpU0aKfsUtTcc47zaGLx1a1llC1pJkOxqqGepGfxkijqSxKHF0tSVjQ1aJwMpHFL1LNoWqhFyEF0rXulJhNNRkd8S/tjGNo9FNGp8uHiElf3PYpoYnKFLUGzkzXHMcoiUNiYoSfkGhoncNgio7pFK2ShJAIZFHRTJU6hiYXHxKt7hKsaAnZGLciA/hYWsnQCr0IKY6pRTOUqGpLK0gIiUWrqyKK266KWQjpHT6gakmSGI1uC4E/5KeADllUdUHKpZOX2FMa8aFiBjHHOHTyskVLSDWPgkh0xLoxtiIStaIMLOB4JioatUQ7l9GMlzh4nh1WMb1rGznDYxwzMSKgYqVLLheuSmHRZCf6C4VTxw/iHmBLDS38N4UhdiuCbUbTmAVxNf6bRJES7bcE/RuhBbGWhJAY8cGtu0vyiWboqMHNLDRMoOyuROl4KJoFiTJNvGGnm3sGamKiXTRj6ER6JoplKASD6xZwltDC3Dt8cC8rMeR2biEr3Jva6Q7iLRnNbrmOpWpsJHnGOcKuPGCcdfmpMM56bDG6KkrXGlTloqpRRRlFg8RYRVDFeXx0sW4sVK3KSo5QTIchRKrOxHgREv2p9DTG2A+WDFrU0xglduQBPwiGUVMLvQgpkB4bZ0fV8jA28kXpUYSQHi9nCY1lY2QMhR8kjsNLNi8mEH5CIug68oNIUORFCSHREScTAZWpEcfE82NKCYSfkAiPOvJIdjvGuBVBQ3EsUjIzENI1sdwr/CApShglLvpB1K1SFLqNEVJKCVWLxpmNVtfvGDhQST+NMFa1o4nq1iTUcW+qIMGRm2wWIoxHbrYaCZlGbDa4m7rbirCuMSWFkI6mXHR8GztjFnb9oPDLWXZYpMS2kYZmHgo2aGPlEsW45Ka/xwuPKSDEadEg0AcvvfzyzYOG67brtbr4Mog3avMuHgzcnl+oNZqtZgP+y92afGIAKysPe2lo6qDz5HHnBOd2c/BE8YlZyekpgg5VFgqaRT5M4hAnxjRL4PJpliaLaZajIiYkzMSIgC9JEzOSxUjIs5yiHZsPT/ARWacxSjwuPktgRINk0kHbgCxxcDPH/aVpzUQYX19BllRjzEd+FGNSReJnGqPETl4cRcQbFBKIFzPggw5NKJLSF0XgJRKMdZfpGLJOlz1AHosrebKoSYxohHwdvSURWbFE0XoFjjAqSIdATILK52hHR2kvR9WxiiKNZeIiH6ngUe6iIF2iDs80dhMFH3EcvJxRlNjhIlYbZJq0SNKjGLsk+XY40fGXA5nlIgkdnkpwCvlBvOQDP72RcFH/PJtGpCzykU5C7+Iy+XTI0k87CG0G/+3SdH4uRZMWI0OkJbvViaFhieYnP5JollbRcvnwJWkWM0urJYHLKFpC1fmXvhwXH+nRcdGwhKoDno24z6/DB41zysIv2vkuH/lpjDGfUHoUYbg8Ix+LHbXgQFwgESNezMAW64wxccy7dFEEJMbLdB0+Utm56B4dGkkGWR5UunS7Q4SLRAT/TgocYfRih6Cj6vTFEgylOj4VLVH7iSrrVHQKA9GXYj7phiq12KgGM6v1BNZ+l2Tpjt8lw4+ncjDmI5eoi4t8TgI8toCQCF/o1+v1Zr1R3vLUD3/wHcNmeyGwfucvP/K80yoDZ7zwve/+/Tf94Xv+5qOf+cOXXRK2vPTJRCuwAiuQDzQHUzSZkJf+PwCywBliixXnNPYSpZ9m8VkOyBxkVvKjTJpMyEt/nJApyUnKawUeH6z4wRVYgZMFsiWM7WGSJhPy0v8HQBY4Q+wVP3gsyGSbmbgCJwqOOyCkioJHR4g/VVUlYaAXR554wVm2Evpc23n+hRsqplre8KLfuGr0K+977ye+86w3/cFlWwuNVvbJiiuwAiuwAiuwAr9csOIHV2AFVmAFVuB/ExxfQEgpDZq1mfkG3rPbTeKhV6+3GD4krXrdDUKVhof3/OCHe+cWpu/eP6UPFUxcV17xgyuwAiuwAivwSw4rfnAFVmAFVmAF/pfB8QSElPpuu/qEZ7/mVy91mMcpZSETZ6SDM2RE1TQeBFyselOqcFUxFE2zDHXxa5yTAqnP1Xo+XYtASs+gyd+In9gfnH43k09q93APLm6hlh51MN4fvOwN/SwTj5mX/C1HHkY0BLdQpx918fhUFIoPmTKxywX+ZvJTgQmxZc08ZhXJHB4TH/np8mlYV9VcHKqZjd0N7Uxs6M/DWNeS9mRVL0UTiy02yqel7WKHBr8ElD4OjDDerI8/gzAb8fRvkReXSt3FmA+TRE3iMfkARpyWUjVbVJGs4eNSdayiJcSOVS1nEWO4mFtuixXyIgBPmUOKDxNfnMrC4LuJzznCdI2nqx5B7u9Sx8ddUjnYhbxyYXpctF8wnIp+kIt7j2S9RU1CUKAO82iiu5cQGMVrSzKxw2epvJbFR7g5QUPSjxI0x+SDMnT5cOEvMjBhweTWu4gRDc/nI1h1IJReZ4IgyWc5KpI7XYwxH5F1+qnA5agIc+zQdFhl4HL4sGXwSVi5jjaWVlEmTUQWMeJonHOxm9dSBnOxyqTPv2OMCDAv6VGEPXykUsvFxy8G5Y8DBcZtKPpcMBPjQ46BWC51hDEfbAmSwKmiIZ8wzSHGRT8oSdvBrqojFeXhclTd4welp2GHT4cG2bJ0LlFiGNcankcWym1VXN7WrQ6ZQxdjPugHuwKkCIJl1X5MsqyOn/5uMIkRF5JXrp6inQw4joAQvBvzWva2p7/r7S/XawcXQtNylJkjk4qhmuVyOHV0hmw8fX1JDOzE/mgUG4+COIlTosA7MEigSygSBeARl4FJA0P8m0RMESfg4elqemhnI95KjznhvThL8VFEganB7Ew0ma3zzoFvOh6kliYQNE581YQWmFpgS2jBvyqLzmPEQ/+LxC5ICImGuGoWyExumiL3FFqQo7hNnuMl3XoBD8GyZSxwO7rHD1QEP+1s7KroGKpGFQGfCjEzsSyurBXyqH3ELmcR9OGlrNGhxvlVFtpaR0XEJEZBKpQolxPdSo/VwUyZQ5dPR0VLqrpzLRWoOlNFkGh2Va1z3eGOTBORRarWKNVs3bF1O4HwU7f1IROPV+N4lpdS0YwBVR/sRUipaobRPRerSs0cjE5yA1Ur/eKnTADpZveqqAIx84pvE6FqzsuOoVUdu8/REwg/IbFg6lEsN9hf1CoVa6hsDi6iPVTWSpWBKt5JwMRV71rBKDi6mUD4CYlFQ418YYkafdTMxApFeYDMAT5Fwy4Yei9aBQPSDbz9Fro01UqmLiEkFosmjOmZuDzQ1PVBLQMhHZ4Ke0cqkiQRgjKLFFoI1lqB6FWJoCJooruhUUW6VjL0fl2vJnBA1y0D/tBE6bnC9NgapIxDbECqCkhopJoHomZU1c6ZgTZVBxWjqhj9vQgpkC4uQsL7l8qioksSFknU8VGiHDssTHHXA4R4K1w2RlzwBMuMctmRMRSnKwsF/ELh1POD4lQ6XtZZUecpLOl+IaLRQsPkZYMVDd6LrAjpeFU68lEcv+gEEmJih4/K9CX4KBEfQgtBMQsLxaAI3oeLGRDwQUWRKNPonbv+qO0XM9EJymaABzICmUOMPuJUiJ3CPrzvrWOcC8wpskIWFh3W4QPEFVIoE0fGCnHEPX7Q0JUyL5QkhMQiFwdEooqWUnWkIuhWVcXMxD6l6wep2q/YfVkEkB7dQ4t+Wa4vgQW/ZAY2tj2hosyiQWLsv+ygkFf7dlfVNtHzVG3FquZ2nooKQkWoaq5XMNHJJBNX9YIfJKajlB2llED46TjKoIPzLWjBFKVs6AOGPihhn6FH9++Bqvs1IxPBV0Z8DKoM6vhTJoB0U1yTikYeC5td/MgYgq7LDteq3OnjRgLhJyRGWwQABvq53c8rg7ycwL5Bbvbx/mpkL/Cqd61IywXqJBB+QmJR3HADUAFzrZlVFUy62YOa2ad2/SCMBcukUEQXnkSQWCvhIbNAo1KkMSSExFIJ57aAxlSoY2qDWQjp8DTygxnCIKKcJaXrBxU9S2xjQDNNbNVCRaZatbUhswchr5KtVY2IBu+ecVg5wzgwMIZm1BrBacptI0J4JFojcRR1SDf6hZ9NIqRA7es4msIO20ftTAQPLkRGv5xthzGlTDt3k1IlKGajD0MgzEuFUWJWuaKinbxb6QGO7x5ChYRNb+itH3jPRm9fe2Snuvs7H/ro5xaqW9/+Nx85c+L222vG5U+/5Nt//rofFq/6xBsHX3rV2xvDF/7zZz983Ttf9YU9C+WCFh8keGIAVBcYfGEwcTjP4jOiBLQ8BY/UVlVt9uEF9CmPTCFuV/3yGNObWmgPNjZmXm8FEflU4WG8j7DdpzX68/gExYnQrKvMXNPa1PO0C3hfn1qbNEfh5UF3nRMW49myLuDdgNPm0Zo+Cw2iXNsgX7JHMDcl0Jq14mjA2Va+Zpj3+SRMCsTFhT+H6ORhOgWx0zp3s4YeKAXo2FzqjpqPBCRcx1atYgOpC/SQSNwR/6D6aI02wJRv9jdKMuOQxyfBQeMhvNy41ac1B0DAbBWVxgOjAdHjRXS9JA9mDK/dwh9tEn8D6TuDrnJJkLw0iYiJHBg338PHRsm8yY2BxqaUwEQUX+Gqq9VnncPQ3DaxkX5WCSQVaUQ7rIyPK9OgK+CTeeUjJaqvtGacRwPCNvPVq3k1U9WjdPpROqERdbO/yeBGPP8dAxWXGj+kPxyScFU4PBQOyqomooU8qh+aI/VBw3jRpmp8kFqCgLRD/pWHZxosPMMsXmhVWhwvJk4Cx6OoleubMwf9VlnRr9BH0tkIAMl/5B2tEW+TUnqiNtQmoaxqi6h3BtMH2DwMAs5iG1Xpkj0imkeNNPeqhz2XPfW8dds2DISen/xKCoMuU7/z/qO3PDBuG9qvPf+CYsFKXXiEzUxV5+YaX/3G7S7nl45UzlpVDPyer62Aj6ar903Ubzg8D0HxxcraMjVCVHWP2NEtXj9jh5s+u2Bt+fwNfaHPUgd5gCtVNOX7+yb3TzeHiuaLz1ubmATsAO4JDNmX7hhd8IOdlnNZqdJiGSqyFfWG2vxet1mi2qXauvhClBhEC1GmeOvWcAzon6AMjyglD1vRIiscHhH1Pja9n81aRHvhUNVSlXgtNAZwS5N+8I2pOU0JndYqy60ytEUJCrB5YO2s6aY1CVp/dmGwrGi9FAhQijoPvl2f8jjbZVR26RmtCMNgovzEnTzKmhVinUs29CwGCoAiQLe6nTyCc59ukTcqkH2aCkoJ6i/OEAMyURvznRkxGYoVD+yG6VWKzTXpchFh9Zhet8dcc3aJm+sfGzyGewhPKT8I+je8Sv/0LkZThhctWKi2pod2M8XvW9hcqW8MwRT1GmeMJrk+0b+nac3Yfum0ubPj5aAY8B5ZJdjXtztU3XJ9XXVhWx6fqereuj1uhc4ZtV3Jpx0anBHTZvSZ/YV98HN7Y0efXw3xkvpEd6BcZ/rD9sFx86jBrC3T5+Il770dSxh5ranPP9p/T8D52XTdOlIV3aqHBkbC+/j4g2QC+teu1pkmM0TReqjAWbSU5j32/T5hp/GRTXxY9jvCX6h3KAemSa3KS+d6p4WyivA6df92Yy9TvEptQ19tS56KJvvvrZtTJeJcbq2TLaroVuwnrUMN7m/W+55gDLd5KHdPi6q3u+MPh/MON7fPnhPNJPZSYV4LxuxD5fuguZ3FNwr/1eN3In/6AD3yCB2HYBj4aJ04vAdARU2tfqBvD6j6TDqykQx40h2DwGc/mdjLxw2inuftAC8v2QK0PC3q3mk8AGJsCdduCkY86VrjqIXcbTw4RRYGTf0FpxnRvEoSwJ67Ab/2AbcRsjNKzkXVcitMf5oL9tNSlOun5w822xVNf3plVS+PDoCI35sbW2DBFrNwcWkgdVtdRAB8bq3P7mvXIBZ7Et0qgtUUDTaPWdK8jTzku+pTz/O3bWBh7wFSGHSZ5M771VseUG2DvPB5fqHIwdIkpQaTr2lkdo7+9zd1j5EnbVB3jai+j7fGJ/noOr33aPjTR0JD408prOlTjAAvx0tWB15z1OLhjxpHmh45fz29YDMNpAOtIDtVJ9+/n+2fIkNF8uLzZTeI4vkh+fJtdMHjp5fNywaLLVRRusogLL9hqv5ArV1WtacWR1LdJ6LRqToeNH/anIBsLnSGNuhFFxt2T2uEVr27PfOAOw9/PH9j0VZxOSzJCwTUFDLdZt86VKeav3p++0BzJFB6WhFWB9Mni4fGSweVUH/WqmpZ0+LFwBggBq6H7LrxGaj0c0rls4ulNuvxyyRq2Iryo9mZUbfVr9iXaNl+EIaFN/iPBIpbqK8rL2xlkCANgBWuz/XtbTnjauDYU7vSbboDvDW4B4b3fa3V6+Z2pMqFj0XRjpT3zxSOnKSw8PgCQhgnhZ5HrP7Td2xU/bkH9jzo2QXVc4ld3X7aJm3hyMG5wPAbLWL3l9SpyVkGQf9AtTU71fR7bhc9YQB+QonciawacTUWPIDhBS7XyjSYQpmOToHAcM/rfRoDFctNUDUhhjo5FYnRP45UmJ/LB1tFdC9QQP14L0cSsLnj9YMYnISqJwlMOjJzBYZHFG9y9wPa4wUj4HgXkBatgPnUywx0CcpDdXHnj4d8MkIUIliZHG81hFBQ3MabCdTExU/0ZajtXFWjikDVDeLLfLggcoihiA7WRhqZCruE1bnyiAU5quYiuMKLywgBFYHzlhkJx4N36MEfwIene3BEg0WC2u+omsgdBMuli1scgYNHkU+aRADFi7mQj0/9zGiQdGoNVQ2h/rwn54UANr1i4AWzbc6aDL1g2tDh7de8qGgGhRbGa9zvfRwDhRgGtASjqGbnWts0IzT0VDOx6nmb5BYNmFgYrdB6y3O9yMUlKVEg29KiRcK5+SaOhuXSg3NSlUrZhgLWfdb2e11lh4Zbmlo0IFgiMFqSTXME0H4KVAc+EBM2UZ40AQInJVMzNSVgbK6VrSJ4r882wG2AqussHTJFAH24qCjRImGDe5kCcbx0SymIW6FA1fLNthENuMBokXAel5YyOeH9nBUNWj6F8b3YgpKCTi+LDEiNBdLcFYLoHRRiRYqtKJSjwQg4zuOCDYH+zFokt+M7Yn0Yp+TyO764FRYZKOnbsxcBfTEapBCKlscHAoOTsUj4GALCU8wPot5CrYVKTjOHBqVouExEwcGBT8EQJUWDto/rgQXNhtHQVdsZCqaYhxkiH6igQHXz+GgB3gAGzqKttnofR4BWReOqySz44Spt4b9S1S12LjBDLBIyV8vkIwrGVSO04HVon2KqLoOPKS5QhT9aSjvHguHcqMWQDxh5OUTpEIkL08E4hySEqCb9WADFTTSWUJEXRKqWIFYRdKs6y/WDRQX9oIfdM1cem+oGFX45W9VR/KkJFRFQUaaLRxVxvFEW/hBVlqEiYTEUU6ga/LLXew16lwbcmxYtEoJ+5InjCKBQNheqpr7XcfHpno5F46aGfpDPu9nWEvhULIp+kLFmiBZMlhtSiqpqKGAoeS0M0o8FAPOSqsPrHmcNjCrTfKiIwRxV7Rh54kYVlAKOgz8FjCH07jqU38smsi0SLRLOL4ClyyJBP0gqZbQSDY+3fXSDPW1a0Fg6KYhFQmhCEOrgV8spwXHLOi0pwg96gOIynB6KDlnJwlsNA0bmmumHEcCLfTZRFZyMrgci8JZ0BJ69qKkWqprUmI8iSoXDjk8VGJnA300WeHj5bAaNrWjReiwMgaSpgIgGb0Qs60BDIQaToyZBAzbI0JkBf9SCUI4GI4CylDXc6w9RbjcaTJcNOBRVTafoB8HF9z7tAMXrfHEADLYxVFxZHhKJBD0I/RdjOTYNQAlsCq4Ueoeay0dn5kmKBgGOLyAk2D4oZ36z5cJQ2S7YCozvoImwoNVqg33Gm6MpNB5spwaMt+EP31c14ySetp1ldjvQCYSooJHbqEjpBmbRdbGZ0A3epJ6QhG7QtQQfgl0YybCmc8QWwZugWYIPdDiRHcXemsNHbBQhUV45NMinS5PHh+Cot6MiBdeosqFLsyxVxzfCyyDWfJBUnmSKgcViL6GihKrzipZQUf6l0V0+Sj6fWJ4l9EO6KlpCHoIi4doBxWmwbBouvnkjmBeJ7kuVgYr999EjLT+voKsfFWmyOYXdoi1RZbz7jZyqUEX2qATzCMXlfvCnpuJN3WkCASBy9BkhlCun9KidyLgLmXOIuh/hQE5o7HMAVSQiU03JHE6gJ1iOqkP8NAIhTySh3K5IomHz3s7PRS2wrhq1HP0QQRkVfzkGREVTnX4aAfBIypNVfARR+whLNOxEx089SUCsvByZEbq2OnMYHUFctBMLjyEgJCjoKeUHab4xjD6/BAWDfOnFjQhAKLF0JppE/gIsE3MQooLy8op85TH4EPxCBkVSUOZsjeBXN8figwY84pNvVBeNcycvWQGY2JEnnw8RTZ0L6iW6Q8d/LU/VSxjV2A/Kmw4ioJ3ueQwVLadokopSEBV6kY+wYGnAcnUtmJJei1oE3rUYS8hDuiLRjh+Uc8Ok6Ns2eL6Eihb9YJ4pFDREEKv5NAy3/SxVZULKjpGHbp/jUvDzwmhzjIbWOZMESx4ICwTOK48PMIk2EAkjH6koLTzKI4qGKsrkQ/Cl6DNCVHVOI0JVC3mWVnXsB/NVjY6v475zXdOiqvP54OOOH8TV02wyHEoJYZfIi3RrH1t1PlHYbUV5tU8SHRbXAtMPEWii4y+xySWa5434pJ91IbaNJwOOIyAUYzox5hMqxkaAa95irT6pdDHQwuYe1RkuYpwM6UFjvtHqr45eyDuTyj3PAr05s+6mUPUHZk8fmDst0NyUirn4HOLI8E0NZ8Js9/Ufvjhj1Q63OnrT639ONd+b62tODVItYz8kDzRn1bhRWqCuM3D4kp6nEUDeod4ujM+uuQNaFRvbJnZYRXPqizQk0OjQI7RvnPr2+rHLxEx/CnCavGVNHxm+GZrXqulzK/UNqclIXCMIrOnq/dN9+7TQmDxcCHo28XXJONWNcGhdw6Puuvldq2qn+WpLVpHG9f2DP5s3Jwb8wSuaTw6kCVSwfi3a/oHzE19tr67tWDt/VjYfZj40eNOMdaToV86du1xu0MA2pMGdfT/x9aYxt9Yc38G1jJV3Guju6r1e5YgZOE9vXCHvY+S49GeMa+M32D9XFL5p5oJqc33QO22D68Khfbhy91jpQYtZb1YvKRIjtZzCxY6jUT7/GX5TzSXvOnfk+VsG266ftFMQMFi2/vm9Ex+7d2zAUs6audwOirhxK6UirrS05p7qT2rMf76+7bna1gXupiJeyK5A9U94d90VTJ5uFD8yfLqXlgfNcY0Fb5u4f9zzfnPV4Ns2rJkPglTMA36ioql/cXD0uumZ9Xrhd5VLpZpHAJv7j+FPx3jzKfqa37F3LnA/JQ8QVKh+dXvfd9zDw5r1/3ZuLmpK0PsdFJiDgqrsrjf/4MFH2374vks2PXP7oNcO1IRxhVDQsLWr7zjyyd1HBmz9/eVdQ4rpd3zHIhhUORy23r2wZ95l7zhrzVU7htotPxkVo6ot/Sv7pz5095GKRV/OLllFyt1lgQ5EKqqT9r+SG2eY9xJn/asLm+aYJxetRPUP1/b+1J3aohX+qnKt9aldAAAgAElEQVR25IGSAK+4PPw/83smWOtybd3L9TNrUpUJPubn/HtuDEaHFec9hSdk7iZyqHZPMPOx1h4voO/dsvYZA5UFnGddpBFVpv3DoaP/NjY1pBvPca8QG656VIQ9iOjTdPY640YwJdtq54w0t/qpVk2YzuxHC/c/VLxXY/pzvadUeCm1HM3FcmWNNr9h/MSn3vbWmdvbOz3SxjmRBGAnIsZthZ9OmmOmW7EOnZcxEkADGrgb7mgqrfPCrVeE5zRJW1aRQ8zr1NseUA85QcF89ILk0wTw1obbmdHUF1abR8/I7fjD+/zqYRoYGcI8DjjegPCU8oOgGF/z+mvrn/jgy3yl3Wt4xb5Kc/bm0z/naa2zjlxxxthlbb0hxv0JIjCGgX3jlmvG+vb31ddetPeVsgUDtp7WvGnnv/nGQnX8wqHDTwvURtrIg98JnaOb/nth8B6nOfSk+1+TfBoB0BjMHqs8cOfWa2FMtGn/r1UWtge0x1+gPLxwaP23J1bdarcrT33w1XpopVwzLmmCayscunHrNeAHLzj03E1TZ3t6M8kH0i2/cM/Ij+9bfaPpF6r7rlK9kryujt7Snp477YttxXvi+JVnzVzUUiUVgS/g5nc3XDPqPLLBG3l143keTQ850DjT5mcLX29pjbOnn3T+xBUyHxQptH+07qsPl/YOuqtePH6VbHmAqU+DL6/+T/CCIxPnbzv0XJ9mqBpUtG/jf48N3ln0qm9ovFB839gDILPFjQP64S/Y36Eqe/Lo8zYv7HR7XTPIY4eFW4d/eM/AzYWg+OfVi0tKhh80qfZwMP83CzfX28qfXOy86Ayz3sKdezFAUFG0yb/vbv/d7a2qw18welU1qPq9C5JiLKEuaAvXrvnCQhBc1bflJWUwzn4qDAOFFKn24ck9tzWndhYKf7triydm5ZIAr9SC8K33HBhv+y/bXHn7mf3TXpCKH2AQ32eo77lj6ttHahst588ql/QaFATsuYT/5dzPRv3m0yrDb12zYz7w5K2nfZrxqfED35w5Mmyan750dUFP72NEP6gpu2faf3QrSETf81TzWWforRZPqch26NU3eZ+8xRtw6F9vPX3IMLxefwrlNBXl0XbrT/c/AEOOtz/R/o1dVqaqv3SP+39vaZYs9jbzsnVKxc0y8vO8/X/b18/4/ktXrXnt2rUzfoaKwO/81UMHbpib2Wo7Hz5tp/ydAmjDDcN3PLh3zGs/s7T2t6s75CpDVSv6p2b2fr9+ZI1hf2jDLl0s8SUBhzeKdldz7kOj9/sBffd5g88YKcz7LDl6gdHFgKH9/X2z/35wbtDQf8d7ToFYYe+GGjEq00fpzGe074aq95TpK3fVntBSm8mOBq3aCZzbKjff1H+jEVq/HfzKEC+nNksLf6rN0tqntO+0lNZl9YsurV/UUJqpuR7wwja3vtL3zYPWwWpzzdl7X8WIZBuJEqitu8/813lav4LueIly/gJpp0JHKEWJWP/Kfn47Odjn959z72tSTASALWe7d/5L05laNXnOjkdekNfxD6z79uiqWw2/kBGwPG7oyW8p4EQ3LctU0avh5DqM6ahhmpoqNq3FLanj/Tr/Rwly0U8YcKoGViYqQfS9CjrF7kEFMtpC43xJPri5BRmBFwq0POxa0Vw+KuQVds65wb2s2WcwGLiBRUD3ZIUMmdWw8ymOuni2RJom3lsln98QI+ue5aByXT5PJUaKMy1QvNxDZSzcJxPx0eTXE3zwk0iaf+4OYMRHnN9jiaNoZLTE1lwoGpUliU9nMbrn92jckCWJMP5usEysCrHKEkJisXNiCinpar+tD0sIiQVdjRq7ziwjTJcIERNRReikidZPrQq1+noRUqrUEt/KQPHooDgwJoXRmTFUCG0rtN/QB3VtSNeTCCmQHh8qIxcqLiwVeRlEHcCsjf5ehBRIF4fKoOkCtsO9GXXQ0Ps0/EIVNFA2tP6CMezoQwmEn5AIKorceh/VB8SxJQMJjH5C/HlMVZe6qi7gF+82GNkUiuNPIlV3TkxJ5RVlhyemCBVBAJN6miQTqkYV5VUZpBvdc3eiY3hkNQJNqXuoTFlT5VqLqsxRO07U4ZZ8BpI4BgnadqejaVy3sloaJIpN6cjJzuEjenGnNWpcs5ljYRdOo83wiKOoo+V0RjwsKuKj4/EENvhv+dghSNe6p0BJHBZRtDKgUnLyMrod/xcNp6IfxL2BVlC2/FIag7IhDpXBOgoNxy/bfklGSO8cBsOVHD74bycvdDplzS9lYICH0yANoWkOCZF0cdIJNuPA1uGnX9KDBOLPssKiZkxlabu4eKiMHliZRYNELcRtY0Cm+AXVL6l+UfwbI/5U/C6f0Cj4ZScoZSCQ4fcOuDNQnJjilBMofmJihw/L5QPp6uK5OyXp0J2iSCxExhnP78EaLBlBL+JpMaiiiE+Ue1KeWCQwJsLycPBBmSJBYvf8HlJRrH7FqkoIiWVxUhcaZ4P2F5Qhhw4nEH5CIkRKUWN3QievaPBIqAiMszagWf2qISOkR8YZAo9B6cCY6CdEDmgvOBgX2m9rg1YW2poheiXF83vShYqx4wepMihOkRnoRUiBdEucdIJ+0FKH5IwsbdjW+sRJJ+gHLdpfosOFNEKio3csRHROmIyDOvjTjh8s6rmqLnUPlSnhgWTpM066J510/aCiDuqGnJfIruMHQdXy0wj79WjIgUccLVFl3SOOiKzDSI3wb1nt+kFdGcqqNahKqNBO0cT5PVnHIDmFjovnBjNLor/0NrMCJIrTHJDREnzgUYcPN8phqRQWsrCkio4PtjHdDRP9scOHaNWsM4eiY4ei0xBxACxzWOSDygZrvETHVzu28aTAcgJCqmphfa7w8g98/vvf+KfzVymtQCXtWeecF3/ne9971WWrZ5uBrlK33W612wHHleXQ9zvTOugRmR8tOZ8cwPXTLEzMIuPGkjxcBp9EFE7FKeqZeCw+glWXTH79ePjE3wTy/KLFLYbiRHY2xpMUS/ARrDog9jtk4/L4xGLjvoBM7GbFxSG8knIQF/nIYsQY2QLBKFekmE9AWB7Gp1vg5hPGPQl54i4EsUshXaI4MaJhhPtSLhH6SBzxIT7nedjlg0NM+akvBqlxM5JziTEi4EIeH/+VcVGNwNaTMvK7pzN38uqqKHlzQ0pFQTqLRYy2sJJoh4ak54hPnBdD+nSJIow2b0Q0ci4xxiqSH8UYEUQqkjMKOlXWVZH0ehdZXDSxTzWtw6jKOnW/ZKtmiVpjWS1NJMYqSr+bzUd6lKJByO2MiyoKpNcjDBIqSr8r8RE0eXktdthfEJzKfpDjGfJUQmhxXQPO8Yh2iaCLCaOafhTxifaLRpw4ss1CnD7v8pGZdFklRGIdViSBaT5hmkMXk3zkp12auO0xIWQoYRC7+OWoiOcb1djyiO6Zfj3GxR6KRcvERT4Z+pFUJEsSY9yLl1JRgo/wBRmYsGDY1HxGvATi99ys673EEo3gLJcriIuGxhl6hGQJBR6PH0R5uJ+FYfduIYLGOV2iGCOCpfOKF3LlXCJErxf7OOGckvqJEE1kLI+URYwxH7xeIEfVQZeP8KfpSo8xohGqzsXlqxr94FJV1lVR+tEiJoYKuOVHVqMYKkQky2vVhIeiUaW6T9DbqpfAmA+8EuKLPShSFq95SHfDxf7YsY2oIimLGJfBJ/7SdamOv+hPTwIsJyAUBVV0Jwit6sCmjRtNv9Hw+s48Y0TDr31M5rfbobpuy7Yd2zaXdNb2eKlataLF4JBrml3tLycGYCuwAqcWRKFxJh4XzTJB5iCzkh+dsjQxmZyeIliaZplkx6RJgvxUJpMfnXCamExOTxH88kJeEfLSfynhlPaDcpuSW5b8VCaTH6UIlqBJksmPZJolyE4SjQwyTR4eg6IX5Oc5hMcA+fU0H/lBmuIYhMd4nCSS01MECUIZehJlDjIr+dEpSxOT4d80/ShKPC4+S5MdkyCmWZrsf5ImJpPTUwTLpOkSpkGoP/57KUy9Ij9N0kjPZTbpB9lE6SeZVPIjmebEw/ICQpyVUB11+tY79w1tPa2g1/nqLWf207vvv8dXdaYXX/fnH3nXm17xgpf+zkf+8i1VXfnVd1798Tde4rXq8y3tuW/72EfffEWz3qT4hewKrMAKrMAKrMAvI6z4wRVYgRVYgRX43wnLdU6cccNxRvceMLafu8U0V284Z7UzO3p4gXB/02WvuUC9+Xdf99oPfuLque3Pff0lq6774ldXX/7iLUaL9q2/7IL+677yw1Azsw5VWoEVWIEVWIEV+OWAFT+4AiuwAiuwAv8rYbkBIZ6tptnq5D33jJcvvGj9xvPObu+749FWoWxro7de86Vb3Hd88htf+NjbBkK/VCo/cMO39vnbn3PpurVP+NXV4zd8765Ry7ESXzatwAqswAqswAr8ssGKH1yBFViBFViB/42w7ICQ4DUrKmncesuejZf81vM38xtv2kMLRqPRPu1Ff/CB1z7l/u99+rdf9fs/Ojyr2UVj6r6v37L3zCe/+uVP23D797496hUtJe9yyMcPPB9POM1yQH79hPNJspIfpQiWCTKHNCvxjXs2nmp8lsfqOPhw8f16JiZySr+bYLLIR36aIOsAy8GYAuXJxwRZOgs5L/lRAjsgZ5GRl6QZWUVCbGSbwihxkUbiIPGRRV3EpfOK0rucIlZpgmTZuzTZuByamEhknY0JGvn1RexS5ZIdk2D5ZDFNWjc9eIL5SOmZNL9IODX9oKx2Sf/p9Cya5fARVLm4HD6LIuXjsfkIVh0q+VEvgeC0FB6DT5KV/OiUpYnJ5PQUwdI0MRk/wcY5A5PGGTlLprLXWqbFOF6RFvngT/wjhUnfJGeRkZf0KINGKtFxFW055eotWkaOUUoMsiQZ8khZRJhy35l4clx8Oj1BcGwaQXbs7I5Jk8grl0aQHYPP8dKcDFhuQMg5NSyrWDQP33lz5Rm/cbHzwA17a9VSQaGqaff5M/u/9dVv8J3Pf83lu8K2C67wtv/+qn7xK15y1sI3f3C/UTZ5dI/miQdKmZaN3Uv8KFcUjj9lFBcPdL7RTL8u8RFnkCl4+YSMbFGN6de7TMS/XTL4A17hEmJiVx5J2ljm+F7LvKKJxE5eQrwcXMwL+OiKeFHGSEWUUJ3rGtd0CbUeVefx0eMvfTXxioxqQtWgLpKFmN4VO08YlJMkVZQpkh5f3mgQzcxBQ/CBtmsoVNEVR1PMBMJPSNSVzkl2ilSiGIUakY9GqCXlEqGFFw4hKxDLoUomWhSrFflQqiiKk4UAWufaCSLnEiMVfCBHi2p5KK7BQJBziVBXFFPcqYcqUlFFNigkgfAzqSKTKjZVLVGQJEKi2S3aEqo2unx0rJpcjFXtYCnSeVmoyUVVW1nyRIkRH1SRpL1UlYmipbUXoyHMLBYtp9YAouO/o6LlILTqxY6mcV2Vuo+GvazT8bX06z3Y4UOQj9xcBS52WLkbdrBriEAJBtF1qSJEyjL4sOPr+L9AODX9IGhYI4bGDI33IiZ27jpS0DAKGgl1ZnSNoeCTYtLh07nIBy0qNGSWgZDevTaJpjlEyJCVuFJCEDEdXlE4vriI4mfsvyLxMmU+ZtEgMb6gDPKSBUbk8G+Cj+Ccid1jJ6jB9Tzs8lHk12U+IF4OdvUD3RzMKjdU0ouiRmIVyWLEGPd0Lb9osYqWsmA09oMETJUjISRCXXYsGGYtF2qxaGicKbWlXCK0E8bZUdOmMkJLfIgb8QFv52ShBij2Zwsjn84lQhNJkEal1FE0S3BOIaRH/hRAziVCW6OLflAjioE3TFgJhJ+QGKtIsFVsCR30p7EfzFW10eWzxNDFjP0gFg0LksorkkHpDhVkYWKyDh+yVJVFQwVUtaTAWI1GwsXrkg4BoSpjPwiOwyR69G+M0c9kq85saQZ2/I5vEirK5hMNFQj6L8XAt9LdR2Cnw0a2Md0TsbbBoEXXL+FlpMlcUhhf0iszift1RLDMjn8yYDkX08MgJpif7fv9D7+7/8F/e+un7/iTv/2XnQ9+9I2fvOn33v0x5bZPffQm9W8//GdD/mStPb8QDNPd//63X/zpNLHf+k/XPefRv3nR+75ZqJQ5S05GnCiAWEfTvMLi0dJdgAROWWA04JEeWFrnZtvUeAIeUk9vhEqgMFX1CunnSIK8AqNOxO3zDO/2TOeFVBx6qU/VECI6Tdz7lAEggeIzvQV/4p1aLLpMLwVQII+oPrhVwy8mz0rqgiiYEvhaA17WQ0cNDSxacqiE9wYqgdoOtDZedel3rm6TAK9KVnQ8VNcIbY2ZmXMPIIOr1UMaQN8rsaKsaoKHdrOaUuN4/5KFlwjn8PG0RkBBGtUJi+nHAqAQTbUGItNARxVhLfZSoPGGGm1z1QfZS2F0NVYaIK+ABnWlDn+bYUET9zWlKaDq1Zav4G3jQ6SYulA7pvJIOE3qoKPVttEHY4w4hhYATMGezrj+RBtvay2wIjhXufDwCqOsodShnvqoWaFm6vJf0rUmE7zZ5AFEI+s0q7dSRUvEo9P5oaAVcN6va8MGVB5ea5OgwvYBkhxx/YUgAPs7RIsZBRPcJnjdJ6xE9SHFEnzSBMBnmrnz3ANfttGGcK9zQVASwAk2Q3bYxVshRgpm2dS4pCJoZ9Mtb7LlQ+dZi/cMKenqiFTN2ZGgBZKssoyqma3qWS8Yb3l4aRIpdG+36wHgA50QqiwgvKoYA6qRXTRCx8J2nQcQha7V8GosGYDssN8UKsIrGfOqbJq36tyHMcAIhJkZTRbFbvFggrVAkBFTL2mquIRjkVlUZZOePy3uDu7jpTjITAK2ahLM0Qa8YTFbz+qwEOB5SttVWkDcx4tqtorwntw5WufIxzK5zXtmimMy2lCww1KuKp4jiisBJcxoQvd3iFnidnJqPwYoyzxtusSDrkGRTzYAH6IwGurUz+/4WjvjzvrHDcu+mP4U9YOomNAouP1Z9QjGNGxY02BU8Wq+oMhIKFsMGA/VjFlfdVWmF9oDWXUNVcLqNvAJwcFpfhkbUdpmYh/1jflQaylME3wyAJqor7Zb5hxwNL0+NTTR4CfqFL0yVz1j3tea4JdL7gAOgKQOAVSB4tXMWeDoeBUzsONbKCJAabjS0mttvY6Ozu0XA6k0n4iTb87B606kIjxEPt3GgKhmzHggFzMGWEVqoJ1uNaUiH2ACrIBPhqo5qHrOVdvglfqDqswnausz+gx2Bt8xfcir525uIsoAanQjFXF1MKziO700RHQ9l3qzygJQF0FFzJJbCFR9Q6s1tQb45TVqIdsPUjDO4VhYZ5yudpQ+S2FSZuAIZlpsooVXjVeDPmGcMwBUNKvNgk3u18wqGGepM/PIOPutBgsgilhnZ2yxBnmAw6F2O2C831SHbS2UBQI+Cj3SCBb80FCUNWrGkEMojR8NGuB6yqo2rOca+cnAnQ98XaEbi/APLtOkAI18wA43QSIyUlLKFmVM8l8KnW6wyQaHeHetZeEkqcQIVc3YaNuFIcewo/TnqHq2zcaboGo+rBTFRbgZAKoeZ3UxVMDLG/OGCkddtx6EJqraTD6NAZgfark+AxXpQxoOFdIUYqgwGbQXQlCRss6w81pji4VQsyDIGkcr6xmbJYDPRDuccdEPDpGKKnd7rDXqk2CS1MC2FYOSHTrS2B57WUNtNDTs+EOknDdUCEg4SRbAfxVZAZBhR0urCDrIrDrvKi50WDvfNrbsaVB4kVhV4oRZfFSiwLCkSVyVa4KPDKi2ljUNw3s9sME2yr1VECmuvuDr6TvrTxQsJyBEgNGg13YhTrEMMOcNppqOoblum6qGRoOmG9q2zYN2G0Iew7JU5pd2vfdv3nTrX//xF++rlx0c3qU5ngiAphAqXkr7mC7qG4IlbD3UD/DSnjSNALySUsEuz5jqSdZAcOEwxhSBOzQ7Nb6XrhfgvVCNJkeplqVGIRD6uhBpfBr0XPOVAI1omrgHM1Dd9LMOYLynijkJjDAlr4MUIArDZTH408OrSyLbtwjRT4qTi7gAKPgEMp8IgBVFkZinuBInBIp3zZvIB8ql+HmqVnEyUoWCt6gnU0Ty2Bz54KheDTKqAwDqI4yWJliAeaWFQcBaU8T1naBqP8xRUbTgCX9AL5VnCwQNtgyb4AXlTRa6LKS9J0KgLjixFNVW0Cg3QrwlKPF8EUCAorhTHmxik+GCcoouUmtJ1XSqgEFpcL/3eQeArEANKDyEYXVQtnRCBRWbMcq6ailg73iNZfMBKCs6GDvw9BAXZcrDMC8NQib4Y9aP7xBK0FDMCxxbn4azcfUwbIcsebh2BPCio6oFFfnMeXjbUJpCADiDioEqWkLVpqI6kaq5L5tdErV8UDVOoQIf1gixv2UWraxp4AUDxuaa7d7nHQAB+mzQouLyEKJ0uVwkKhqqCFo1X+Be+rEAjot+SpHiZGQtCNuMp4YUkRqLGs7Xhlg0b4nWWKDQqqGvQquObFpaSapYIQc9gIqEkcngpCCfjm0E5yrUmFYScDAj2whM1Ph+JAlCXAAMYEhNcju+jvOawiUvxUdM1sK4G21sFh8YPqGNzXr0+GDZASHCKekHMerz1Gam/qF2zACnKiA28DC8z6CBqrG5BXUEfCDGyOQDiQZe4A7OwgtVVzjG3seCjxZaYsGNBXqz93lEg+0KwkUFyAhvUy/AADUNwNnE1S1oxqyttaTGGdFAU4eQAkaf1FPboZI1U4ChsqkzvKK6Td3UFFsEHONGahETu4PiBqqHAWkvTVQ0I3Qgx5CELSXHYhDqMJTHVzxgJVsnIviYoQ2dFI08aWeqGpIKYOqIAoUK1Wwa7OmhJe6mZ66Ks8wydFSEIhEovo8uPgU4ljW5aQiLUeMudlIpO6xWogiLAT4OLBhLBehUbAgEJ+ioOB9aC3ONPAROJeEHwX+1ImchEXK8uFw1aOS/cKiQtnFC1SXFgOCzGfC6hxZVBvSDBrWgW3K+EORanooGfpC4nNWFs5AB/aAC/lT4L5fhTKWUHRd+sGJgQF33WDvMpnE0paDj5ZtzoESp4EQUDcLFilhtRBXB8DZb1Qq4VFQ18zHSk/IigrKMW2pQRY0ge8iBflBXTBXHo3ONbGcBMWqfQ4EPqKgRZo8SoYUU1K4fDP3MygcaGNvACAcY1ISK5FpDP4ibg/DuP6j6HD645llU0O+41EWbJomEvZUbpribHviIUVmahgg/CK0oso0u8eVpJ9HYFm1jgLYoG3S/gIaI+sAq28ZSbjFTJxo45TDLNkagoY2FeHapjq+Iji/V54mB5QaEABQXfLGn48HZ4jJlnNDoPCLYwClVVaW94G266IVvecXTHv7xZ//22ltKjsNOwrSoAK5w3e5MoaV1B/XX0udxTYY4FWKLS2PTNNACJshCm3hgoBW3lKliaBDMquFIxTepb0ttRgDUttHgms8Z9TKdhRgCqioxTLx3e5iUCkRPDXy4GPBNkWaNtFSi2l6fXCiOr0B8E7T1efipB0VweMKI91BB/ObrDV9rgdTraAmsuSQ0dgaXhKO8TpHaUX1L8oMI6N6MBab6GtMLQZ8QIA0Qltc0nBnVAwc6hrimM02FvUWvBYoLXWKEZM6w4kLnKJnH+Z5AJ74lVJLiI1L0NvQbiIZVrDLRZ9OAS6TMqEOV9/ESBJlSnIYTPwu00aBNlSjDvE9BFaX5KLhCGEzRBXh9kEIrSs8gRlU2S1rTHKqMnlaxze6exiTAKx7jD8zjyt5ay1hlGSGXWyzYR3qg7oLrMqkmJqHTQLFVsyk6D+1slaWvK5qZXgV658M1d9rFGdZtevZ6NRT2gAeREKsq+jrVCbKW0cDsHglb08wzCD29bKsYovVkh8WntB6ED9ZxJLFet/pVPRXHIx9CxwJ3PMCVvZ2rSrrW3e+SBPA3Pts7XoNGOECdvhxVz5H2NG+C6jYoRUu4nwQJAsVpP/ZIWIMhyRrHWFMwUjO1HTJKH6q1Z13fMfXTt49kTPkKg3b/vqNuGA6oxohq56loNGzNooqUTWopsy1CK4J48hCrA4PNBaOqa6lFSyyaQkeb3pjr65RuMwrxTt0eGkJanB3wofi8yIrgpaQ1ZGzVTdpsKA3IdrNaiIL5FFBxTfNDAfh/VuKFIncy40YQe0ZZ8IiHG9TdnJU9ENNschKazLHDgpjRTPOBGmmoNRwfgyNzsyehAVTThS6INwpjM0k/BYAq0gymaHKdP144roCQYOM5tfwgjn6YWXWHpPaAygdnMWONh8KC9dPc2etRNt8kHsROheZq2RJGlqdeGOM0ML2y5fajkU91CLGy17SmfL2uMENpDvU87QDH4Y7aZvY09MsRtVSkRmpuVFgMZZw1ZlkLxmEDrdWSqRRcwDgr7qw5CfmW2gOWWNlLrTRCTg1jrmHMwwhrk14SexPSAC94PHzEr4P/cdyq5ZWz/BcyW3AmfLVlMGvIG5K6TOSXw0ljAhRV8MoFryrmansgKvyCNdlWmwbRNmqVLIOBfvCRYB646V7RcgdS5SLdorWtaV+vwdCw1FwtCSyoxGJsw56EFjrMKwWCFqOHAiM9dZoszNEG/LGOVlXhB1OtSAwV/FE+B017teZUVQv8V6r4KlWmw9ZEKPxgVTO1jO0k0DvckO+bCSD8GCmoqwtqyNJyo6Gj5MB8MO9DrK+N8H65NQoVsSN0Gkb6qwrKurICXTZlNHC4BX5wPpxucUul2woZy1ZRyv5GC6Kzqq6vN608I3/Edad8D6Kr06s67pRJ0Yi86j7bP4eXhq+3zX5DE6wSrRFUTelY2x9zPfhj5xqiR1vEEvkJk0Jcj+wdg+7Gh1V7QLUzVT0TtsfDJtTLJrMAXj5D1Wjk+UNtEIqsKSpriqBqKW7kOFR4aC6cbXHHIju2Z0TxaNBCsvdBBSpuQNfX5qvosNue8X1TUbaYGBr1knSqFULuR70GMNhU1vpNGKL11BpaeIWM1sOxZpbPNl8AACAASURBVAgx+raCE+34TUG00niw0YaBYj+rlFkh7N0aAKByZV6pzyoL4BA32w5IhVY5QSBaNXR8drDVBJPYz4tVUgqzdj0AhzE62yKuxgy7uSpdZxERZa3CGHTYYlDsC6q4AtErN3ZFrs7q0021qTLdRD7Z4DpjMHZVfEdrD6S2PESAQ1tzFga30frTCYfjCAiTADUVMqZQFdqroqjJihNOMfR9P+SKY5nysvgJAWF//ZI7fMbYMwJpkTDaK3Lfmu/Uufc8cvazyC6IspTu1zURgHEsEPNT5Ef76BHH67cPPgntTArE7pXG1p9yrW1MbbXGzsAtnbIjDIzmujvCvqOhqz+0P2MuCnQSBqRUphs2qXOB9/vqpefRtQ2C+xVjGnCwZWL9K7v9B3xfHy+cdfTZqpjaTLARZoXr89bE3uEfgLRrJi6qLmwNVNwaukhDmRY4E4N3Tfbfowbmh6ynDFLb6912Anwsoj3KF97VvlHT/Mr4OcWp05nWThcNmelTm65vOeN97qoLp3/FpziPkqSABuqqzZsGvhVo7cGZs1ZNnRdozdRyttjUZB4euX7GObSKVf9Mfao8rAO2bRK8N/x+W20ps2vY0e0Y9UmqhliRjuyjfWPUcwoHLxVLhWn7DDL7hUl3421g6J/jX3a6v6UJMvaomhWY/WPj1lv0e0rcfoP/LIfY0riEmcQYpdOf077fIuErlfOeTk+rkbZcZf/N7/0S2+Mw49vP3jFctkjQa3sIzotO191f+fbeGT/4sx0jr90xwl2vO4bsAnQTXf+dmw98f3p2s9r/0vazAmmnEJpC6l5jfWvMdd+yc9UfXLiRND30RUkA/2Hq77z+4Bcenj7Nsf9z5FxZQVR4i5cd3n0waD7fXvO+yq4Z1qMfIoo2oJgfXLj/C81D6zTzu0/ZYWpqOnBCV6DeN1N/6c0HPBq+f2j7S0qrZ0LcGhqT+JwPqfpHZx/+x9lD/Yr2o7c9uVB1CLqCJB9ODHVirPbMj//U1fyrlHOeQ3cukHZvlaGqv8Mf+Dy70yT6R4oXb1XLLd4zYclxLY5O8/ZbGz8bb/l/uGvNm89fn6eit//4wLX7J8/dtuqrX/8TIps+cJUt96nP+eAjC7VfL65/V/mMTBX1K+b75u+9tjW6XnX+vnSpLm1NgXZepPrtweS7G7e1ffrp8zZeua6feH7SE+ImW9P4+L2HPn5gfLWpQ5UNqLrHe7pQiKu1yn1u/dVH7lFU/+LWRWe6p0NjSLZGaMA2t3dbu2+17lCZ+en+8zdqjotTD4vA8TtG5WjYet3M7S5tX+Kfe4l3XkOBYVxvhyXcZMa11g8e1UYNtxw+fLYUomI/I2qgbt7tqc2N9TPOWLjIVTJsrMnMu6o3jNkHNd+Ze3hj8mkSypse1gy/PmdOjxZVXLbveQraCgLav6ZR6ndZ9iT1Y4fjDQiTcCr4QYiLRuqbXvTQG9yUIxCbIOaN6S9v/8Q8819hnvMy85xZ3oy/r44gxE3R5vsaP7yDP7q6teGCe98SSou9uJWANG4+7+9cc3bj4St3Hv41l9Tir1UjEAazsHvL58aGbzOaq+09r00+7QBluDGz735/x5cXPO0vqhdfYo7UuJcyqlXF+vj87V9rPThIii/d93v4GUJ6Oyi2q9HCQ1/b/FmmhJcdfOlpUxe6as82KsjJDou3rfvWXWu/a/mlT6x90rBue1J3sKjykFf7/dGbudnYdeCFOyafmlU0rhPrhh2fHOvbt6655ZWjr/VoagGQq1yvawtXr/s0DDzOGX36Ew8/r6XW48/zOkSUmWHhB9uv3t9390Yy/LGBK7L9IA/eMvXDBW1uzdFLtzz66z6pS/IwnRQPbPzPiTU3Wa3hi3e/leLXUKmhAtDY04UH7jrzs62QvDF85oXstEav/wIXUyGFL6jXX6fcUSWF96svLBEr5XfEUEE/yCc/wL7ZYuwtlXNf6Jw2x9LGGars8437PlPbU+TmN6+qrOlTwfT3agisMx2fD5/7xblZl73z/Mrrn1DxW6HWa5tDnPdR3/idye8fqe/QB/+P/xKfpJeAcJsraX/QvOZoM/jd8+w/vLLEGix1uydjRHHon1xXu2Zv+7Sycc0FZygpBUV+kLPfuG3vwVb7hUPDH9h2GoQ0qemokGMg9IGHDvzH0aPrbONbLxiOlviSRPBT1emece9l356EgdYHdm56ycjgjAd+cFEmyGjQND524PDfHzwCDH/4xyGEIOl+xvGj/4kj5JkfUVuq+9uls68q7JzNUvWXGw98snaXTfRPbDl/u1WAcY6kaToVeK8/eMtEk/3Bhc5bLivKKgI3SB36tm8sfO0+b9c28vWv1tHNpEAhXov8yvNLj84GV61Z/Rdbtk3nqOjdBx788sTYRtP+f1ufaEgzL+gHFf3mxvQfPbLb85VPXNH/9K2FwA3VBCcYFOi2+tGb5/7+7oXVtvqFC3YCW783/oTmUVCV++qNV9/+YKC3f7359Cva59doM+l3xESn8x37pq9ZP7FD+7NnnbnJdmQVGSLOf809e+pK60XBxS9gF8+Thib5rwKxPq5+fY92oL+14Yx73sylzYbQNwPSvPe8v6vpcxfPXvasyefVtVqq4+MkUVi8dtUX7ynfWWqv2nT3m1NMBEAKO3jOP/j2hDPxhOrBlzIqRX2UKbw0v+Hr9TU/U/xiRsDyuKE3v+WBqiqtRmPbM9/y7R9e9+Znbms22oraGSyywPe8gCq6ZTmOZTDOIMX3cdfiyQCwVhANZiKEi6Qz9mVNbNW+jJDetcgw/vJzsBvggR1Q5acCVT8eMEGvy0YVp38ikVwSQNZNFCCFXmyOA+rLhYqQiaIRdDABg5+KL6EXe1Bg20jngthADXSKxikMWrx0oboYGVJQtU+haj1fwmBRHpYjjxCpy0cWJsIWGkgBoExQex52VS2Luihzt9Z8EuBeKeK5CcSf1BOT5Qgu8ZNPu+i3kbLTijwS5lWZ3+VT91noBS0vaCcQfkIiztRFVc946OOHDY1ehBRIj6bfQEWSMLHkXXmAD7INk3kB1r0Q0iMzCmqqs6CWhZDOBR/clsP9Og9khPQoIgfKGmTkh/VemWtC5kbQKVqbs4hzKqMFFnhds15zg7Dl+y0/SKDX8iGx7mKViQ67hKo7k+5NlNBvZCE8WlpFDaEiVDXu1eRhrenVWikMas1arYVTtiJ4Xo6KZEkiBDlbXZGaIZNrP6p6r7uSGSlQViP82+Adjx2QwMMdgBkYdL26UFE2NoQ8gk8o944O0k6HRZD7YIwCoONnGocoJf4WgiosDzsE4F0VTrMQ0yMFnTJwCvlByl215SltT+1BkYifHkTdqsG9JrZJL4lRilhdpMLItwIJMVGLPmEQX9zRZqCkaSAFyLrf83CuudmotAn6FGEMc3pxnS8aVZDfg1L0lisqmq90NmkHiu8pLU9re1orgW1I7O6sFt2B+Q0JITGyGER8OgFF85FzL6pR0dBkonHGz3RdCTGxw4cGWfKIFBVVFKlaLniMER9QtVBsW1I1pnRXMnkGQbc6AqEiNIZoP11hVxexhf+68a7d1NMYG8Rrx34HPzHwZIEhMQ626x73XV7zcDNnjPDTc/GPiI8bgnFmkLjQi5AC6dGcqhgqpGWOJe/IE4IJS+cVZQfpvph4RP8VBJlYD/CUJ+wdnIufGQjpsT+NMkqJDT99jzf8TtEg9ljwkXMqo1rCyNfawsn1jkfdFibWRSMSqmb5qu5WGbiGEL2DjA3W9YNo5TNUtCBUFC3TgdFq1mhNwob4t+MHl6ciWZIOhn6LoW8CsmaQUftR1S/6wV4FdtWI/8ZDDhjdNanbkhASxacQCI0Q+cgyAzbCeMgBA3JXdAcZo63mWLh0F4tR2EYqPp1oKy3JMiBCOuvaRqa2s1FrCxVSjDWgg8vGExA7fjooPYFw/AEhrna5gb3xeS+49JF7J575/OeO2B4YFVXTCQ+t6qo1w32BC8NghifqEWpXV42sGtD/P3vvAS7ZURwKdzhhzpmZmzdn5YTEAyGQZUSQEMEPy88GgwHjiG0wGGfCMyaI+MD4B+wH9m8wBhsZY+OAMQaMQIDAgAJCKO9Kq4139+5Ncyed1P1X9Zk5c6b7nLv3Srs/gm+KYnWnu6a6u7q6qqtPz6mCGwSnBih2qBj7BHjqVoZDnEqxD6irRTh0ilECufFToxsZZozM4eTGlaMqxR6YTeRxDXwGrMye5LqUoyrFHpjdMPqzJj5GeQGZ2dUcZlzMqgFmNGZvU8z4MIpXKAsxuy5P1TXLMlxLl9bFx+xthhkfsyrD3ND0JjLMD83kAMg1PqwYWZ9qVVH3aMyqPPb5rElEnLEyzPiYTWS4FlGzrNvlGrIuPqZWmBpifvfh8ekRlmJGoX+9iM+PENBHmR/En+RQiCGGEQt7BIYOmPrQ41OMGY1iW4IZH/SJZbiGLg0a6zV3kqH1aYY6nKcxm8hj1po5ogz7NGtR9cL+9EoyPmY3SvpTxqc//AKCPq5J1CcX0dr49EBZuWIcOIv+R5OA5+RotpLh+vignyrGHp9VabShac1lhRkrbnBgmpGneG2lEPN8zFGnODRlVK/NsMenqM8ZZl0ye9LrT19h1yoioxs9VP3s0RR1ae1TlhOR0UofByLSvzuEJ+XDBj06uW1URoClpsDANdrGjEZlHCjAwcI/HbDugBDGFnS7Wx7709fuOvrO9771wQ1XP+viTY355d2X/cqH/+qvr3vdL7/ij/783b/9XNKanbn0f338Y3//prf8/st+/tptbhxJ/ZbcCEYwghGMYAQ/dDDygyMYwQhGMIIfJVh/QEhJELIfv/byfV/6wn99+nNfuPnEc573lKTVplb1nDPtv7nuNb/26j+yr37Fr162sx3wjTv9z7z+la9684ce6jpuwVt2RzCCEYxgBCP4IYNiP9ge+cERjGAEIxjBDyWsMyCkjEQrdMcVL3jSGWLmzFe+5lWXbLd2Xnrt46dJyCt3fOvf9i5a1eTI1+4Mn/D4Myo8OLbv+/cvW5tnxvB1bDqvEYxgBCMYwQh+2KDMD06N/OAIRjCCEYzghxLWFxByRlZW+I9d9ZMbxXf/7fN3EZd8458+eS/Z+RPPvCRutvG6MZUijvH6a6Jex80si8tY/XL3NIFEF1uMGYEoxyFOpdgH/Fl5EeZfwUeLMC3vwypdyhiZw8mNa0DV/ziE2diJelHSKpjxKR1ajpXZk1yXBjTG1xHX2KWMxuSQw5PR9MaSUuhdzWHGxawaYEZj9jbFjI+Q+MatQsze6CzVW7nKcC1dWhcfs7cZZnzMqgxzQ9ObyDDLfIFdMjgAJhofUYw5Eekccv3p0ZhVeezzWZOIkkQUYz9JwFpFZFTlsUdTriHr4mNqhakh5ncfHp8eYSlmFPrXi/isAcquU5aV/yDg0egH8T0EUv2bofqYm2tTDTR96PMpxIxGa2UIBypBlR0uxDV0adBYcXP60AyCPvZpzCbyeHI+uRf6SVzHupLnVX2NfMxuaP1Zo6jNqhyuRdQnF1F+aGZtn6YHysoV48BZGFV5HLAyWslwfXyUCy7EHp9VadY3NOV3TCZDRh6+Iooxx0cfcoZDUyb12qywx8foah6zLiWJ3pNef/oKu1YRmZ0xurSKGNcyZesTkf7dITwpHzHo0SoLbcCn3Djk3giKZlAU4aCt3scCzNnY0wDrCggpScJ4bObZz7v6zo/+2Yf//vpPXv/JT33yIx/+9IFrX/wzM3Zj+wVXnVmT1s4n/tRj7Bu/dY/gtYrLB5pyGoASagmnELnEvOQS30TPfeJ4xDYRyvu/GaVU2GXYa0wymuhVPUzs7PegIilCzEaJypV2ySUWNO1jB4awSpwsZ6AlbHNQKTI1NIJ6ZWG2d2FrCIW0/+N1xbYYPXxXdcqHs8TRBzUYPg4NRG1LpxCtQX9YYX96XerzMQeeYcoHhSmsUuyL2uzqYDpEb2g2sVzpuJgAchgxWXZP1C6xKyYBcaDQUV0CModY1ZIps/t8ajbjjuU5ViWH8BEK65h1SE09o9y2xm1eHcYxm0O5RdEkgIjMzqQ46A/DVNi14bYqqgTKbZbyIXVmlSHtrQ5ap3aNWiZCua1MFPKxecW2asN9rqs+V9WLw6V6gfu40UqNWWPMctS4AOquzT3b9mwrh45nc9+uuThl6YItE7WDeR0QfOyhXTVQFfb4oKiLRFRNRUTx/R6MUj7uO2M6WmN+ve5Rug4RmZ3JuuT1u+RbDCQ2NizGcSVGR00ZapEhwwyrtJcwwCKWI51CzJIKVJWIzD5nIlJ8ePHqILhA0gWLYK7BDBUwyUyzkGH2e3opWBn2CMBtJlQIHSX8m5y297GsGx59flAyN/GcpAL/Zph+dATmfkyXVY06SicdEzGERcMKRt4rRCuuqKYkk5YtfUsYBFjiY9ZKbI3S2C1GUcGECD2LYfW7pC2ZgVF1xNCg8kOzhZMOH3ylI3wn9nQUPpe9fAxVtEV2Ifq95SA58JG+jZyHMUmHBlqKInKF5wrXhY4NMP2YptmU0GhxfwAT5JOK2hx4hikf8O+WErUlhxFLgE86NGrORTYdVoIikui/wIS6atehIZjdvlEljjK8OlbRFfb9Ds20SJ+yLNlAzaG2S+sureUQPjrwBya3V8bZAuPMxhw6PoxQAuVpAjq1VSjus0f64+JgwvCL+bZqqgTKbZXyFv2XZZVhzw9SCn/XihDK0VmkfBwcgtln28GM82mXKoyN23oriDkjX6/0d6U5DwejgsKaUqKTibo/ZaDVHHQY/ewQcgsUvi/q1USEWYHRDxJ/TNbrOlbVvz0/uDYR6T3pY53bfr9LftHsp1M/8IMW1wXYx2zLAbs7X7qegVAIVSmfKsevFPYZqgZ8ijUNlS21jbjQtGWYobKNEnPCWZUC44CWAcpVLgrkg5nlE68AkY/SR3xRjacMZmUYXSzv27TTAevIQ0gpi7vN+oU/877XPvl9v/+6WxesaoXF7aaz/fLr3vzyB268+8oXXTl3+y3NqTMX/vNdb/v4V3Zd/fLXPe+st/7em2Zh25M7QDp1gInpfUxMr/MGocIWom0viV5i+jT5sg4w08dJo5Mmpu/WhwL0FMAmw26k0oAqGrks8nIHpQOASuG0pYUvXg6KEtOnRidLTL+Z1MEHJ0aXOGFzsrVMMCGvX5yYHq1kwqK2tUwxMX2Vx3qOJqL2B7HdThPT76BjKvLRu00x63pySK5QlZjewqHpfBT0EtODs6ypxPR6NZ4JiaadT0xfwAebyxLT03G9WgEwPySXYeJYmpi+Z2E0Eir1xPQaKBq+emJ6mHrWoM00Mf0GOaES8moAPptFJOonpq+qxPR6Nhv4okpMD3zoueOey5n5CyFKaZiIe/qJ6TfDrkDk3yeFgKwo2XvSxPREnmBLJ0tMT/evdLPE9Knu5SEt2Ru2ssT0idFn0s+6niamP18lpteJlCNpxcl9ucT0SaqkAxIJIdPROJyNA2B4wWaIhpSIhuVIGe1GyT2zmJh+iviT1FP5V4b4gBovye48aUH5LgYeTU/6R5SawRf39xPTby1KTC+ViB5o9BLTn3/O1qLRp4npj6SJ6beVJ6Y/NJSYXhe20hDayiemd2wxzCrtz+F2MNstTUxP1NFdPjG9L/XMmYqGtTAxfRP+PMOquoSbmg+dhMXzQAyrQ9TQ4xckK0+Vf5E2QrrWxPSV8sT07SwxfViemN4JCBMiZj8UiekfVX5QqsT0U8FGUx/QWdB4vp+YfppWTadDlIoeEsstEjoqMb1hMAjONE1Weonpx71g0myLpOqnEtODO+TFiemJiig7wptPJN3O63WGFkNbDrDSjya9xPQz3c3ZS/zyNEwlYFxQielr3elKVAP9GuIECid4yx0kpreN9GhIhdkvBonpvWhMYBqGoRbT5hre8VAlpp8JNxRaHpWY/phKTD9eDSYE0xPKoxRziel3W6VGfr9KTO9EmJheFqSHAzLecfuJ6VuFiekBWMw7bX9OpInpiywG+K952k9MT9LE9JptxrFjYnqyCF/ezP0pVokLpoyeEL3E9OdOWS6nQrfx6CyCRN6rEtNvq/HNPtdSk6d0nJG9y/FymE9MP0REVfJMlZhebqry7XWV4H6Yjxwkpk8qnJ1d9Yaq+yD7iemnMDE9GHndEqLfoexw0NUS02tDA9/djMT9/cT005iYPkehAJzF0W6YJqa/QCWmN0jUL5MjcvdRlZie+f3E9EOgEtN3jglMTL8HE9Pz7ElXBsAHHNYDmJhebqnxrSCiBOO6PCgR0QeW4iwxfVGH8GHGPff1EtNvr5Qnpu9253uJ6Wtp3KMByK2ZxA+pxPR7xqxJiInEUJfS/hxuxrMtAZH82ZiYXveDqajbiXighelbYJs0JgtsGqjxEu0lpj+jn5heA9DGUIh9nTYsiklZn5Q1M/MzkhGKielpmpi+0Dbik8N+Yvr6eDSh0kvoACZo0eklpq+UJ6bv+rOw/eVR1epOFacZhK2tu5A4zeyRz6mFdQSEPYD4NoQdOezresc4jMnlYyuXvuBdb//5lV/4xXe3WaXV6lQ8n0pY+dLiQ2lwTy3AFkQlIzLnETc0tnoqFdFI5SQxaXC1uxLPmGBGIeYpmGuKex6Kx2xo8GEuhi1hH9BdWmkSSVieem0KIC111E1VbsBU+fINUvQExINtD8FdT0DTpEY6SMzFzhypDkeZKIr1Ul6wlLE/Kp9YMcCQXHy4B54syvI1maDEyEBEST/vkwYweo6HtZh/STA9jWwK2G18bgmbeNGhxXwAIHhjKmFuVOQFU7AJTx/uJTwsXJ8EuwQ2AA81YxqJXr6mIUBDL21LYg5sELXpdVIqpkRNcS8eB8ZGASkwb69VocinmUSJYS4VDVrDGscjxI5I2gInRut3qgx1bsGuBQxcmmfJBIoagkdWAfJJtVrnBD2pcsuBOYFAXarsSAbA12p4fgozmrRklH+3cgaghD6106BiMYoNp4NeB+yszeiEhWu8mSQq/auu19Afn/Mqw2RzjTBE72W2JjEoGrNxwcLmI12w2uqQGFtaLrFR1DIqCmN6lHV84kFAzu0kZoZTAYAu1C3uMtiRiEanU8BFwZjvgYgCTL0Vl4moRi1X5dFbkcVTprrN8NSfkkYQB5iHQGcFEXLVsao2B/1pSVywOkWqRZhJGLQIojQwIObso6hBRLbsiajIwyPAWGrqKYR6/Fa60Liw0iYwz2oxUHwajwYAFn6ZAYF9ua0eHIEB6ed0NYCnFzFgBFwdKZgAvBOmJ+o9FbDegLAHjxo/iJ6JJh3WKVoOEIEwT3i4rCjmVlWn3QUAhhdCAlCGyGqXzCN1Ip9gsr4w5lpa9h6gUU0qyvAKYbf1agRUUSosllSoSsSnZYpHCuUHfVxW6AfbtFOyHECluA8OHIbPu6B+evSlBs8Th6FvAj5B4YEF6idhMHy1rELYTmiWh6jvQElFVDjwowmEhcP1PYAOuIkPX4+UiMq2Ck7scZATES1S7OLha1VSYXhwA04nKuKC/QFLaONWQYQ4ZYWgHudCYAUbTdbN8g0OUeAWyE0tBohaYMiqU6EYQYskTBkY1aQrE3MR4taFco/hk6sG6nuJkad0DO/BkHYsOonaDBnqCAVjNk/9YFMGhVNG0YLhVgE8TjtOTIuKRGCcORh5hrl2kzILRsa48oNg5NFZ6N1BbcRk6D0jvxQIPM4zWpPKD46rC2cQhHUTXYjIR90QqVoYKkO4a4YoKUDAM+Zg/oUuiQIZmUMDZ+FQvOAGA1wRpVsO6AoOTYm6jU5HpyGq23WbQ/QOkflyp0A9Uhj3OHQIRA0u3jQgamgo6gqDKSONpNR/QWhdZxbUNboyiPUYHmkkPl72Hbw72hRpclQdpIr3agz9YBeT6BZsOFGriQ17exQR7MpK+KQiwgWL+XIL+CgALrjwlW0s3SrYURW+HrMQjz6L+KBrTiqw58QFW2JAABxcrRA8RmDTiqQIIPEBI9rYEgV6ZLD+gBC+w/Axc/9JCOUW7y6tnPHUV7z6J6M3vO5DDasOGibVwwuYcnMfeaoA3Y+0aqJmPrXDR3Y0WWFNiaenFZgJ9dhKly+Qda0mbFOY4BCUa7V9kLHTxFUQ2yR2jOWgAPTNDgiEi4LJqOQUHMwI7HVs3BBPE79CbU3dlaLTJdlpkhAfWxHUsFx9jwZPRkl8grQgxgB3miRF/QHJWMxSSa94lN1RyVWjLDCKTewOLmbp+cRVx4dai2h5l2kLPBOTnIV+0fChSOADUiqt2LWS4ieN0BhsNRIWgRevJbUCLqpXTb4CQhxn1kbLMYNvtCmEHovDhoghJnSjmtFhBKpC3NBqwd889lmSXusbBgzhu8JCt12J6+gFDU4oIBoHFj5pnGbuOLPNJ2kwC4siBETjAlaxF6AP8aLqRLNBgY8cp+4EbBuKRA0c5mSnLWOIwTZSX29JfQE4HJNt+HqVuHVScOJLlIYsk3aHRCCiCVnXq/uwRFHUPrGnaPr8fKg/ar/FUm0EPru83qWyPA3BYzYKfv1QgFq9xXPGHV5wMMzoiW4ECBuBaZqJaAjQmJJkHraIRHrSK3moCw4ggF0LkMPqKDzvJ0pEcxCbEzlGnUmKD3ULRX1CidomfJLWhmt7AMwXZF8buWs6FakW7PEkWBbAh22gBQuWqLYDGc9jfEq2Tfp13x78BiKjYXRuuTvfDCxGa0JpYwGgNrYYiqgqvQqIaJgORS1ph3bbICdCp0lVXQYz2sIDFzlPwKYRAcsaQ12dRgFlVkLBD/Zso0kDnMA2tvAgE5ZYdBLbCFYIFn6hiKCTTd5UNtvmkVfGBxastEJjHh4pPMyAEAX0aPGDjrSnxLixitGoQQAzz5bBRPtJzY9rhafXoEcNeyniAYTl1e60qTMEeclWZR4mAbY+djQ29JOYPsBWJnSWYqvDhOV2p/VqBFRS2OtE7jI+aXg8FQAAIABJREFUtuK+h35QvwuAj62STkOi5dnCa+Z8IxcIcWWMz0lAW8IaidMbJRodI3YLUTI/mGK966wa4Dlm211E40z8OsR9uhhJKskTZAXCM0s4wKpIROgu2igiUYlqXlQXmIB+CNQKZU13MeRdW1pTyaTJBxcVLE++FEsxblsb3QKnQ5TfORZEjSgGMzgWTPe+Nwx4w4UFK/YS/OUH40W7IIz1unYjsFsgnPFwsvCxg9rpRg1nESzYjOOMW9glzfKgH4yi+Qif78/IMTxkV0LL0ShtJMkJ2oCvT1nuJHfwcZMxu9CD2ajbFrHL+BbLLxIRxFTySIx+sE7dSZrecRgCpSEMHEobtYhvJGPD9T0A5nOkESEfe4Z7ZUZ+XnQbIrQp3VnFEEuDdPgQdB2G/0uypcrGXVYgIvCDbXGig8dsm3iV40B1oJgkXRxLWqCNY9KvyYKrbeoaSAd2ZSCHzdxX10d1ERF8fCFmkxaYepDzFHe1GzcK0A8ei7stAftavomX7sqOJSuR0sZNrpqyYRqpnhAeC8JlpY1brNQPDjFT00G7Mj6O5+F025Ss+72fUOWJKCdzy3R+hViMTCUTrFhEeFCywJck3v+qVnsLdgjgiyuk06D4EHUTq5VdkQOZHBN4NYBHNV5ytQ2EFLtL4mS2ERY+eq+o6qBtNJ9AgNBY4CyDbeTSmk7GDQJFROQCXwYvb8eeF06U2VhYsKHdKlyqjxzWHRAmcZQIyW18dI5GUMRRnFi2Q2UUxtR1TlfkqgGqBY02xRuf1bw6oHiql1VJ9RCpwVf+vfr5hAU7lh67ffniiHc0CYL0wbjfs/HLS/7hSmd6w0NPKVAIKOLh8T03ECuQ89vlsT3EjnSjAX4osun2e+nYcRL44qFLhmpTAJrEorV5vv3eZix/k1/+P+hW2GrjgVIfEnRI7sfFrV+S98Nm7n/zqyrqUWGOC252YQd/n5z7k+SrY3blwQeX5090LGvo1zUwLVEktm2vb9lajaKkuv8KGnr4LFEDwURlJdj9rZaMrkked4U4v0m62gqU+PjL/ph1w0E+63WmvQefhM9INVWGGNjudPZ8M7a6MwsXbpp/rLqqOsyHSjtxDmz+eqN6sB5PPm3p2ea6wvVJ4xsnPzubdF4ytfnN23YvRZFmfSMhJ2z79Yce+Iel4xAyXXD02f2frAwgndYl78i9G26EvcLk4cv85R3CHt5HQv8id2nT7c2Z+3hcuWj2WX1nmQe8kNxyFu7d/EVwzn9QP+f51Z2LIuDDUzbJ3I82H/y/zb0T3Hp281njSV17HK20kTV46z+q/7kiwxfa5/+sfd6SHOJDes+a7LcH37o5mT2XTb7F/fHQcHLwlaaMXhd8FeK9y8V5z06e0CQdbcqQD3H/kd/0Pf7gjBh/YfDsfG0KVJH9vfu5Odq4gu55GbusQYK8KhI1tAnifkzc+kWxdxP3PnPJOWMW15wBOD/XYrc1mi+9a18nku9/0q7nnDUjgzh/qAnBD/Xsv7j98LtuP7LBs35TPGOS+NrdDJgyh1izpPHn5EuwqC/rPv7i7kVttOaDoYHR96X//cpd36p8B+blD9mVO+hEt0jUS6T7juRLizL4Gfucn7cvLBR1nTrvCb793+LwNjL5i9E1hdoI8/gR+/Ozov2C+pY3z5x1IsGANk8DLn+a2380d/+nmrPbuf86dpVtBGDQVpXYd8pjf06+0VoRH/mNy6980i6yEg7SDwMkgkx4H7j+1vd+7q7Nde8p889xZEVzBqjV0l60Fr4+8YWAxE8LL/sf8bltOjRrqYi+bX/v6/atrnRfSa7aQIq1cZ603ie/aFlk6bjXmPO4bVxzxliRbty54tYC1q1v3P80Y3WoVc2j47tvkHZXLmyTs2eU2Ua2/T4xdsyLas9tPtvYlCDA6D5T+1zbblSXd08dukzYxtMVtWAXt9zWmtoL/rlg6/8I4OEFhI8ePwju74x428tXnt8Z1gepHhef4Mvvq14fWO3LZ6+57NjVbaupfsoyAJhZN/Y+c8ZH94/dM9PcdeWdrxCwKR2eJoz0WPvLl3wgdJe2HHrKrkPXRqQ5lGoZmxM2qe494xMnNt7itTdd+L1X5WszGov4C2N3PHD+37ZD+w2TT3ySuxWsouYHwah+YPnWf23v28T9/2f66Z56VJhjo5YVtb8fzf3v+W9UnTB64Dly7jHEag89QAaNjats+1fZtptI5F92+ysryQQUDQ8NvuC0nNlbL/ngShK9mD/xufQSsK7aZl25XfftyefuYQc2tvZcetdvRGRoy4FSJFbIl79zyZ917OYlh59+6aGfKBR1Ja7ecPZHH5i6Y3Ow9ddPvNTcy1L1/P8vNn7kaNR58c7pt1y8dT7Em+R5mggsj2O/7vbDnzo0DwHz8+59JVdXXfI00JaTeAfq931298cpFZfe9yLYCIWknZ81mA6X1L63/d/u2/YVLxp73t7f8CP9yAC1SDjH/cP/dtZfNQL62t17Xrh5y0IU5S92oyW07b86fOj9Bx+asPmrVl64IZk0LE9PGz9Qv34pjn5l6pxfnDh7IcH7kxkNUbM/xuzXzd78jfaxC9yJ9229XHuGLNWhMIRnv3nkmydk+yfoRb/AfsycMggRx4j/Z+KGr8n7t5PJ10TPN+0OxQBVvNP+1GG5fE1l9x9OXKb5d9LXxj9bvvVf2vs225V/uXpb3Wbx8KEnPkK02c1znV/6+tFuRP70qtr/vLASdyTP9SgWxPbZB7/ZfPe3Oht8+tbKM2eoHxl+0CXWQdH44/YXuyy4tvOUq7qXNQ0/CFHiVyo3/7P3ZVu475x+8pnWREcWGPkF0f29hRvmk+AlE2f9+uT5Cwn+ZCOjIepYcII5f3zslhvbR87gk29k15raCE13SfQm8a+Ho/YLt256y3m7ToRFftCx/+ju/f9wZG6H6/3p1NNtI0ZNtze3hsfesnxTt+l++BXBlZcnugmJMcL7wCfs936Wb67Tlx375ZrQ42HcKkjniH30IzOfCGT8c8mVV4mLG8O7IJjTceL/B7v5n/g3fFK5znvGVlYPdW1EER2Xrde1vkjsdv3g08eOXCUgisT9ZA5oQoW/cO7ftifvGVvZ+VS0jfoGWB27dL58yfsDd2nzoSt3H/qpMtu4b88njm28dTKc+d2VF5l+kCple2/97xacE3uOP+EJD74oKOIDC/a2nZ/et+XrblQrcMqPGIbaWxUo50m7MfbL7/7kf/z9u84dT7rCksFi/fE/97nP/stPPW6qEfB61RFJnKgL3T2dwXuS4GGNI/FTBKAfEY1jA7EQZ07R4LWouAyVbqRkcRn2GoNdCDPfC6QQw63+EM3aAfZowBDAri40MEC70aMxazOaqL9IKN5TooU4WLPYvRhPQzTEwh4ffIqNbAsQygdr+2R8JF6J1aWXYl7U5nxlSNTCgMAjEqIjBd76yyGUQHkWlpizmWG2VOAPyfTOIGK3e/0xv57HtEuw1QWz25VCQyjMdsGgcifVRrDCgZrEQpSKFXTLrMqw12ci1zJlZm2GGZ/A0LFM00R/aJ3hicgQpiNQixvIQgG7YrydEuQQPkJh1P8hX9q9Qsx1SUBYWCTGKHMPYfkKChUf1KJVRZ0uNHkyEaV82sa8pwjl2XNsszNZl9IFC2QByisOwzjJYRCipKL+LSNz4Bmm2khSERm9VTgQUWT0JMN0aNgl8EtMUlqEueev+trJYY9ibbbRHFGGWVPFq3V4wf5A4VHqByGKKMQIozsE2OhHeKOpGPsWQ8YE4lkDobD/ewH0p7DWaYj/5lGVZIZXrx2i6U13iIsoDgyEwmxZmbUZTZg9YkBPFOEvvjWEwqw/LErM/pAQC1lPRDFalci0FQqjvIgKhp/jg6KmKDETUdRKjVebMop8Uj/YjUU3lu1hhJJOPPCD5mxmmK0sMB3pJA5NK8OZzaYshqYNDn0+vS5BLApmv2sg+oKsP2BkjEHltbE3tP485jEtSf0OiEmrzZH1LKryX6VTlvEJSVSGGZ+0dRO7OW005yLFTixzfhCss2wbCIXQocxZGL3tYTjYKghTgCnGmR8sWUEppv1Zo6hLxBil/Un5tBN93nuznwy00exGit3+gqXoB3GlhQFJchgopw5j62mRMeqBFvW1Ol2w5pwqNtlWwRyULmqC13hDySIJy3MIYdVnv0s6ZbbRHFGGGZ+C1Wos2NMBaw8IAWRCnQ31qe0XXHD2tq1W1Ol2axdccsaWzdvrFSeOg0438sbGx8d8EQVxjJcBkijmlfr4WJWfNl9O1a6mEIeoSnFdNKcGFFO9t1qfzaocrhfMEenjMpoY4BBVMebBrNXJzCa0tqjSyzLMtWc2obe1KtlJCQZkVN15MOvSwj6NPpzCoZlVGs3qrH4gNOYsmNOB0qDFuC4RrUKWIyilycjWQqPI9CqNBsfV46bj8PD1r+ewT4PSoIWYERnfHWCutVKykxJoZGsDc+gZrgPMbhT1x2zi4bR1OuGH1Q+aVQ+PxpiXwjkyq3Qy9ZfeSh8zLmaVTmMw1xtKaahehdgvzLiYrfRwwMhgksMBTRmunYYqi0pNc/pwjKpebhCsiQ92yRhzVrguPmaVRrMqqwEYVevisyaawdCMuSjycXpVEY3ZxAAzPmZVHwdtGVXr4rOm4Wd80iGYuOah9WkMyQxE1CcyvjuEfZpVyNbBZ8CsGE/O6pTzMatMmtMBTC9YDfCns0544Du3PbD5nLMrZFlsOeei8fC2798RMzuW1vN/913vfsMf/M5r3vae1/+S15mbety1f/3hj7/lXW/83V9/wU43hsCWnt6xjGAEIxjBCEZwWmHkB0cwghGMYAQ/arCugJBIISrVyr47901e9LgthG078+IZZ+HI0eUkjs571quv3fngb/3Si3/vug/wy3/uxZfv7sbu7gs2/9ebf+tVb/mLh7qOQ41fqoxgBCMYwQhG8EMFIz84ghGMYAQj+BGD9QWEeJvW9siR7+1tb33C4zbtuPiSYN/thzv+mG8f+Ob1H/zXvS99xyc++ee/v4ET3/Y9Kmb33nrnrJge9/vXcEcwghGMYAQj+KGGkR8cwQhGMIIR/EjBugNCKS0Sz3/rlr0XPOUXrtklb/rm92i10ukGZz37ZW9/9fOD/V9+/W++5saDyxUbc4kwalnwR3IafwQp8QJPMWYkZpVBQ/CNBWV4ymh6ZALfuFuMGSOzKo99KuN+cR8HYHbD6I80+Be2pX99iFWPk8Q3nhbhgObkUybVq6vKcNCY8XWTFVKZve31eTD8VTClATkkJbiu/kj1FVPIKf+1zH7Gx6zKcD18VqPJ+JizkGGWFVfIUrLsZRpmE3lMaUzRmWI0v1vI5xSJGl//VYZr4ZOxAlklohgzMZpDNocvDf4ZrktECOYvHfSfPKxl4a+JxhyONq418nkUwKPODwrMIF2IOZ2hQr1ibQjTkowPvoWrBDMSsypH02/OqMrhQEXNBZUW5peVSZNR9qmk/iqjDNfUn97Q1LJCiRViv63VWGV8zKocTTZ8c7J62OdTalGTvB805jSb1oHFoOVdyomolE9/aKK8S/kpM0fUx4E2mhOaYcbKrEpxSKsV2yIcvMPJqOoR5PhgW6KooaH+oI8rxJyPk/jeaCwUOVQfT+oHi4ZWgNmUmR0uElGpGJPhhVaGAz7GpBfOvtlKihkrkZfMMOZEpI86h5qI9A5rIloFe42RcgPS13wkMtdOHzMSsypHk3XJHFEP18XndMB6A0LCbO471v5bbtn83Jdcyu74+n3tCd+OEmvjjrPjfTe+9x1/cmT6x3/6ied22iFj3LL56ew8/vLSlW4h9lK3p7lZhWsVIZSrVF7QRcpipxgxK32PE6YiTGyVkDCHaUnvHUtEr83TCAvZYG5xu0bcKnFqOVQfXVulTKGYmnaoNk/jY05SBCFkHBcibjDT7tDEprFTjCoZtMQ38Fo+snXUvzqqd4Jjp9S3irhhcmrkRKVlJS4XjjWMWJK4KhcFDI06ODvFmE6GQ6lj2ROWNTmMUOLgm917GwpzQrNptWTaJYJJkGNXn1NEV6WsSPk4hRqiCnH2ccoon2D2ONURCt3+CxlB5Uw9zGsjDo3wMerUqFMfRiiBcktte0HgaYlGkxYqPrAb5atMWZp4B0TtSbcMKbYFfJipiqmm1XvaiNMPkq/b1qRtTeQQPjq2VbcwGTFg1WbctWquVckhfIRCz2Kpx/CRMzZnoOuRnogsaVUMAQJCIVSlU+bjCtL7nPV8zaJGEZnS66OTaeM4w4k2EcpTbVx9wcJ6xy5JUqvYvO66NQfl0sdKzYFCz+apVwVVMddFinZfi3DBGhMKCIVQlfrCVUTtKxGpLlERl2LfdJ8a27iKrXaVNioDwkpWa7pg1+2tTh88qvwgI6wq/ar0TASVIKnFkLYXVyux7w2jKqmyNFetBONcdYSBUBj7qinQGNuWVUv4FvybR+FDOcUVigtCr83R8NhVq4H4YEKZO6bWY4awQqEwzTIKOlEfrs1wnDlVmvpBScBKC5/Eno5Q2M/gbMfYdDECpRKRS6w68WDBmlhXmeKViBh+RRhMkA+KCEUtbFdU3dh34+ow+m4Cou7l6POFX4KYSh4tD6OeY00UIeiegxkYcVmZc5pNqyPSrMiYIhgnMfGHpjXxXZiOvohcg8mAT5KKiHiMTdr2OHrnAcJHKKywnh8ElTP1cFgbiYv+1BlDE4pTmUOwq46ljCoI3KjtYZ2lWxdMZVE+ZV7mB6ukYmKNePBv6gdB30DrTGVLtdHpa+OEwyaL0Hd53UYaiSkoKPfoeIXWvAFOVLDQ62cIU17JNXGMutW+i3ekXSta1FAIVamRr+IK0vuMq2OwVQD/xQpFPTYQNYrIFGCGmTaODW8AMoTyzA+aMux1iTm+WrDoBz3C69KtSSuHlZqEQs/uBak+aIu+LhCrwvf6Ns3FbYCn3Fx+ZqHPnoOb5FRExaKu90VNlE1jsspivwBlVSWzOWW2EbXRmNMMU22EmMU1V2t/wTLc3KZL7dTD2vMQUs7DxcXN133k/9Cb3vPyD9/3/r/99Nab/vAlf/bdt7zv/1383HV/fvf2j73/D4KD97YprYztOf6Pr/2bxce9/dce/8aXv/awVXVyRxGnCtSacaaTaTOBI1VJ7U7wNEts3Y3rkprJIkH2tOUsxDxgie10J4t7SEXoLeI5QeTKwCtIcQlcBYy5TayQCEY6RanA1W6H8IhWWrEkO8h4XaXMzndIYoIddlQ2FkjbJnwPnSrKGA26ydoyPECWOGXdThxFwnxFgRCkUuGOi1tM3pkYys6UB5oIbzkmYkaOjcuq6s8QL1RN6BJb6NKAJzaywvMJvT0QcuItwb9OVHOiujrD0AH8aNdZjK0uuJ+peNoYl5IikUv2iVCKzbZztuuFRSlQwe7cF3SORSGYuWowo3U4pWGSRjxo2YsgGbs7xuNK/vlkCiqx2UqM+T15PZjGvabOCQeWsKjlzseC7LL8TbwSG1oM9vRI0j0Ut+GPmWTaUvmgtGmlKj30HD8BEt5Ea5tpVUtAlJJBiPKgWG6QAKKds9iEKUSqjvruF4sxSSZkdYaMJ0UpUDlhx8jSCu04xNosZoZrBzDLToQkniDeNjquJQYkOW2cJ21w3o+t+amT1oBTshwn329h1vVzx71Nvp0IfficsYea3f0rgcPpDjmdZkvXaED60JkDZAHW8rgYq8saDC0/uRLHxZu0tcSWKWG76aSZpZOkC5+IB+V8hKKubqE1U9REZXR8SC4vywA8ylZZmEEbWzxMURs3Wc5Zjm9qI4BN6d6wPRuHFcr20GlzmeHwCW2S8CBZSmJy4fbx6XFPJsMLXxJqs/2zKw+daDoWnwpBq9ED5UgQoDCi4ZI1D6OekuN1UU2GM19jW5Its+YSbcCy3UGmsuAwD1SlWARRM0rikMWYStogUmC7MbMEFZbTKbONMqwsYGKJyCXltpFU2tIKueAbklJtxNXBYh57dnc8fyg7AEwQ3Ijt9ikPC9eZh/BR5wdBH2CfvT3ZpA6YhzQCdYZEB6xZQZPxYGY8nAJDZK50iAbnvCNdq2UnlcmVHUXWkgqWLNYOCJiEYLLS2YipI7QFQfFAsO0fjZwGE05tZedQbQ+UF7SanepRWARn2OPjDIyqrsawOz8QN+aStkP5uTb6wVx9jwa0timifdEiZ1J0ZkhYx6xyOh2nlUXiLsIf4ys7WS9Y1YAlLGjUDyZSbibjG2i90BiCUX1QzrVo14m98dYOc8sB4xc0Rj40rgdTY90NKkmMzgmiwQX/SNtuusLdHm01FgxBORJxyDkcSLGlYp9Vc0Ohv4YI3Drszu9fCY4FERjnTa0dRkNIxQjv8PYJ7wh8GGtvho2Q2W2gWanMtdwFLq1N7e1mPkOiLEbIgjn/MPjB3RVvs1uJxNCuA3TaZuxw0D3Y7YCb2JlsdiQaZ21a0cjT+ACfBTe6zfa3Wn6WqSJPBhzuDxvLSVBl9rnuuN4bNVTgcE+wFJJkA6ltpRPRsLMgyAfPTA/KhUXSrhB7j9yYr+0Dbr4fpMcCEk8zb7eFflAnUX7wYNw4nrRdxh875XI2lPY5Bc5IIxTfX8TcE+dO8U01FidDF7XgKxanDy3H+5eFw8lZbFolrdUAt1tdGe8VYOTFRjE5LceMnL3YnwXaOMYWgfhse9LM0klSUcvkvmghAi2y/e1WDf7QNoqKFd0XNhaTwKP2mXSDziW130Tuk8e7sCtznbOqFcwgpfHB2ad7W93ZIKwwdp49VbQrw23Jigj3xUsiYRfuENPjUibD1gr9INl/lD50As9rtwfbwONrC1ZpEQtocNg+Ch3bIienCCxYfasAU3+CNI7RJWj0TDbt0kKtJqA/9yfzYDes7rQVTOHeQe85djwCY2W1rDXYRieY9MptY8c/GjgNWzi7ks1GQ/gZGnuIz0Ys9MKxsfYWUWyr+Yp3vO0ullizRwprDwh7oGyTxMe0UjKmOoxFMopCyb3piXrcXlrqCM+1EjD59PT+gh4MXMi0FLFpOfpCBx/vgJmOYMJ0CgXQM4hP8EkRFbKfRMgA2nsCBtsUnhRPAXBPeHqQIHgZHwxCYHcFtAGNEt15pyBtaaXbuGCQm0sHWO22erqFOcRKdkfqiTjyF7yXI8UA1C6IhHGDiAmChhJ35gCjbliZeIEE062YNChs3hN1DBGUeuiqAy4I4aiHcmAQSoeG00FoIJO2jM14mCrzVKUWbBTAYkb99C8aSOV3bfWQEPoDPdcZqf5wPBbCRQXeTklD77biw2yJT4q6JAHzoe3TVX+IS7irpqwLRrhkWkEbK8gHwx5wioWiBg6etDkqmWhj9psCoHjYiXwilSOojE+FgEVFEXVK+BB8TO0w3C8mXT3Jcg+kOoFzVNy1FMeGCBFSZzDOURubSRIK3aGmIvI599T5MfTHNM0k1UVCPTW0QIIpQROfp0w/2pRX8JRRtjG9TwEfkhMRiLpL4oLQSpVA1L0GEbkMc2GJpsCpNwGGVmfQJQamc0UW85H4QI9WwddR0ujGYdzPRTVEJH0HwgVLSFj4qTZqgAIAA+L0tAhzMZmzhiKSVno4GmDuo4KlmIraTS9QoN0r1FiCSiu4YiBlqU1LbSN0JJHc8IIpQLcTi+BTEbTVem0fwFZTPMlJsC1z9CRtxOo/gDqVsM6AsAePHj+IgqFJh3ULrFy6rPCJE41YECtfaVABSCfxIBiALUhkdfRKBTCN6gkY7H7ChAem7hGlfrBtogLUT0RWW69G6J1/Q+QJsoKll27m8l1SFgMtWGp5uiQoshgofNjtARleJuYBum9D/XDBJA5F3yRD6E/h0JUrsGMUESyZsNyo+rKi/GAS8E6hdQIRuYmvRB2CtFGf9Z5jt52kYmG8JBSfQqBAgxtfmbSScj/ILVf5wQ4rnjKQhyV5RVTg74B1kzKLIRzwcfAH8DE6rGgonjQBH/hyB3PKJam+5wECoUrfOLdIgD5XDTZPg9oo8WEdilplvTPYIEh1u8FSfrBZYlQpPmTDu0sBGvlS/wV8bNQi0SSBXt2HGhp5MExxW5ZOPcRLbuoHw8Rcx7DsReoHbfQSzVgEaskPjZ6iofAtll6WaRZrNRZx9F94Y6Ijo0AkqZ3JkaAlgdDUU6IG+SSm3iug6p4RilrGnXKtrlIQEYq6tZqIQPMxFzEMDafeUEcYft3iFQ7mmzQScPEFjUl10FNjEISCHyRhJDUiXERSVl3qO8iwXaKNRB1geRK1CNiEvY3rsIhglRFLGQfZpoHoPeowtJFQWNQktWnFm1sAtGlszbYxXtU2wp4TOtMuWbDwNbDVDI+oooh3lVXRCRQfvLlWJpxHCOsOCFNPmB50qimV6gOm0gL/GMcJYdziuDAkwvDv2U4xKFOeeKZosFtURryD/4UYA3ctppZiibQCfHgI26IYQ7UCgGmxIiQWFklQm/XW0hKgwYCeuepyhQkUq2Owy/CH8lJcTXe+Tan2YCGmYAbiSB9UD5Qic+wseDuXIR+DAobD0zy51FKuzuSlRCRi3oX/cuFm90YMoCBGWAzgC0FZTVGjDJVPkrgZdRzhqieEuqhhzaQ+Cf5Mih0BAoRxajHbvnTNwxiCjVFY4eC2YdnU8Am7Dkqm0EzSorjqwHDYuJiN00pJIX4LKfoS4MOMZzIpnwT5oIgsJSIchkYjaZpxGO0v8YomFT+CL2kQ1EaGF2hLRQ3TkYral14RDVq6Nm0LFaqBiAqDIjBz0GcwlLBhGifF2giwBBYe71rZHoi6iA+MqNMTNd1kO7qAejQQ4cm5GBdInboViiGNLmpKWzJqQdyN9tdjxhMe1Hs8TRBt2oGvT7h2zbGkwQcMTyuMF4MIGKKLwsMFs0co6hWK2ujiDV6nTItgAx0pEdVQ1MUAfMBT1hifBDNj+F2pnPdCErUE2AW2gfeumGoAHhRCSiADzZ6GqM9ig5+yzRgzAAAgAElEQVS2KEA+lC5FcSOK4Q9P4J5yiKJHRdPNHwwNr9QSW8V7A0pc9rCJJGGXok+y4orakuqgOgnWrpsuWLvEtVC1iRTKNsq4d1NXh75txCs3eH20gA92G/frMZ7QldhGgJDDuPBpJNi0cj6YKXh4eZ0CeHgB4aPHD+IWQVoePv8xlky6rOwGrAKIeQBL5poG9krCI3AbVjhWJH/kFDkrMNOgV1bsF5184bFXZDcTHjLJ60ltuLYHsPQiFrVYi+IdxRoaVaM5aAzitwi2VhBrR1WjIQUY7cXSaknkU4VNkvlgGSiAT2hBqEz9cEw9eDcARsKSjr2CyyrxQEULDhBxeinQxBRWglVPqqZVQQER0WBN5CMqnqhoTocosYLfafJWBDKQnEXFIgJIQNQEIjm7TiplRn6FdGGjDxZsklT1agVUPQNpEIzMwcqVWYwW8KEBmLIJUi2yPFgUE7GEfEBEPrp4o0uoQqybhsqTFPxgGgwPcaN4w0UsSrRgIGc3waGZIgIOXbsZ0whiwjFZPDTgsExbCd4Jxjv5hXxARA3S7RLgw6ZYgeVJF+2C6MQ9UResjpRPE0Udgog2VWxzISsaCILliSAGDng3klm6LiqaFRE1BfrTcVljepd7kFDRoC3wERMVWnfQWeTpsC1KmqFc7GJsNkE8i+KNmxxJD0AmixK3CrBP8EmlbMGu0HagRKS0yOSDW45F0k6kqFp8yuGJHsfhdzglC2HSisF8kw0O+kENUjEGQsxHyg9WGMTGWofASnJGFwOxEgpgOAaOt3jjiru7FQYLH5Sj4knHXCDwRdgltgn6QTCM6SVtjUbZxv7CFxVAc1EjmVqwsVqwJ7WNdlxx0DaaNGqBgFaDbRSsFo/p1X1oWg3BhJU4blQr4xNarcgKDOtyamB9ASE4wSjoxpI5jroNjV2i2n0G+JhEAUTcFbds43tKAMLxyO/M7DzylDTyGaqDjYPT2r/1Bskjd+4c5/iZ0gp1o4FH13Zn581J7YToVhsHdhTciZOU8mRs1wFihXJhqzy2BwM/gw+JbbbtXjE2V4nqT1t+1lCtArSA0j3iHPhW/Ws2ZZVDj7VWNqqz8BwrjC2c7tY748kDMrLvuXshSfSn8zBKkchqzT777KmAtLfOPXGysQfPJHJ8lM/2js/ccWLyTp64uw8/3Y584xonPrEL3cb+LV8G6W2cf+zM4rlxgZJBAGMf2HbjSuXYTLTx2a2rQ6ofNYHph9DrP2pfCGjnvM5jLmw9LmBtzfWq4Vf+u/7lY+5hEjgP7ov1cSmAwjPOsgIeXBSffVX4JIh8VJw2APC4vvS/6Hzj+9beSVn/pegZ6f3DPI3EYMl5gB79B+trINJrwh87N97ToV2W63bK52v2LTfbd4KnBD4++t0hEWGfiX2ULvyt9WXG401zj59aPssQNf42Y27q7rnp78Hc/SZ92gypa89aJT4gYguk9QF5A2jR2NyF9bnzhBWYWgRb6vkd32jXjk5E0z/ReoZ5fQVNKg3/o/Z5MOJPTM57ZnJpi5giAivp/jP/xu1s/2Yy9hr+NFPSVF09fWfy5Tm6clF8xjXhFe1h+ZC+iL7sfPs2fs8U9T915vk1zuPhIA3aqjN+c7v5sv33w4J7Kbv0CrprhWDgl9FAQxPQH3HXv8u76sR9VvOamvTV4/EBSPVca4kvf6H+xYW2ePMVu17yuG0JbAhzB9GJkNy3P/ndo6//2oOTPntR+PSNcsJ8rA3a2CSdv7b/q0M7FwcXXdp9nKlF6ABk5Qb/xgftAxvF5C/GV5uWl6pnsB+1vzCbdF44ufGt2/aciCNrWGtBGjOW/brDD/7D4txOu/KxLRe7TF9mSkTWN9tLv3P8bogR/vScnc/ZMLWiAr+MBviM2fZ7Hjz0wSPHN9rOs1ae6Um8T55jk64g+wRf+EL1SxGNnxI+4bHxudqspVP2HfuOm+zbPOJO73+yFdaMhY+KFtvt+d1fDWj3gvZjz+9cEtDCBeveVL9hzj3CgxrYxgLX3LeNwurWFs4an72kWKtjd3Hbt1vjB9xw/KJjz9AMdQrQ3J2bvhA4jeryrsnDTyjjs7Tl9tbkXvijoDOPAB5GQPjo8YMYX/FgY3PXNff8amB18vdp1bKyG+7Cf57/ochqn3XgmXuOXh2SpjHXwib+bef89fzU3dWVHbvufBmw1KYJjZPV2f+Yvwjd5c2Hn7zr4HOjYj7VvWdePzdz22Sw8dfmX5qvTQFU1JPe3ZV7Pznxrw6TF93zkg2NCyIypH4ST6lqd+/650NbbnK6k9FdL4LwSJ9x+Jg4tHbIPvfTHRpd8eDzzp67tIv3/wd8IK7zo9qtOz5/+9YvVaLas+/+jWo4jieSQ8YZn48tecc+f/5fhrz7hIM/cdGRp7TtpnZoBXbejd0vnPfhQ/V9e8Idr2g+P1AniQMCdZEP9vHvr/99k7We0vyxaxpPgz8M4yx84V8/9el7vbv9zmb3zpeaQSxqPo+Ciz66whtPTi56SfLUZdLmw3zAOIwT/2/4DV9nd20i43/M/6d6DjYkIuUInDvkofeJL4FIfym56vHi7BYJho0z8vkUv+kL7DaIBoHPGPG0O/ZoLYn9oJx7V/J5aQdPfOja82cvb9utvIhSUX9v2w23bP9P2Gy8uXrVVlrvP7rJ+BCHsGOy9YbWlyK7dcHBa8478oyANrUb4PjDE+l/89yPHh6/e3u49ZWtnzWNPEgVTN/769cvkuaz6GN+nj1pCUXUeyNACglJYGj/V9xwk9i3nY+/Z+qppt2hyj393vyNR+TyFeI8EFGDdLQpS0V0Pb/xBnbHBla9/ordNcvwg5LULHbrYvvXv3MgYdGrxh5/jbdrWWAAmeMjJ5n7seZd1zfvHufuKxsvnJD1WBcRGvlj/MQHx/9hscnf+HTnpZc7YUtauR7FgjhVev23wzd8MRyrJq8hz9lJp7vDDwDTLccSaV2XfBZ08urgic/tXLlCC7SxKr2PVj/zXfu+HXIGZt+8/8bxKVx0nfjMkbDzgh1T1z1m61wYm35wg2O9/nuHP3VwaafvfPxx5xX4QSnrlvXNxcZvf38f+MH3XLbxuTvqiyrwywD4TLnW//neib+8d3GDa7+q8XOFWwUQ0WHr2Idq/xTI+AXJk58uHqPNWjpln2O3/DP/7xp1rrjjN2rBjCCaTQO1s9vOwtce88EW61y1cuXTV55cuGDBXv3d5Kfu9+4fa2/f9f1fxeugJbax6y6ddeTJFx+4tlCrXVn7zhnXH9hwy0R348/s/XVNpRXgk5V/POtDy5W5XXOXXvrAC8v43L7rX/ZtvgkjRl3MpwCG2lsdGGOd1sqVv3Ld9R/9i3e8+S1vfds73v72d7z4qRfKZkAtjo97JeE26yx3H/PM333PH/0U6a4I/JI58lMJEl+fVYQD5cZLJaWYgVn1sGgknhMX4uDFR6t1qQ+w6FbBjI8+6j4qs6Aoymny/dGrhlj1QOgjQkwLe1z6wyzCge6aw9HGpdgWvjwKy7PmjKoB5rtUwmpNfMQaRJSJ2vxuIR99xotmX+jSKxB1ybhSsgGfMuzzQatn1iociMh8q1iKsfo3ayt9k5iGid5tfVza0LBVISMh4xzCR5l7FafZSh5zbRVrYz74N79u8EFfZY49HX4manyRmkGQYsZK9UavTdQjpKxDmTSMPg9ElA7B7HB+ynTVKtI0xblYRPkFq3/X4LNGrTaaGGBGo393iE+O7AcHj04/mL4KUsP8+yHTOcVynPEcqpJMtr2SIuw3tSY+Sj+LMZvuHhON1TAfDJlKMePTe4GqhliYa6uUJieiQpqULKUhqw5twMeoynCg7fpwctjnkxhfTzHJ8RElZKpwQGMSPAw+ZSLKi1rxKcY8n1JNW5sWZXzS7hkEWJ7ZC7MnGQ7zKcC8iEzTnceUZpXh50Skt5LveY9GqRFEgFEO476Vz7VlcjCmzCDIcDA0o8rgQyJjyClGeT9o1GaYfyF5oUtFPzgYmt6ZHJ5k1vJTlmqUrmP9woyPySTDbGg6hxxmfIrbUs0NtNp4l2+GWVOr8MmGdjpgHQEhbNiTMN503nne/O1v+50/eMs73vrmN73x+q/ezWpu0GzGzLa57HS6USjGZnaduWNcEG6xpNUOtJB6BCMYwQhWAVqCPygoa7qsfBUo/Eph4QgepTDygyMYwQhOP6T2QvOAP0AjUtZ0WfkqUPiVwsIR/P8J6wkIifKFUXd5aWH2KPxv9viJZUFpt9O+5AWv/fAH3vbmP/mrt/3qU6UMO+2VysZr3vqnb3/7+/7yd/7XhZ2gS8tefjKCEYxgBCMYwQ8RjPzgCEYwghGM4EcL1uefKKNRW+x+wnOue/+fvPOtb3vD7/xsfWlhw5N/7boXnfXeV7/4Bb/6v52rX/GyH9/TbMYz0+Tv3vzq337b9T/28j/+6bPHm534dN+ZGcEIRjCCEYzgdMPID45gBCMYwQh+xGB9ASG+CMhliwfu+uw//vO//ftnvvCVW+epc/GPX1k5cWjL5T/70meeM7c48axnP37Si2/52ifuPGF19t74r9/hz3jmuSTuyNED4RGMYAQjGMEPOYz84AhGMIIRjOBHDNYXEBJJGKfN+SO333zLbd/97h33HAg5vgtQWP7mLdvOPmfPoa985IOfvpVV/KAb2JwSt1LxSLASyvybUE4pmC/56OHgl5fGywmGXlTQB7PqYdGo35UWYv7HoMbXDT7mC1fMl6/gzgR/aWqMHX+cmv2m1qwtEFEJH8Q+Tfoz39XeY5ENswgHP8o3h6ONS/Z+42u2NdScUVVAU85qTXzEyUWU/wW8yWGAGR99xotmv6TPgykrHxeWZ4yMqgGujU+PLOm/P0bDh/VSmcLmctMhh14nk8eH8VIZs1Zh/hURZq3Gp/gX8OnwM1GbtRlNxgqHVoKDn5OXdnt9Wq2rVpGmybUtWP27Bp81arXRxAAzGv27Q3xyZD9YePT5QfP9BCkqA4WAcjZfUdDHTLZmVY6mR2JW5WiyFaq/myHDbLrNr5t89LetDGHGB990Yg4c/821ZdKYIsq+aGJKQ1Yd2oCPUZXhQNv14eSwz6fwnRlCe9OJ+liIA8tTwirPJ6UpxIxPKmpNRJqoFZ9iHPB5xFqU8TF7m2FORHpPMszzMVvRRGSa98zIw78pzSrDz4lIbyWPPRqJr5ApxMzBr2nK1qaNJocM+3weqR8ciKj/Upm8B0w/5oamdzWHJ5m1ZG1GRmlaj4/JJMO1sMr4mFU5mv7wDdtiGJnV+GT9OR2wzoAQb8sw23H9KoLvVRwZPXD7951J7z//8k2/9ZoP8YuffMmWeqMZXfT4K2vd+WTs7Csvsm695RDhZVmqHhFQSa3YxUSNGsaYurFHJC0auzR2CpH0XyAsY6sM+3wYie1S7PGhrqwUoetKz06TQaMjsM2eKHRVdnuEOJZRJGIDsbCXJBxzQlixp48dh++pDM4IVuKUiUhlk0dg0irmo8goHmnD8KgnPU+6BnowurQ/lrRcgR8Lh5+90jeOSxG54Cu8MREf5s8pQC9NNUExfa1bLUavQnpDUykNC1kBH8wmT1bl4/X5MHlyUac5kQqx2ucDxCx2y1ANaxVRoySJsjs2saB7Rod73bZUGiiKqRHdMsSWYMpOImoUEVBOWfa0ZU8ZWLfscQ40KEeP2ONGK4BQ6CAfBFcpjDGuVItQROAyqja3fLvq2W4O4SMW2jz1KTAvVVIxBo4Is5mKCDpf0hY2x/oiMjlkfJSI4D/UNQaeIpS7KlkNUE5ye8pAKJzmdp31RFS3uGXb07Y1mUP4CIUe621vTy6iVbXa7ms1SxxTwfqYaqNasGr9Fi7YLBmAaRI120glN5oYoHp3NgrJFm4ZKhFKzDtnfD3HZ+jN8j9YeJT5QeYlNS+qelEth/jRxYzJABKsvSNrjqjiv3lUJUq2uCAsWbOSqo6iamE+QOQDTseWNVtU8d88qhJlDNWyEn4h1kTVxcSnyAqMZ0GX1EeWJWuN/GKMqyTuG8PE9YQ+/Ap8FLUsg7Mbp7WGiOKeiJCPcOAr+MUhGkWWwNDQYqj8t34hVlVGU+QjbRimOfZ0+P1USZTGVRoZiIX9/hBrnPg14tWHEUqgPF3pIOox4hXiOPF8zM2dGmdnzGCV8lHGGUWkbLXOJOVTVUaV9EWtiSgVdZbRtEadcVoZp66JddrfKgjHlTU3qbqiNoRQorRRiZqaQtZE7aCI9A5n3bZ7WwU6wdxCHGe4vVmzqMmkY00V4YRjjYNvUqL2qT2pOGsNQaFLe34Q+m8OKkWVglj5QRhblY751M8hfIRCqEr9YLV8ymp9PwjOoi6rZkOAUN7fTdEyPvBvzw8y6rv6wFOEclf5LxSRDSW2juDmHHvM6vnBmg2ysKZcPp1D+Gi5lmf1/OCqIqqkQ3Nxy6HPWjplUJVqoxP5qGmamgGCqekvNGfVBcvTBQu2UZzENnJhr6LVsM1ORe2BLSrBVBsZ+uVSPuWJrE8BrCMPIeO8ubj4vHf+7U+Kr7/yDz4UbZpkCZ5KR4I+81Xv/vnzg70LM2d6t73sle8776ff9Nqf3XXvvn3O5ovCb3/wjR/+quXAvjkL/k8NwPYBoh2vsyE7KczXCRa3veMQe7GgzoJaduo2BJIm/iLmpk+suO0X8oFCu9rGr4ce6fq9hKt5oBjyE29F2gFM1YZo83B1CuhIOqyzYM0xSnl7AmO/guZYUmlIp0UEW1kJB6cuOYBCy6Y18JskqQRTTlQVVE8cxCQPnOXAaYAPq3Y2pk46R5ICJnJsV+ZAVG4w4UZ1dYahA4TcbW8u4oEr3M3xJq2tlCQhyVHrGPSnnoyPJxPwhxJKHmD4fN463uUdkrA2JhMuAkqqVcykPCZrG8U0sNW5YGIcfoydaNAWWMvdYpMKVjUa2NrwFu0cpCfg0yYxU1fZbIZFhHxOsMVF2gCDCHy0RE+KBqesS8MDFLRIVoJJpyjxC0gY5AzSBvIzyUa371yHaAgNSbyXoDbawRggzLPyL3ki3A0H3nxidcGzbkk2FfIRRByxZmOSTMn6ZjkZo4iG+EgV4x2mJ5Zou0Ks8+jGfG0KqX2/Rx4PSDwmq5tR1Pq4iBLRcbawRFccwi+vjVkY+Qx1CT5A4WIc39xqQtd20ckZWo0NUduEHZaNI7IBf2yON5upI4kSY0TDWftYGJMLZ/zdk55IhgQk0f7QA0vdO+ZajkV2io0Q8wvs9tDwKeZQTvbT45iHSoxNJZMx1bWIYHjPjlsnWrQNbmO33KRXK4BO7qezXZnscCoXedVACE1FBPpIdkendTAMfMaeWJlg1BgYnm7Q+ST6btCAlXtJzd/qOpHUh2ZTek+rs68bVCiIaBMbzqmlaGBRsxBEZB2DvzeIqQlZSwxt5JIvsOUTdAn02W3PMNHbf+QBzRVLAn8OpDeWTIyBnEoW7AnrOGaaTqxoVdsIRtQKa053olirBQ+9hdhuwxZ/vFssaoDlyixYbCvy7c5kia1mUWU5dvTUTI8c1puH8NHnBwWENJsaZwiU/1AVhPQxC2fH9gma1Nqbat1NiZHVTRk6vlTfD3YM5O83zlCqrQEm7W2PPyB4VOnM+O2tAvkMAa5Qwpu1g4Gz6IjKnmDXcH0KaJwbfOWgfQQWy/jKTjcaE8NGTBlwq+EfbnsnWOLIxs7skHQAatdErA6rHwbbNd3aXgsm9eFTwoW16M8uV47DBmtL4wxzI6X6zCLena0/AH5nsr1lvLshYbG+jEGOgh0be7BjtarCOzPeoSyPRoKZS/faB2Mab4inN0Ub4Q9T1Ja0DjiHVvgKTyq8sUvrjwI088nY/phGM3J8p9xQZuQfosdP0EaF2BfQrSV+kC2Tzl55HP7eLTdOYeK7oZUuMRDih+j8MboIMQ/wAROtmdSUT4sE98hZ6Nh0e2u9Ow0i0qdM2Mve8UVvFmK5C/mmisqLqFk5zKNL4juTY6CNY51NgIIWiVryE/X9HXvFE5Wzk1TUQ6Oj6nHW/dYB8KqbyfguOh0ViQiGBmOfJ02P2hc7G3UBKYDGbw+Od0k0Let7yCbFRycAPgfI3HG6DOHck2Z85QeHaWBLxuhiGN+y0IHFeLY9uYn7kdT9oEPZQ3HjQLRiU3ZWvNNW4UGOBAFEBFuOffbBMKYXbmS7pxlYI40P5+ShBXHnMQHh1Xlki9/zg0OgtDG5Sx4FndwkprYmoEV6Aj2iFuN+68gSbfrEPZ9uGa7tATAHPl2R7PCdC8crgdBXo/KD9PvLnYPtyOfsiZN181fSUm0V5sP4u8tNENfFU5WtvhWJIQ1J+dyzHD6wEoJjPSveYZWIqEODfdYhULAdcmYjGddmLZ2yWbJ4iC5YhM00zrATd+jCi4LUNs6N70tosjHasDGeKVyw4FLVgm3aiecv71HsNejZxoSHtc6GifbWQhsLNm2heqDtLtqisr15Rr62D/AVeai2L2KBH0xNtkDzC6YMrN6Sf7hVmWfFu/pHCusICBGk5I7LiQjDqHf5Bf5Nok4kN2zZVrPjY4dhC2VVPTeJo9rMJk+0Ds/OM7ui0veeesALDCw0pKZqCAV3gn+xRKKJN2kQ8CQSNVxQXjZ8KhO1P6MC+RS0RbA5YSk+MmKRXtkDjNO4epoEfECHilhJfHioDmsZL6pXgDcPsLMY0Unc7w5ZKFQr+Lqw0jgQlL5gM6cAFFk9JOzx0av7wISjDkdFyIyE0URxkdSReNIW0TgazpGaA+lIR+10odXi/gDIBK+OxuV80NBL20J/IwIayiIhqeXHHfAIBLhEprlMAZikFqdLgxI+aH3UYxmQcpSUiAhMhiXxOCqgkWm/UqDIx1Z84sSwOymkQwMlgQ53SKhXK4AveuBZ1OYjpKUigj7DjgH4tEv4EPU8EzdDJAF3mD7ByQNVBhr8epryeCmMCgeGxpfScZgQQtsiCqXuUFOaCrMqeDgKIkJRm4AaCzEMaAglzSDpRMNusE9UsXnd5bChbst0WguIQCZVug4RdWWpiCrUBcl0pWgJfcORAvCpMQ5RHGjGUly88JWI2BhHG7KSJMGwF8xoqpxBVAlDUiLCURg0KCJYRFAB+6qwtwcaWvpSHZmnpxLKEBUKG8EWSkQ0MvM+9yFbsIKU2kbYmuHUSxoLtI3FwHo2TURoq4vBRkMEqy2RXI9qegC9BDus70ZOAaw3IER4dPlBCjvsyGoXGWecGyf24b8xC2DLUrRkAKQde7DDAD6J1dErU8DLOD62xcKYB9TUUNRafOgHPg6XFS/hg3ssyxUVkEPMOxhaaKwUHxviJQFGVQirW6TGqPmgVDRRfod3E9D2guFLvMShnlwFvC2L/CAaecncxEM+LIh5iP0xAL4LYuSonUmHdYvEiMPwBfIBsxOQocz1AyIiPemm/kuUiZpQHldgwwrLs0tCZvhvqu4KVohrK1G3IM4qERHHCyDov8DHaWnQU1AWw3GU/2rRrizhA5bHVy4erFPciwZ1y2MLGywG/NEhQXapTwMUEd68AMsTlhlngsa5okQtIBDVKxXAF2uKD8SEnXIRgY9T/ks0i4y8VGQ1in4Q+cji/uCUUdtJ/WCAv1rQB68+WoyMO2idWkkSCmFeDYcvVjj3GGylSJt2y0SUilr5QdIJJR0+ZMS2gI9D6y7eZWyKSB12640pZ0HrDI18QEAby4cGWqT8YEuUitpn6Adh6M0Y92d6xyl2qWbxCixHSZbCYvspJWxu2JiNIlqJRBpYakMD91e1GMTc6OKLtVEte8k8CQuEwpSFRVqtVgdsOdSujHXVVcyCSYNtbUUgH9hJhquISFZwq0ATsFcmhdIitI0UbWwUsW4ZHwdsGqySUtuInCoJ3l0Ca5bwLuqCLgEUEk8qgwsUpxrWGRDivMJkUYZ6QRlnUiT4Ed0qbnVsx+HgGQVGO+ALBWzyHIec6jPRAUj83YZemAHHLRGTNhX6iXsGvVhIMlosYrUAe3wsVt5W0oupqNohlQBYLdw6gnL1oj6dQMVmeGwGGpZdeTUAdAv9H0HdQJtfxIfA/kwdtNuid+dTJ8HepFs0jEKZ4EV+EEEyMEtgdJiFN7sK+BDcfeIutr8ZLQAg6pAoBjkhHwzVCqHXH8kZ7gYKONFB+Ap8cHOsAa4qibe0UxFRDIzNp7rIJwvLkY+xv0n5QFcgopZ45cZyIHwe3nTI9NRTxt30jEowVa+3hUBxXywxxuAexX2/CUDSEhBVwKRC/FCsRcChkcCywvuQqRfXKdTQQhqmok4vGRYCGEGwTTCoGkVXp1erobVkHICuETpZS7VIA/xJVByLpTa621rFci2rd5clD5R2wqgVxmA0PIxnTD4EJ4oK2P2Av617TsVN+QwLm9JuEK90QuAzZlvmSS1RXwAOS1Es8T6J5amhae2ls9aSEAsljDLXLhaRTG0aXhllVRXN6hRK1CAiiBjB6E06dsEmQHUpEnI5xHipznl6tUYDnPpEtNVDSDxbKdYifNwWqkOQKkShGD0OaW26CeiIBPhQ3OjY5j6JpCIisinx8AJElN3m1YDmFixP8OKZSQCrI8HVgVt8C887TCoAGtMwochHRX3FEKqFD3OOrqMEGFOe5lTDwwkIsa+PHj+IBlNFawXs0YJZbYn7ddeCeSzQCFSs0OoksJ9BPnhjrQhkZCMfsJaOcMuWQ8i7MQRWYJx7V1WHAA0qrvQYtjvwfQjDOF4O1AH5sC7srsDpwA5Jr+4BhsEhxmayfIdEEx6kR8YehGqGkUfAPgmI8VBESfozCpMPAIioDS1ChyvCKxo+uosuRxFVqFXp31jTidBihGh5VhkalV3YxcLORtiWqKh9coENg60n+Dg08okamtacWp+w7vAhP/5ypNJ/pJBnhXwSCIMZhq+VxC/gg4CiDtSUgUWtKD+oUeCjLQkxFfpBaKv04Aa0kXeQD1ownvvpWY6E0mYSRVKChVeXDHUaVCEpGzEmaRhUJ4sAACAASURBVHeIXVFRqEaTknVoEJFYhVh4ybAQVGwGmyRetXq/R9AAYjOI8TpCGflq0Y+AlVDjhCy18FMdI/WCgx/4YjuQrRAZVgmEWCYjBBhUC4MvUvOkl06+BpR0A7LSofiM3QHbg21pk5oaeQxflTZ6+JsFo0OKrAlbDrmaHwQIUj/IWI0XTD1Rs99Mkm4qogo+IDSJYPhRIpe72Ne6DSFmL0rLAHUR/GAs2jFsx0l6tpKrHwCemMOClRg9Vjjuq/KTAuXw9Q740wT9YJ3ZrP+zjgFNKiIpVwT6QQgdK0V3u4jSot6CldwtWbDwxSC1sdJ2y20jLOqYojaCLdKr+9BhHXyYCbvWxC0ePRr7AE/yi6sfKaw7IOwDyDhutbtWxXdPz7HnyUDFPJ0xcfB8/EOTDtgjO+A774x5sGHhopmF82Orq901knjPwTm0+eut6lGrM+k99IQ0ghoClH7U2fPtiLc3r5y3c/FxeEhg8IFIad/MNxeqD7HQbxzYka/tA+wfuF1r1rfMhjI+58QV451tibLCAwqIXRLvoambj9Xuc5PqpfPPSJ875ZiotqS97MzdOvkVUHNx9Ez5/7F3HgBSVPcff+9N277XOOCAo4sFwQI2UMRuLNH8bdgbWKJRYwG7iF2DxiRGTVOjJpbExEhULKgoxo5K770cd7d326e+/3szu3u7O7t3RzsFfh9/Hrtv3vzmzW/ee995szPzWrshsfDiKKv8hoS7rcbVa9i5wJjoMV7LV/Qrme1HjIqtH4feY8PmcMPegaZBluj+AZCPFZv6zEr7GwLp2iENYykuroj8Zj8htaDHu1GkHouH/Izs1YpUoTAP60QCSH7K+mw2XdvNqhzderS7zWD7h8EPw9N1MSFH6j3r96SiVlwe/lOEnK6bq1esFvRAv7VjS42r+VMuCd/GNd1nCZiFaDCNVfNLA+4Q1a7EVWuRoTA/TMNct4PySwApJbK2bmbUNC/37nmC3KeFavm7ZiJageVX1OXPphdVEXndyoChCe5xCuV3+Vp1/eKNhn5FZZ8JFb0bTV0sFBbmKkzEX25c+FGyeZg38Ey/IarrxkK2SqtpnLNsYRQl99J2H5naP4VTpPBmV8u+Aj3T9+kyaXnIDB/Wekz+0hws/h9XTG+g8Z8Eau+uGdRs6kJheQxKawTpgeblL7Wsr/N5p917st8jWUX3eFAqeOXvFm4494G3VYNOPW/ECaP663FVzLtlxDAtKex98l9zHnljTrew5xz1iBD1uW4r5Y9wNOLo35UZzRH1zvGHnnvGSD2SFIW2XeN+KnwvvfbV7b//MBDy/G3MoCEVXtWw8u9OYSGSCd6Y0k99Z1Ez1U5XBlzo2S1Ci2sjDzWWH0jO/lTd0D1QMfbII9znJZgPdI0Z7763SU2e5Ot1fWi3iFVw6JHtp5LID0UXvpFcV+/1/ufUoR6x7XH/TB6K2NDg8zXRi99awM4BHxlUf0JNJRuv5kebhbpSkh5eufbpdQ3dJHl05BiZeopucXEafovY/FnFexEV3Tmg1zk9aiK6kV+LHD9Pr9v4yMr1YYk8Gt63t+hVS925tMFMXRP5lp12nEj2PAnvXrLB+pH8hPXpPLS+Uq/efeMRrtZhN1iize/+bkpIDkztPiw+QiWp3GOHDpRf7Fe+DMxa5VkeMlhtPLq4o85m+zD8tilrLU3ayuWtokSKDgg/mdCtPvXBmlofG16VOCfbCrZsQJjlB9ZBzG/YVQPRvrstvMjERdrEWqukSs0L9/5DWkzuu+bovdcfkRLjpEi/sCWbvhmDnltbuaAyVr/vvPEWcnXyfPiR/HrYUwm5dfimQ0at/0nS5cfCltfwv9vn1SWVswOp7vVzL81f6sBqtWD54hXz1g1+hZ2IHbPqzH7RIapYUGzmx2cEZtb95/vqz4J6xTlrL3R+d8pzwysMG5Su8a76R4+XiGD0W3JqTfP+Bk7k++F6SgNre05f12eGqAcuaRoXMkNFd4U553CbxMZnq18yxdReK34yqOEwlRTflsx/sbQ8nw7588bwkp7x/ictv0Av1G5ki0VSiv174B9aLPU0/5Dzg3tGrOJmxXqMEJYfav38U3VNb9rtosZzinQZ2c1Kx/ofq1+Iy819Nhw0ZNWpGnaXx5JpYH7ff6zt8XkgVXPc/MsE18119mH1rgst/mDQCwK2+i8+vbJlmImT7hCt7vXfDb1nymrouPkTPAZ/AiXPjR0iS27yr31/97/EVHRN3eBTq3pFbJ3L5TFZzyPKz29a9YeGZVUSqZhzgahWu04V7N+PlZaWoc80qeYV/esu69uzUXPpIKVhSbxuztKPGluHVfj+dEDfolsqMjqom+d/ujKCEoep+56SOjyGEy4dtALU96Lvra+U+d2N6osbz81f6oDtp13+0u35dWbsxO41d+/er1krpYOydP+SVX9f3dgrILxxbyLgoaZVsGOszxe99LuF4rkP+LgOXmCcMNrQ41jMKxEbLkoh+uRr0iP/EbuFrYnohGrk1106KCNxHWp5BL0ZiUh3jE+ed7qqRrCY93MG86NU0L+/ptzxlDcQsJ4/MbxHjZjU+Qgqzw+/+achaZ32z2iToZ1T0/ey7gOaCw8ZckItSnetnjuzpaFHKDz2yCPb08FU8uTuPSb17d9sMPEqyMM0rkoU71ux7PWGhvqA9O9zWU9YQge9Cv7fCuPSf6YtYj0wovaE3oGIxgeQOViouynig983/WlRpJsiXbjpXH+pE1fWG6yXNrxQ81I0RW7bt+acgSFWnYp0sEYRn1oYmTqnOSzjx3ffq97jUe2LpHl+mA7i9Zr28/nzYpY6LrDHWYHdW1wNlp+4Yvm+lv99pa/rpfc8eenF7ttKWTeoCqnXBv0xKkQPTow4vvWoOClRG9m+/LPyjW+9c7oZNRc3nuMe6/LLHMj6Q83zSbkZN+5lLj8O8Zs+CvzwLIaf1L9Hus/mz1G7RHnrKdxeJ8GEWKmUf+iUqVN/MtQfTVvs1I1VHVZ9iDPLkvOBJ+DtP+0SLmOdyZOfzb2oOI99FEuY++h2hLNKseX74cErY3bmvIylrWM/tqsO/RS4ci0qyIPta0XlLN9POcvlcfkv3lZHeTqTrcMMbdkwf6YOl7R8Rx3Sjh8hr0hCectzVRw9dxjdi4rytF+enCPWvomAhSJzErMNnP3LGrvgMt4TZB25i1GiSLjUtgSeaP8gw2FCwjYnuMxJzG6rvV3LZLI3V47O+GkLEd80dhnizwxnMxE7SiWLnfPjDos7RJ3xQ9otdnZbnWqwhc2hyHI5iotaVOZO5tmR+DHpID/RL2ltsWVjV95GS1jeaQfPU9Ly/dgVrdiJnZLzU1yMXGHyipR1UuSqwI+7qmStsEjubdnFzt8WKfbAzUnM91POsnmQa8fbSp7N0HHTQ3bT66g85Q9HZ8pDNztExR42Z9fy6nfuKBdawbaK+658y+FeVJQHd64Hc8e5KNTtlyfnSOD3S/Cn+ArMScweEB4v+2uRkbwYuYvqLjY/GO5tCTyRZP24i5pvGT/lD5mQH6LytPlhWlbCG09vC5GrGI6RvCJxbXJlcPLk/OQO0JYdtbbylChwW8nb/BQvarNsLuRqFMWtA/Fd41/dtlm1kcMvg5Sy4t9stjF5PfhmQU1DrBi+//69KkTDpFoqqemmZeiJZMrktwVo8XhM1S3TSMcT/E4DYBeBlrcdHfcebdl+uT24XbkXufNsK9ybcG+LXzqk9sOrheYk5vyUy7PZuJxkttW2PPPXXeCCYpe3zcK9utuPe1EuQy5b7qs7z2bRGT/upSVzuhe58wBl+RHpoPsAug+je6k7m3tRUQYnjztnLj2Xx21FeXJf289TErefklaQw40r0e3B7cq9qChD8YKSmQpWyOJKdDso6amc5eNeuiV53MuKc2RyuemUn/xM7kVblqckRRncq7v95CSvhDZl8/F/XRmcPG1+2rX8fCX95PK41y3px73InaczuFd3+3EvymXIZXMvzeXJx52CXIluJ0Wu3Is2N1sncuXnKFwjS+nUPDrM0DVs6YAQ2bfKxOOGRdVU4pBzbnz80QfvfeCxh288Q2hp7n3w2Q/dd/PPb7jt/kf+dMelR6K0fd80AAAAAOw8gA4CAAAAOwObPSDERMg+24NFUUgnYv2Ouub6E2oevvbCKyb+Sj70ggvGDFJR5VEnHb/wuZsnPvzyqAuuPnRQIJ4yt/c9MwAAAADQBYAOAgAAADsTmzcgxBgbydam1gTlrzhC/E2ysjcy980Hfvvvvc66669P3Vzn8VT5Q15LXzvng49XakZqybJNuMojFz9kCgAAAAA7IKCDAAAAwE7GZgwImQrq6VT1Qf939ZlH+K20hbFlIZNq1fsee9fN1w7rnvrjlHveWbRRkomFmE6KgoQIUWSBv/an2Nc2BNOyloFSbFFMS1neW3rcq5f2U9ra7gF2r17sh99n7PZQ5Me+XdwqY21FKt5EyW0Vr17CD9+020mRK1dpM5ZXZpO/N56WMiuv0O6SZCybpXNhtI+g65jaiZsVok74sYp3p83aXsTsflI4a7mnhVlm1hxMyv+6zXFE7TdllTQz25Qo365VzvKOSHGEi0JdbltOCXMxMkyrnJlWJhf7YKc4f3PGv/LJm2ys9oqdzcP8GMVb4WZYVm5brHhWGcsLkftg5Sy3a1YZcnvPQ+Ra3TEjz09xMfIsd9TKHXdmuarfmQbLPrk9ZPxkC+Qubb7lttWpButu8q6Gb9e6EmbxmpbLVrw0Z9lNFTecgkb04+BHqYNlBYVmNY4fI2xarLClrO0YuVYv5ad49Zy1VQnX6iVcuVZ3+3EvarNcJ8b7atO9FT6rULafd/U2BZbzY5X245S54yJl/HSuWbmLUVQe+7CWK4/ZmfLYxbYdFa++hX5y+lVkdg+W3TN+LlHeHD/lezBjM3XQdEXPMTvUHR/9rJ+y2zIKdLCsmdmDxj64lzqWO/ZO8Upang4iwyj2kPGTv63ylt1WJmJuy9+1Yv3LUqCDLg9uP+5i5KwtROzo20pdbFabfrmPlPuo8VrUkR+neCXLbOadlnSqwbraRc6cDJ08K3Mvyll2U7S41RS0oFyJtj2bMSBk6mYZqlR3wNVXnKWkVqWIP+BDq5c19h95hH/Fm9dffs07G2qPG7Wbmkhj/jpAZ0JNyvWz2NG2g2JkyMiQXGYn2jkIFUXDKxpKKfPab9liRwpjQ8GG7DKemPMjmd5ylpv/gBpiWePTjHFES3Z7cCw7WRCSLUW2vCVNyk0uZ4lldz/7FjKFKgr1ljDmiip2Ftbbi4LhJYZS0uz3GvEpnNylzRifn5AHUUZiGHlDSHEbSxcRnw8Q8ynaXYXJmlMe/vaz0oeDHxF71yi/U8s+gq5jyhPt6aQ6GyI+eXG7ftjGfFiswkoFlivzjH1liV4+SZ29KQObZYwtyvoRwqJcJUjVbhP5THbUfq12pSjVlLIqUeIHw56H0Ee93lLG0gUkdBhqbJ8ryRhXiHJxSQSJlZCVU8F8Fl3WgMNhr1jhkyt8Up4pFT6x0lcZUFi/yizklcSw1xtSpLA3Z+yrWOH1K6IzJvQhJYC8fpexRLaIh4jSgE8Wq/3eSp9U6c8Z+8oS2SJHeioVUfRKfq/kzTMfK4BXqlH4FI6Uzx9Y4pDljprk1EaMvWVQFMUONZ+HsIbIlUSuKjSWwtLlbIiCPknySUqh+XySyMKm8BrCLCQK7CDXSGKlJOWMfWWJPnvCYtSJBsuyBURSzo9fyPgJY8kpZFGZ2d8KzPtGas9D2JkGW9zeXQ1fpKLX8hUX2Davxfq0jmujc8mEHVzdsHS9lOWL/A9LZ3VQ7SodZAMZQaJByQpItNhE3c9z2JMH+KyQVw+4zWcGiT1vAVNDmQZlGihhRsDxI1LJrwd9RsBtLF3MzH+ARTNQwoyASIMCn+qQ9xmK6fXpxU6yfpwpl7DP8PtZCv9bZIHsdF58NgOJhop3n38NETMzr6Df8gUsf0nzWc6UiXwWey8NKWZAsQqNpdAgnxDbDlHJMjPzGplQ856HeCuI4rZK4pV4j8Gbg7skjvktv9058/mTFBqSLdexYEViu2ZP1ctyug9o7rDKmdkpWYi8JWqIE6Ls1Ite3e92ws0IKvaskpTPgCrWiHIlk7A8Y19Zoo9Pdschuo9YAWL4iRHIMz9P1DN+fAIJyVI168QKjaVUyRLXQcp1kHXmJa1KFh0dlKkUpv4A9QULjaWEqF+0J5drJ9SBTKj5fEXhMuVh5eSTx/IWjCrCVKygSgWV88xTQcVKWhng0sR10IdYHm+YlyxnXntFvz2bPCOIvGHkC/O/ReYLZHQQBXxUrKb+SqrkGfsqVjGJzIzAKr2YKUfYh4N5FvJhjw/XeDOnHF4suA9Z7qjZpxyd00FCaiS5SpLcxtLbThX82OPHvkIL+rEYwBVeHkaWLSQRxVt8TGu4prP/eB7UQYPlDZ+HSCJyKT+SV/Rn/VSIUrWrwMxYYoWU0UFvuw02p4PuJp+1bB9LpaAVcBfYtoDTN3ZYG21PIrL8fGIJ1nsXmI+n8+nQnaa27dm8eQgJthLJ8GV33rW3b73avX9i5r8f+d1Lxr6nPHHfzxvnfZFUKvv223P1X2/6a8vBD03odd451ydqRz7x1H3Tb7/k5TnRkF/MXeDfNmA+mxxNVNqD5kK1ZWEnBg5E2FjHo1Yys9jXwhe2sqIQShK+DbqYJKYixLrl/2qUzcT8WEawwcKGT68IqDUWtqcgz8/C/QhRz0ZVjLORlRbnlaMEFBNJl3wpk1rhdA/F9Fl8tve85bafuLIpKbUKVOqW7kV4RSyCC5ImpBvldfx15skQ1TyIz3Ne6Mki2BtHSoJpSk+tt5AdZObl4C8+1rC2QV7HoienKiU1TInJ97cArkpqYKMpptj5XzhVl7vCl5cFW8Rs8a7RkdUbhfvhyqLZdXgWhNj593za0IQSHqr00HqXqtB8avL18hoWakH1C6nK3FXJgkyslL6IJSdYqAPJusx43pVHF1MJ7wZ+DsZCpHtcNSQ/REIwUVdqPkP+g58haAnfep3SPYTKesGvlZrVbZkZW2S2ssOQiEuFy9tgvaU/oKeptacS2F32p/m1gaLaSJmrT1Mt6w2VDcYOD4bdO89W0Ch9P9qiI6PSquhmdDOxawZOPku4sEHcGCUxmco9eahLwEq+QVmTonq95B3hCdmz1RX4sfhsrWS2GlumJn2ieNzIvpJIiuYpYt+ISJpaUjO+XW1a6ODB3eq7By3DzD/1ZSfxRBbmrYx8t7LZIwuDzV4SKp4s3qmNKtKXCOtU1dx/jx6DB3SzVMO+HS/PjyIuXd745bz1oiwc2TPERlmmVexHYAfctN5Z05pG1gASHCJWqPZcyfk4R2220bTRTHklua6urnB5Braz69auTZlGX9E/TAqrKHs5Jws7QAoi3+otq4xkQBCP7V8pOCf/efAiEdKQ0D5c3cLKelAoUO+R+cxaeWViYWRa+208MT+R8hKBtQ7iqo12iIiG1Y3KWs1E+wV9g32ekn7mJ1PfxZLs/OYguTpAxKImzcuDcJIas9QmA1n1uKIeVZRssEwF59GNEZRULE8Fb/jFrcNusKzhr2WVMGhUVOu8NhbVIntzwiZpQ1yIyVZ7tXG9vJoKlpq24jGNkOIwYvt6uT8gebziNh8WbsE8hD8qHWT9pKQHwi1DmBwW9XLYnna8pWqBSYyaRO+qRJ0923vx0WajwXWhRQmlVdEDNZHd83+wzcJnk2+sms/6w6pU9x7JercffhZjiWsCy6NKk2R4A5Hd85fm8rBt6UokGVrGttE7PjCghZl85Bfb9iNt8K9sVhrYIHZQcohAS+ggayMJMb7cu5R1rYHWfl4mza7dJ0hK+NYkAuvY2GlIeiDrDy1e1Qu2xZpVGqcXeZZRYlTG6sOpHiYunLQWca9scxsrFqbkqE8P9o3tZvEf1gpDzdYn+orQfKYR/aXwblKl3fMUh0hGwmytocFK+KlnSHqQa784TAcXKEu4CiZrK+L93NNCOrsWCSxP+jaJhqdPyx6uY2rnoWJSbl0XWsK6pWB0gKJWuWsI8xP3r0761wum3Kdld4ENMotbOg91Wkysq1jIep69/eF+il+1CiaAteyeZ3E6viAVZWMnpXk3bDqaWwi/cKGpVYtU09oz6N8j6EubxXOKsk6M9V2fRqLr0xob9Y2pDZq0uAfjpy6WNWNjXENGT6u6r1HHBLE4QPyUQ1girmkUIl6LhXpw4fIM7Igs9C5OWnq9zzOiIqiWKo9HIN+0xpcm0myMcdxIQ7J7oIIicR1ETS14xrci18HdrPoe1NILbmrgeSQ0bwX5biX2yGgfVK/YOtiWw4btWhJp36HVqkr228PYbYBpqsV+BBktWSF8NV8QJXREvVzhwYZVfPjZ0UkZ9N3lGjvTGOQJ7OENFR0yZB81mZCv4s0btLRX7kgHDaOf1zc8GOR+CjNwHSRkdiy6MpViI7RjBvFnq4vrEBveC3hjzPpohclifkA3b71f0grlm0+hLJDZzerCVtVDyG7pwRK/BFMAW5cJSpIkl3iWagbet8YzOCSzWpR/NsVPXQQyv0X9PqKyunRIRWVAENy1SMA4aZoft0R0ag2UKgZJzqlCcT0SkfCNtrHRSrIBat/oEPuktCAPay4mNleEF7DT6e56tz56L7s2FuSxR3jiCnllkxjx8No4yLWhTLYFHtbwWYdUaUX7lJhfnWWxJBxYi31N22lYuHkDQsTfqaabgr9v3zpBj65ctpZ6PaamKaHufbpXGvGNa1vNoGglDOxXSCyWZA3FH/DpybhqFJy7bDPY0eByUgpq/zrE/sUml5ySoePDPckeVFhUMIqXZsGm5CiiVeL824HVXMcPwkKZ8iBeFOdHQibPrBaVcsU6X8k5HTSIVrLIthciUvv3T9J2S0wxljPvE9JxeT+sj7L9sEGWfetIaViIeLmQZRK9eJkN2w3BktlfDZnM3HuF7KPhQSJrXUySdT5lbQnYipkfP7HFR6dlwJbg7JpJtOJlDvyiHyH20e9MiOz9Kp0H858D+I9yacp2rfi8GdmryYh4MO+5+G887hwO/OY53gJYB50uM2pkHvxYkDA7EjRWpjGy8oQEPsuOgQxnjtSicmPuh1+pEtoNNeKhlriyUpp0DZkcKL+4SBTMrzdEE2rhYLANQSAhr8Q2nEgbmiNN+Tkxb1seRfTKIpOWNNLti2TF8OghrCC29ziZ1lW1UE4zmaiiSD6PxPzEdNO+38OVhzvHYZmFCLEhHDtqJW+BsHeN6SmrZ1TXy4dIlgkfhFupElLBofzioiDbIWpVy3QgthYGJT7pUcK07GsKxa64HyJ4CD+aHTZYtnLSsuyZdkv4YVLqtX9sTFDDVsESeQjGAcwvsXfUYCWRX20q2/CRfbOD0zey2ljqwDL4b0od1kbZbvjsmLPqVOLA2pfn+SEvVwu3gi0YEP7YdJCdpphC2hU1ewkiguHhPQbR3KO4TCbWY5gegY3IsWmU9YP5DTXMD9Zd07JnM9nzxduTpFummC5enIHpl0hM/jOITlT3RQSew/490/mRME3SdmUshhWIDRRl/hs1EwS1jDRTYslcv7gflZby44TIY/thgmLaISrdqZoeYodIJap7SzZYMVmoETuzdF+HcuA9D2E9D28OrEjFi7N4eXmIRXRb40p7EizF1jhLE/mMJu5MvKVTQeKh7lSINCFVor/I+CGSvWspyyzXgymY9WC857FYFSoOYRaKie0nbVkpdl5WqjGwNu4XbR2kKGaUboyY/8rEdZCdfKtYL+HFRqGsBxPbDzU79PYIk7LhQclf8ZlG+ASBDXRtHcz87uRGEFDIy08AEmmklWxnbGypUK/MR0ds1FemNnId9PIbd1AyjVW15BFDioJ8Ht4XxjTKhqDYdSGSfWfDv5DC90dl+sW68BKO+FHzsdqIO6uDST70Kt4WtseELEQy94Oi5c4UuA6iID9PRAnDskeDxUXiOigQj8BrD2v4pf3YtVGhfN+SBuVj+FJ+2JjQa/uJm2buiZUiuA7ys6kOGqyPZHRQZUO14uUOTsNnFdFgw0J3eZDTQCjr0zqujZhXAQMJZRs+Ypq7fUaDjM0cEDJYo6FmOq1R1v69CrZ4fbQMTdVNdjbLzsQs/uAEq6ZUFPjAxjRYurgd36xW+izEJtMr2ffhlaHtelin/LjFwoZ5yV0P69gP4jWmpCvuhzpHumStsmHpNNubuHuCLPnbslcpXGwv6YwflOeKDZ9KlNlZO1Nmd3/hgO0rN9mNldu1jB/7U9k8eeUpm8de0tGudcJPbtfsaUNLQ+1dy3xqB3t9YndDJTNi+353O5z88lXJPMjOg+wY2hWouOj26th+LovTYajb2VauPIzsCxVLwLI4jxESYk8c7+58+UNW1OmUS8pSDieMGT+lYE6cX1fyZ8ItguaFqGyh82tjWU9815Adh3aKnfPTTh/HcjhFYvvlNJD8rM5Xvmv21840WD4brl19S/jhP6byr/kz6rpxrpB1tsGW0O4MuYZfpsyIr539xamsl6wf/qGkD5vyB2qr2JIBIeKl+VHpoHM5siSONvEew1aXoiJkqk1Odzrnp3hZFpq5KaxdPyjzCDfmM6eXJueHtOOHd852kXh5SnvK6Slp9+kY5+mddvyg7O6jdovkPE3UyZ6nnSJlnybqINS5Q+bO5BxWnsMpUvld2yw/XAfdmWwoPxj2npWPD8fxk+3B3OA8HSwnBKhQB4uXZaG5DrOjUOPO6mDRwjZ4J28fNGLPTZ4JXNti/tV5koznKV9smn0rQcZPKSx+fZl/4GPiMnmo/YQh6iiMuWcEyx5XvmtOqDvlRywbaUcH+YdyRx/n6Vc7hwxlj1pn/Ajly4w281ShMw2/3GFFm1MbuafyDd/eY/dObxs2f0DIyVSetuu12dpEeWntxpw9M+S6mcsGrkw/UgAAIABJREFUAAAAAD8atnBAyAEdBAAAAHYSyg5V24U6uBL4GNhJzS0EFQQAAAB2OkAHAQAAgJ2ELRsQAgAAAAAAAAAAADs8MCAEAAAAAAAAAADYRYEBIQAAAAAAAAAAwC4KDAgBAAAAAAAAAAB2UWBACAAAAAAAAAAAsIuyAw4IccE0ZcQhl8KWFiawpOI8QCdpP9QOdsBzX0rnATqEh9FVZV21Oi8xlwKh3kzaD3VeJS5OgFBvLiVDnUnJq9JtqRDqTtN+5ww6uA1pP9QOoIPbhJI9hqtW5yVCj7GltB/q4u46LwFCvbmUDPWPUgd3tAEhq6+mnlI1/gEhgeBUvKW5OZLULTt2fLLgWEukOdKimSymiCIsIDPeGuF5NJPlh5d/dxaMsVUQ6nS8lYUxobFQZ6sNW2QZyUTSmQFVwFY8ykOdUCHUmwMPtZFKadQONQuvmnBCbTqhpqYWbW1p5qGNxNM6615YqBNRXvPjaQNCvTkUh1pLRJubm+OqQQRC8+p5NKERHlhWq2kyZoc6xUK9o3WYPyS8N06l1Fyo9aQd6pROBBZUPdoSibAq3RxpbY1G4wmdEpFkQh1L6RDq9gAd7DJAB7sM0MGuozjUoIPbjR1JB7dsYvofBtb+LSNteWv71wirVzUgCcdT5u4jxuxWKy/9eua8DZpfNpPUf8Cho7or+vezPlweFUKK2WL5Djzw4J4huvzbz75dEw/7ZNOCfqMDWKipmTbkmgHdlTUrN1CJxJPa4P3G7NHTu+K7T75fFfcHPHxmLVNDSuWAvrVrly7VLDNmeUYcMKp3BVo15/OvV0TDfgh1J8AEW2lNrBrY07d2xXpLFhLxdP99DxvaO7D6+1mzV0R9Xln21uy5z5Aqr8I0cf2S2XOWbUwT7z4jDulbJayd9+UXy5rDfgVC3TE81GqaVAzqHVi/Yp0piYl4sn7Y6OF9w+vmf/bV4uZQSGlNmEP2H8XqedPy7z/8bk1FQGnV8LARowZ0kzcs+Op/ixtDfsWCUHcIG4ZQNYVCg/qEN65Yq0tiMp7otdeofQZUNSz68ov565Sq+hEj9w7LhPU0qWhrKplYueT7FVF5+IiDB3X3NCz+5tMFDUG/x7Lsc+ztyVZMTP/DADrYZYAOdh2gg10G6GCXsePooEOXjj63Bn7xyIw3RSomPPTb2y88nLQk05pxzM/vveeykyt67Xn93Y+cspfQrAWvnvrEVUcNDQ45cvKUu0b3Vjek5ZN/8fDN44YHux10z68mHzQgEEvzi3bF3oE8bBVMbGoKXHDP41OuOEbkodbGjp9839WnV/Uc9Is7Hzl9P18sZUgCiSWMgy6e8rffXFNjpiK6cMwVD95x/shg1f6TH55y2B4V0SS/aFfsHciHd82JTZs8Z9326P3XnqS0JlPp9CEX3PrAdefWdK+//I6pFxwc3tCU2u/cWx666mf13bv3GzigNqy0pK0xl9579yWjghV73/7gPUcPq2lN6hDqDmChpsmGTeL/3fjQI5NO8/FQJ0eOu/GhiZd0r+110S1TLx3TraExsceJF1x+6ih/1R63TX1q4ln7r2+MH3LhlPsuGxsMDpl0/70njewRTUCoO4KHOrVxIz7h6vsevevsQCyVTCX2+dkvHr71il7das+Z9KsrjugZV1GP3n379e9dFex9/m2/feKOM7SmyPCz73zw6uNCgYE3TLn//0b1bo1rEOoiQAe7DNDBrgN0sMsAHewydkAd3FEGhBgZqlEz4sG//P7UYT1iLSq1ErTfcb88/YBpT900+dabXlkinn/xub177NkzOe+eyTfecc2kpRUjTxq7t6f+mJuOD025/a577r3p6Xm1t196gqLHzR1mr38QMDLTWsXwe/7w5LiRvWMRFVlJrdfY684eM+PPE++8deLz36YvuPLKWov12LGqwSdcc9Fo1pGrWrpy8AkTT+r20OQ7ptx706+/Ctw6/pSAFTdQV1XkHRKMTTUd2OO2J5+66NB+8Uga0VS69pBrzz/u8xcm3XHbLX/5dNPZV17dU9SG7FX9r9/ce91Nt9wx+b7/zFpUO+Qnk06tf/zeO6fcN+nBj/Gky06vRPxOAwh1eTAx1ZRn0MTfPHX50YOTPNTpZNX+v7jw1Lkv33bbbbf+4f1VZ1x2ee/aEZMmHP3Ok5Nun/jzix54ubpHn7qeoyaN2+MPD02+5/5bpryTvn7CuFohoUGo2wMTS0tJfa999MlrT9ojHUljmk6E9v75xeOWv37nrbff/sQbc065+pbdzcV/ffrxh+6d8sz7c2VjzZSbbl8ZPvaeC4Y9N/XuKfffevt/Gn8x4fzeckK1INT5gA52GaV18Jegg9se0MEuA3Swy9ghdXCHkQST4pAsfv7yvb9+40vZ66eaJvXsjRsWzV+ZGtinesmipf5ew2ub3/rFtfetlgafOO7UvmT9jI/m9R06Qlv37aa01L9neNXnC+WBAyq9xLBo1wR3B4WFJ+CRvv3Xg4+8NktQfEhXpe69SGTZ3KWxAX27r1iyRKrerX8o1Wj1vejyI+b/82+LEiEJGdX99kYNc9fH8MA+VWs/my/061cVEHSTIoh1eSxK/R7vgmlTH3j5Q6T4sa4K3XvJsVXfL4r079tzzfKlNNR3954962vqDhh31Yv/+MdTt5wTEtVA/d5yy8I1LebA+m4bPp9P+/TtFhIh1O1jUurzeJdN/809L75rin7BUElNnSe19rv5G/v1671h1ZKkWDfmxOFofUP9Qb94/T+vXjMkcsuDfxL2OsTfsmhlU7p/vx4NX87Ve9bXVsq64TwOAJSG1WqPx7f2wycnP/tmGvsFU0XVPb1Gw7dz1vbpV79p1aK0t35QrTdY2S0U6n3l5NvJp8+98r+G3nvt64uvWL4x1r9/r+av56a69epZ49EMC0KdD+hglwE62GWADnYZoINdxo6ogzvKgJAKkpxa+8WLr83UiF9CJpI92uKvGsK7jx05cF2zdsioQ3pWB+RKbzjgD+924IWnnFiRWrI8ZoVrq2TNMC2dGpaZTvkqqgVRohZ0Ge1AsShrG75+8Z8fJJFfxhaVvcbS2Rs9/Y84ePcNTckDDjmsV/dw2oiNOu2y/uvfeuy1r/0BOZVSxdoqD4u0pVsGtUNdJUkK7apbn3dMWKgVY9N3f3v13ajpVVioJa+1/Nu1pNcRo4c1bIrtd9BhvbqFPSH/2rkfvPL3Fx59+PHV9T+dctVPBZ/ksZBlqpbJQp30hisl2WOHGqp1OXioaWT+S6++FdE8CjFNyUNXzV1l1IwdM2LTppbhBx7Wt0eVLBr99z14z+7rHpn84IJeP33ijvNln+BBxDTSlFXtVMoTrlBkr2WZEOryUERkHFv08iv/bUgpHtGyRA9eywYswcOPODiyqXnPEYfV96yRQ0iNt3j7HXH8YPWVNz7QZJ9cHfJSzJ+OY/FNpT2hsKL47GcnINQ5QAe7jNI6uAF0cNsDOthluHXQCzq4fdghdXBHGRAiSimR/dWVQcIG3shCok/c9NkDU58dev49z/z5gR7quiVr1puxVEsyHZ0346pLzvtbZN8HbjhXalybJKJICMJYFKV4tMU0DczG2vA0bDtQiiUW6pDghFrwKq2zH3rk6QFnTH7mL7/qh5vnLpgbHHrexPOHzJz+RY8BQ3web6+6bqg1msJYwBwn1IbB3wNW7BzIh4faW10VFjHlCIovMf9XDz9ee+Ltzzzz6yFyy/yV63F87i1XXP3yR0uimxa89NHy/Q8eO1hujJhEFIgdajkeazV0jddqqNbtQCkSPVVVFSKxQ008fnXprx/+lf+om5955rfDwuq8JYtNGoytnf/ii6+valr9jxnzdt//8L28zU06kgWBdSDsHDoZa9X0NOG1GkLdDkwLeaglgUfawnLQWP3bhx9AB9/4l2d+f2B3NG/xQtPwqsn08GMORStmf/T12mBQ1lviKXZYiIARq9ViMh7VNAh1MaCDXUcpHXwQdHB7UKCDFujgdqRYB2XQwe3GjqeDO1Q/RS3T5MNm9od1GpI/NOefvz77/Cvuu+X2Vz9bEN2wYh3Zf9xPR3nMlOJLfz9vXWV1dxJZIdf0JhZtjkeV/r31lcvjKVUQdqi9/kHgoTazoTZlf2jBtCfPOffS+2+97e8fz041bWyKo+XfL9zrZ1ece+z+gWCPI8aOsNYskbv1EjFpjLbKA/qYa1ZFEynWWXdJNd6RoTQTapOF2pL84aXvPnv+uRfce/vtz73/ldq0cml66IQJZ/TyxONpq7LCb+pa49K1SnV3SZAaW5vF/r3RutWt0YQgCsWegSKcUJu8WrNaLfpDq2b+/cKzz773jtv//N9PrGTjrC83EIlKItZ1nWmfoaebl62Vq2plSWmKNAv9+5CN61pa4izUUKk7oi3ULNaCL7T+s39dcs7p99x5x9P//sCMNy5ZlaBij6H9+29c+sk6U1EEktqwhgSrfB5fU3MT6tdHbNzY3NwqShBqF6CDXYZLBxeCDm4nQAe7jAIdtEAHtyc7mA7uYJLAxtlyIFwR8PF3ueq9bv7tn39x4h6B3Y+eOO6wT1/7xzpPzwt/fu1Pj9mn35ATJxxZ++ab0z6a9e6MTQOvvejYYfufeuUJ3aa9/VkUBURsdk1wd2h4qP0s1H6C9Hiq9vpH/3TjacM8A8dMPO/Ib96a/t3sN26+YdJN1111/7NvJxNrX3rpvXnz3p22ote1l5w4bJ8Trzql9/TpnzQbAZFAqDuGhVryhSpCdqgTlVc98NSt54xU6g+aNP7k7//zyhIrfMZFV55x4qj+ux9y2v5VH7w7bdZnM6Ytrbr64lOGDTv+mtMHz3hn5gY9ILPTPYh1R9ihDlSGAgI24rHg+LufnHzpKKluv4mX/9/i96bP//6dacvQ6eecs1f/fc86rN+sGdM++fzDf8/zXXHJacP3PuqacUM/ef+DNemAIkCoO4aFWvQGKsNBCZvxmPe8W397/8/HirV73fSLc1e8/dqitC526z5kaN8N385DhAiSN7bi3b9+JVx26Zn7DD382nNGfPnh+8sTfg/U6lKADnYZoINdRrs6+Cro4DYEdLDL2LF0cMeahxCrqfSePxm3H136yrTPVFkZeMCJZx+zFwvVnLf+/vqspYKkKX1GXHjOTysEtOGb1/847RtZwFrtPtdccDI7Guu/+tfv/zM75PdRCjf0d4Ad6tRuR595sHfNK//6JKnIffc5/rwTh1MLL3jvlX++P0epCgmEGOl4eOBBJ4/uN+3FVxtUVasedvUFP6tSUMN3//3dv74I+CDUHYMx0VKJ/mNPO6yy6ZVXP2Chrht69AWnjMAmXjLzn6++8x3xWKR693MvGNdDoau/+OcL078nkpAMDvn5hafVeknzvOm/+cenXq8PQag7wgl1n9GnHFWXePWld2OyVDvkiIvOOEgw8MrPXv/bG1/JQaEZ15x19gVD6zzRxTOf/seHFsYJ34DLLjqrLiDEFr3/65dnyh4fhlB3BAu1no73OPDE4wfQf7z4ZqskVg8cc/G4Q0WTrvv6rRde+xSHFF3pfvrZpze+9+x7S2IeRcJGqsXTd/yFZ/cNS8llMx/92/uCwgY82z3UO+A8hKCDXQToYJcBOthlgA52GTuQDjrsSANC5HTQiaiK5GDAgynVkrFoUscYyb5g0CdTiqmeao0mWPAExV8R8LLxOTLSza0JiqigBCqDHphMs5OwUGuJWIqKwaCXsFCn4tGExkIteQMhv/PoNrLfrJuMpfRAKCRi/p7uSGvc4o/CQag3AxZqPRlLmgKrxARRPZ2IxlWEqeQN8lAzDC0ajZn85v9A2E5hcY+08hQi+6qCPqur+osdHR7qVDxpECfUhppojfFQs8CGWHdhUQGZrdFWzaBE8laEfJitwkLdwkONJW9VyA/ndp2EaSE7UU5oiPUXAq/CydZYiqWKii8U9PF3OFKD1WrRF/bJ2L78iQnVW1qjhuWEmp1Gd0UHssMNCBHoYBcCOthlgA52GaCDXcaOooMOO9iAEPFo8fvxTbsjZrF2HoSwLH6LbmaxPYkjtZMKU/gt0/mugPbhocaURY1/zoa6OIx2JpZm12QsCEJB8IHO0UGo2wLrSrGT8l0B7ZMfavaFP95TUKvtwNqxNjKBxYLIQ52XAnQKTAjreV2hznUOPLDUNPK6E3fwtzs74oAQOdUYdLBL6KBzzssEOriVdBBq0MFtB+hgl7FD6KDDDvYMIcpU2UyMWC9g2LRdhGOL7ZS2jrgtBVRw8+ChzlbHXKiLw2hnyiRRWhx8oHN0EOq2wLpSura/2AnIDzXvcIsCy58CzyS1pWQzZVOATsE1r0SoCwJb2J24gw+UBnSwy+igc87LBDq4lXQQatDBbQfoYJexA+ngjjcgBAAAAAAAAAAAALYJMCAEAAAAAAAAAADYRYEBIQAAAAAAAAAAwC4KDAgBAAAAAAAAAAB2UWBACAAAAAAAAAAAsIsCA0IAAAAAAAAAAIBdFBgQAgAAAAAAAAAA7KLAgBAAAAAAAAAAAGAXBQaEAAAAAAAAAAAAuygwIAQAAAAAAAAAANhFgQEhAAAAAAAAAADALgoMCAEAAAAAAAAAAHZRYEAIANsMmgE5Vh6cM5z32fnaeSPsL+Z/yxsiON9waSPtmwMu3gkAAAAAKAAjmidqtD3DjuVELf9zeXPJnEsHM9JWJH8dGemUAcDOCn777bfHjx/fo0cP0zSLFwIA0Gn4mImpFeIDQfv/3IjQSWn7an/KfDUNigWuckWZ2nK0eSyxFJvIEpyV85ZyP9nxW4EXx1U2iSLB/mI5CQWbKf7ASujzKc56ALDToGlafX39hAkTbrjhhsrKStBBANgaCDFs1eBS2CYsmQ8ZXSoUJXuBgZFoLy0SQf6l7VpkVrt4Sk6dGITpIMH5K9qD0jb/NoXb5t4ygi3YGmhRwd58m3RmPuUVl63g9RVsBwB2GmBACADbhmQyRamV+aGP/zjHtMO+dun8MscvQbLUts8iEWOtsUl3XPfK869tWLdRliX78qe9zPmtsPCz7c75QB3vbCB40fVXPjf1d85n5y+XRb4B/te+dpr54LjjG7AdEVGMtkaOOvk0TddmvvdmsKLSYoUnfIVcSe3P9i4wkTesBQvW8F8/AWAnAgaEALANUdMVliXwH/to7ie7nARxjeJCZIsS1yKEREGIx2PX3X75a8+90bCuQZZFJz37c2HuN8S8r7bYobxF5117xfO/5jroJNp/s9qX/ZpdlEmxt0EFkURbGo86+WxNT8189zVbB02nfHxgmFFcZCsuZV9NAy1aKIIMAjslMCAEgG0AGzTNnj3HMNK2hsgYKYQoIvEIAvvrldgH4pOxR0ZeCXsU5JOR4hGVVJN23/OXvHzfjE0rmv0+WcaErSYJWCJIEbBMUNYo/ysyp6aCkSRYCmYplizQ4VPOXDr5eVmwJMFkS9kiSTJEyZJFk/0VFCrIlMgW8lDmkfvy2B49AvLKyEqgfU9EooVWzkLhGuYXsQLKMmIFVFgBFdtkJHgQ8uhG4tDRk3TdsMeUALCTAANCANhWYGwtWfBTLRUmxJSp4EOih4peKiqIC5HzV0bEgwQJYQUR9teDsUa18X8e9cGdc6Oroz6JSEzvBCqJliQaEtMyyRQFJmemKJoyUzcmbSL/K4imJOoCVzqj3y1nrZv6HPvAvgqyQXgek7BssikIJpEyJkgGlkzETLb/iiZXRmM92vsyJMTRqj+hYDWSNKRYSKKI6Z7MjEknZX8tmY8nW9L4+MOrdN0ezgLAzgXcEA0A2wZRFDAWCBEFQRBFwkwQsSBgIjjPHlDMzWKGiMFNMCykKX5CJcMkukV09tcgmoG56VnTsqYiZnoa6SnbkrbpHiFBdcfi1MiYZcQcMxwzE7qZ0g1mqmZomqGrtqV000CmRo2klrEEM1WPO5bWYylmaiJpmslYLFm8wwAAAACQByFskKYR2zA3FWWNZs0S0hZJG5hZyhDTOkqRoGlI/IMmpjWBm0qYqczSmFvKtiTS2oxqOe3TZCFh6Uz4uBk5M2M6MytjGjPKLK7RpEpTKk2rVE0jLWWZumxqUkZTk1hLcEvHcSqOk3Ecj+GYYxr/XLzDALCzAANCANg2ZN8oU/BeGX5vSYnbS/htKJaBvD7Pa7//JNqYlETRueWzM5b/9PyaFz4oeJi+yLKvjeFD1SJDSJB9ZMN8smmJIHsFjASCXUa4CdwIPE0PAAAAdACmrpfHlDT7Fk6CDOTB8sePLU5u0kVBxFbeXaJlVM9tm/75AVe6QtUr+WoZrnT5hixBCeGGj3DjZ4IcELAlEOS2zBtl7Gu7ALCzArUbAH4Y2KhRVsSvZixOxlXCn5vYEpo+XVCc1EnYUFWUUctaFN2IRKnksBUAAAAAth9ciBBZ9MkGNaZv8fMIsS/nFyd1FrZ5D2pdiGJLkaiADgK7MjAgBIAfDDYm9IcUPqPDlsqQGPAWJ3UeZ0woSG3vHQUAAACALoTJj1eUsLCFo0GG4N9KHfQiQQEdBHZxYEAIAD8klrlVIkQtqzhps8jc1QoAAAAAPwxcB7dCiLZaBy3QQQCAASEAAAAAAAAAAMAuCgwIAQAAAAAAAAAAdlFgQAgAAAAAAAAAALCLAgNCAPghIQLhk1BsKVjYuibsvNMbAAAAAH4giIC3Sge3cjoIZ8YKANi1gTYAAD8YGON4S8oy+aRLW4Ye3Yr54tlWDY3bFm8eAAAAALYCNhZMGhrdiverGfGt0UGCjCQyUjAmBHZxoAEAwA8DITid0o4et1+wwmvo1pZdH6076cDipE7CBoF6GnUbhGr6IV2FMSEAAADQxWCCNWqM+Fl/b6VsWVuog9XHHLiFLyllg0A9jmtG4urhSE/AmBDYlYHaDwDbBlxA5mZMPs5yrACmXRQLSE3rY342zB/2GKaZnQKiY7PyrNux++Z/LTDKzSxnCJl62qzqZ1b0NnXVtJBp0UKzuJkZ41INAAAAAO1BMaaoE0axxQwJVMf6sLN6eypFk98twxMpLit5JS18+H75qldoKGdmCcOmljQr9zHDQ009ZVrYlsJSZnIDGQR2YmBACADbBsPg4yzLYoM70zAs26hpUIupCBcSTLkRZsgSuZkiRqKlEmxKgiURSxItmRvlJtkmZ01hhrh5kOxFEjOfbV6T+LHkWACLjgWJbYIYFMWQbX5J8EqiVxYVWZRlUVJs80iiQkSPIPpkbn7HFClgW9DLLeRT/D5B8AeDvuIdBgAAAIA8LEsyDdmyjXJTUNZwxjzE9BDLI1IvN4N/IClF0j0S8soGN8X0KBYzhZmHKt6s+ZCcMz+Wc9rnt3CASAEiBgQxIGaMyV9QEoISyZhMwjIOyjigYJ+CvQr2KFixBVX0mMwymuqnsm2eAPUGqC9AA0EaYhamYZkGg1v2QyQA7ADgt99+e/z48T169DD5bxQAAGwJGONly1bquoYxwZiN9CRCJIL5XwHLIpEJVkT2AcnOXwnJsiClW/RLbj7+g7/Pbt0Q8yiiiNkKWGDrE7Y+98I+2L4o/ywgCVsSRgKhEmYplKUPvHDs2r++I7IMxLKNiqIpCJYoWOwvkRARKZaoILG/3BcrCOKbEZDCBqVpPPggRCy0YS4KhJhfXi5RpJKEJLuMIv9AJVmQ5Xg8NXHis2zQy3/9BICdBU3T6uvrJ0yYcMMNN1RWVoIOAsAWgzFdt/pAQ/djbDLZUZAgIyIz/eFClJUjxD5g9oEbwrKAddM44aahs59dntyYlGVH+KggUFEwmRwxLSPEFESuaLaumQLhGkecz/yDWXf22E2vTidOomhiexH/KrJ1+V8s2Insg/M588FipUFmExlwIiIpuvEt5A0i0aQS/92SSoibyP5SS2RfKZZRIoHuvDloGPCMBbATAgNCANg2CAIbyvEbXGycf/hf6ny2Fzif7b/8OyYoFddkj8hGgdl82Uchir5mHOR9tf8aKU3wKLmvjnfnFtVsSdq2ms2RW4aRqfMUQWy7FaZtM3mF5XcB4WDQm8kDADsLMCAEgG0IEXQuZnmCk5WyXEp2qT2mYoLDdFNNGKJHYDqYky37gy1kuTX5babZpfz/zJiMJVppjdg6mN2YUwQnoe1zbqv54shvlDNVnk4Ufttppli5pblC2L4wCsCPhMBOCgwIAWDbQNtExqHtEmLhxcTsN8wFhjAJtPiqHV5xLLkcE7565nPBgvwvpchkcP4pLHmZopgmPD8B7GzAgBAAtiE0O07LU5ESglKUxIeCVm7kmE0syNTeMMzRwTLC5eBavYReFm2+4FsO6CGAnRV4hhAAtg2FL5Xhd1YWv1cmY/x5eiZghLBl1H6vGhZE4nzNf5K+yLIP0PP3kyKCuYIi/swi5Z+ZO8yWmjlzv0Uma2x7lPBpl5hT/toYNhplnzNf7dfJZF8kU2TFOwwAAAAAeWDMXypT+F4Zy22ZN8owIRIQ+8CEiIkjETERmMBlllr8xpWcFb1IpoQO8hSMy7xKrfh1MmwF/mI3LDD946pH+XveuPGvbW+RcRsA7KzAgBAAuhg2/BMNNR6Np/jvghhp6US0NdoSjal6+9c4kT2g1OPR1ng83toSU+1roulELBqNtsTinZm6AmNiaMlYK1sjmtIMNiq1DDXW0hqLtsRTOi8NAAAAAGxfQAcB4McFDAgBoCvBBJmb1qzptt+Z10843mtFU0lj8CH/d//jj/3+3huG9RKSOr/QWRomYkhT0z0vuO3+Rx566NFHrt/bQ2Ixc9RpVz469bHHJ13Qw69rVntaxmRPS0Rrhhx19xOP//rRKYfvVRONxvzd9r5+6u+mPvbYuDF9EmmN/1AJAAAAANsL0EEA+NEBA0IA6DIwooYuh0+48JYnf3fnmCE9qNoq9hl72/WnfPjbyb//xn/DDRdWmSkj+wxGESKxIlHhp7fcfUJw0Z0Tb35rVd34K04cPPSk687e8+nJt79rjLz58p9/NFqWAAAgAElEQVRYiUR5JcTISFk1w2+//bL5f7jtjheXXHnTVXVSxQU331z13bM3T33v2Mt/OaZeiaUtkEIAAABg+/Bj0cEFoIMAkAcMCAGgq+D3uehit5oentiLU/+4MEmQbnQfPiw558NZ3y394sM310r996rwqBYt2SxNE/mC0jf/+dUtU//dGGlevrQBhUKDDhy4+N03565c/s7b7+OeQ/uJVC33ThiELCR4ceLJe2+dsUref7dem5YsjNcNqZfXvDHt8zWLP3xvkbHfwD5UVTu8XwcAAAAAtoQfjQ6+DzoIAHmUbHEAAGwHKEWyB69f8exTj72/pMWniIZh9ehehS3TFH1+Ikje6ppuxDT5i7LdsFQZm+vnzp23ekP9IWffceFuLzzzmtijHus6lnw+InlC1ZUVzFc5JaRYkGl0+cefzOk+4tgD9q5btWZ9j3C3kCyoSPKLsiiEqnv6BJR97zYAAAAAbFtABwHgRwkMCAGgS2F65g2Ggz7JNE1CyKamiGbo/JkIaqip5kiTxZ9ecL0i24a/Wztpon1PvnHqNaOfu3fSvz/foKYTmq5bupa21FQsEo1igeRNspQPxtTUUUWfEfsNWPjmn6677PrYbmccf6BvXVNE0A2N6poRjWxMm7xPKLk+AAAAAGwDQAcB4McGDAgBoKuhpkmJ5FEkWRI2fDc3sNchQ3vX7DZybF+6Zm4krQi45AwPhKBkQh922g23/KzmkUk3v7co3bdGWfrN4kGHju0VqjpwzBhp04LlKpHLySjCyExblUNvvOPmg/t4qvoPrfNri7+Y3SjUjzl4SKDHfocPUb5bthrJ5R0AAAAAwLZgq3TwdNBBANjGwMT0ANCl8FecxWM99z/9zFH0madfakwHR54w7qwT9gnEG//6zG9mLk4FZJKdar5wPWTGTe95Ex8+ontkTSsN+5XIovcf/f3rB1w46aRhPcWWhY89/aelTUQRy1wZta+s6rF0n4NOuuS8USJF373+1xff+KZ26NgJ151baejz3/n9H/+70OeVrVKbB4CdEpiYHgC6nq3VwUkPH1ELOggA2xIYEAJAl4MxNTTNQLIiE2ylU2ksSMjSKZY9ikjL6RhfD6mppCUoisAnkcdEEAhNp1RBkkxDF0SPLPG57dsDI0NVLSyK2NQtrHhkU03rJvtOdQN7PQrcJwPsUsCAEAB+GEAHAeDHBNwyCgBdDqVYlL0eflMK++jx+RVZUjz+9lUQ2U/jK96ATxGJIEqSJAqYNWGv3y9Lktfn71gFEZc5tiVFFgX7H2RRUfb4vIokefw+UEEAAACgSwAdBIAfEzAgBIAfAkqtrGpRi32kdkLHOsSyZbJz7BTnO/9bnLkkuZWd9fmq9me4QwYAAADoOkAHAeBHAwwIAQAAAAAAAAAAdlFgQAgAAAAAAAAAALCLAgNCAAAAAAAAAACAXRQYEAIAAAAAAAAAAOyiwIAQAAAAAAAAAABgFwVPnz59woQJMA8hAAAAsKuhaVqfPn2YCN54440wDyEAAACwa4KnTZt27rnn9uzZE4QQAAAA2KVgA8K+ffteZVNVVQU6CAAAAOyC4M8///yhhx5iQmhZVvFCAAAAANh5MQyjtrb25JNPfuKJJwKBAOggAAAAsAuCly1b9tZbb/n9fmd2TgAAAADYRTBNMxQK7bPPPjNmzFAUBXQQAAAA2AXBr7/++plnnllXVwe3ygAAAAC7FKqq9u/f/9prr50wYUJ1dTXoIAAAALALwl8qc8UVV3Tv3h2EEAAAANil0DStvr7+0ksvvemmm+ClMgAAAMCuCX777bfHjx/fZW8ZLXdDDsa4OKkNTAiyrNIrZrD9lnbC0ti6JRd1jk5svoBcWdopVKdhG8fUMrObx4IgsK/tFIZv1L3N0qlbDvO3Ld1tfflcFYsIAqJWcerW4doIOxyEdrpuOKuX2M0trigYE5ytm1vspDO4jg+lvFEJhOTHhGVgVZXV2e1UCgDY5jgDwgkTJtxwww1dNiB09SQZ2m2/nRCidjoB0MGyqVsO6KAN6CDoILAz0OXzEFIH1lgE3sVnv5YHY6onk2nKBa0sXB+EkvuCuQoSgW2YCVPxwk7A1lKTSc3aDCUlvCxO7i3ZYj4EW8l4LG1kw0TNRKxVb6+745HIbDwPtibd6sK0gflWXBvZCuzybQ2sOrH6lK1dzBdNJxK62W6l2XzsjeQqLduKmUwkjc5WDbuSCgXKwWGKYi/pnJN8MDK0RFJzts8jwLR/+1BUQLYLoqIoAtF1VjVz6dg0TCwpsoC37mACwM5OtgsBHewMoIOdBHQQdBAAtpiS4rEdwIR1GmbN6Bc+/Nrmy48/eG/Gh7OcL19/8PzoGiNp8isqdnO2Owy7eRNkpYXgMWddd/UZ+8dTmqN2uTwC+yRa0SZ53N1/eHbqpYHmqCnmtVcsYCOuV494atr0V+8/WzTjJsoutbeTzWmLh6MedhfvwLbPBMekVq8Dzrrvl2cqgmnLNyuYs/3MCm0FZgh6vKXbjc+8+uurjkwmgg+98fWzvzgomkixJXkZuee27eZ2uVi+WDRoSiMDDj7hsZc/YkH6itnM138x7gCvZvKiZDJlN46Jpati5fAn3px+5SF1adWUJImnYprQrPMfmzHzd+OxHsdEyhUjs2YuCnl7kiuE0/W3bYUQdlZSvcdJL07/10n9pZRJJFHMXgdzBweRrM/cVngCd5PJRoioJ5p7/mTS1x/+67C+VkxF3IU7IoXHJQ8sECualo//+a/emTHzi694beKB+vKje68+NWSmzew5Q0HNyq5s711bUexlmQ0VXNxj62I9ataMv++59z+cld3I11999sY1/zdKTidNx0d+eW1nmS/snE9PpOoO/N3L70yfPm3C6F5JVbPrGztL003fHve/PH369H+cPJTENWqvlLezhQ5zoWG7RaiZ9vQ497KJ5xw7eMO62JjL7n/lmSn9cMwkspTfCgrIq4XZ0nKXvKJkPedlZl8lgbCjfNaUV1++8zRLS1LMj7ClxQJ9j/772zMeuni0nkpg3g5JIp4YNf63M6c9uWeFpZr8wnluWwWHrERDsA9EYc0BgJ0Q0MESzR90cHvq4FWgg27yaiHoIABk6aoBIaWIyCS26Mn775w8+fYbf3n/Vxv16LJ3brt+4p2T77rz/icXxdhi1hRosjXSxGlO6pYgSoKR3EDqLvv5xf2lxLqmBG9cBKeiTp6m1oTKvlMT+0KVVWE/LrhngXeR8YQy6rgThtVW9DvwjMMH16R1nbc9jC09FWlu4dc7+ZVXIxqJxFM6b4mW3tLsbL/FsLBC6MZWfdS4CSfsXblqXZNlWfHWlpSebmEZIlEDsaZsxfkXvkI8ZbD+klokWFUZCgY86cY/T/nlo68v8CkyFzUjnXHc3KJbXPIp1VsjkZRuJlrZkuZYSud6mSs9wVoy1X2//3v+D49ULXz+hkm33XXrLQ/+Zc5ldzz3yJVHonia2h2Ynmy1CxvnLhGTR6miuiKoCIlWtqHmeNpgjjwifv/pm2964m0kKakYLwVb5Pxtbo6wOPNYicxV1NkTHlXRvsZGaaylOZk2tQTfSiSa4orA9lBSqipqfIIVbWlkLlK6xUtOjXgLD46TVafMB0450WmOqCbXUxbuZLQlmlTVVJznak2YCImeQPOXr1wzacqcBuyV+MlH2l6ruTVB2akM3ylWL4z841LUWVoWDVbVepPf3Tdx4h2T777r1omTf/2PsZffc9/lhxvRlKPGlp50HERak9TWCVacZGtLQmVba2YlTKTYt1ZV1+2jEUkZtEALETItUlPbLb383duuv+muKffcNumXDz///fi7f3PVCXuoLcl4jDnW+GHlnjEPZkucS10GaoneKn+ooqJ29IljArrBL7UTYqjJupFHjBlQUVER9kkstGxfWaBylbDV4LdKcTFXE62trIqk+V40s7pHJKK2Rir3/uUVZwRTjQ0tqjcQrq6uYO3FPrCtBnIrCmsR1K5s3HU0yesb85yKtbQm0lo6YUc3xk9H7Zizc9BohGeOq2agoqYq5HWu9FPLknyhtV/+98XPIsdcdd2YXr5Yml+I9u55/K3jR8199dnPVqU9ksjPwJy2HGk1KNc3SimvP66GwDwW1pzCuAPATgPooKv5u3WQ9z250oMObqUOXgE6WMS21MF1X04DHQR2GrryGUKMLC0WSyLBaNoQvuffrxwQee5nFz0t1oaxxZQs7CFapBnvf/xRgyq9rFdd/NmM2StjwbDS67CLHrvlkuTXf3v8r/+dPW9xJIWGjzp2SHcP65qaV3z38TdLksma65555uTgJ+edOqWlR5Vo2I8WYCyYWrNQ++hf/1k//89z+5w7fPUjZ17/L29tyEipgbrdRg7rvfCTj9YmTSpWHXzovumVc2bPW5EK9Tnu8AODMqZay8fvf7A+TnsNHX3NzXf/pGLBnY8/89m3K+v3GppYsLLHgXuHU02ffjRjhRo6bOxRvUJMBqw18z77YtEaQxv0yHvP9fnfby+66ZVBRx6mNM6fszqKtBit3vO40UMlfqd79Mv3Z65JWP5g7cjRwxu++VQZfHj/Srp23udfLFyv+HzMFSu+iK2GlHj51Neur5w25PS7dOz1eqVUCz734b/fe07V+MPGfpqopqlo732OOGBQlRlZ/f7HXyRMEug56tlpv/v4l6f8q3XwPvW+1XM+/Wpxg+Dx9Bq0T52w/vPvNu05avTAbj5qMZkilq7rprHi2/8tbYwnImqf/UcfMKQ765aaln/z4awlnpoQQtL+o8cklnzcHNx75MCq+Nr5738+3zBw/SHnP/P0hCfGnbqwdvSgCmvhZzPmrY97QtX7jBzeOm9FjwOHVaQaP5/1yZImPHzU4Xv1CSMz/fWM15cl/F5MBh90WFV0/kqt5/571KUjKz/56MuEoARq++/dJ7RkwZxIykom1UEHHL1P36DWuOzdj7+2lJCox6Nyj+PHHhxkJyZ6y8fvvr8+LVd4BJPfc8I6d7MpJl/24LOXDvzfEcfcmgiHRETjLcnTH3h58ljr4tPOWUhraWvEX7/v2AMHi6zfjyx5982vaFUFNqw9Dj5EWLlKGrxH74C2bNH6yl7hZd8t7n/AIWGSnj9rxqImw6eI/PEL1n8jdZNa96sXnhuy/HcnX/oHsVsFsYxEQrj+xQ/OJG+cdvWju439WWD9F+/N3eCXhJRh9tjtwAPr1LdnzjYRP78j6dbo4FPemXpVQ2tDTYXyyKVnvLMpUKkYTa2eK+979PSRVXKw+ws3HPn7z2gIJ1K45xEnHFxBiGU2f/LGjAasKAj32ffgvsL6hQ3yyH0GWamGWe/NjAjBfX523W+uOWn2f//4m6de73vePbccGrts/AN9DjnUqzd+9u6HDZaXBSx7bsgkWotqwsjDju1fJbKTh42Lvpz13TpR8QwaOaq7tmxptHLk0Ho9tu7jGbNiUkhhxwH5Dzr8yF4B8v3/Pjj4xv9n7zsApCiyv6s6zkxP3MSysIQlJxEQAcEEKBLMAQyoCIbPyHneiTln/6enZzrDmTMoiiIqGUmSc4Ylb97JM53qq6qemZ2d7lmWOwPezc/nMtP95tWrV6/qVVVXV02dKHw0/JZXoejC4ZpMy6ohzXPiG9PfLln7zwtvfaIi3vb+d7++LG/OWRf9qYYpsjGxmhA3aNjQtnk2FK1dOPu7Gj1PEmE8XAdwRTi5V6oiHAjrNsnd+8S+wU27iwYclxevWbJwcbXCc/A/XDyVQw7Nwm/+DmEuDh4hDq7YekjIxcFcHPxjxMGw5umfi4M5/HfgtxwQAtJsYXBaXaXrrnff7FP/6YTb3mMLXIyua4oc4b1X3/q32y7rw9EXteOVu1575LYX5h5+/KNFl/QS8Y/rl7520lUvnfvXZ++acKabIY0g0KtfvuPG/3tv5x3Tp57rWHD5eQ2BELc+ctRf2H/S12/d9H8jB2047bGP/9TjxtHnzqux8+H6zudO+eTpyx85d+Anu6O6e/B3C17f/88bJ7ywYfI/3rtpaFtD15ot31w57pYON73zwrUn49DEVC++avIrE59/tXR3Zdv+7WtWvnfxVS+OfuqN20YfJ1B+FNz64HX/772F3D+Wf1666JlL7l/01oq5JTP/fNqdX7brdcZ9/3hiaKnPkHxg1ac3XXXv/pbDP/3+5aKKPYq7rc8OUWDrfddeN31LwC6QxpdlQG1Iv+ied564CE46//qtYTZYXRGMhN3tTzi5R+n2tQv2VLKnXHnro3++upDTAasv+/Chax/6yFl21qufPwPWr2vRvW8LN6/Xb7pn4sSPNkXv/nDNdeIb3Ua+8ZdPpl0zsIRoq8qAEyAA7/5pzAMzdo2Y+Oijt11QYCdzX1Cp/+alhx54c4bm6/LKVzNKDiwCJf1KPHaOCc1864l7H/2waOgN/3zlxsplWzr27+8RQWjHnJsm3LCS7fP2V//ybTnc7sQy/5pPzh93X7ebXnj6hrPcPDXm9m9u/9PD8zagB7+YNaGreijEtyzwAqh+87fb7/3Hp6UT3vzqviF3jTvtg5/ZiyZPue//XeTDinDxH1+/Z/LfvhEK2l997z9uHdHBsF715q9uuO6hHWHIswB7SiIQPv3utWVLTjvj7pDHzSM9FJCv+NuXD5wSvvKCK9cEHT2GT/y/u28oa0EOGYNQXf3R3+944e39fseDU6efokedncqk6gVPv7nt1vsmyfv32Fq2cbBMzdqvbrn1vg0hwcbgjkkiEP7tw3c773ppzDWvcUVeRlMjMds9ny28GE4dNvbZmz5aMr543ojhfwnl+SIhMGXq4jN2Pzfqz28yTjfEzhirr+9w/uI3b5v2zmcnXnrF5ldvfOijzV6nGi066aVn7qpeNr//+PFf3HzSc/NCxT1Oue/+h8/qU6RrOg6gh3+ecd9jj/ywMnrDq59PGVl8+HCsuGURdvyf3rzzznfXPPzhrKGtiG/+/Mbdb8dOfuSKHrt2xPue0IkBYNWnj//5iffqORcHdDIjCbVIzH7pvU//aexgBy1kEC9/6qZbXp+557aPZ90yUDxci4qL8vHlH1+64/7XZ9Trxdc9/tzkMX2ABmoPb6+FxfaNr593x+u6QAIhoItbIv76jufc++XT41++4dRp7NU/vHT2oxde8M7WUKGDCSjCuDv/cee4vkbV2L/4zWv/+tLeermw/eD7X3pyaJuGinDLhHu3e3u9Mf3dgu0V7fqX+dd/dsWVDx7kJJ68rJ9DDr86fvMBIfjV4uCuO6Z/nouDuTiYi4O5OJhDDv8GfqslowkgjUBVVU0nbyPr5BOGjqKxyPFn/+WOyzq8M+WiXj179B409O3d0q0PP3xyft1NN1634XB0wSs3dj//0Q6jb35i4plTbx/Vqaxj29J+b2x0TLxyuEOIaVrG03Xy1oMSc545/nJt1Rff7z64/Ptvd6ttzh01gI0HEMtqcqQmVhtPLJVR/HX+6tpwSYdz/t/Qlo+OOaFVafshY66dW8716V702bOTn/xuL1jzznFDxq8/EACq2Cp/07kDew2++MHSqx/7y+iyxy45qWNZWVm3EbOjXSaO64d0471/LFavr1brghFZd13z5CunKvPOOL5bWes2Q654Kq/vJSMHeYPhsD+swei+20Z36j5s0iamy8RLTgnH4sZqfxzcXFx80cfPfLql4I1vf1r4/cdTrrtywnU397FXTPt0+oE63dN50F/uunr/J3/t1bbTuEe/HnDZI+P7euojMVawlxVG/nxOt55nXr+N737p6D7RmBytr66pjjm99S/ddG7/Ewf07dWt/xnX/rRf3jz9qZd/WFfS/9LHp1xQPu3OE47v1at3n1v/tW705Mcu69eiPhqvq1XblJW+c8f5ZZ2Pv+m1dSOvufu8AS38/oiDd7WCGy8e0Hrw1U/CsqGjh3QMBOujUaG0aOv5A44bMu4uMGDSw9ee8PL4wa1alLRu2+/zQ70fuONCN4jWVdcBhpv+9OVlnfo8Nbtq9ITL8jx8LORX6mrDgbDvuDOm3HLR+ldv7Nq286QXFw+/9tGz20N78aibR7R+7Jz+JaXthoyeOG+v2LlUlFWdrLxJlrauKmJBj/HXXz/pmolXjb9s8oNP3HFxq69ff2trDXC06nvPA7c5dr89bFDvHj17XjjlnY6X3nHHmOMjSrC+SmjVkXlg7OCuJ12z5IBf00H95hkjepSeftNLnt7njBrS0R+Kp9bx4mKRZT2/w0kTb7wBp3Ll5eOmPPX8ld39b7/xTVQJfvTxpyD/pMF93H5/QGwz7MzWh9/46JswsnFpi2UYXtLKf5q5VRl68uB8W8wfAV16n9oWrJ+1tsaBez/YYRn3+D89NKLNvmvPGYRVHXz+TVWdxzx0yziJidbX1iHAL3nvjs7tO9/2/trBV9/QkS8ff/0Ufyjy9r0XjL5nqkMU87wta5f+rUe79te9tqTvueM6tbJF4zpDl5fFAsGuF0y+Z+ygVyac3rGsY7sOJ0+raD3p8sE8G/XX1ALIff/ydR3Ketz31a7hE6/0sajLOTdPHtPltZvO7lLW/c63lhWWuDSFbOKQzAzZRU1yS5u/evHFRVXX3vPMs/deuunzV6ZurMxziuGQv9uoyX86wzH5lB4lLUvadx+xvuj8+68dFAtx1zz96qlasiJcblSEvGAIVwWxbfHOCwf2PGX844cZey4K5vBfjVwc/KPHwXtycfBYioN3HiNx8JlcHMzhj4zfeEBoCVy9NFXxnHnukH0/vP3y58t5ycuF9z5364M7fT3HDD4ehMKIYZCuQZsrtvnbK6+d9OXa+pKegx7915sjS2BMFwUbmfFKtYoEuPGKBVG7QeOGFK5cvZ7L79pG3zpjZc2wc89u6WFVFeHGgWt44Zi8SCzwTDhQvhcJk5567a4rRojV6+65bsLHq6IuG6uTmSBE3/+ANp7bOn/mxnrV5S2oWPjPq665efkhtd3AMS++/eJxNlXlXVhsavssluVwVHOI8KunJ1095T1Z8p58zX2vPXo5kMOCJw9pSLKzyz99cekBGK3cvnjlPrFFkUdHGm3gcX5ZmxTeu+qxmyZMmHD163Nrzrn+L1OmTHlr+rev3jdWjkTalA1sCcrfeHmmkidt+er/xl9z49JqaGeBwIKln/1j2SEYOrRtyZoDhZ26uDVVp29Fk2yQ18KDEbH04Tdf63Xo44kPvlUVcg46Y6i9YsUTz34cBA6XoEx/4v4vt8pnjx3lCoYcbm7NR4+/O3d3S5/+7T8eW1SNTuzVE0chFqDp7/1zZ9R5cNPKNfv9rTp0EBVFELjtC2ZuDmqM5uh/8ol5SLzo/lfmL1s8Z+Z7Izrll512bk+BA5I3vG3Wxz9sYDl5yY+Lkd1ZxAvknQ+eictcpy4nerTNb74xlym0r/zg4QmTbt8UsemR8j2qOPGJV+8ZP0qs2XjP9RM+XBF2JZbK0PKDUFUUe1HfW6ZMueNPk/8y5e4br7oon5UqKvYF40qn3kO6eauff/DvuwOs1yWu+vDvL07beupVl5TKcSC5o+vnLCmv5UWRE+wc1D5/582DwLVv7fLNVfW+ggI77qQlvYRhoCxrRd2H33HPXbdPnvzXu+675vxTcZtdcXgPm+87uPCbJX5+2Cknq9Xx0684z35o64otB0RJRNR7DCDsEYx/9vRFLYac3inPIWuOMeNGl8+ZVR7WBABwpHHldx02pMVXzz7846Z6j8ddu+7be+77uGjoBSf6JF1wqlVr3vtiARLZVXMXyTrXwuGAOnmagc2AU2FFl+rf/t6n3yk22+p58yOso7SgCCgKti3xJbunfsWHV02aNGdXtLTvsP97+7WTcGhjJOwVguSLlv/04YwVjIiWzf4JdxOdjtJhpw+oXv3R699udBY7Zr/zzIfLg06HmNr03ciNDjhJDH343EO7i07srS566LlPNYebwUWhugaf1lfg82977ZNFS3769uPn+hTlDRx9QXde//zpSdfcaVSEe197zKgIPizJJnA7F87cUKfZcT3897ZBzCGHPzb+8zjI5+LgbxMHF1brNA4quTh4bMRB6prHQBw8PhcHc/gj45gYEAKg6KhVSZF68GAVpzs5BtdqyR6L+pHiFGwCqem4sWNFVq30B/td8NfpcxfP/+r94+0H9vlVgZ6ykyGRhSgUZ08afkoxz5068Yk5Py2YN/fHW04u5MrOuKBfq3BM5sh0F10wQGd7dF3nbWJt+U9PPvxKdXG/m594dfbSZV//64VhHexhle7IRt9pBrTRqaytFFmOg9EKvzrm5mdnLlz+44dP5kW2V0UAb9pLGQdcXakNCB0f/Ne0+T8tefvWIXt271OBAJEGIHlhvaoW4VaAA1i8zoiikVkDSFNlRdf9+5cvX/73v44f0O/4gUNGPz9v35ib77lscCnwFErRQzUsbsJFG4gsXzBr7Z6gIPDYGFU1yC5wPJUJeF6gWaVgeBSvVDyTX3jnDNuyiTc+HeJcAvQU5HmC4fJI0OGwQcSJdsTWx0KMTZJ0BkflnduqRIeIGNGtRyvCbEELn11EMRD31zN2kREQ1htie9DOCE66CndLVN1bmOeTlcpd63ds2rB+265da5dMf+uVDysAL3JyTW2Q0ckOYDxAUBTs9AV0gHsALO8pKRb9B2o5UWBtoupfNGfW9hotfHjpEw++WNWi302Pvzx76dIZ/3pxeEdHGAf3ZIjCYUCw2f1bPjy5W7fjT+h/Qt8+vY4fePurq2568aURnbw8Xwzh/orDostBFhXZWXskWCfbJA/Zh52pqalmgUp2K4MwrtcFgpxdZHkENYYReJ5NK04Nd1wkfuu3j/fp2LXvif379zu+V//hz89WHv/ns719UPFv+2xm+dDzh5d06jKiX8/Vs95ZVydKbLpvElkCy+5a8c121HNMX6/WevjINrWfzpwbY50sMYAu8mU+WLe7XHXZRR3qgt0F/TVRyPsgdu0gmiwAACAASURBVFiyV4EmC4LIClgSj+N2YtaVzt1ChtVDgVolJmDbCTrQOFakO7iRhAF59b7CHzv96oe/mb907ucvtdN3HQrrPAvIVt+cUl/nByqPSwRLhrhc8lz5Xle4vLzOJtkg5Bzc3r2HyGZxjZ0b500UhMOb1i/5uXz90jnLD6uSgDussq4VtSiwh/2Htq/btmHDhl37di3+7v2XXp8ZYMMhrsP9iYpwyp7de2lFSHQUKmsqRS73Gn0O/7P4z+NgpsRcHPyV4mDlkeNgZS4OZomDpBR+9TgY/33i4IZcHMzhj4xjYUCIyKvjsLKqliso9MZRCDE8kCPR/PwSACuC/jiL2yOyGiIYBKdeet9tZ3EPTBh3xVXjLr748neW1YgCnz75REAWv8SBq+05557nX/jmxRdfctXVV189/tJzrpw8rxxcMP7iEhSqjdZFIxyACtRV2S74HDakQxHVfPHy/eMvOe+ycZdNvvudFqdddO/ki92BkMazUNPImgNDPImKeiBoG3v7k+eVbrvt0ouuvGzcxZddP2uXbOeZzCNgtags9n3subtCM5+9Yuyll1xy4cQpL1ZHcXDSjJhJN50yApXxkYLspRxnHD2fnzr9jlFdIjHN4bDbnV42tPn+SfdvDnFlrYpD+w7EbUUeJa4xIK4wbbsd17VtPqJHDlnLxIEXypVR2zWPvnPDCaEp19+xKSq6RR7AQK0/JNla8mIorjKcJkfsXInTHa2tqmMBj0BJS3s4rvFQDiJfm0KmviYQlxny2kIyFaODYKQCyUecaAxHNT2465Hbrrr25ttvvvH6W+986v2pcw8hwCWVShy5hIyGkBQwo6nBymrZVeSW4xoL4irXoedxZSX5XLxy+qsPXjmWlMttd79deOqF994+1uMPq432hsZiORuBwIuuAkfws+df2sm2OblHp1BNOYAlPm8kHEe4oY4wiq+wiKupOISb+IQySQGAZiSZKfoxE5DlaSKCYPe49b1vPPWvYIsT+rVsxeja5nnTyz0Dbhp7bsdWdbNmbLRLop7hmQjxNqGmfPPKTdXHnz70zOF9I/s3rVlXK0k4QhMDyOr+APSVFKNgVOZZXomHmVatXci/V1PIvm2G3RJa0cOG6W5uOBVjeVXCsJSB6J9MluxI7ufGXP/oVX1q/3rFJePHj7to3IRpG8I27K40UENqhOQhWAwTDFXX+cXillIkrDAciqstigsJpylOYX6GI9u6sxwOo0Y3EP+NIt4eKl/05+uuvOm222+47vo7H3lx2qyF1dKJTzx3d/i7VEX4R3WEVASjr0ANniE+hxz+d4D+6+Pg4/9tcZAc+p6Lg0cZB0mOc3EwFwdzOAbxuw0IdfrOBP2I/Z/juKq5s9Z2GH7pxPP6VB/aX6u5r/jzdcWRfcs27sQNRExVWB5Gg4o3vwD4q9f8/OPXM5Z1POsvd57dTlF0wHPG6xiGZMwfj0fzu448s6v89uvv/7xi1coVP/+8Zv362dPe/Hxh0YkXntIn7/CBapvb17d360OV8dPPPr+FyNYHIr6uo/72fw+3rd0yf/4PH3zw1oLdQcFpQ7KmRGKqQ2QC4biOdI289kHW9kBHi3xfrGb/ssWzvv5h2xkTH75yoCOmQMDi2Ip5iDL0LRGVteUXO/TDu9fN/vGbZeXF9z5yd3u3KjM2RKY+1dR6D518SbabCLEsHwruLPcXXXXfoxNH95FrKwL+mlrVe90jd3djq1at3bivcmMNUzb20gHxPeV6q9Pen/7F5LPaB4JxpKupYJySqRNba6F6dsR1j989FPzpvHM/WlsLQbSmNgD56KqFi1HJSbf/6QIQqj5YEz15/PWnd3AsmbM06rDhHsWJl9x4Unt21/7IwKsm9XfIi1etiIs2XVWSc340F/QL/YDBSfb6ufMWOVud8chDV+cJiuDu/ezXC+e8dYukRDFHstxJECQGIJ90RdUFTtm1fVWYP+6SC48P79zDdznns6++vHJAHtPqjOeef6Rd3VZcLh9+8Ob8nQFRsmWMtRDZjiEaDGCEwsHaQ/X8WZMmdATBbVXlW7au3hsquv7+6wrY8N4DVR2Gjb10eNnaWfOrOQ6HXqWRMmrScg2ZSgdWXY5FaCKhUKC6Wikce/MV3uiuDdXVDrdj39r5MxeHLrvxGm3R5/MORW0820gAQqqiqoB3yhVffvs932vi3Rf22bDwy91IEpAqq7gPwgXrNv20ov6cW/58Ukfn/r372NL+t94wqm75om3+MMeAhK2IKKIqjn4gHI8yiGNgPBzVqG82YkimDoGuMrbCvDzZf2jF0u+/nrnuxLH33zgsXybuyjR2PE3RWLt8ePb8pcUDxl07omNl+a4OQ8ZdfILXH4pYno2Egx/2c/L+E7Ed/l8QxQPfzlpVOmTSlFtGCbribTP8o7nLPnlgDFBtxU50eNe6OaQitCAVwUMqAl3LY2HtHHL4r8f/VBws+h+KgygXB5uKgzAXB3NxMIdjDr/PgBDp0OnN83nsgHo/rkJ2m2PJZ0++u1C99bnpJG4tX3b36S0+eOaRRfv1fLV24/7wSZNeWfPhDWtmvbfNduL0tTt2bVs/4/U/e/W42Ll7kWC3uXwFPic9f4lOKgJp7G3XCNt//GHDPl9hkYRhdxaVeNdPfX+95v3LLZcre5Z/s/TQhY98s23TsttObsMwrM9tl2OhjmddO+2nlRs2bd+14/vTXHtffvGzuEus2Lmd73rZkvnvndDazrs4n8RqiJfYyh+++VLpcsnSbXt2bF3z1oPj+BhofVxPL+Ck/Lw8px0h6Mnj8r0eVLf445nbR/zl3e27dm9a/+M1J7dTIdelcwdBhV6Bc4scncuCEg7yXik5O0SWLNiR/+8P/mnGVue9L3y8cNnPS5YuW7ZswUPndnjz8Snz9mmo/Ke/v/bNoMlvrNqwfvn0J9VVn/7t/eV2n8fHcc6kTKe3AMtEOpJ8BV5RE7sMvvu20zl3h3venbdl49qfFi5eumTJA5f23jn/X4+9uXDIpL9js+N+w/tTzln94RNvLdzjk2yqAupg8bPv/7h6zaoP7zht3jtPfLCswuNz53FuB9kRmXRivAV5XidZZOEt5LwODjdqvOQ7uPBf97/30ynXv4hFLl864/y2ex984M0qlffk5+d5JfpLxIkuTsijC2acvM/n9DgqVn330kfzz7r/o1UbNiz++O7DC95+ddo63q62H3bt1EUraLn8ONS7/5W/fxx0O7lU2wkZVrAXHDdh7tq1P+MsLV26csXy128fPOfd57/fGOeqf370mQ9aDPnz4iVLf1656vt/TtEWvfvkZ0vsoujwigUeB3VAxAlSoVggkilfnBXeV5DncQjpK13I8Vyip9d5Dy7fuG7Z4iWLlyxb9fNP953X4qPnXl69Pyo4JJe6/4cFizWGnTtrTn2M4dLrFpbJigX5XklgeRe/afqXB/JL2nVx/PDVepuNh5zDy3F2UeBjtW89/8RG7uQPvlu0YsWKZXM+Hqiteuzv79Qrgsvjy8/zJLWTHFwe1p+p27+p3jH+kY+nPT4W6Xx+YR5nMHB2L1fgICu3SOK4qyhxtQu/n1rTYsSczbt2blv7ybMT7XHV16NHPsuJ7rxCn5PMaiLECE6e83ryHBunv/nO4vpb/vn92rXrX3/wPBSGhfkei0VpZIUPcTOf22Z0v3RNt9ld66Y988rM8gmPfvLzzz8vm/t2d3nBfc9+p8bXfPLN1jP/8u62ZEVQcEXo0oFTNDfxHGOxVQ45/K/gl4+D7lwc/C3i4PxcHPwP4yD3i8dB+y8dB325OJjD/xp+42MnCHCkioWFgWNGtoht+Xb2RsaefDkCxAMBafgVF/UudgNdXvP9tLnrDznzPVo06Ok85IJTj4PhHR+887Wjz5gLhnQTOFS3ben325mzh3Wc8/YM96lndnMcnPHF4rhkZzU5yhafN/Ysbeui7xZuZVw43JIKTBKQlW6njT2lqOqdz76T3T3HXnJ6ARP8auq3XYaOBjt/mrVwfbxFr4njRvnIiu7Qgi8/W7k36rYj1VU6evRZrdz+H6cvaHvSKLjt6+/XVuP2KxKOdBpy4RnHt+ZZfe/K2StDrc4a4Pzq1XldLj0n/+CK6Yv2Db1knLR3zldLtiN70RnnXNylCOc0vPDrmVLfYaWhdTPmHj7j6rNrF3y1eGe1CqUBw0eWcbu/mLESJd4WwQpDpMb8Mjt49OWDOno0ss4kPO+Lj5fsChf6JKApwbDca/jYYccVo+D+qVOn7/cjT17piAvOqFzw5dJdtSp0DjxzZHuw45OvV/UeM76Xtuaz1fUjzhxeIAk2keRQJ0stwOaFn83fVBnxwx7DR5/Rtx0D0aGN876YsZrx2nVb0T+mzop8OP6fO9qf1bf1wXVzvpizSmdd3pIuZ53Vd8PXn22siels4VnnjWDKF81cUTVy3Fh149c/rK0WBIFB8dowP3jU+YO6FAEUXT7jo4W7IhIn9hl5Xpm289sfl4cRV9DxpHOGFMz8YFqwzeCLB5TM++6rPXVaXEEnjBg3pGu+Xrfro89n1Cl2m+avkzpPumxMnkjKZeH0z1fsCbldYnKZB4opXM+Thg/qViKQc2BJKIAM2L9q5rT5mwQpj2e1YG24Zc/TLhhxvMDAUMW6T9/7IeJ2M5rab+SV7aIrvlqwTlbZvHZ9RpzeZcWXn2/3q0goPvuCYeFNC+as3CuQcAgg0GLIedLwET1LfTxPlugggBiANs796Ls1VW63S1Ni9VX1Pa955sObuk2+7NKfaiQ3rycmKsnL/vG4t+NlIwft+vm7xdvqREbvOfzyPlL5R98uicW0vPZ9Rg89ft13762tgKwSQo7OF115VhGZ76/45l+f75Ihj5iup4zskx+aOWN2nc5KxcdfdFanpTNmbjxU367/qJEntK/fuXxdbV6/TtwPX8ys0hhbfveLzz5u9XffbjgYEgSyuwPDwGg43HbAOaNOLONZVLF+/oLD3tEnt5z1xpeeYeceZzv07cxFAcR625x4/rBWc7/4bm9tICbkjTh7bPcSccPcaVUFJ/Wx7fzkh9WQTXsTh8wn6RHVPmTEyKLwumnzt9ptAglmZNVTrE7xjrrogh4tnXq85odpH2+oZn2iGoTeEedeklYRhrYJb5j+w9ZTLr+c2fTNrDUV2HNy4TCH3xK/x7ETBL9KHDztzG72XysOaq7SUbk4mIuDf4g4+OXMKjUXB3PI4ejwOwwIAY2FEX9AYWxul82YHDUus6weqK2PqSRu2Vxel53XVQ0wrB4P1YeigBF9eR496q8PxTEDIzjcNhAIxp15Hi0UjCPO7ZGMyVEIFH9dENokN9neqqFekRemsSTc6nndENfV+qAGWLfHHQ8FgCC5nDaoRGvxRfILxunxOgSGLCLQlUAgoGisyyPJ4SAQ3S47mXpkGAZLC0QVzM3bnQ5WDYQ1T4ErXudXeYdH4kP19brgdDtw+60G/PVxlegmud16NETy7uSDdQGO6EgOSI0EAzISPG5HcnLU0JghGwP4ayMy2eULRy7J43WKrLG2ASsQDdaFYipgeK/Xw7NAU+WgP8RJHkkkr2dHAgEZiF6PPRqoiwG7184GggFs3fS2RpSwncnmAtGgP0jzwtmcXq8EYhHZ0fKFabNsU6+89MkfcQ5ZweF1OciW6Uo8EIzY3V4bh2OBin+HBMnt4AJ19dCWMA4pTQaFA/XhOPYr6HD7nCJ5sSQS8MtQcLscDABqPBwIqy6fh5XD9RHF6fIIZDs6EAnUkV+xgs/r4cgOYgyjxWvrA0a5SLRcjChogMTCcCgcU9LzxWP9nDakE0uxLKNEQzh7iKz1t3nzcBQkL5nghGQGl5QNJ6rK0WAo5vB4RRzmcIn7yXYCTntDu4yvhoPBmJJ46cWA6PThglbiWkFJa1dxxzsffcI+976LHpzu8bloykngbGnxukBEdLhw0eDAGgvWRXXe55bIHTkaCEVtLp+dI4WKY25dbZDWRs6d7xUhCbqxUCCqsW63k2oXrQ/GsSPZeFbGZRyJs4Jk59RIHLk8bo6sjIn5A1G7CzM0nMiLvUUO+/0Rmci1OSVeC4QUN+5oBv1RxLvdEvYYTY74Q4rT4xJYNuW0NqeHU8NRJGJHaeSchljsn4GAytg9TrrZrwFyhLEaqPeTugxxxfHZyRYLEHuouSJ4XLZQXR1o8Jwccvjt8HsNCEEuDubiYC4OHrtxUHZ63Lk4mMP/FH6fASEGQ96ERqll9EmQE3uNV3YRWWOfbIMYhsUNBMJhUScrFow13IjMPOHrmqpCuvdTwxJwLIdjga4b7zCkg2Fx403kYKEc2YGa6IBF0tcLUPIiAb1AFYBUqwxOQxrRi76DTdby46YfhyINcrj1Jjwsy9Ef0aiQzBe+g5WA5F+ElaT3aQOfmYUGEJ2Tq9YbtErcYulL/uRgK3qZZDxNZiKziQ9EpcYvoAPDSJQ5lRcSPRAOU4qj5d8//46fetX1r612uVxkgbuhHrUS/mpMTVJT0/xyXLpxiMyEeg1qY01o3o25auIFZMU/EQiTWUjlFzW8DAAhx5LN6NJFpSOlfAqocemnuQ21Fb1oUgbHR+P1iYZMpSQY/BmvDxAfhEykru7ECY+/dddF/k1fXHf9PZvDThtj8jyahXQ70OImlc5IOmnPhHnppwYLkAxCkNCcMhiqGvlKd78UQ4PAJFJGQGRePOmu6Y5nFEQi0YTTYkNS2bTWWIGUouEzjZDu8ylNLCuCbvacHHL4bfA7DgiBUXdycTAXB3NxMJl0Lg6aJOSQw2+E321AmMMxD9zKsk63B8SDwaiS2L8rB0sgHXKiS7KrEb8/rgtcboYvhxz+GPh9B4Q5HPPIxcFmIxcHc8jhj4zfZ1OZHP4IgLh999dU+iO5KHgkQBap8dqamqAMc1EwhxxyyOG/Bbk42Gzk4mAOOfyRkRsQ5tAUOF7IXB2SgwXImhVeEDi6/VnmzRxyyCGHHP6wyMXB5iEXB3PI4Q+M3IAwh6aAcu16s0FslTNWDjnkkMN/F3JNe/ORi4M55PAHRW5AmEMOOeSQQw455JBDDjnk8D+K3IAwhxxyyCGHHHLIIYcccsjhfxS5AWEOOeSQQw455JBDDjnkkMP/KP4LBoSWr3pbXvzPkU1stutNwPInDRdhk9R8mH/778kBhJ9ssmamTC5rZLtujWxpwTQ5plsNlI4sopojp5Ek090EHZGh+WzN54G06prvGtebL6f5PIwlpdnI/HOzKPN1Cx5IxFpS+iZ/WYo1naEpag7bUfFkWuYoTZSC+VaS0rkMRjMaLpp+3ojSYCkHNFNUGn4pOTn8ezAb1Wxd861jngfSim5JzRKVum/6eSNRDXzZ6ffgSWTTRM3RuZGJTHcb6EhyMtjM1suwofnW0bL9EXnSuEy3jkpOks10ueF+g6T0AjJTisskokHWb8iTrnbmrSSlCWqSjsiWxmBOJZFWc+Sk8ZglNIhqYMpOR8Xz++DoziFsdCBp2sGmvx+QDvVsdmQQ7RtDRMiaBwGd8uDbTJasIJxR8lsEEebOJgeiRMcPJuRZgYgi/1KdLVVqkKMSHmvg3LBGtx+rRLJmAYh1pmqrRGdr4NtHlIMBkybSoGalM7lkmLppE1Eew0RZ08LFSf42VaxEjmEirQkTJVXCclAWU6fkUB5LYAvChByikjUXg3CZEzlKongtgG/zRlqGHEs+CFhEWhd8U8teahwZYgAVAQU1boiSwEoIDC5ZIkKxTomAp66qUQ8xEk0HpKXAAcjSW/FsmadjHoEWqAaQZvhcYyCic8JEMt1uwJIHy+Hptu6KBlVLR8NuzwKBJRKyF2tD0Sf1ydQ8mTWGoelmqyAwaWqsi2I0ASYgqrNharl5JtKzlAibNFFzvDF7RUNk4EyV1bLKIT9jjyAHGBUEUOs14UUC/W3TclJtWhMV1tCHxlZLIQS/0mYV/8Y5hMdgHAR6NrWxRxhHmRtVxhqQOCktSuLv1oCkUQHUhfUsRU1Mk5BDgkU2QGiEZlJBs6hEGh6ahqZm3koBpmUNWbofbk8ZWv+wHI3qZ4UjywFUlJG1Zpi6mSY6sqlpWk3IMUykZzdRhkqWIA0PNRHJVxYTpeTo2eUwCTm0+c4qB3FHkgNSWUO01CwBSTAApMQg4bG0EUAsQ5twrFJWEyGOo/8YcqyBcNZIuCDBieTMnBopDgg4w4y4Caeln24D+jUlJ4uJIClxSE0Ega7gAiEdgvQqYnxlWMjwVEDziozokwWITXgRzF7REEtNZJjaKJdGIDoROUab2EwTWZY+okXWfG/MVtGIAmlysjYyR5IDDLVphW3KQ5Je3Rw5oMkKy1BTk8Sy6EwSg1b2/WVwVANCFA7UxRXisyR/rOjzujnsa1k1/xWBew4aoznjrk5V3TRGNTocKeCuTIyLbSncyDC6UuNTa3yQUzM7q7gTo7JC68OsFNViXP1+NzSXASJdFV9pSGdlX6Bli9p2KqtkpEV8WOMPFm4PSjVA4Q7tNQkB1J1U4HCBgpZQRmrH2s7eqE9trDb2AF7ly327K52HRU04I9yVQ1xGCMdfecRWcaEFju0cg+yH2wr+fJSRNRxsVT5acBAT/jAm1knCghtnHtHObj0Tm2nbDlndVtnKVluMOCXTRPi7zoVKt8v2gEt29a7rgfvqJlPDOKus9m3AlikItCqsbWNtIp07ULgt5KgDMu/f57L2Z0hMrXBym2hRr3BZDCq0QjcANyE2xK917txnq5JUcZC/J0vzkg5EhjpsFe9f5dqOBXb1dyyK5isZpgZI0PkdrvJ90kFs6j51PXndwtQs4kJcaF3eJmyXvrE2neKFMagavXYDuPbbEb9RPLjedoDTuZtt+YWQVdKEGMBNdzXS/hGvlaHaR27ZVy6OEDmNgNMWEfujfdde1l+oSaNineg4rRFw0nGofWvfWqfro9zM1QWwXgNcYybcM3Wz4IVKtCikt2TZW8WCRrcpILXkC/HqSqT2hc4LYWEYNMoXoFlzAu5rVLNED+SxzN96Bh0s0mjNb+BBwMGhjQHuga0uwCoj9eLjkCfSWBSWIwF+AaxaBGsdgL3D5fIxrNkbBQgPqerzkUAwzN44tP6cgQE5zLJpEweaDgWH9u3Prhd+9Hmcaq/qHpIqZfPGNXkbQkA7BXpGwLyQKWu4ZB2A+whVbEThImS7SCkzD9KwWGz/z4WdNUg9RbRdIUkBHRl9xhRwc+lm4Lvh8KJYvJgHz/YM4nF4RujBJpI4tNrPPbzVxXHKMKW0i+aJmrzIgfhF/KFVbDX+0Ke2B6/xGfEg5Y1rfZsAo7eobe8NFGuNKxoZ5Wp8tedAtW8v0LlhoS5O3YbHYBmmxnE7DOOznVt0Ri2oLy2sb521whZtqbP7WyLhZjHfHMGwA0eR/ny8Ns7I+U22jYcKd9RLlQ7VMcjfPcOlDWCtfvJs0Hgt6FcO7Y9wHBlfpgMHblVFLVravXmippJO0i+Iox8QHkNxkLgq7jnaC5m2pwBNaTxFRE5UB0pY3z1Hh4oDdrKDTgjETZ0JXBn5IFopg0oOeT1yP9o8ZAC7o+IXf9b1KOvuwhX0QWo0c+4T94Q4m1axVAuXs9DlCRzX6G4SuOsk8zUB11ZG0WDpSdDZCmhyI7WJHDs6tALVbQe8JPcdDlg+s17hrxzP+Kv49Qt0RrdJfXmxHUKxxNgvAR1CWzyyUY5ugYwYP3EYstlJhUwHlsNyMOy3/TwXm0i09xLsnU1yCB+EfCTwk6ZUQEcR6nga7dI1NiPOghKD22cjLcp6unP5x1mZCKstaocXa5F9LPR45BOo72cAm1rDCiE1rBd21Mv6Y7EmOTrgbczOZUzVLmBzqT2Gk4LOEEVNBP2H2W2LyJc2A0FeW6BmlD6RA/evBhVbgGBHnYZj9TJNjcXiTmq0Du6Yh8cMasd+akknmKES0pFg48o3cXvWIlYMjDxVc7twjW1crFgfjgmGPDPnQSWudOyllPWEsjlrCPGCuHoBW3VQ8+TL/YfSgUGmqaEiiz//CENR+YSy+LCeMBxLDNhSwEN7h2CfsZrbtE/Lc/tHDW101wBWT9c938zlAoF4WfvQoAFMzKyPrtvs0oqV4tZtyOngr+0HRDaz0LBTiRzaW6+8v44BarRvf7ldBxhvrBJuHmw2ceN62+YNSLT5zz1Vd9rJtG6j+opNxLL1Qe+M+dEQPO4SqfNIe9yvJyYrKLAxRA+z4/vomo/CdhfSyk4Hdm9Wb9wxm4lGoz26R47vzcTM3qhjTZwLfxL27VM9vujgYaaiT7S8jsU/ssFQtHtZ+NS+MBI3mVpHDtE5b5W4eRfySvykfolRXyMeBGycvrNW/XADw2mx3gOVVm0zSz9hojXCzs24qh7BG7fPQ0Dl8vswnk5AzfRGyNnV+k1a7XpcbZXjhyK7y+RFdFQdDfNrZyM9zvp6cr6e1hWWFdTDi1DooO7L9486DaimCRoGwrjinTEHKBHG02TbWLlMD+4BolvtOTyzvAwgxG34EekhMVboqm2nZ3aUSNvAaHzIWx6VqhiNM811/wIwlZw18FhJ1xjbmEn3PfTIo4888tCjjz726M0XumAwqrJkXgAyHAX9Qn/AsMYFq3z/MqCdJNYpuyXZaSKXQ5EIE+5aKJwetelR0Yps5Akh5kFQiXKWpMbIkB33z3BnyxFz22WnPd6YZCe+jvtPpHgQkKPWFI8ChQY+zGRX7JZq44tGXxD3q/JUKd+KClSnR7MTR8DOoYhc1MlFpUyKOKHKG+6SrzvwAMNMRZqUp6fkCNZyKEGdxSqxiPEoLrfiNJHLRU1NTKQKWU0UT5noSKbGozXE5ykuryp5VWdjkvB1fJdIAdCKgfD4FJdTxVlDxNSq3aO4TTo78UU8JjQGgVh/t1XWcH4l1WGoJOkCtrxlcTiwvlROCcO3ZYQ25G8D0a9CKzKhR0dHiG9B7G8uFAe+jkf7On0uZ7qbqnZO0gAAIABJREFUoALdAenjQS8HutpBRxF0tDUmkVx3soQHWzNDmXStWPrACg/S2kJbayiWNiZ8BV+XAIt5cBvRWVK7OtUuZnKpbR0affSAvIAvBfaSxtQS2PFFF+CMQVcpx5VxXHsT4Yut6UytqsMWbrWsNN61RO6URvgrvljsUVX6OBOXSxPeCGnW3IDLlrU2EPcNGY2auhg5LKkFspNZJ+weEHbk+HYmnfGVDhzvhHjoCHAz1yWLiTq71FJ70kRIaGlKCFMJcmDH0Gnzf2RvJDNHokVFow0RrwrGYNKrOQpM7ko9VsK3knKyVNg4rbB0Qgq3I2avNqiU4WHz2kajTTNV1YY6S0aSEODBXjSiRqMWFImo6i89FDx6HItxMNFJchQAe76JCoDNa/AwwM4DHwc8HGk8MsgHSWuBy4jldQ9nSbg+ATpNztmgrQCK+RZkKwCMQPQBkFfdVuTCfznNTttUBAS3tdr4ImcjDNjernzktqQC5PDQ/iKCrMRy+SznY7m8NPKxfAFkaFq47XX7dE+B7snPJG8BciVMBBkHy5vlGJQPIUeSw6aWCoAjH0gZhC/6qBhsInuTJjIe7jCZFm6ghKkBLyJ3IXLmW5C7EN9NmMh81yBXAbK7aRjEIxaXhdrkK5Zjp2aEwJFHeDLzRbNm9xhFhmwS8hSYyiIfeQqR6DC672q+VynMV01ELuZTUxM5Dt1bmFkWqRLheNKHJhayKjJ80Z1Hh3MISaLWOk9r6bWg1nkIuzxueRnGrEyCCvLJYyssRxDUwgI1n1xpRPhKYQEeqBA5eCBa4oalHtjanUltPLBIIqWKkC451YICNS8/kwoKkd0wNVALvEqLfLUoT22RRkV5SjFO0UMspOHCYQs68nllmYQv4luITFshMhrMVmRJb8SJNpU1wTA1q3nzs1HC1HZRKS7I1DmhNvY0gZoawlbZTVQoGd6oSy4tr8CckJaHvaiZ3kgrGi9ZVzR8kUt4I5K8pK0weyy+6Ex4I2a2lpOqsNiMHGvp1dSLfLRnj7tcTbaNrEB4IJNZT9OIzqGQxzC87ORlyYqcjG40IL8KmjkgxNAUYD/7ugnt6rfMmI7/+z7Q6ZLXHrvZodVqkEfxUCWFP6Jgl4CQUSL+Cvy9qlZGTSwC+k+ByGwA7iJqJlLpmkMK3D1isMcjK2qYCoVk5Z81JdLCfQHGMi0NXzeGBFROdkraAeumWamNL6aeDChQz0YNq0nxUJbRrUhLTR4oIPPnDZSaCSZyNJOQBBnOh8gqVlWFmonUlD5NmQimmyjTwpmmBkihYs2kpMkx301SQ+nr9KtJZ6J2YznWPA1yiEpapgEJaannSzJA8SwkJ3kws5wpIUFyYhkk+d98N0G0yIwxYUQHMQSieiOK0eskeFE5Zk1ShKgcnXzWzXcpkWU9hs9GdBjRTKTDmArjyUdQKv2JbKI4mcBMZD+OUCwLxWnzjWXJuDziMCpDJY3wV3wR3zISa6JYVVpkxERHyFrCRGaFU5SUAwz1zArjv8bEI8puonhjE5lTMSjlRc3xxqwVjWloQGhlsSbDRE3JSauwTXvRkeWktY2metpABgMuXYaB2ejXiyNHg2MxDpJSIm2DJaUe7uJWQc1GyR4GMt9K4zFYdCIWWRG+3uASanZKxh2kmrRNUmpFmapkpVTWEO6uKgip9G+KyFfSwiXkqJk/b6A0E1nISVDKRJmqNtBRmshkYZOpEc2mQpwunXSqNm0wCcwMKZ4GlZphavOtBkrKwQ1VpvWSlJQDFRUqShZqhhwiKmlq860UJeQgGFdIYDBTXEk9EDap0UAJOeSZQOatBp7UkktZBfEspKTMqJslZMghJpLpRTmNjK+GiciDf6REkRIzURTp5HURI63sxZpWZGZNGlRKmhqqSjZKykEWOievNDx7b5aJqIeYEqL6HI03Zqto5GJDWpmek6IjykmvsE15SPPkpCqsubam6mxSEIIabietqImVtL8Amj8gJEqG/ZU71q9avGTF5rULH7vv4ZpOF9x8dq+6w4fcx416/Nmnn3722bGDWobiihwPtTrp0r898/TTD9/SgY9ElcTq4l8HMAv9GjCn8m8mR9dWZVL6gqvMe43pSPg35BxZKqQaWlFjrqx0FDDEWlGDHNMtCx7KZlbYbOrMuxk8lM1SpQw5Wak5bM3ngbTqGn/TybjSfDnN5CHCG+/vQoheTLGZf24WZb5uwWNOKEmkABpEZRZWklIMTVGanKx0RIZ0tv/QRCnQr+ZMEUrjSjJa0BFuN2I6AmOzOZrHZb6RyfGHwB8sDqYnab51zPNkVoI0apao1H3TzxuJauDLTr8Hj5HNTG1NOlvkKPk3xZOV0uQ0RSkuU1qJFI/E0Hy2PyJPGpfp1lHJSbLBxFOETDLCfIqpKUpxmaU0Tuu34UlXO/NWktIENUlHZEtjMKeSSKs5ctJ4zBIaRDUwZacUi+nnCSEZciyR7fovg6MZEGJulrM5JKfkkHxFnuDmVYdjHdt1yis9+fFHbq6d/95r0zePu+vRs1oDofMFzz981dpp/1yJBj7z5OQCJSjDX3XNTA455JBDDjn8FsjFwRxyyCGHHP7LcHQDQkCmRyl0nbx/g0Akqvcbc2W7itlfLN9btWHmzPIWl1901pCBp8HNH7+/YN03Lz7x2vfrOY8DqMkHuDnkkEMOOeTwR0bz4+AHuTiYQw455JDDMY+jHhAyrPGWPNRku8sGI2qc94ist9ctf33gycfuble55Nt1e6UCqWLfQZcv365tf+fNqRUxztgs/tcAokcmWFD6QltIT56wpAae7JREZhJp1CDG9By44YFwSg5ZImwiejHFQ/evtaa0rJmyY8qX+efpdGQ5aaLoy+nWlGLJzJSViTLNazI1omqbU0GJ7KfYMu+mUzN4jk6O2XoGpXh0uvOkJaW6gUbWslGS68g8iG4omo1SgsyapKhBjikJg9J3azYnYZBK/6ZEmYUY1Bx9UiYirzrRl4DNlHpPwVxMVkXWrKyZ76YoTU5WOkoTZSaRopQcc3bMWWuioqU0ajKtI8uhohIw59qg9MGN+edmOebsmPKV2WZatp/HAo61OGgqZCvPaooaBGWnJENmEmmUztYUGSzZRTXwmG41UHpaxk/0NEpdPFJaR5CTohSXWYJJTuatNEoTlJ2aIyeVNdOtBmpG9n8pOSke3EzrehZqjpzmmDrJg4y0kBXpDYbMVCONGsnJQo2yZkUa/XtEUUdjIpxFXbOmBgs1ZcZm6KP/G6bOQv+GicwJpcsx322gZlSQBq/OztMcOSjNROZcJ6iZcpqRtRQSodxE6R3pXwFHNyBEuhqqq6morDq4rxz2OHtkW37+gh/21ET56NZ7b7hkzCXXz9hdx/hDhw4EOvXtF6vcW+s44Z9vPNPFq0fIhti/fEjH/QReE3iNp38bE9mKh0KHSOWyUXLXDPKaazZKpIUYXhU4jefw33SiV4yzvzA01ZpUlXiOAU7nLNTWeUETGOOAJgDsiM9GAjLOKgFQ56DKW1Py8EDM78hC9gY5bObP08gwETa1oAsCVpL8zaCEqRnENsdEZgtnmJpFjE0XRJ03E76O7xp1wnw3SQKfzBqHOCu1CY9x9BmG6W6CB/81vAgnxyPWXBDUtjgt1tDHCRkPZNwmwheddBtiIgcw5oJIEdnxlprafMsgnKIhR4Rkx0CyP2BjwlfyOMCTzWzJ+NqsTIpgQh/oBpwTcK7GhK/g68ZOtZjTxyOvgPDfvDTCXx0CcnOkWSUqAQb/SqK/TZFEpQnJZswNoYcYBGaQl5iIlD6WhWVyLlWSNNHZQPgr51QlARltOKksFsWaKDjDREKTWTP2bMZJSoi3JAciJ3oQOVg9xkJnojbD8PSwGsNEPqGRfQwT2ZMmAsRELBXONU6LfOXJJlcE2TKV8kZAKhqXqlbptQzXPiZ5OoZo8tUUidSLqJwsFVZNVFhEI0Q2r3YlN9c+UttI2GBTFTahDzaTqqJslCj7YwBHFQejv34cJO8V8XbAWZKYYCGbweNmw4LwdVo+xJEZJDJIMJEIkUDF4B4JBzOTSKPE+QfQJKGBYLJxJtvuWarNO3AqVA5Agj0bAd5QCZuUh4wdQhFCexqJZIvRBjkiEu2ZJBh/DRORsyWs5GCy0d1KqYlw8WGdrSkh50gmYppraoYDgsOUCiV8nRxZRtse890Ej500vQbwB95SVEoOblVtprtJSngROcoCCQ5zWeCLJFwYpraLusNuSfhWgxyRyrEqEWIiREydeTeNjYpBgOeQ044k0YKcduLyVI5ZkxSRAkXkiFuqngXpDgc5q9BofJwCcAnkbwa5ReAwGjGE23Jkd5CDE9LlkK8NcrKaSEqYiOTMDu0+xuZh7N4GIl99DL6VaAtxuZgLK0HU1GR7TI5kwZQvQjj7zJFMLSZMTeRIWElbps74ClabY6kcaiJLMkxE1SZ9WGwNU0L4IonMiRjfDG9k+MzKRYnUPpjcihOHu0xfTdDRVdjsXtTg1UeQk2gbM7OTTvSpCI68jMYzuhVpiXj6K6GZ5xBif5FjbMHfZ8wuXv7eV2v2Knbf6WecVvvjC1Nen+sq7nLbUy+W7Zs+e2/bqy4ofnzy5Hm1rZ987ilu2Qf7OozseeDrvz7/WVRwsqhhHP2fA3eaNag5FEfr+nYao2XEWGxQhVXKvbsZRlf9Li3gIpvMU1unAQGd4QvrGHtMi3OhKgftRZvAAFdRRGdVVzg/j5z9RY/dTAfEstlq7/6o3Q8UrqbSSgggg39cs7wFUEFq60CpM+5WG6uNyECRrXAeqnPUChrfL9aGJX27RtIQQBxi69nIWtsBltHF2mIu5KFHA6QxEdNwcU+V7K2BKjdIbm1DZNP/jLRYAEOMvFTYD1ldrCvkA/mAHHuSxpRgZWKFB2RbWFIcHYLt9MbHmgHD1Iy63bVbZVVvuNAbKLI2kY5NtC9qCwCFD1XSJsYMamqVUVvIvrJoS9l0yhwiJ1JwOx0HK/l6PDLsEWpnjKAaA3c32HoutNWxH39uG27tkz0qNJkasQfshyttNbzOdQqWcRamJqdZRtnoTne5BvRO8RatFZ9sOkFORNweoWaXUMXq7Pmi20uNmJkWgH6gTZODClQ7K/md1Py41eF4PGBXCAcr2bBXtw2It84oMkALVoHaUnFfUNcHSsxILwhpmdtU4DomsWBqHVgX0fNZ5kLekyHEgA7AVMVfj7TO0HEq9ETJ6SuZDDhWLEaBjXrYzTA3lUVw5yV9chsDt9s2BuyJsG/utUNWHaDndwBSrLEoKoddA+rXw4ANsGMdDjyK0EwmwsOqGk37LBaOxNjz+gYH94ioUSbjHELOpi/d4pi6wuV0qGX17W2aLZs37nDvjgDteOjsD12WWbMBZjaq242iPiSeqpWgTH+ldQjo87iDAaT15vkz7fawntkMYzkOBn4fja5TFDwIv7FdBA/oLU20Pcy+s9fOcmo/tUWpLsnEGxsUR8SL2PVs7Ta2HlfVjoH2nHFASxoavNFVjhg9L9DSGc7TTRWf1Vi/s7reVQF1tm+0jUPntdQ0DIVR8aNQWWnfqzOaN1jkDRVaVFg6Vqz2lQeFUD4QzufdGUUGaGMaB+hzOSAzqrvJtrHGeyBkrxM1W89Qu8a3U0DrnXt0TouE1JqqOEu7FunAfTYcnXz5osvN/67nEB5zcZCYGKlA9MIWvcm8YyPTINIFUaPo0CoEVRGWiqAVAoo5DuKxYgRtVUE9i5yS0jmjJUwyaWF+i67HWamUnP2VcXgg4cC9al6r26THKhhgd0Y6NrqbAIKIVbhAxL6XPPFv0ZMcjJGhNm5mcIevZisK7MedQrXTCeQI8gyHIH7MwpCf27VGx6Moe2eOL0ZIbjzBreOhnRLfrcT34pGe3K0fwAO/1KRsCuQ4spCwdbUONF4s48XWJjmAqA25eGS9ptRBmxe16kMe02TWBwaocbh/JdJk1tmWcXfIaqLaDXq8igGSU+nS6G4SuF8SFrcgNYZ8rfSSrkC1ksMJzIHNsP4gHvVp7U9IDjLTeUjWQLiW3bee/KBFd+AuJjsrNnIQIgdWbQd1e7HNUWk/ujO+yUTYi+JBeGA11HW1VWe9oDXMUAmRwwOZw3u4wzsRw4cHHo97ybjJbpwWLjKGiUSlZWugqqitytSS9kROph3JMej89rWsv1qXPErXvhZFRkytCFtXwkhc6dpS6dsexmRqgTRglWy8sHgbt6dKd0uhgX0a3TUAyWkKzqWrmFBEKWkZ7dmNicvmQ/Z0UbRv2crv3Y8cNm5MZyBYtfICiypC6ve7GKDFO3dVWpZA2WQiQRB27xL27sa2Cg/ureNRhLklwCYKRpxL1spR0OF0e+kAQQ6j9JzhwhEkuP9necfsKB6Y6y37AtFJlrxkIOmNWA25XdtYp45M3Or8QEGwr1vPVVbqkjves2+mCxFgE2nihpW44OR2JdHenWHcwhuRKDjWbOXLDyEnNlEXcgpThiTDRAeD6o+7cJ883rG7VlgMjXPYUqCHf/B7dvAHy8mk5RG8cQ1CGufpBKVWZH/OxqbGP9RD5VpgF8T9ko7YRA4rOQyQo9yOVUhXWFd7xtXeusIyuE1bhyI1usuNHTvTqwHxIqioziWrycGPzlK2ibaxfjMKH8blp5X1a3Q3Bcy1ewXSo3zc6wi2RIzFOYRQ52LOiritDpo6Cb8ImjkgBCRPkGvXrV/bYo+dZ3A3tHb36rkrtzs8BSjmlx2tTz+lv4dXty6fv+ZA3M3LIK/z0IE92dC+OXOWxESP0LDa65cE7ktlHO+euo4vkn4VIF0bSPa5hiZ3J1cQ7i5SozOJxzwW0OloAvc+ddKVzbxLgLtiOmd0vdiM46vTgOhzckC2XydbymbepsCDQOMhYZwcb2YB0s4DKNDnAOSsiCw+AXXGmEiI47RoDtP5jK9pcsiGtmn3GwGP5UgcByjjePcGIGA8kUPURJY8iCSSMpG1zhha0tRkCGfKG1EbkiGx8ZBQzmIiQLNGx3hAI3vfG6WfAXKIpWFqjRwmjyx5sNbk+EQqR8sux3jYGEHkqb8FB9XHQR8NkK2OTcMYA5gNFwfur2MhcbK5sAWwbfHgAf88rpNzDozJvcYs5IrEIgGSsBUxt4NJOCCJDwo9PCDDPUDSQ0Qyz0ayHdISz8EyvQiRxt9JCzROd1Y2Z43kixxPRiTgYZW1EelRfsREEETjMK5kjJcTTAKPHCKOG+QEFOodZiYCPMiHxikgiBSMpbfZyLFiJGsxsvjRGngEi38uI3LshGVKWLKdPFYgpg4qaePXJAyLYW2cHGkA8XjePLIClIdHDEcfEsqwcactDbhGJCoaqfjWJYs73MbqAJlW/MzbFORpv1Hxj1RhGbrLNfUiCx58SaKRz5BjlTOikFHxafZVS4Ug8XySLyyMhJYswB2YjHHBL4KjGRAC4vLHXhwk9ZD0QjIv01YNkn4V+UiWMNOyzlCBXIGAp6MgXc/SqEJSkjz5lxxgYMlDJTO8MRGuM5Y8gKSFcGyiYRL35LI1UKQ20KMRca8xU+EkIEMOrCO5V2mf2CL/tJY3KYeaCJGHjSRrRJSFHEAkkCMWGaIwNrU1IH0idyQ5pE1lmzA1IH0WamqdLi4iVcxUZLSLSYZ8uO0hwyor4B/hNp6lT67I+QRmxzaKLGFqekZPJkcCpGbSrJHN8U2DYUDTwrGLHrGIxwzkARZsPCogSeG6A/HggcohJ+lYZY1coAsmWGIhUmpWMIqMTJHq5DwDsz6AyrFxgCNymHhqQ//GwDYWeGIlTWNkhU41ZZoakuEuZzzcg1F6eEBmcqQ4cG8CiLQRU1UyfUWynybK+Mol5WATWbappNnFJuIhOVgeFyzRyGRFMorn6TmdxBWztYlGxccRVVXxiCVb1kj22SZNjeu9YMjRyPEStMHPBBnu8uQhIW6io1lMTaanILBz5AM58sE0sqI8xD6GN6pNZi1R0ZS0g58abhMnTFX8JuWg5ldY3KTFLeYvDOi2pBzcv8soM5AstkTb2ISpybNTYnDyqkV2fXCIz5yd/sXQ/AEhBopHQnEF90NZkm1B8kg27FEsy+lyxB8I42hvd7olkcW9FaBG/cEIYkSPx8Wg1Es0vwLSzhLMhPFsAJorcBqSnXNydl8WPqODRSpC5gilAaTHaNxsQh/CQ5IgfR6rpCCZJUl6b1NyiLqA+rOlHJCmDx3GZEVi2SRsatIdpcYvTahETaTTt7MsJSH6oAxSC2pZRjuAPrgDhBmnmdXUZIBPs91w1GQmsA7QqDNp751lAI8pEycCRFXrN3sQGaXgmELyr+DOFLmQmTmSL9qZovnKlhb5mWFqsk6cDK4zGQhwA96QNUtvJAoYg1iSPcY6OeJFOmMMYdSsJsKmJnKoqY3QlCGMXEmZKCablaHA3SSGxAL6kThvJgMFOYKB6kPzlQ0ka8TU5P00Cy8ixZFcCJK96AkME5FWNXMutwGkV2pYmFT8LNAT3phlLgADsUk5avasYQbKBmTaBzQLQuQZKTIW+qbONLeEphPLyPSoMjMfkUNEkQ90xGjhscbFRO1oRoUlX45oooSprSWlTA2zNyBkYo6oRc7uo4mbQXovv8aI8CgHhBjHYBxs0tWBMUmZtXoCWkONKp/sYFkAkt4MIDzZax/1K/Jz0l5mAXUGo4ZmcVHSI0pM1GaXQ92YZo3m3TpryXwB+uqVVbg0xJCRFfjFTETa1KwmQjgto3fehKexdC4bkbYn81YK0JADKI9ZbToCITU4oVLWsTekpyRjlngWBkS6LFCgVVijL01ZZB8PUHG7S7sThqktkTI1MuRkQcpEFoNYA0k5pOXJVhyk65y4pWUdex+VqZV45p0UsAnp7ESzTE3zld1EtMjIJJuumV0WksaSTZg68To8tVUmXzOKHlBT0yRISDGHAtJXgUmvpsVhTsq4kigyrHYWU9OKRpwfw9gPwCwKX8DjaroTMz0BOysSfXLsjeSRnUltRL2RTOdSE9G0GydmfE2aCI+Hs5soVWGzt0WJhoiWheGNVjYiadGsNdFVMGbKyEDBZJokSFcq683/FEc1ICRv0kOkBuoCnNMrCbg4kBILR2Tg8rjInDzOqk6mcQGxEEPnepGuWXdb/2Ng39K4qCQd6IBMS5XIrDQfD7begTvNSq1XrfVCLpOHGF1lhJJKRorAmJ3d185ivIdNz6lq6z2QV9V6t1KVl0UOKxRXsa6wLvPy/uLGtyloWqwzyhdXYh8MHpaUMA9ND8p0jXEWhEVvHChc0aGuQGOp/6QD99HZuBisLt6Ba41cma8FXJkqUX34/DrO58cCT4t0tuu8nqk09l8mwMQWSttxxVFqfGqdJ1MOBW57hJIK6IjyMWfBoc7UlRvphG2msWpNqy0xqHSJF/eMl8SAkuhHJoEbFRFwS+17Dgp1LtXRq66bqcJgQNztXufbFGPjrWOFPcJt41ZLRkXEbXDuOSBW21Vbp+pujRfEJXg4xAVs/t15O3CuO/vLCuN5amNRmIdH/G5p737psE3nn+xX5eH0jOVW2GvtLNoZ4h9cm68y6tm8eyDnCBv91hQPfW9wrhL+Xgk6IDxbaecGombqmeFSDAD5a748DrXecovjlBbRxktPAVVJQOw8256DXMCjSD3ruln1uvDP1HXezSoni/VFjspWOmda5QvJguFo8Z6Ys07SbOep7RrfJoB0JDCd2+Nn4m3l/BNibeLAwtQ2wK+x7dvBV7tZ9m+XVTgE0p9NZyKtrqDvOCjeN7WQt8ndQu1axQsyFvoaRbbDfnCn46Cg86eEOzl0wcpExBsXO7cFNWZsHhzphgHNiAsJ4KTdLPg+gD6sRS5OL6vqalcduqkrgJNWWGVHweY4o7SPFneOtLb0IgFxa5w7K8U6h+Iorehm1QuEOGTtb7EpwsrdNN8pasuolRw74uZzBzex9V7Ej9Nbm6srWVQM2L0w8jVzSNGYSYVwoASDpqx5WPBxHZrpR24GHNqXmF/OAA5YgghatMY/184W3IOyeOM8JTxLCToZ2KGqm6jZdJOpGcDIbHw7NhFUu8Vbdo+3NFdYQBYwc0scuyp4v0OWiIlM3oirnsqq+1tsVljZFywuqmujskpGfSQ9Mo0/nL8rKFWzio3d2z79bgNwUCndxYqgvs5/4MABCLmMgR8kc9lqcXHL/Pw8VaVTsL8cjn5AeIzFQaSwXL7dNYBOcmfcZJEWjgYX60BxwA420AGBeEaVIVyAC6E1MqjmGI8kDKR9mkwWnEo4vkQDcRto64Bdssjhw2hDHBzigOSC/TPuGsBpyaAyjNZj0zjlHryWD0wPyiDiw/z2GLufhXYx/+TUe4BpINP2mlwj1y7FEdEBu4ughK6GbcwDxCjYEUW7GCAovU4l72xkdPtIE8aBSEBYv0BjNAfsjHOHgMVzAKx2EK1SUQ2OrELeSeQxaQYPxOP9WLx2EZRjWuuuarseEI8eMhyVPGsSuS1LmOoDwOFFHU+1GDhB+vRsx3wgh/Wi9nrbvkA1mxoBTmR2r2Sq9wBRYtqcZr1klOVQuBIdWEoSLu0PvKVEVLpKOHVehAfXgcrtQLC5J3WDEk92wUpPDQ//RVY9GA6+u5VFarjfcbHO7WE83miJJtKRzWbbsFVas1kXuWj/U5EkmVox+oQoGrEvnw8VWSnrrrTrBmVLEwniusVszSEk5aMOJ1s8+4VkYSY20f9n703A5Tiqg9GqXme7c/ddutoly7Jka/G+G4OxWQPIJGQjP4GQkIUsPBJ+fiCQhKy8vD8hkPc/Ev7AAwwxxjY7BLxiyZYlY0u2rH2/urrr3Jnpmd6q3jnVMz0zXd1X99ryQ8l3z3ekb2716VOnTp2qOqerug/3KkZqpZHZyHk1SoMWYlbLuz37FDHbKtfe0no1AIyt0jseUqyi37/cW7MtscuOPKOcOaxkUjf9YV4LtuaaSRjR03TykLfjsyVDs72vGtDPAAAgAElEQVRlW1n3cpCwVSTRZaf3KWf2g87dy26KOccIfCH2qBT1fY/SqufcsM7ZsoJWWo96wrySNo1njhmP7OdpVRm+kZj5uFBWIV6VnXyEuFU2uI4tuSzeilRTPbyDTp+iqQ6t/8bWqyH47ugj1C67S1bYl23BrpdeU+Gmae7drZ86yjLZ0o23YCuiOgJL07Xxc5mnnoDAs/qajd66QdxubWYFTcuYxqP7jd3H4Ed7YYM4kiANfK55ank2/7xa8cpXzmGNB7LPPM9SmrLkJmLEnaoFp8Mrg4qo43jLLvWXro/tfaIZ6gs/UaZHaboLVSTHjXALc92zaI1qfrXatYn41eCBVxMwULU/vssvn4QwIGde23q1AaXqT3ylahZy6dPduEcV8W/xyKhaGZhyukuw+sYELC8bInKfB5hr+2rf23/3/Tctz1Yc37OtwU23vuPnbjWqlocRP8Vvr2FcDssghNywtmKpqs791PslAx6o1cvtejkv/m9BzcohCSxkju6XM6ycZvh/M6ahnPjiNTSm0HKelnMStsH/NT6u5pcS+fCge0Ci6NUmGrv2hrdna05Zdywd/w9R/MnqkULKak9bHWn8vxXLHUY1J6ZXwh0jrmlpkJO7wQdBSJ/XNui1R3DAax9y23u9nPBZ5lBRBlXEUEVgiFB1VBghpFnJE+H7Zpkx5HYMxFfXYYpXGRWudDsdnRKKwnYqDkymmdHndPaAhK0IJVBuMkOczKTtdkd7NQ4rnVkHmgajmee8bI/dKVcHhSnfDE54XtHpbOmxt3VHcVOPfWm7I54L8QGqbVDNdap5SROuUw0o7KVa4NEM8exy1jbCcsuaEP5cznLDPBuoKM/NEa992MvLCOWGUJE6p4oCa1RcQy91xFl+Xi+1U08XT0dpRJhmqYKzqWmuz9FlGY6qhsG7bXl146rKFSsrlzch/LlxdeXSIcdn+EgfQv0+pyO2yzJC1XNY46CwRhwanAzpZFuWXJ6JIhQOG0gAkHPy0MvRfseu78jbqCKoLsPMWCvqRZE6DK7jcOVKttKRgDVrzHJ9BcvLmoQSKIerPu7X0xUku4pkV7YiFK4m2UGS5niahCw3yFapaZtE03q1midWtUilHI92BQnA2OrWaMxhjUJFkn6Eitrs2oDNMXOO3g+sUZlTRWKN4rpn5KxO6SoilGs+WiN6aNHZtYHiOTRxXa9cLpdKJfivGUVJ2XHcCxsKvmS46NZBqmv6oKb3aXp/E8KfA6reE9CoJGuQPp306KS3FaGkT5xyYBD26GqfpvZq+H8rKr3CoYTFIJ3Ex0A+hng0oUhXG3VppF34eVzjecPv1Vm3znqasBsKFZ4SfKhq9qnmQBwOKkZ3jQ9p02NEQnkUkhF8CO/oY92DrFPC7iHe3jsPFfUGKiJUh6olYRAVQ/ABfzSdZT3DrHMgWheUdA/hpyzArVQ0kh9MwAH0MvEJUIZ3DvP2Ad4x2IJQ0jmM34wBGnCFswM4x0RxgOSGSFqoCNawdAdpH4qpqB34ZAUfqq9q19d16GslvKRTW5ZHTTPmdeSdkSF3aMAdbsKhASj023PBpp/f3ev1DXm9g1HsG4JLNRVlcn7vsN8z4PcMRrF3CD8XFKgoRmaBbf2BNVIloxmy5QvjNwYhJhR8lKgkTSi+qgKqTrPuhC7rGeYQvDF8Q6PvUn1gozFwWQv2bzAGNxndqzQMFrBp7bxzKNprQZfh+36hNQ5JdTVZo89ZZ9ZbPeAt743iarCiXO3T1Zke7GXZAHLwf1+gamJmk62obo0Qq2cGaWZAwkGaFtaIgWjGGxj2egckHQ5AOU+lxSlQxeuDPwej2D/oDg55nd1oioyzvnZvVX+0XaJpvD2Dm36E6LAAuZ2xqHt50fnzskaS6RXaiKhoAAsz4YDNJQxY7JGaNVItWUV9wcMFqmWUzBBoLEqDJUP4XRnsfSV+ghUTL0ZkFL+AopczejGtl1oRSsoZxX1F3h4MYAEBIT6m9T2aGf7V33nfJ97/ZsWrOnZlydY73vULdxiOAyY8MzEGMF6oKNybnpqq+uIEEHdnpqYqCWePXzZwrngJWH8kAPpVGB53lBDLQ6kUD09GRdFrnJM8D596D0lXZRqKrOIxlIcpXhI2NtMTRGquy6Wek4BuuHOdwKfGqgb4Wkgs4suvAsB9lGsJMdyHcfFUexSDwpCPK0piMeSDNyrxGB4phB9J1YWnUsserbi0JCEQWeLDp1S8kGbxeAxfnHPwJQzPxmeDUXTqGzUevh8Y1UyAdr1pfB4qwjBelW2+hkHvc3yvLypJiEHj5+6yIIoDKNkKqypOVXGb0K5ioeXURrYnVB2LoapdqYoQA2tEVXNSYqQsIRQ69fHhJ3f9Qq1ItucQQz5J3WpjXrla79uEVSUMCoPeBzI7uWluvWngnyRh8Bh0ntY4HxX5c/b+/FUE8Z4vXQoQyhunX6KzaxMKEAsGBFEqpS0oShBqfH6mcJGug9zh+EZNBLGwRoGHHtwkFLNFwEdmIrCx/zYfPkS+1IR1syFgG/JVFwqDKA5paq2IQdJomhflUMeQD35PxXXwxaQIYuFCVRSVJCIPeqKxdQXV1TZPxFtSSVgTSLwfmIThZgVOMHGIy04okhe9XeLDqx63PF6REArtWpfhEmQ71JEQCr36KHZd6joJGMrjS5caOA8VNVljvOWj2YTWKFfRqCsAPneX1VTkWtwpRzEodKv1WW4eqj6/NVJxrrIKinWjWAWy+muc0L/Yy7FYV9F5rKiu6ujtTRgAhMROVHs1hHmvfgA4+DOKQWHYa65Hq1K7gqZ5NZ+c42cCErFW1zyscV4qYn58dwQ9cn4VNak6eqkJw4EWNdQG1vjgO4SMqwy/7tGMqvjYxysWDZIFBYQBUF07+/Te/Z3XvPP2y6yS7Tvl6UKZe1bF7P/l93/iz/7sz3//5y6fNfp++b2/sbHDtz3HNkfe8e73bBnyI/vDFw5oMi4I5NtfApMLCLIkL0Ukih5IIkapzwOyJFGR5CrkuuRLrxzNHGQhgYKvuCVinQkOlVgMGQlFRGup43xoFtg09PyTcAF85EsyjayWWBXJHCJ85EsyGZU0HKfq6L0yn7nJQhpJdc24AD7yzTIjKrVIbtp8YD58ZFFlsYVs0UsRmgZhPIYU8iXEhfLhydDE52cP/znXQfnSz4QmJJPLIwRz04RkcnmEgEjW3YpNdMm4EBq5Crku+dJLo4nKUEekCcmk22U+VJrZQwzJ5NtlVnK5TDOHPA2aOVk1ESVjSCLdLvORL0k0wTuA8dhEFb1d4hMtjyXDFkiXIjSNXo7FkEq6PcoHiZIxJJFul/nIl2QyubyBDUZz4nn5hIyC30nYRJOEDZBvj/C5cDQ8GV9JUKIF5wFYl/VsaureLzyxcfv2tZlyleuGyqtK9wc+9c+vHTh7z70PrX/Hhz/w2ivW3/LWX9t+fWl0cnDrq971C69iE1X8xNAr3JhFWIRFWIRFWIRXGBbXwUVYhEVYhEX4LwULDQhhJWSpbPupp7/07f3dv/aOV7kl3DVPbXzjq/vH/+kfPvvkjm9+8l+euvWurQ9/41tLtt4ykCZbr7559LEv7ZzhaVX6LsEiLMIiLMIiLMJ/NlhcBxdhERZhERbhvxIsOCAk+OEHtTtVvf++BwZu3n51Fyk43GhPlSbHyhV9oL/HnpnhZmb82R+Nt626/pY7b70i9cD9T6hG5pXa7KQ8ES9aGiRLwAaBdLtA8ULOPKqrQ/BtlSQ8P58mVtFyiYaLF67kWjienp6XSBeKJiSTyyMERHzmMQnDLwOKpsWg39QZTDQzCZv4RC9FaARZVFpZ7GgXSN1B5lcXk6oIUJTXIPi8cxw2vq8uc2jC+dDUqFCrUkfUumMhfPicZHVO+P5bEoZ8ZO2FOJ/eb6KJtijEhkDSiZXG0ZX6/CBEisFma5SbLDc/aJp8lQux65ySVTQfmiZrjFppnMUG7wrGQoPPxQEX1zoY2Hs8npcgpJmb7LwEIc08yeTyCMHcNCGZXC7RRA28FefP5zxkdYJg3MdgOIcR6VKcPHPxqZNFL7VigyaWVRMfJha8JAz5yJcQm+a5aBULkkeUhxC9JPGJ6j+CC+Ezlzw1MiTxE7CxOCWxWniXRZVcx2aaObBOlCCPKA8hemmhfM4rUquFyI2KNC3alRGcm8/PzhrnwyfaFqldZF5r5SsBLyEg5L7r8FTe3vedLz7u/Py77jTKhcr4bG5o9WAPP3L0dN+GdQOmOnro2R/tY7/+/j8aPvvwzgMTRtrg7BVoCafU0+PRF+llBA33NO6pcajVP8FACfxOwgXwwZQPCajV8iICjci8ziXEwrqSFF9XvBhU4X+RKh2BKQkiNeQxuWZyXcYU14Nk0ILPfJpGZWFq6IvswCK1XVqqKEAoF59zRXfXYHos6izI44N55EwoQQmjCOW1z7Bi/nG8JRa1etPgR8A5UhH8H2SrA2jXWcZg7QbLN2GHIG3TcRhzkaK9jSo5CfOYrrg2RtNEyyQgXAr46ETJoDa0tNBJE2LJ/FWE3/6Ubb6OQZfBP1mSEKmQB2qco8uCVOlA2ZFhapaZWWY0YSoLhX5bOvjAPuaQjO01E7ujpuokazTr1sgx1Tvp0DATQwShMF0/bacxTe70WtfXVaTOy4qo5utJGMijEZrlUe0FmMU0ukGXoaqzCWiKaRbIMkpi04x604Jk1LEYJOWapzVqkmYiKsKmnW/AnkdFdVVTrkQvNWEjF4U8tbbOscG7goxhmuBmFCUX22uEF9M6iHG0mYC1T1tTHPImRUOT0aw/bJgPH3VOPsFIp9KlBo34XGfACmzDkFGB/+ueCVXMRDx/06CwvsbpJqZt0SU0UvgVwfPwQVZCRTjWo2I0MOCDqd65kY5WJBDLaykiqHy1hjBh1PioRI/ng+WY1iyYecUtMZjC1OQBqDreokkVQWGQBxwEyuo0l4CZ+giF+SOd4mkzgiwjlgshDjcMbqa4YUZRFAZsMEW7kY4S1LCuIjAiPSU1vC55wAc/OiXbag2FNaKqpSoaWOtWRZ2ry+oqMtuomY/DdsXIBjM4x3SE8b3W4IN/ouFJNKE1ApWh8azJM0YUs0BWUzX2L/RytN/rGDCCSuPlESKF1qiaiVjjo3IzocvMtMhnKNpvmgkIFlJrGjf1xKbpatA0zMsbhzg5YDoKwWce1ogp7GXN1LA+YNXEAYvf8p2/iqiGvp58FVBr8JENtcliA04Us8/7KmWtCCVcDX37VwIWkIcQ2sGcMh149X1f/L2/fu8vf3//bCq/4tP3P3Dl+OevvfMv3vx/feltXcf+9btHf+mX7tzx1b/+288/PHT7b/34cx/80d+9832f2dXRk/G95hD55QO4Gb5mZ9Jnl4UfqWsAh6DJKQ8eUxTmzeQBKeYqbNUjBF++YvRP0kyFVtPK6BL8yHwE4BbV94dOgk/kFXKYzzCej6r3Tqk5izm6Oxp8w7oVRF1qtqr1TMHN5YmMa2mYhzAw2RoN5iHMdFXMvEM8pXtsNViA/DyAMsUxy9O9xxRK3ckOv5iNiiTk0TpntfZZYHhtZYUpvrDfIBBWCb5gUbGfzBxV8Vt47V6hLconoOQUVETSFa2a7Tq3Aj89GqUAMb2p/sM29VbZPWudAYdG05pxkfltT/rkWW0256cvKayKtkrMyj5l+9sPVRVnyO5aU1niYOa3FsBJkmsvZk6eNaZTzFgxtSY2D6HK1bJZPNF+DH6vKC3rtttF0vBmStCIdiJzZjQ9nuLaH2+catNYJP0SuG0plRwva3//Qoen+Ldruc1a2uL1yCagITxLlSfcyiNeGWKVV3lL81yPpHdFVRNSpN4PtVMO9de7vevdnmpcHkKdq0+Yp8bUUt5Lr5td3bxFEwCqSPGfzx9kmmcUulOTA1yNpvBCYGq197SdLWR84zXe0qiCBADzH2iniooz7HZsqg4LVUflgcDp+dSZ49pUTlX/x5sm0nrUleUiD+Gxs8bffadbS7mry0sGnE6X+pHmQ5cdS509njoHP662lqcwlUWLFXERvJUU++ns0bJPX99Bb20jRb/l2xtQdZtKHimS+2d4VuUjU6tSXlqkuW8RG4aLp3pHuw5Bi0bs3hWVwVgrAlU/nz0xqReAydBEjDUSYdejvYcqirPab7/a66tQTFDTTMAwaYe6Qzt3UC1Av7+RD8rDFdVIlNOk+h/KmOsrv9BNr8iQclzTHpwhDxV5TiHnRkUGr8b1GoC2YT3tHaAlxm7Xs1vQGjEhTEgQWOMOt/KwV4bIc9nUatMzw++7hqBw6qjOsa5DNvXX2H2rnb7YAQsDZHf6xLhWzHjpwYnVkQmE1K3xTM8hT3XbSz09hWHQfFweQm2880QpM626hnJmafPVBlDiD55QDV4olMbGzlKYGVtrA88QJrXe3r7Ozo6feR7Ci24d5J6qdaSym0UewtbBB5pkVrX0NAyLFF1mkpGkJHtlvs8jUyrNZ4zNXErvSdD8vIqzmxHbJEtSdGUSH4u/6JJzCsnm6KbI1QCAxiUTQAa/su5aze8UeQhbxAaHr6IdtdVRhaaMzqvi8xASjbkzTmE3/ErT1QbpDz9e2kRjVMkxm5+AH94lV3NDTiEHU5hKKyX9xSdhMknRFSYZFh8UlZumoor4lKJ1GR1bRfKXCA3lzHZmnqKu7Q+u9pasFWnNWh+4wwyqGfrhPXT6LEnn+bKro80igivz6bEd+EXL7hE2LDLISXzAnVVOPkenTxIIRIauqfuazTRBisVJPrYHH7QMbiLtg/gFy+axA3x0k47tJ5NHIPTKvX01Bn5+60IIfxmKN1Ypf/0wOFOVTevtFUup7UST46VM88Uj6ecPckOrXn41T2fF46tWRgrmIUz9dCf1HG/pWnfp6jgVca7p5gtPKzPneKaDj1wdl4cQ5gsXVMRZRTeXGal1nNvS3gaj1LCtvZ4zSsxcdXNS5jee2rNDqZRYzxJ3+SYap2qum9qJfcrZ40rGvOrdbRBHRB9MQW+k6PRxb88XLE2z/eGNvGsJfqCymVXQZWcP0HOH4Ie37mqMQFp2jUSXgYqqJe3Ak9T2nW0r3Y1L8cObLV3GecrQ950ynjzMUyoduJIYbTFZMeFP3+ZndoLx8L5VbGBdghUZyvFnaGGUGnm196qoCSHAzOt74zupbXlDI/bay0TqyCgfiAnNF5/TRk+ydNa66hqRyaOFBOXWNG1yMv3T3TC72Det81b0U9ttNRDO0wa0S997EtrYVlwnnuZEGWH+cbVSzB1Uql7l8vNZo6nRgauJkZGsCJ0O4ll89EnqOt7wWn8o3hqJqmuHn6aFc9TsUHuvjHYZANzCXO/cTu5X1NxytWM99+PyGaqGP/Ucs04rag7mWKm/AuCWvZspVX02mxqDiVGyfFyZVbt3xuksv0J5CBcQECLAIE/1brti+eHn9kxUOK/4/euuWNNXferxZwtq7vrb7lrTq40+//j3nz7elklZeuf1m9dPHHrq4Lhrqq+A7ASto5GDIQIwkUFARZAG0znwGN2itTMqHHjosEQ+RPAJckXEtgLn8BofGNEJfNAqKFZHhPXSwMWKTL0oT1AHwyhXro1iczgNmoaZKhp7is1EAR9kbqNVySRYBN6kwRtNi1LUgbFgeHMmIsbIJxG4kAifXuAiyVwqWigBx8BADXLf+XIAXwdNbH6C7H5McuQaQLwX+MF+/av3MoBQilARLPOyTxyAwpVgk7Dkqqx1EQwAbgOzzerYIlt8EjiWBh8gi6HpiJMKsTQgT7BNBEGvn6wiHdWIvTeHitRgfxiYqHLMKADncHyMxEWah+jVOoDHjzWBPMl1gQ5BRcCnaKmiFRKgQ0VyaR+sEJuGqcyQaxMFGrqKTxdF89WmJAStAFYEwYNQdSO9RDMEqjaF/WHyv0g9AYhC6gZdL1Qt0wij1QJVw+XYoDoAD59EMkxf4UdCpgCCMF5YNfS+L1cVyIgDTcSAVXQ2UREtCsIqoF243wHlmpoY7sBVz0cDm4814kOQ2MYTbL/GccC6hHlojbIqsdeCAQs/xFwUC7VRBlYUJnqRQYG6gmGhJvFByyA4EVEVnzTHA8Ns74m1vGRYaECIcLGtg+hMJVkEKDXYEGbiTHE8CN8LzUAKqxoQ7OzhkSwYDsGi2QpQpuCCgiOdYeoIGfAu/GylWHc4rk1MFpvj5KUGm4QcP+mOrYjQYCFVKMaKBCNYXFgiBGKlrPMRCQ+iFDWA9U8LmgajK3E4KHiEQagoVtUcd7SEqimOKi/uoQ4RbdM1sbnHIKqJXq0BxQ09gvM4HgxIAjXgw/GL9omgiF0pggcPksYOjDgRcrOKH213HfArmikxQj2f+pGQURBA+1WVi+0dzC4Q45UEAMF+XUXBgYc44NB8dM2FiqJVBUAx1SX2ix8XnAeA0zz6/WCMjTQVURBdDx4OrBVx3YoATqYWqMguS6ZRB9zNxfPgGKzGqhpNB4jEJqGCSQhkLQrm4EzhOQ+wWJ+gFbU6XMEY1WqqVohDsS7ZYpGPH2xrM3G2RK6LiJtqVgRmn2RFoGRD8IGu95L4cOAjNgkbmTxkAC8Tj9QQxYHejzkpATUxXUUaLrxNuVFBSzFLmhqo6LzWKEaZzCeA+kDz57RGrW6NYXqJKNSsURwdDqwxOoFgCa2pWjy5i4dgrkZOGEdE2yVATFHxLuQFgAUGhCipWy7bZiajqYqma16lXHFpOmMq3C8VZqoe19Nt7VkT1m6Fe7PlqpnJmyqL6bQLA+CsxIy9AAJnRcQr8fOTGFy1hxmNvIUSBNEXus4JrjypOz1cJMeLXquDgg9sa1GK7BYHRgT+NxWuMzhhUYo6wK1i3UWXF9OSSBDwCaIdBXMbJnASfhwRfCKbNs2g4pqKK+IczQ/aNXdgCV3FRRQs9uviQQ/alVwXzmAcU7IR4YJHLwvA5hMYWNh8nHhwko4CF3ukAR9PCbKdxwAVrjMRgZzscQSg4jwX1IVdFlsXFScqaRDtsHiPH8jSCkZpPkYO8TJTPFGJt8Oa4yAN9kszTVBiUlx2oEetlu26FsiomHEeZtSKq4oB0kKJUyqnKc03NDyp5yVGTWDIilofIMIa5RqRJrDqUkWprV9REnxKkk0HsTdx41QE7dQpNxXsznLRq80pUp/A1J1r0ym6CTDvxlaGoOPcjB1WqgqHSQKQIJfyQGiXo0ixXDgGciAVVmPHzzHCYjFOw26r2ArOsjIvTg2dGTqqusITBz74v6n6Y4UkaxSTjPCAMRlp9GoNRJBHxIAVe/6xdBxpxDzlJw/YYHSIJ13xA5bgIFJqAWHyHBs8dAvm6uilOqC9xwyLlwsvJSDE8XFxrYOcRXfCawBmV4uagoAwgQqNFIdTsrNCg+gLnV1wMaMPBoO7g+hCPPHwkvhgIIduKP70EiMHHJ1ooslOGMEqa9GOeIUrMhuI1iCB4MNxrMfXRXEcCPNDPokqqrNiiUEa3Id+oZgJk9dTsXYLWRNVRPDYIQlUnWyNNVUHAVic1NgdFD11AB9i+DgXnARRiuAT7zrX+rXGBx/6xU0sSKKIkIAI/ch8AqAiAiE4xdczzkUBn0WpeDCZcYgcEkY85QbywRy3c8Xe4ukxzs7JqjY1jAc9zpJneQWmbx0NHgO5eMD2M9H7YEI8sMYI4BODWpfZVoJLSvC6mRaSuCxMytcCcKOmEB26lpQs1cc0p1FeoudJLiuMB5y85DkNoy8FFzDXijKpASxwafFQJVB1jEAAnGsqSgWCO8kDFkTWNJg5XBttBNf41gGLoa6Bto/uiOMKHbVWh7dw9G31+VrjHE+4CPJbwNyYOPCJOJINwNF1jV4Kod77yXMsqc2xeGwokCfSKVgi5BFz4ysACw0ICTZLQb9P8Z2p6YIPitf0tny7DmWKOAnFmR/MPOCVUl62LNVI6/Ie8ssF8B18w852nVslHjRGrimebk/0H1IU5k63+zPt+HBa1q2vGAMTNGPRajp3ZqUcpOEtql8ePuypbkepr2dmqa+6NecmJMFjUfpY19HZzFTaS20orGu+WqOBcce0KXPmYNtRMIqOieWpSh5D0KYKsZ99rdB1qtw2rvrGknPrxMoREQlrqxql0Z4jYMR9MyNt5Z6ISIE8U/nTU/mzGtPtM308dnMZj1R45tA5l3hDxSW95X5oo+RvcQiqj3UfKhrFrJNbObUm7pAehRsPdR3AU7XTeW+qg2ixqlaN/nGSsVJ+6vryKnlthrkd3NzHM3hIb9juWWctjT3sZ3DtheyJM8Zklpm3VVfENYzrRB1Tyo+nTsDvKypLh7wOtzV05PgWlva8eeawMZ7i+l3eSAofyLRw4uJ9v0la/YF2CqLKLc7gKq/LJi1HK6EVKaK9oE88q4+ZXL3WWglS+ZIrAOttWbF3ZA+XfPr6dnpnO5n1cb1rBhgxWZV8dpzsrbKlivYrRqfcGTAHVAj7vD1TJP5WmruNdpZJzDnGDFG/zSf3sUq/Rj844sROKqCOvz6pj1bUm4bK77pssuqoka0LH6JBw//S/q7vn8h2GuTWykpw/aVe4xpRJxTrUfOEqrCe6ZF8ojWemcqPKr7+iV+yuvIc59UmqXEZ0PjZKeXjX0pXKH1bj3dHl1fw8WFaCCBwXuX/Ma3eM6GnPO+DH7p66UibbXtKU+SIfHQ6M2N/4qM7K8TbxLq2eL3V1iOsSIavMqoP66ePcGs4yz5+50kW1TSq2vbph7+9dNym12fUt7XpJYbxczNAl+UUek/R3Vn1uhXlnUZn8D5hCw0hKUqP+s6/ewWnqr7vVdNb11S8qoKPaergM6pn/Ht/0v7Anmxnmr+ZDafFbNVcW2CN48R+kI7CMNnsDK6e0xpTRFVOj1DXECJEAFZl1x8+AZUoUz2AuEca0QC0w1f9wdN+pph2s5cW1shzIzpjxNvbccBTnfPNjcdKmUnVTamnRpqvNoByb/gETEdOSS+dyx8qKSMAACAASURBVCi4Gx0FPE7fbaXyDo/frH3p8JICQnIRrYPcVfQus/PKOD9DIb5lT+2ESTpFl6fI8qSjnmX+nMsnFLUj1XZVXFAEzppTKe3kflVtW6l2boAfklPCiGr6E3t4+TQx2/iK61uvCuB4dIoUz9JTT4OlGO2bVbO/kY65TkMV0y3u9azjVM1o/deJx+oREJGePeWNPwX0atdGmltK/Mi5QUbVlD+z3589SFUzR65QSUqO0yg+pbCK5BlMct2znnSuEnyiKsLXAs88SaxzJN1Nh6+JidPA1fNsfupx0HCKLEs+VauXyV6XnSNmu3fpdTHxMJ6H9PTnH4eggfcu85deju6zfAJNN9XjzyiTJ1gq61x+gzikF52cuaqrM+PG80/BBW/VFax7mHoRkTiehzy+Tx09zPVUZdv1+Jpl+JWwkEbVlGIh9cwOiCvcVZd5Q8vFLpDE5+RB/dgLXDO89dfyVMKR0aql7f8Jrbh4HnLbSlqRm0a4qaW+96x6fNzv6SjefI04QB+ZnShEC20/fkKpVOxVKyuXbVBsu+UUPsHZmZtmZvdu/cRp1pHz33q51BVCOsa1e5/hU9XMps6uNy7xyz5t5QNBtJrTpr9zprRrQmkz7Y03ELF/1UwTqFqZnTL37mQK1zrPY42Emq/+HT3bgfttEQ1BWDF7jv/wM67muv51K9iWJcRqzVsKVcMs8swZ9bFDtmp84P0zS4f9qt0iNcdjJrwwq/zF33RSx3aXr3FWr6e2pGrsNSP13C569qzRm77sPT3S4MAWMIc/98/jrGC7lyyxrrtUgS5rPp9JMOBkaTPz+D7jwCnWli3eeh0+aY/Mc2ixunZuou0nu2xH2/TzmaErTLfMmk9ogt2ZOWX/t6yjD1eNNqV01Q3Qg9G9VpxANHW2kHlqJ2Heea2R6UbW2KqQTFy8BzN11bJ3wfxj6qsMbSWJOXgMgalecZ7x/HFqdPCV10lWLQa+79IjjxG/osw9N04+w8qnFDWXNbZFmdSAl52nGLcM1pd118WdXYdZU7e0w7Y2Kl6klGaPlw0vISAkuBS6xSlz5B1vfX1/lrLZ09/4+j1n3e6szsC1gv7CgQarIXA085vWrR4/+tMzs/iNggsqPmWKly53Dh/bwvDoYIviICB0DevkyqcU1XdG+5yzvVT3otusCliCml51UmmfVcptnQc2x+y2gUejuzPrdrua3T+1fGRsvas5stOjecbRoWcm2s/knNzNYzGn1fFZFdNHM2NPdj+jUdp/4vJcsZe1BmDIxzXODT8/031Sd1Prj1+rMk12wRWmldLTB5fCgsqWn93QPbPUaxUJRfaMU70HRnsO675hHVjOHV3yVEVAmHYya4451F0zecmymRW2KjUNxdaeGd41lZ7oqHRtOXOVK71sBrc4mr1reAdo2D3bY5/uB8cuTtVaeuVJ0l5oc7N3F7ZK7QKm1KH+V9t3ldTquvKSa2c3QGQoRztpZjzesffF9OkOP/1rpc2yC45uMdeOaNNfy+6D33cUL13jDNjAu4kVRk3cfDR7cFfqeI6bv+1cloWAvVUk+APf/qKl/2XsB8HurK7eZg+VqRt5ayvH9UdTJ39kHs1w7a2FLR1+xpNeooNQqqBaX+94esqjv9dH39dHJzzxUZcm8DnpUMl7T/CHSmyDpv9letCOOun4XKjE2R9ao5PEex3t+lVlYAY/x9FCBa59O9H+kZ1+mM2u1JV7N1akuRlv8Dh5677UoZL2i2tn/uzWU8QKPh/TBNCDGe+vHhv6532dgyn+q8UtEIpHeg3Xbq6d1Ga/nHlOVdnI6IaeBGs83XvwTM8h1TV+/MlCvkea6FDXfOyU+tqPtBUp/dCI+9+GnIJLm1UEArfr/Auj+p+eMHKu+/UH3rRyRQ8jLRbCkasyNWPdeft9s8R9lT/0OmdZUWnpMiJ6Lcu0L6QO7GYz6zvZ/b+1L2quRIjnKrf946XHLWV7u/bfu1NTvtjhbQLosi6Vfnyyel/RXaKqf5sZlIcZTCg5quxxrT93z1WK+ufeNXrTVUVSVlu0DfbS7v3j13r/7rudA3n2AW9dnsS8iWoS5Tix/l455FL/tdXVVyZY42Opk/9hHs0RTXnxMlpNxb4XzU3bW7eXaJ56ZkQ5vYTo0sMHaIen+av3u+1Tebv9xrGr5ROheGBHcR7q3+lo1fPNjT+daj+j2RnthY3NVxtAuXvJczTlVKdS08fzSvSVZ6yMuUp+yWyup4o7YVJ3vRx4qQHhxbIOcu6o5mBm8I2cRSIZ9Ga4V7BO38eo00Yvz5LLGalIzgqGZjP8RzY/qWkDua43kZgjkTCDV4tT93GvpHVv1gZu5l45GqdBGKllvFPfYzP7SbqHb7675WoA+MzGJJOH6Qvf5gpN9d6hZ1dwVm2pjoPrnK1OPuQWnqV63lixneDHWqRpXjG4ddo98SCoWBu6Tem8lHhWi0jcp1rWO/cEvgGlZbrIHSrJSgEhtF3zyMwU+QG4lXTkBjqwlbhWbXOyQSXelj7wDTJ7nLQtUda9RexbRoaMQpwye+FroOEc2ZijWxJUbc6Qhxz/GMn2OTdul0ILgl6755iPfJVUCmzpJn/D7cSR5WHEyKjPfV89tZdlO6xX/zxEAFFWEBEZhj56PPXYN2E4uVvv8IbXKU61JSrgjJkZY+8j2sFdPJUrvv5unspEA0IO7rWuTpzLff/rEDPb225x1lxOqxXpra2Mue9J49nHuJF2bngbz3bgNnLEGhWNWgXjsa/Rol19w5bq666gsxWitjbN5zxr5D77Q/25E+7Sgclfegvuf0aaryggQPfn71WLxfK2zaVbblEsS45SeCad//Z3zb372WCX9yevjlo0EdL5XP/k99jpcvvtA0N/cKk342Ca0CbgPgR45tl/enHqwVNqd9p61dvxOzRxqlbHT2ceup8pTB88jzUSJfvufzHbB8Ubi829wfEbOuNH+ed+o6pXbW/7ZnbXelKwWx4eM07ypvL9F/Uv7yob6X//t7H1651ymTZrEUgMnY+Pa2+4e5BWyvamqyrbbqAVSUUQ7Jrp3EPfVA4eTi3L3frpEfmgKwY7Ff6j9x33xyz7+ktmt9+kFCU+EBC2ZfL3PJze8QLE8JO/8rbgzGcLDcf3+oyjJ7v//ZtWxbj9Y+1rXpOuzrBmDUGole1SHv+H4jNfKKa71ak3/zzPZPBT5s0A1mhAYHmu/cH7IAyzt97srL1iDmtkZrojfZdK28U+YXROY7xcsB7k3M4YW9PmFs6tmAFLjdnKD1z3OE0P8M3bJasWOvKqdM89xC2qc8+Np7/vz7ygaF0dmddHmdSAF6wHPD6b9ld0VK9htHViFAQKT82aT5f1gwo3cUxdaIi0//yA+9Oe5XSs/at/+szrVpSf+elz3qVv/V//8PGRbLXKFJV40+NjZ8+OlWxYp4osfc3/8cGf10pjFlcjT3AuDFAOYVU8hi+Y4bE/n6qMaq2IJeFrNhw8l3isH5aDAMxTXU+JQ9UNn6C7ipuE4WlSrnhRaQPUGnyiVTRh2DRG/XiRUJ7aQAqaGW07oo+Hymp8GIoXh1AeeGe4qEhX67gAVXN8rdGLRaeuH0a5g+tzPIZHQGUOAVaRVc2rA+/Zpq5MA4Vh2FolXiUBbbG1SMXbVpUoB0QoDPk4gq1MY6PY2DQqzkMWfFJk+NGUFmRYHnzYhonAr5yAdXl4mfgWYeVWFCV+EE6Aqmc9GotFDzsD+YAN2eqso1iO2oxQAuXh6VapRTUUql6ANRYt6pdptUztJqyUsbBYwapQReBJCQkjAlserdaPh5RKru3ahYJTKDbhrGNVnWIRT/VQERtbNNqhAVp4XAlVhCczKpojoVfRilWtpiJOZhkvxSGUu/WDq3JPBQhdWREjCFRpgV1aSsVSnCa0LMUvK7Zb+1RKBbvVi0VbuLPztEbc99MSMDwADP0iXw2xNmBx4MdjOKHNb26M8m/GmjyEahBLxaGGry9fPHBxrYOwfjGbM0dCLKxR4BMMJwmFCaMhg3vE8TR6DAo2wYttNr63BvFnCzpYHr7RBNaahOG7czB6EsSu8yFxFQlEGRp84kQK5Kk5cBzHcbTVdazzAW9PljZE9HHFsTb5UoD+QlQNfFw7AUNVM+lSE9ZVhGuOI6EoxK/IBOC5+M0MCbGw7uNSx4kyaXCrH5X0vJB5tK5wwwuIpYrqKPjgFAYTukMrDv7fjKIE52U8k8ypbVPbEf9HMOBD8Z3G6KUGivOEQtXAMwmD3vC4X3JZ2ZMRymuzPKo6TkWBNvAlVQHzsEa7zCtFXi1FEQrhUqgiUpakBYRCB9/lA5JSmRYKymxRKTQh/jmrFEvBRCNekJNlrmPtyCUYY4nFY1k8KqfiyKhlYwfJaNnidCueqk3qL1q1a6dJKXEr3C5ypxRFKPSduqodwUcSGAsXYo0cOk+aylrnNJyt5pz3anNjdLw3cGFzo1xFU10BME4dTt04dKSnWhcSXkJASCpl8tr3fWxb4Tu/+cFPPfTQDz/5h7/9KLvlY79xmz8zaZl9b//ND33kIx961er0tNf3tl94/VD/yrt/8a1DzGn9vtWFA/DrYjEwqwaN6NYoRmgSsA74hgu2QsJmGvlqEzao5FoidUn3NjFp8IkXqYlPrZnRhre2/TzVLYAmoa6W6uTbZT7ypQXRhGRyeRM2+CgJ2MSHBH9GUBQ2+MyBIZ/gKwcKflqhCUV5yAoJEjDkIySMXhXYEEkVH4mXMfRKhTy49yX+b0YsWVDT5mONioJPhGMxfMZXU5EkcIt+FKqq8Ric1wv4yB0aYp0TVM3jsR7GoDxRDdcweLcgAPlqM9ZoaLTVIYZ9JosaYlN3IFlUz6000YklgvMhq4NcUYgNmtiuJ5G5SKpCqkuaN5rwYgJ6sa2D2BdJeF6CkGZusjoBtiAOm1smGUILhqwSscEoHmsy1GliRYrQzIVNfJIwBPlSlEbmL9c1Hz4vmyYkk8sbBPOgQbILTRNdApswBPl2mc8cGIJcRaQuIJcvCcTykJNcRUx1wW8Ja4WCQqx30fm9XtioSxKmhvW6cD1Vo0sJYu210DqfOTCkkoQJsU4xpxoXoiK5igYuhE+0MJZG7ogWnD8NifKPrQt/x2GDRpAl4oJoLjyEvT1PgMXbdrXVd23ueuTRR6bVgf7+gQEy+uOf7BzaekefZ/zKJ/7nm5fNPv5C9fc+9T9fP+Tte/FEpVo4fPCoRSPbzIuwCIuwCIuwCP8ZYXEdXIRFWIRFWIT/UrDA5QnCXN+nPd0ZwkuFKUWnnutRQ5mctrhPhi5/zZvW889//rNf/8K/fvoLPybd/IU9h8rlc7ueenaWyofcF2ERFmERFmER/rPB4jq4CIuwCIuwCP+1YIEBIb5drfLxiTJR2jq6fZfrhsYc1tPV5ruzJZqvTIzOVtjK5akHPvtXX/vJeF9PllA9n89JL5leOMCTXUkY0iRjg4bHYxMfjq2Ix/nQNJGFnFsxfNlmTj7zESkkQJBbHWl7Mp9mVvIlmSZaRVx18u0yH/nSgmiaFD0HWYMPi15CFIUL4zMHhnyCT5LHYshKvhRig08yNvhg1rB4DPn44ovscdgwR7k5ctPmIAsJGMO3xGMx/JaBECkqLRMiNdrFuO9z5uP/EQzzGwkVRSUJsPkDQqL58djEJxHn02XN3SE3PEBeJxK3oIQyNnVHoqobDSPSVBY3p0UvtZCFjORaarggmij/uLpqE4U8dTRNID974BffOhgYRTyelyCkmZtsITRRK2jCBpl8u8QnWh5LJpe/VBpZ2obYIZV0SaaJ8pfrmh8f+dKCaEIyubxBMA8aJDsfzUL5yFN8iCHIt0f5zIOGiJk3CUM+8qUQQ05yFTHVBapIQkEhT+5N2KhLlqQmT41PsJ5i0rA4DBlF5YyROSpDnDxCRTIHvmAV4U+plhouhE+0sIWgwWhOnD8NiVbRUl2DKBkvOM2FhwUGhNB0aurs8INPnbvp5tv6+NnR0dFz6sirb7rm9K5vHxgrdQ0u6czpBw5N/tzvfvw9d10yW/I1Xp2amvVqX0y44EAVX1eYJiEW1kjAr/UU7sehJ5KaBYw8jfoSQmGdD34whekq0+D/ZgxKwldldK7HoaYDcZDsiGBiw3ix/QYfuSKBWBg2TeGKLFJdnnrPMqnVYdtFLrKAD4oXU6NgJXwx+D8skXABqqYidUQS1uQh1BBKi1wVJbpS9w1NriWhXm8+/DAlPgbS6JjZNOBDtDTRUhKmMSlOnQ9RUlItgCmRxycYo4JttKKwkIihbFDSppKcEoNtCn56lAsVZakSixkxjIBGIzRLlEwcZkXCrIBPm5aIVPDRFa4aft5gmVaEEig3MHOkUJHU8BCNulXPxxrb0lzN8lSGm02YzmBhLo1VcZHZL61xWeCMJpIQCj65nG7qRlveyLc1Yd7IpIxcmxGqKLZbg55VAhVRoqY8Q0It5bWZ+LVYVBF0mUJzlOaUVqQUykV6qqDLqNxfAaaEpYEqM6CsDEunmdGEmTSDwiDfI0AaO1FNS5jB7zMuwBoxs5+nxWOQ9A9lovinLxEEJbUBS6XZrDGtBWzmOTdGa2muriYP4R7mNOR+K0KJl5i562cB81kHjf8/10GqGPFIcTggBb6Ea4ismUYrYkkYdgN9EtarUohi4pc/Y9Csv3JERUKxWDSDZH2CSqeKGRUYMeRDpCqa6mrw0RJEMoMcjEgS0/BQG018QLyowHWxsevEWE+iUUNVK/NRNdGNRKwxUoieUJfeUBHXjXg0zFo+QyISG8ItckVQGCQPDPgYJjcMCWG1DPlo4s+4uoKckEgj2EYrEoWaaBrOqiqH2TAdhxkD9SdmZ24aSVirS1W4KWSOEGCJKbJxCH1n9EQUvUo1mKm1JKzN8vNU9Tys0cwSM0dlTOWokREUQkWwYJC0JDAU6logTzbL8228LQ5zufp0qYgui/ZprWfRioSK9KyShDVfQVOwd1JxmDaCJIQouNRTdaxbEX5pmBrQ0qz4P8QsNduoGqo6MLyowKJwIdaIGSSlqayOdT4wN0YvNc979QEbP/DrVo0k85kbiVxFU111Em5QrsehsfCobQGw8LQTsGT4tpUa+t0Pf+py+zv/9sNj6+74pVdnX/iDj/7d4cnUOz/5mTcaP/3Hx633veO6r3zoXd+q3nXvF9/93U99+AvfesEzYexewDWdijyEue6xVSI5Xus1oniaPTFwEPMQToV5CFvXYoq5tozB8XoewlXi6XwEKFe9eh7C/t5pzLUl81F9/Wz3kSAP4WUzl7RcFQB+jsa1KWPmQP4IxCGdEytSVp615iHEFdvXZrpPBnkIl567RGExmd/Aga+apTM9hzlhfdPLgsxvLSIJeSbbT0/lR8Ebs0/3cU/OzoC+IDXceh7CpX3lfleR0ogRrnL1KOYhnM06uVVTa338Rn4LDfzpYh7CF2t5CCeDPIRRFaGqB2p5CG8sr5bahXw8yh7LHAzyEK63Ruy4PITg9T6fPXHamMgy8/bqSjkPIXAGr/usWnpM5CHcXBkZcjsi2TI45kvQ96XOHDLOpbj+Om9ZOjkP4fe0kyDYVmdwtdstRGrhAy74PmM8yEN4nbUq60MY0ZLEAPioXLFU+yfZQyWfvqGdvq4jIQ+hQv5pnDxXZSOK9qtGpyepSMVPUPLP2dNF4m+juVfRLpGHsAXAgiGc+Baf2CvyEH5oGeYhlAEGzCdPYB7CW4bL7944UbVVtTXthM9oyvS/+Hz3d05kuwxyW2WVLuUhhD+hcEK1HjaPYx7CqWXtCdY41X5mMn9G8fW/+JVyd55EMgmDzLrGRyeVj34R8xBu7/Xu7PJm4/IQfn9K/YrIQ/ih/3HNyEhb1faVJkbYZZoyPVP92Id3iDyE3Vd6vZX4PITKj/Uzh3l5aY79+V0n5DyEVOQh/NA3R87Z9IaMendeL7J64FsHEAkCwi/PujtEHsL/ZnRpgnkzcMxDqBzx7a+KPIS/++qpbWsrbrUl62OQh/Brj7d/YzfmIXwLWxKbh9Ag9Bxx7qdnfJEVc02CNT5vjP80yEN4ahl15UQYOPAxD+GS45iHcLK3loewdVAjM1/1h04FeQgvm1nLJD5iwHrPdbwo8hDOPTcerechXNZytQHcW3Ic8xAW9dJ4hkYNDSvjF1sewotnHQzyEHZdzaO5EDh+/dy37MknRB7CFWmygpGYXFsiD+GzQR7CdNs1cbmVQWSnUnqinofwMu5Lac045mYQeQhPYR7ClTe2XA0AaXTMQ3hyF9RqtG9RU/1RsTHtRMqdfc6zjmEewoHrhRstKQwcvuqkN/4kwTyEm0TmN6dFJIjZVdMv7PcLB+BHG9miwLiP8uG46pJykezBPIS9l5LO1fjZwJim6fz0DpGHsIcuuTbp6/P85GMc8xAuT9NVCarWy+S5Wh7CDTe07i0IwNPInr7vUZGHcLk/cgVxq43wOADOiJ5Sj+9RJo5jHsIrbhRBXSsrsDFNU6fGjeefhAve6s2se4mUh5BxPaUd36ueOYR5CK+8ERzuqEgcs8QqszOpPU9gHsLVG72hFfht0maRuOBz4oB+7HmuGd6l18+Vh/CFxzAP4ZWr3CtXEsxDGGkaJ6ae+s4zQR7C2VuvE0nVW1WtUOo4bf/xE8xDuHplZeNGzEModRkEIZldu/UTp1hnzt9+RcvVACiuPdrXdvPJauaKzu43L/VLPq6yzQAFOW3q26dLT04oedO+/EaRgjyqIlC1Upgyn9sh8hCexxoJNe/4PT3TiXkIW0kwqCyM8R98WuQhvH4l27aUlN0WI+IY3Cq7T6mPYh7CP/6DmaVLPbtKW3pD5PUtFNRP/KXIQ7hijbN6A7Gr0XQRaEVm6rkn6SjmIdz03t54Y3T4s585h3kI1y+xrt+gVBwM15uBcZY2Mo/ureUhvO16rsqpdTjXNX1sou3xp2xHu/wXMsNbTKfEWxNzwLRBX3jQOvKQyEN4zU0Y9rMYVauFmeyTO2p5CIdXzmGNIg/hNpFvJmZOE3kInxR5CFeb2iqOeQijSwulmoV5CM+JPIQ3xORoRR259PCj9TyEyXPj5J56HsKrWq42QdnZKfIQ9p8vD+GZiyoPoaL41rTbeddb3riyy6iMH7j/698tpXszxCrRjttf96ZVnXT3D/79ySOzRi676YY3XN498a1/f2ha1+sPwS8cgJtSz50QBS6ekWN/4ffvYuvFCYHXrylxzaeiC8ROGvhRMYkK60C5EkRTrhSd1oErMCOKrRJM6oWsosYnKql93NFP4kMxFFYEH5RHctRqUJeHRvLLtQIXwQvII62UDVAwIzdUw+VcZCGowlsGVSvo7MjtQgVxVttv8pKaJlL2kZqqE2lCFXl41DEeFHCFhIrAe2bCS22mDP5UMX8q8hFfuY4HKrIREqEiKcxFQD6o46CuRHmoUBEVORWchO/nw71pWE4oBkgOhjFRKh7IIxKkg+td/z5zFDhusqEPBXwq0WioBlCaEgpyGQ2yu0ckRxXB0qwxXXSam6giYIJPRPEnWFGCNWJ/CRVZVYpHUGShOK5W6RRq2BGZHuJIag/Y4UfVchljgVmGBCgzGiFNZ/FJG3aZImcYRAAyjYFfjnZfcSIuQB0oSRsYb3vgfuDGTkzTOG5l17KFOkJRcnXQJBiCOkMWVejXhB7RdR5sEiZPIMg8GCBMWHX0sgD8VJtQdZhUJha4mNNwbkSyWJE4Y7Vd/cS5qD7wUR4aOz6w71Wm1Yx5DpFq8kRX0mYA5Vzo9QPhJQaEBFV8sayDqBgpRKkDxHsEbTVcdGIqp9iPwaBPbH7AR5zrkryiGoh88UEV+Nn3OIDKFVwJxW8fuUVB3E5xWsW/MPSKEVgAre0DcDxjHicSWGSNj1hQEvjghFyXJ0hUIFOi2FrtEjry0etIQGvyiHkFZyeJD85XSl3ViSqCq2qzqhMgVBHykQQmgcx1VbOgaREKKlzVGh/MWZNkmDBTaEIkXAblLhNA65+2ZHPxEWokmD3KS+ADghsqPjFlXElUEWFiR476MPH4YrmIqhraxkBm5AODPFmNUJeCaSdY8oKKG+3i9A6qKFpRHUBFtV5LtkYMgFBF9pzroJHCKnCp8ONVJL6Cje5Euar4YmVpESoYQJRn03g7HrFgrY9gQ0Bz1LjYJHTtmOkbjZrghh4ONcbUWMsnwpZVDbPtQLeEmU6iAE6d4qs6SIu5TuI6hIud7CDipmFymgiIgVZT9TysUUxoCV2GRiIcztrcGA/h3CjmolgIJyIW86ioBmJuDOYinKvjoTbHoq4S59i6PK8IvISAkKr4lXRFo97UxGTF5Yqe6uzMqwyMF5rrz85MV32SzXdmTQ18Cqs4bXlaR1f+gq+CVDykr4iYRuYMik8L7QfOivAdW0DcVXNW4Mccflhw3k/wSTQadPfFgFLURBro5CAAwyAtKk4dGAZD+ENNlCeIUalw0/2YNR7/1GCgi8NjvuIl1IR0qjjtiQtYsq+mQFwtQiqWIBJG3AynJ48wt3V/LASOasSVByfnuVQNtoXZmjDjXBwjsKG0goEB8LGToxSoKAjkPHSdY5qGU09dRWwuFYHDLAI5HpOtmQTtwoOg2J3VRHnwxlQQNSm4ysXYqwAK1ije6CslRCmgkzZDaA8UiY8wZIkICsXwvB8XoyN6sQ5p8cFDWLqr8Y48ymgSGuwxNVJNSkAxSxyqyBGOQIwtir3WgE8FXaV4gDkF4sEgarJdiFFb5gtc3jk1dJY2sLzsa4EXIANQ5lQP+bhK1VGRT4RAjMSs6YFjDkyshAgNIAsxM0SDtlexYp4dCuDpjGlA3Mx4qcSiNdWbr2k0m0V/oiKyocmMOG4k4pEy+FHywETiaUDLWQ3HVxX5xPQaF6ZoCj4e9bj8UEHQUIyHNdFl3OGyQ0GwVzlPUVzBwCcVjydigQYHhvHb7GhNUvsF+KAYoZpGblgJasfgodqa7wN5IQAAIABJREFUVUflIThLBRPRBYaXGhBeLOsgAkwqmM8iWkxQa5QbOiqQe3M6Kzq6UGAMmAc8ejkwGo4no+bmE0RN6Beyeo5KGfDhac0PA1XHTFCiNsw1I34n+IVIpdT8J99DlzdGJI6OI/pqXCQ/TFA8RinBYTafc+E6xxFSpFFQ12H+wwjAQMJDaLA4eRg5JCxgHHxepa7qBOC6gdw8nzpe7PNDHJ+GxsUniqgTpi+TQFFqgZxQkcwK+YQqwnbFtRxBqAgDOR+kkkchulCaiu9hwNzlunMEhOK8H1rRXI8wamrkfkUOYuv2kQncYuiyZEvD56KoahwdCcBgdCgKRl+uyAgTM/HgrlQt2Xo91WQM1K1I5IKNt0aI8wM+KnZZoop83QiiJi/u4TFIoRlUN4WOqx46HRINAtyZ0uA/YOJXheXKTWNEy+Asjxsj1QQ1gkpMHWY026HliliXo9fFeppmKYPD3Fcuow1EQTx5AC1mMrhKUszJHd+zYEIcD8RyXpHPSNUBpEjhGz/U8fFxQGTABg593Rpx4GOVTQQNoBh94kDzMC+1rGsEzsBiwXXFKS3BimpzI/pcczjSlAWbNDxxAiHhJBNYdaRheB0rQasWzuQrAAsMCNGJdGcmC+iOUL2jtzulgBEwWATrgsMyCU4YjAh0AwgGSJoS/NXM52UDFd7MIDVeT7udVjeB4+tDZJb49/mTXPU6i/0dxX4PfMTWaQyjQa6OdR2zzNmsl9lUWhkX78Gy5j+bO+yqXpfVM1gcEp5xxG4wqjzVfmI2NaO6hnO2p/WqAIpHntRMVe+Zgr/ciS7fStHIKUVBo3XNaPky91T1zFJ8ai7HjVwhZoX1j4L/vaE6NOx1OHiMs+m6eCnuoDF2xJiAUHZgYpXm6/LWDWjD1aqj3UfAF8sVBrKzvT6qKEKFi/dM7zE7VTaqmc7xFfIeKYw+iDmn+4841Fvh9Kx1+mEeiyoIoyb1mdSpMW22naVusEfiNiQhTGSPpY7NcrYtpb0xp5VY1Oqh7pxC7it6u22vk6qv4wPh+4RNNNwkymlS/Q86rlB2WXW432v3Wh97Byp60Th7zJg0mLZ8erXGVGmRw0e5Fc062XkUotPb9OxmNV0OX7sUAPJkibLTsx7zoDvpa3l/Hs/LtsjExVHPEvG+Rca46oMpdiZb47muowXNGkqzD2w559aTwtcJcGWzPOWTT/dDj+dK3W0zQ3KXAVfF12a7T5bTM21Ef2c223JZABWS/+9yaZKxTbrxxnS6zMNXTmuAqqb0u9XKLsfJUWVdYQ0ER1KfoYpKWvlw/ijEOVf5vStZvoqnWBuCQ3ekiPqcOrVXnUpx7ZezmTyN2YuH6GTCZ1+qlKyquv3K4s0bS26l5RQrnqtM+Y89n/3KzraUQX7/8vHhnAvLQbOOcOBTXnDUv9ndW6hqd10687pNU5HzmUSsfZrp/+vj/U+dzizNeu9fVZHnJmDrMPL3R3LjBfuWm1dt336l61cxAGgCmNN0NXXPPTsffuRof2/6A+/OQ+AXWS2BczpF9x9yPvv/znJDeUeftznnl31MbRUCBKV5lT8wqf5oWmvX+PtXlds04rUuYcDWVPlJS/30sQy4AK9JpbYZZqTXgi573LF/XK1mFDIytcr0TfmopwIOpOoc7zxcJWwzb99MOiqtXUZqg0j9ITl3SrE6WWqbtUJ+qgK3uNTfkT4Ky1NxxpmcjOonAPBCe/rSmTaVOGr3uVXRy3WY7D/MdEcp5ZXxfnFgtvUySOeprGect83gC4dSo14OvJSA8KJZBwNvxuvosK7cKrYvWoBDmG5Vsjuf4txV86vVtpWY8z06rWI06E/u4ZVxnu5gK6+M2QBEv9JVDz9JvCrtWEa6LsE8yxH/ieOxKHLuWVY+C0tdjmxquVoDHKMembL4i/BHhq7TSBc+lWo1dkqMCj/skDMKSaXNzSJ6lNWm+qxQ8fYqnu+NXMZ6hjE9dMt0wIluqKcPqqNHIL5Se66kauBENwNuRXKv5I8/DfGJnl2jppdhFmnZNaSaU9jDnClF7zA6tsRs3FGwANsp7KIwLQ2s9JeswSTssoo0QzuyR5keY5m8s+EqSR6hat8z9j0JHeesHqpetY5WY/jwlJHasd84MspyGWvr1WIzpJWVcMDVqcn0s8/A4uIv38i6BuNVdPJFdewY1006dBW+7CSNdIzw7Vk29rTi+pWNl9jLlypOlA8zjdTBo6kXDoE3X9lyFctkYH6M1gUTRKWS3oWH9NT8KrVtVaI1Tu1hpQmtJ9tz97LoVEjwDlb1J758nLm2lhnRsusw93e0y+Auwy3uZZWzPJMt3bqt9WodGM89vEuZtZzlg9aVlyqg6si5ShjUKTOzZ79x+BRPp/jSq3HzNtJr2DSNVGboqaepz5w1G7yBJdHeBxrD0I8d1I8f4YZRunkry5j46Ld1lucwaxTLuUd3OxWy+tXpZdeZThkPMoXAGDGy9OQO+8D3KhATdr91ROtNRZ8ycvQVWNmbuOe4W/YHr8stuS3vllpXHaBiXMsoh78+M7PfAibqm9bHDDKC+ej5/c/PTrGbr/W3b7e9Iq2/c1oDCH61Nn7PPeYjO7WeHnb3e60gdm4GXL9S/PhB9f4vZtPU8W5aw1d1YzTbLBIulrqy8zh97jTJGBrIk9HQcWtVEb59OmF5D76oMK9y+Vp79dJor2GXGan9x1N7D3FTowNXEj0Tt5GoEK/Czz5FHddZudpZuQpC3uhpWKxOT/10tzYxznLt3tqrYuZGIs5479/BiWtWutKlQa5IoSzF74ZY+dOOOaOQtNF5ZevlBjjTTzFmaepASr9EHJaSrJoYjnfQ8U6LFw5jO+xlwUICQgqLoFUlg3e9/dV9msr8yR9/7YFjjt6WgshG0YQ3gEsiROyqgqfQhLfGfO9Cr4EIUJlF2CU08yFlmdX6JhUXOxLniPMR7zjXnOHxNYPja1zdll1wzTcOLd01nTvX5XTcOXGlLwX30Aabut/u3lnV7JGZ5WvHL3U0iQ/lum/u7d9zrm1Us9PWiyubr9aAMu5pekfRXH4S/rKPLnULbRRWxmaPDmhc3Rw5o/dOcUfXX9hE/LhX5JjOcwV/zQsWZ68pXbLBHrKoG3HBs9x4PH14Z+Yo/Fh37BrdS8mBnMKVqlHeP7ITYuaes2s7z63wNCfSNKhOYdqZFU+X26bSpc7hI9vQ1lttFG7xdOf06p1l6lxlLb+hshp+yP5lhuvfbHvugHFuwG97Z/kK+cAbPnwk/v9ue/os89/Wpn+4OzXli42nJoD5s0ulH52ofqPkDivaH7N1sm+IzSfqPlr8R3pEpew1xQ0Qo1bBd5VU9Ejm4K7M8axvbjt1rS7FzCJC04pG4adLnir65LfMrjcY+Rkefj8HAfqvi6pftgufd6bbqPJHbG0fMSLvUQlrpBPE+St6gGnu0PiaoWRrPDzy1Flz+tK8f++bDreG+QIodxzt5ntXV6jXNTnSe+YSucvwPIFnjI08O91+tpebn+3qlLigImCo/+b01HHPuyuV+XC+fZr7kR1JIOhS1E8VZ++tlLupdvPodRoPjkY2AGXm2qQ5/UTvriond3srr3b7S629D6pu48Z3jBPf107luP7pzs5+RZWf4EA4fczz3j87NT2r/eX28bvvnCKzjc+jIDBK2rz7ftD5R/f0tmX4N193dEl3hbQYvgCFlyz99vtXjhX1D75q9L13nSRFvYUPEayy3h/+2+p793Zs6nYeuKogT1CwLlg+ff2TXUfPlt/znmv+5I/vJqQo+S4wpto+8Wdf+dznnly9Iv+DfxugwR5flETZ84T1jt8ZY1n171c6d/a4JZc2GzY4PG0G/9vjxmdO6/0Gf/Dq6W4Dn583VwaWr2v8xYK2fVeHTf33t+XfmspGei3osn+zSp8tljpVcsWpazJuRn7IBQO/olX2LNkxS/w384E38qECccMPLAUgBpH2D/Tws0phid/2tsJWT3IT4ZYq9b7U/qSik/GzlRPHS3pwvLgJRBzBV6zKd/TopKqNHLq25XID+Ik1O33TUif71KNriRYxELR84hr+ssOs9yz47dKgf1mw4IDwYloHkbnjuENDM9t/jkbepBKbUepMofMrX+OsovVdp/ddzdyy5PJC5JByTzzAZ4/w/JB31XaxU9RKg02u6DvuIU6RDmylIzcT4BN9+wu3G/iR77Cp/arW1UVe23K1BtCvpk1OFPgjwLSD3mSQpRzftWvubqaSzCzfUSYvqCTXnn2T+OhLdB2EONz1x2ar31Mc1938GnfZBupYYnMyJPG5mTX2Pa69uIObGX35dmrkpECO4yeT7En36H2c22bX9Ub7Fu5b0aZBdYppjd7vV06qqeH04JsJl3w1CAg9yxq9l9plb+3VzmU3wI8WeYgQyciYOx9UzxxgHf3W7XdHHWcSjBkn84N7oOOs6zYU775RKVakLmOsLd325YczO1/wuztn3vL2uCiFcdPUTx7Pf/tBWBTcrXd4Sy6hEGe0vG0lVPTcw9rBXTyVU9bfDT0YoyKIEq0x/8B9asUtvPaW8pWb1LIVccH9XDb32JP5Hz3B0mbhTXf7HR1iq7m5LobWOFto//pXhTVeq/ddk2SN3skHvIlj5oquFX+9mdnRrSTclC96R3//aWaX9I7Nqa6buC9ZI8zySqYy/n1/dj9r755871tarwrAhZB3/99f185NWVvXz7zt9mi7iGhaNtv+wMPZHT9l+Ty//O34aRxJ1fhlkcJpuvcb1PWsG17trLmM2q3WCNNBOpve/bi5ewdPZybf8xavPatEdskgrtY1fXy651++US7Q6383v+VXctYkq38eBYF5JNOt/PRLpUf/z9lUlo/8+ebUihzD81QNGuwxnbrT9rE/2m1Peet+uXvjb/bbU62rTmCMHdoTHz49+lDBXNmmffTWmBNOYI22z/70h+On/F//RfdPPl4mhfqpxhDAJWznn/jv2X/5srF8OfvrL03rqagRQRyba+N7fqL/6W935mnF+fXr2TXLSMluCcBgkWtPqV/ZrXxnH+nIGB+7jbQb0ccBGFlq/NiM8xePqq5deMNN5WvirDGbyT38dP57T7CsqazbTlIdYk5r1RHViVNg+79GKxXrqusqV19Ly+XwA0t1KsZTqfy37tePHWbdg/aNd8fPjU419dCXGa3mCiPtk2tZ1MHB9Uvx9em+fVZ2VKXtmeG3RmePGnDr9L3MnzK0dW3pWzivROsCq6Zpq/p4xd1HaUa4FxcYIvUlA1UUzyp1XvqRv/ybOy8xT506kVlzxz/9P5++to9ZTFW8yvjY2Nmxc6UqUzWYdkqzs8Wpc2NjY+PBUwDJ0C4A4CpLeIl4JeJL6JXrygKXCPxmT3VjUHOCMABcW1txIfaT0aG17V3g46qOq7gxqNb4oFSaF4c+hn9hwKmwsDBKE/o68DseXfERCGy+S/2KJDBgBbfka0c3PUVqdYhKrWmc+r7msjiE8lrTKI+lwUIV+VBxPjNWnkAkJkYJqLoi/oxFLvg4nMwwXohDKA8ehwFlGXs5BqH3K+j1I7jUixWpWUXR3mzC4KgkxeOpfJazEmfFJoQ/C/iQszb6LUmSEK36qfHzWiNaNSeerZVtzWpC+NO2tRm7NmFBhB/bHc1dBv9mOU/CQNUQvkIT5KuABXyrotY0R3GT0BVnw7DXCCtT16JeBMt4Fqem6hKyjVYk6uIlscrCAmQ51C+pVllxymqI8CcWipf5AAqO4ttaSVKRCyoSp22BrALDo6xZlua0YsXSoNwVu4ug6hmXTschlKOKKLjZnu+XLdty/BaEEih3HPxyJMg+XWDlAiu24kyB+TOsVMaTPyB42ScQDc54UQRRQ7en4NKCqD0ijOXSWbH1TvEkcHyvoTXWu8yTjLnJqmsD1hHzp2yuwSAKXgoMBmzsCLLrcyNoQNMSMQxSZFsNsUYBKoff0RmvPu9d0DjwJcLFtw4iQKdXKrRiS1jBKBFBHNKDedG38aMpzYglFfEEXZzrcit4WM2ttqIorPNB+giTGtb5ICMnAe3wFKg4QG1LBA7DwtqTeIjTkjE4v4dPHUDX1LGpU21CG+MffAlN2B82syoJLGRmdT74JlkFx1AMVsSEKprGqtLVGtb4MC9OnrpIdVULmghBNbhRsBFHRss2teIQyjGcEHxsm9rQ0dVWtGm10jhNOoeKwgPAgTai+gkKBR8QCeYPK8bSsLB+6A7Zojx2VB673rT5WKOYnb2i65eiGBQ2+MzRZaGqZQXWEU0VVc2wCdJVQCwPDwCDhDgWIqNDFAYqIqiipOaTOh+hsWhFoi4bN4SRC1TFKzPMnmV2oQlnGRS6ldpRUlb2klUkXA7xVRin4DmzfgwWPHz0GIzXkhOPZQejJ4r7Z36ZVmao24pQ4pfQ0IQxklKBlmYo/t+KszPUKou1ANB2MRosC+bNCIVufWMZ/0xAS/Q+PgsT1hijxoY1zmnV4UDzgqkyZhBVKrX3imsDVh7UuBIiH+GVMcVNwnqMwCVDbZ5AgkmGSXNdE0a3TS8kzDcgVBRasSobrrrj1o3FD//mR77w1S//xR9+7JsvjPYtG7YLk6T/sv+PvS8Bs+Oozq3q7W6zz2i0r5ZsyZJtWfK+YEMAGwMmBGy2RyAhbFkIj/DIIwkvCQkhCXkhG2FJQgiBEJaAWY0hDmaxjY1tvMiWrH2k0UijWe7a3be3qlenerndXd137thyELw536/RTNXpU6dO7V3Vdd749t965zt+46pNxbmqtXbbtT933bWv/LW3v+PtbzxvlDZtAqdnnhmCzziy0SH4yC0HHR4o82wk5AixgPj7APZ7HuIkxqZ4xCiBDfOcppUJAgPy1ctGJ2s8C1lImEiIDRg6+kBxiPr4KkVyhJLqIJIj5yMSJD4eQ0C9migfIQ8kLQnoWZ+EGfMQ8cj85pxMxOWIxZEqMtF6EQIhQngcizWRmGsfMROlk4gQFRl8YCTBt6T8ZwT4M3qfKMM3RmnLpEwUyslGpBMXlQ2f2Hghy1IeouWOLOcien0JKuUgMpEYFUcgR7DeGS+yZKmlH8cBQ6emsalAHjok1NUOFsXzk6OzdhyESiZxfwcJxIsxKjQRsdEym2fxcqBudMEZ5Yk0TCOmdjoqrnM8Lf9PET1mLWTI1sdPLuLK5EnqnC7QGDqp5SWXyn4OTySoC09czoI1rRc5vZkIw9fJ2ejI6aXI0trG0BGTma/FZ60XnnQSMYQ87H9J5jcHJQGBscFStEzKRJAy63dy0KlFoiYRQjni0BahkzOuoYj4OMjzloNeTCTFTJ1daossDl9OmoEjvve4oBzOlI8zxRNnO8MU7+a6ET+AUDz65MNH6dY/+8C7n3/1sy5cX/+jX//1L903Obh+1++8/08ulI/ta6x8z5//4a4hOrL9lr/7u7/YYO2d0nb/6Z++c0ufZyVPCy/REi3REi3REv100dI4uERLtERLtEQ/k9TzgpASqVhpP/H1X/uf7z+hrnv56/73v3zqn/7it183TPStL/mNq9vffs///fin/+73P3tiy2+++jpJn9334Kf++sOf+4e//uMHy9e85tKNbbOdXEYv0RIt0RIt0RL9NNHSOLhES7RES7REP5PU64KQkeOS5edcODx157ve9b9/73d+/c3v+qe1r3zXu1/3vOUlREd2v+9D//r5T/7Nxd6xJ+f1vsHC8aOHK0Njg/3KzGm6+pwBuK3zmdnoJPzUbSZiJEamuYSDTh0siueMUqbYuD65KiX5u6AXtkXwiJqIKolRKR7KizUPkSBRCVEh/ns6lXhanCcdFeNZWKVF6bMQY0CE5iJG4uOCnHxEIsSoCJEg0TIxdET5fwpI8IippNMSshwhEiRGxbGgHMKLdkFRHTmE5qGjEslHJMpPTsh7j/qQkKcXM3LFcxHJ6YKOIOHxlBygvN49ES4mkpVaNuWF/3fT2TkOCiUTQ4wpHxGL8PhTk5MOz2QTw1MM3XkiNkHVxekck9MNvYiKWARNRJXEqDPO02ETwtMMnKcbfBbh8Q4iMWJUDB0Sk0imhfJ7w8XKEdUQ9RGjFscTsolRHZ4e5ERsFD6BzEYkifZgoi5yohEF2AQ1kvqw/9PjWgyd1IQoiE3ypOUn0AtPD6buGNsvmjxEXKKEEIviScvPSisd/pR5zjz1uiCUZazXrUte/gf/8je/0g/eqWrf/fqnP/3dI+vXraqdqtHaw+952y+//i3v+KdvfXff3mnLVUaGB+tzs82WOzYunzzSBM9wzwCxobWEpGIWCuG4i8H3spIHzNnYP5UqeYjkKIT7oxEReV5mRKRcRJ/BUO7sPhMRD/wpp2OjQE4KkjRBWwYWKIX6SDSd5Q7CQgF/8iwLWZDgWk1fFJgxkwGHV29K4JcsrUykUmRqjf+ZBdCHcq8hFYzLGImocCcsfpsoQClnoAjXogXZV+jCJpLFAg3hm4jym0LLGJdQGmVwmRR8taYJmkTwnSKiHmsjRrJKyiopxcD+1FRSUYMu3JcjFkdQZLwWYbjYHTTMBA5NLUZFiEwtWiaGIGvMDgW4eD6d8QJcgReYuigkEaHId05Y16oxiUVSKlC1QCKwP1lgQQ263jLj4dZImUgJTcTYQA57UCNqEkWNsHAl9CNfUWgewERw77QkSYWSpqlSIQ4WwsL9qzWZ7pUyLpdxXxIsUKrgEvcMyJIrSKgio4qURlEG15p+1kQ1fJQUWubXpULWBOtFiC5kBAdkOZB5n8ZLH/OuMgNF/vGEb6K8FqSGfSOzAPHSS+UAXmfNLNbVCAEHdIyK0OP5CGr1T5bOznGQ1T+qaVRTBWjc7ZvPI/HmyH2CpsEdDHImpGjgHDoNHtiLnHD/E0ONzkM4pIK7GTEWEM1MxKgAuCMH3Ohlqq1qse93RW0jnaOsyXCZO/ToafBL3kMTCbEdBHIkSFrUx7dkYCIMPKx00oiZWpIo6/JyEB0+ZkVMVShoAayN9mCi6Is03xpp+4SBflqs/8iraUogp5s+i6qNGEklJRvFsB3B13ILFhkStO0gkCNhWsjMFzN1rBbJvARTNvQDQxOBs8Gc7Edy0knE4ZuI3xSqVbBaToMFyuF11rggSWXBOHETcTlqWVKywMKh8P1evqhko8AHC7jmGkllWqxQJQkWIlV834FQtYtlWqqkwQLLFaoVwpFAlVFRRQUBLJDVIp+rIGgSQGVDuy8GhrLMUit0amOnAqcRKzLW0HhXmQEt1mDFogfEGizc4KDkIaqNYl1NdyAsSejfsgA8va7angL17HaCNTzbsFZc9sE/e0/5xLc+9fkfkvOufdsLd/zbn779yyfP+dDH/2L2i++77fDmP/zDGz/6q289uumtH/+Dqz76u7936oLX/9r5k7/xzg8caSrgnjesD0+fJO4HfB0uvgYvb0crJE7+RKeK3H/2ppHsjNXWjNZXu3LC8QBnA/+BJ8b3N4vVAbfvsvpW7uQ9QRh8bbn3DeyzZXu8tWJtbb2jOPFLOxDUAap46tGRg9XSnOwUrOMr47EBYUo9We4ztBWn2V/2yXFPL2NwtxUTxXhcWR2fU4aa1FGUY5uS2fIJtKYlnayZsCjdba7bYI9a2I3WNgh2CWiRqnuKU/sKJ9kva05tU7wCdwifILYItFXz2PheKnlD82v7aitEp3YIppXy7Mr97VKjYPaPnTyPCj7lmYnYg7Or97axs9VasaO9up10g4G4SgWq/LB8ZFKtDnvlG9ub+fQ4ReDy8Y7ygSrxnlVWXjugNUjnEhGfWP0ZkPAn6vYPTHdMkl9F1ma6nSgi+Sg2bsNTrJO/1Niwxhm2sRsvfd9EjxYn9xeni5527sz5bEmf5XZCNlT90LJ9hodeog1cpZRbac9vtB9Ldzr6HU6TzfxvJWuGkeo7Z4/Ir4115HwGT1LZHa2tGcuvjVPjT86rzfUV8oGrp8DJXoIBnOy1HPnt319tYa+/Pj40t04sMpa27Cnz44ebffNDVH1Hf38imhPmW0kfbDWnXffyQvG15UqTpqsaAXcJ0ucN/ftWewArF85vl2Eum2Gihtp6fOhJh6LrvZVbveE2eKHsKM54Ski5Xzn9gDxTospv9vcPY9FND/RzpzzvQ0ajqctvuq72wsubtp72Q6iVvTse7P/wd4bKBfonV5zcMGBbcMFnRwjjZquzeUt5590rq4byyl1zr7r8tG34jgA6RAhSi95ffHv19470bep337etJfZLrOK1Cf6dfQOn5tovfNG2N73xetsz5ehSF06eRzW59JGPfucb39i3ekX5A+8eUdW0H0KPwELxkSesP/6beVKUf22Vc/WA1xT8EA4p9F+nla/MKiMqfd/W5qAa3P0WEdOwpKDDuvwH+/oc7L2sXLlOK6ZKzS+yb7XNrxpmv4w2z5xfcIuZbics2Tq47AkdkavpyNV0tIVc0e0Ea0SsBR2S9GVe6Vn6eQTEJ4j3jd6dlX1YQbV56/S0KbphxOCiCa1cVe4bVJAtj584PxEdo9Nr9npqW24MSyfXwC3KqbUfq+WuQpZPkaH5n7AfwrNsHISZg+O4Y2Ot667B4Js+3h4omzBJLb3/v75LqS0PbVeGtoKP6tilHT4bkjV3+h5qnKTlUW/bdRlutTH4QlD2fgc5Jh7ZgpdfBDd2puclBMkFOnU/aR5nQ10/ujwZ6xMrV9VG0zp9lAntwxeqaJxfOpqo7BIq6HRvG03IqFQpXiXcc49ADlZcb153HpAc191yibd8A1z2GM8aJUgrKkf3yMf2sqmosuI6rJSSeyLABH4InaZ78vuUOtrADqWyBe76E471suSs+Xs8a0bWxrSRq/ld+ymSmG2t+e9ju+2t3epuvADZoqlZ11NQ9t4rz06SvmFr93VCR8gt4bmFB++SW3p7+wbj+gskI3k7P4LugJQL5f96pLj3mDfQ17r22YmrL3xipa+qyulTlfvuZUObe+5lZNlawTkeN9HZLv4+AAAgAElEQVThR+TJ/bRQlNZdjzJdNbLFZLvqTf5Att3WpTvb522S2kmVmD6lYumxfZWHHyeaql99vdfXhwU/hOBkz9Ar37uL18bzlaFtebXRO32P2zilrehf8eYt1Em7nWBNkBjeyb/fT5y20rdZ67+QEvEkNqshBav2ADGOk0p/48XPSsZywqD5wNe+p9Ra7XPXta7bJZnJKoTARCxrfXczUx8m5TI959kIvOwlWLjOKtJn8ZEfYNezLtjtrNkI96nGRRFwYKDt36Md2EsLhcaLrvEqJfBDmCBosHKtOXT7D9o63vELlc3PK1rNtB/CQj8+dGf7sf/QtSIdf8MWbUUpbSKo1NhrOqc+csBueuueN7Dx5mGn6YntVemTnvj47NzDurayJL/uYhhmUsSs6hDyLw/WZshNz3Xf9Ma2U8NysjmyHl4doh/5aPH2O9UVK8ibf6/JlkipdsbULpXRgceVT/5NXxlb7k07yLblqJ3sr1jqFU36rwPS/UdRX1F93U5UUWF0TGSNvzA+1XI+/ajsOa0rLmxv35QuNSiyQunhA5UHHidFVVp7HdL6hD4NbIQcnRz/LrZsa+v29rbzcbudbke8EVXuu1s5dZIMjDgXXJ/hhxD6Rkd7+E6C7VJrvNJYS+ESb6E2EqU1fLRdnJNxpTB2XTK2Q9bsd4nXUuU15cJOSkUvnYTV6ra9x3KPYlzkY/4Zpp4XhJBxybNbrrr5FW+4aQzDfOC+L3/qh8etIjbl1Ze+6uZr+mS6/54vfeobh176tg/+5ovlb9x1qCy37/jcx59sVPrUjMr29ImCi4JsuZi/R0fAQ0W37BFJMPMANnHmFJHEVwFMjujlOSJ+bSHIkUT33SFRrgoCS+bzoPDdT74cP0uIz9tIeurkx8Nmnb8qEz0Qxgn7CxyYyOUmF/AwEvw0dohPTSN9UrL8EH4TFeTcy6/HCh9nXLiPHAovU44K71vgFycd3yHMl2GIZ59nLcNIGNabPBzylc0DueHZ9/JNzS/9ghiXj6WZPJE+WCI434zEk0EviizwMCfmjtmEFhT+OL+WNB0fElQPrqyT0zoQX4MhqPbIS73hCAmyRv0GwkyU3zkkTBSUUUT+nzKvkAj0yciVTxhUgp+OB3OJDDsyORK4pWUSbJJee0TEntNkUNol2AVvF5l8WJUJW98RcEwizKVC0liLx9hlM05HnP8FpGiqoshsuLfamQnx2YKMtSIo4hDui1iwEeNRJVjwQ9Yyc86fkGAbFrLm8JunRWLP+3suFIolt5ohqD5+kbEBNzniRkShhkh8zBGdEEak8hELLmLl1TElyQ+BPUJeWl1UCjsiJsqvRCJBYwx9apxJWtyCEDJ71o2D0OBTPs2CcF67FH+vgJ/ZEhuEHwIzIf4byS2jwEkXjBX5PNAXgh5dyhqFxU2hXom1BmIw1CsuJ+DJJMzZeNZIVjX28+VPOtPu9ZIUuIyLH2sTCFoDmIirlE0YujqfJas4UEIl3s1lE1s7wX8kp1gRyIE9EL4q6yIHphr+HDez9P0/wyLj/UEeYX9uiv3zfxk6UZiy8LS66RNmjTfznF4e7CdDFLMiOKLKIgwbX/y37sUR1CK2TkvHheS3DkyJRJIr2Ijgu2E2ovhmzJXDn+U8JHdwAiF+keXrA0Umw2hJXL6KySL/3k5G8OIwJy1GWOWtzIPjG9mWhsU+7+XZIAUOWrLJA99ByHGxzf0eZRJsbcpsKYas0DNWiigM37Sg8f6P6ZOpEoXX3r6JJDBRducAUx+/Fnm84WeSHNX8HCP65Dd8VmR5cqDG8gZCwTtbRg3hOgYNFqZCWfNNHgJuzngiNF8lHHRElPefmD+ZiIdKBJ2noMYZokUsCBGoKyFq1eabRGItiJYGhtmSnvVayDHm6y32S3loCDfs5/z6x971rAevu+n3vf5lQ4NDBZgvpUWdGWItL3CVLiaAscc3u9n8m0GM54QJn4Ijagt7Xz5hfmKK/0aovKAcFPktTBJoCIckKJtjs9+8nDUqqwZQkRG4EYO2no7nxKqWwg9ZuaxBZM+fYOtGgbqJPIn7NhQnUjxQ5nLYNJV1h9nrAgy+6TE3kYVFX+lB5S9wEzFlPDCjWBwQosC+OfziO/cTieUr1IcQtgLJzD0bckMTWdwDnkiUL9JUChs6JqUpT/ERT5GfNWG/GDmv7EEOhjPJIId0PMWleIoSA/TKFuxjZafFllUFBHfOG7bUtuXsLQ6K+0su61VZV2lyt/QiEzNRmevjgGtkL7XN6BMrKf+UJqsZev5oUeEXU9sO1k02n0/zQeqsORfh8AWzjk7SDD5R3oFX+GIA1nHQ56VVorw2yrzITP5xQ4rBJwxHcLmpPcnKqGhABZmWZCisliN5GUkBsU53QGMLOdR2pTbsVWclR3FF88DUHm023JxOHvUPqGxMsTzJzF6fM8Jl2WNdIDO1LbuZHIiXvgbLT1ZDCD+GkCpbaFwahVMsLLShw9gkLhrZn2wSMFCGtZUXNPwMkkJTOzhXH8xPyKOwoWWs5PzKzxs+gvlHdloIXmFAWixTbnITPiKWNRVO9kDXCX1RDvFT9/CqyAk6kATx3LMOhNXqLu/JniItdkHI6KwbB1ljDVylC5WGKcvPzlHq8n2ttG05UX4SSYZ3noE7NZEwnHmDuuqCK8LucljNcvLksH5F9g9Z8b45ozlwOawDUyDcs7JbHiNWCrIK/J4Dc2dRI6jECmxwsd+InTt1hnUlP15IuZw8gsOlEpgI9tnSkb6lfRPxuXxuVQedYdpHkJdnIgxH70EfV3CoHRGcBeQmyjc1azOs/2KmZi2TzeVd0UQwzaUaHCRnv0hWromoBGeS4XHL63iKS3BQpMkA1nc5uXJ8E7Gn3Tb1rKwlAQK1VfgyBPwQSpEfRYFIoQBV23WRyzeaUgn6XYaqgrsD1slZmbMyIFLQWKmyWm+ZGdlCfs5KcLSWVdXQRCIfMx+c7w1qY96MXwpqI7jt62IibmpqEWpnmxprMi7A0UpiejmTF16py/AWmtiEwNxFkINAlFyS2ZqQ9XmtVvZCjkno7/Ng0egQ2ubbjKKpmXj47AE6EDl0yicQNHyisIrN1sN+QxNUYjaBDxGgNrZb2Rai8IIVFfrAitA6shss39aGE6EUijZTEOI2An38hpbfYKGhQYMl2XN7RliivOiZEC+/wcL3NN0bPuINX4JpAvBky6GsA/H7tGeAFrcgBCWwIiO3qZuFcn9BIg4Mg2CQ8GAWMXV71XlXnL+icfd9T7K+z/PcvOJ4esTmKp5ql4fm1hJhDoHhHKNTG5tgSy+tPqo1Rimcz4yz+ExSe9mUU9QrbnFne23yBGfAwiYoDxWPEdlVm8PF2jKSLUe2Rk/a5abmFbbr65PRQP5spqo0D5SnWEdXmF2pmJX08tKXM3za6atJnrqutkGG1WMiMX9ubarGicHjTI9N5oplzqAD67SO4v4MbLIwc6Iwy34Zn18ve6o4LWbmcxR7evgoW/ANNZcP6KNsupaa0sGAQuWZ4WOGqg94pYvAROlFCIw12P1x6TibgC5vj600x92MixNA7Ym+yZraKHolljVxVYDhBQo5NnTElpwxe3iNvjJTDhu7jlem5rRakahX2Gv9Opfg4N8NzsnGw9pJl+DnqJUtcqGd3Flgdi9j6R7HeNhrV7B0kzRS5FtgcR7KP4qbo8630DxbErxwxL1skOjJW+NZV9ynoO/V5G9X5YpMrnZWVpCaqkWUr0515NytntQt+cat9eu21hwrdfwQRCkq+eQPx/fOFlZq+GZlQMw8yyzLyJechoG9zd7AhR6cFhaLjC3OH1BOH8P6EJZvLVfETgWDBdDnTH3WRJdudl92ve2Y6bMScK6yhL52j/qDJ9ShEr21WNGEHUkKm/BoyvNuM0xJ8jaYK8e71kZWdi+UhitwIjBtata91ZH3TTpnOvKL1jeuXtOybDm+2c4644Lm3TtV+cqRwaJM37R9bmXFgVO1yezJmDZs+UOPjTZt+bkbGs89t2qDqROKsx5L1bx/e3T8kZPF1WPyW964Tpync5+35CMfm5jT0ZUrjZecU0/pg0KVvnRg6P7TpSEVXeusEhf6kH0kn8bm/fJpVuuuoCPrUdmCfdk4Dyoi+ceothc3y1j+jZvN/iL1ku95YKBU0Mk56cPfKEqau85cvsIecZKl75t6Sps9XpxhzW2bsa7kaeL2LwtgTeyJyoQneaP6sjF9mQsHj9O1iEk4MXDcKLSwXXBnRoScIajmEtHG51zJHbNGVhsrMhusTJVjlRNV1mC94trahmRsQCy540NHLdkecwbPMVel8uUzsKwdLZ6a1qrsF7H3eDr0FBaEoNHZMw5SV1IHtYEdVJwbsYkKMZ36o4xHLaxXC2thDSaUEUaqZT5OnHlaHPDO2Zm1BQTTXOXgQ5RYqrZGLW4K159xgtWgZT7p2aexWvY27E7G+sRmRQpuzsonHmdraa20VZFHhSOjIMduH3LtKSwV8YpdMItK2w7sj6w6nXmMaUtWnkcHV/JpVrwXI2x2Jc0cwbNH2bRPHtmJ4Tyk8GqDmcg1vLlH4H3FwCapspb7qU9lDV6KePOP0XaVloe8cy5C4l4B+9OxlUMPwQR0ZD0d3STog3yV8Mk9qDXDprR4+cVCvrgc4tHpH4Ov88FVdPy8XDmn96H6SaqVnK27oPtOW4hNHBW5Ma8c3oMJNS/Y6qxY1vHWHfEUtOK+Q9rR42x9Ze6+GFZQKZX8o57NVvmRR6hDyCXr6LnjyErKIXCiHe85KT18AhVla9vFtFjiW83Jfg5L2GoX9z7kGHTlVX0rLu9zDJI6nwHT/QI+8pVa62gbj1Ral+7M2JYBUzuV+x6WbMtZudbZsJm7RU+biCpa4eAT8sw0qZT1q3cmYzlh4Oq792G35qzaIe98oWIZHf+0PjF9ChW851vuxEOe1i83r9oJy550JaJsDSPP1yv3Pw6uyResjbJm7N5JikXY4EpYiJta18sPP8JWywNXjFV2DnsGX4xFLExMWdYfrTbumcUqHnnRGmW0gNy0QghO1brzX55kjw/tHhi9Ki0H+aJK0qnbZxoH28Pj6NWvq2dWRsfBn/rEYLtGKtsHBq9bni2nLNfumm7vq+FKsb09qzbCMkaR69XC/seYzdvnbfOWLYeWEpfFKoymaUcOqcePoYJ21WsUrSKsrPmqqjFNf/hZT5Fsb/kWOrwm09R4bkI6fZj1NmT9xayNZNRGScJ2W5r4MbyEHNyAhjZyOek+DVaDM48Rc06W+8poG586pQjekeloL7y6GlxDl20R9EGBSqeeQM1ppJbxiouFhHyi9BRr+AYdXEFWbcuTI00fwPMn4EWPWGBPmxa5IIR3KW15cPWVF289uueHB2fssopZpZYl1mzBUpIkY0zaRsvytMEBOLLPdKb855kmTCS3rA+vPrLbgzO7CcNhKjmaMXnO/VRxKic2laY2Uc1KL/fYJMhVGpsfNQfmRu3BW+q7XNjfSJCEcBs7nxl8wFWt8vS6/mPnetlytObGPebwdMWpvHD2ikQsJ4pIgWoTxem7hh7RJNx/eIdWG6VK8lMZmKkV9A37jGWTil28dPJKhc2Ckg0LJkZEqRarj6x6wEXk6vr2LcbqtmQHJ2c4EUTKpPBg/4GH+w+ViLb16BWqUxIP8EhUahda+9bdx9a6a05vWzm70VbsjHkhUQ6u+1G1PLfCGXpZfbeD0x+/MRMZ2P73oQcsyT6vcc4FtfO4Pmk5BaL+cOyhE+VTA/bg7hNXiFM6WA5j74E19xiKuam1btf8jkw5RaI9MPLo4b7JIa/0y61d4udEwEOVQ0r185U9FpHeVRq9XulrJL+2YnYfwfJH29UvOPVRLP+RvGEg69u/ApKOUPN99GjTkd+30X7FSkd3wJVrRC5bEKr0Hye19x9TR1TyVmvHGCk5wnQfFpZS+8PFx2ab2h/cMPmLN5xATS291cEeKjm/9vHzbj/Qv6OC/7y4yk7XM3jx3qTk7cbJKnaud1e91N7QzPpcs4+qnyrs/5E0uxZrHxkZFTseie8UvLU+e6iGXnu9/d6366gWnHXqEOsMhugHPlb++68X1g7RDw+OspVzqoNgVaoi4cds+x21miI7V9Z2nJtTGx/qP/Dj/kOs7P5YXj+KtNSeLYX7ePAJZL2XHqka6vuvPPmKnbPIUODEakRsmVl2/+PR0XfdvapfI19/0ZHVYyZK5x6qtW4oP3fbOdMt9bevnnrLs48j3d94ixE39W996dwv7BnYuUX98pcvheMrKZKwY3g3vPj+IzPojRdUf+dZJ9L6oECl935nzSf2D60toF83L8qsjSWkPCnXPqE+yXL9K3TD5XS4hRIf/XqIDiL1s3jydnx6BCvf+/O6OgjbMKnxCxXpiUPK898zoFSsy2rbtunr25IlmvqRvkMPDRxQiXrj/KWDTiWjT6NSSzFuH73fkZ1Nc1vOmdtiqRkNXyPqj1c8UO2bkcyKuX+jkDME83bZK289bMvWOc0NO6vnZzbYAtF+NPrIscpkn9N3yeRV8diIGBtr+E3V2GysflbtglS+UJi1ewafeLJyjAkUe4+nQ09lQXg2jYPwRVZhVXnlzTS9koFVE3XrxtQXKWmX+i8v9F3C1ofCJAO+tmpVv+6ZR9lE1rr2Fv6yPFlrWH6ddvGuz1C3VahcXBq4hhJDkMMm9yW9+m3HfBIXR52rXpmM5cTyrxbx9EH14a8TBVcGb1ALG/inMvHkQI7R+J6tP4qVAen8V8KWWtpwsG5AzRPkwG3Ic70dN5DV29lEKjG/ZBNVrSLv/4F06IdIK6sbbsFan7Ag5Cay5p0jX0TEkldcq45dQtjsLr26YPNCzZm4jTYm6Mha65qX87ls0kSSJLUN7bv/jmwdrb+cbroWfhHnzmw6+PhX0Mx+VFkubbtFyBcCsZ5D9n4Wteto9UV0y/OQkymngvffgaYeo+Vh44ZXwqaJuJBTC8rJo8UffBU7tP7zzzd3bMGpzxEJIX2VgTu+13fvg15/X/XVr6DlEnz3HCdWazVVnT49/IUvUtPzXnsJ+bnzUDMph/WfgwXpK3vkLzyC+tXWjbeSoSGUWnyCDRWpWR/45mfbVbL9jcvOf8Oy9pybGFD9QuuXfvCuydkf1vGG0ZnXvhz2AAVTY7M99s+fl1pN64Ld5hXPxoaefqPJ2lqxXLnrG+qBvd7Y6OxbX5aI9QnDED7+D59rn2hf9GL15X9cbM1T/yhmRMRDfaP4K++z7v93u7xCPf2mW2lROPbNmnVR0yamRj7xdYodb8fzyeod3WqjWq6++lZ3oF+CvdYOCze1os7OD3/+C26TrHjDOaO3bHCrFmyWRiwuVYa1uS8dO/XRg1JZXv8nO4sb+2jq8BJUauxU7aO/9aBTdda+ZtXGN6115u20qT2qDqpP/OGBk9+pr9+KPv6ZKfG0ODNq28SvvXV144Q7+sJVq96+zZ1P6IMClQonPri3fsektKyv8cJXwba8WBsLBeXERN9/foWZq/ncG+0tW7GVNBEhtFwp3/3d0oM/Qn2Vt3yyUBlN75MxKxYqaGov+fgbLU013K3PYes9ZGeYWjp0n7z/+6y3cS+7hVaGhT6NH5Y16sp9n0OuiddchVdfmdVgob+i+79M6ocVZXwU3ZB1Ppn1/PYcuh05TbR6F93ynCw5vOHv/QaafgKVxqTzb013sD6xCsAavjnHejPvwpuy5bBa9MSd0sTDrE8TerMzQKmOrzuxAY+22t6ul/7WX33wg7//umerdouwBbRr1fg5GYyo3qjpbbfYN9ynuTPT0/PVZqvVstz0e5czRfC1tGJ7iuPBzwSIEmzvUolQ1WYrw0z4Ex02WJvYyUOYFiG5cuxQDmLroiw4pmQ74RFHKruCBA4mP1y5semaI9sibNl2YQHMebBrcuFiWm54vNOVHWaibMiBHIJdR4wN4Z9u5SayRePETcRWdEwBOwss3P8Ck8kRMxUh1Id0lRN8GWawSXsWdOz4p0kxHAelNerVKYmDrQ9ZYLTiaiGvgdwmchsx+H/q/LMKxqYTxFaDVQEGQ9gbG4yfpy7C4JcQsFZgOJLbUnVdsZIwdMXVVQe+WYMuJ6VwXHNfH7bsbAmp+GjBe2DIGs2RU+M/KdfHdpBbx60GbifBQli4xac9XA71n0qLIqQV7r72UhsXNjVmdpZcU6lbim52wP5kgSzK70lqtsz+bMYYGFqmYptK1YLDkIzNZHIMpWkoZhItQ3EN1eY3u7AhsDHvVAXU5535KnyAyeRYLhb1iVSy+N0/zERiQUTFYfqlz0/Mssy2BDTg2FNgxvkWdhvYTBaHwYujpgc7ot1NzcXA2fVkbAfRsXbCBlwl3QajfiY61o4VNw8+g7dQg/XZxFTiDR/zhp+VryBr4qVfPyFKj4PaT3ochDmpZ7LFXhoQ6J/ggo3EdGwM/PUO/07G5t18Fnw5MAEUHo/J8U9aUMT4s2HAaooTW8qKEgI50alU18wG9KlB1kAgE5tOiKcFX0ZxOZ6VlhDBC+UQh7pGOjYC9L2+iQzROGCfyERs9snUY+0+A0Ygh5lITCJCL3KCOS7FlpkDIzhNCsd4bEk3JUOAbkQrLmya2DDhZxKMDVvcRIzLclHDQi0BLNB2fUtj24IH08pw2IEc16JW1bXrGbBqbnCnFqVpbSOY3ERMbdfFppFOxYdp8IPEUGSQ90wYJiyfeA3Sq9SoZYCFB8t/togAiwnggdj0a3VPtRGbFli1q6mJ5bk12204bj0G9mfNJmawkvRabiI2Bq/JO3mQQ5ya49TdDNQcym9rYONgrSploxbcx00dkqFPqFJwsQ0zplgQYXHARq5vIzYEsT+F7ENgWBuNOlg+szjMhn/YGG5zyTd1eO7AsYTYEMHpVn70FPoToRm6iQZLkJUJiiI5XRtscCFN94bPbc3qbXa+eNbSi9szSYtZEILdLHXoopffOP6xD368fPGNF6wsGXq7MLLpxuddXVFciyiXPOfGC9YMN+dOD2259o1v/dVbX3zN5ZdftXG44DxjYyGGL0wzkNiE8P/MREj+LSyZWJQcDNU5A/y71JBNfFyUI+Sog1BOJLZLWulnk4hSE6MEnoVNJGoSRyRHTEJMS3xclCOqESFik/iJTZlvryWBI0ESMMBTnDNAFBjJUTB8UpgCfAIdk9MFAQ97BDyBZCNSSdC2A59w1+QWIYfpI+ciEiQ+HiHKPg6STsMP9HmkXkztmwgnjcP/jN5Ky6nYGKIDoguYOhSlyDgT0aFeMFGoQAI8JJIjlkIcIU82W7w2ylK6FCJE16X2YmoxNo4wtXQDzGyM6T5K6K9w1+QiMWISYlqZ+cJB1s4OEsbBHWfBOAgW8utXHBDYKet0bAIxOXnoSU6YnPh4B72otBg5QQXJxGJ4goaVg4jEqDTPf4+cRZpIkrIR8YhRIg/mw54kQObNNJ5WWpOEPlAaMr+KKgudOitqEmHBtICnh6xFYvhNLZnoVBDx8Q4WU9PAaKIEjpgZRcsE9gnTAqcbQmyAjj49mVqWc7EoOUKWY8WxmNoolkIcHTliQilT98KzQEOLCOejFzmRSkJUh2cxcp4Biud2AWLFbputVdf+wtXayc989kP3Gjte8/ytZnO+b/21/+d33zqmWS2v+Iu//YfP31wqbLz+j//sfy2rnRi75k0f/tgfXbisYDnC5z5LtERLtERLtEQ/VbQ0Di7REi3REi3Rzx71viBkK1PHQMt+4UUX3HfnHQceOX7fvT/aftNLx1zH8axqte7Bq09q1GZOG+pNr39n+Ud//0cf+djH/vpjB+dNAl9lLI2CS7RES7RES/RTTUvj4BIt0RIt0RL9DFKvC0IsSZ6pD2+77ud2rh/Z9vy//ezHXnbJisGNVz9v17Km7qmqLEsSxnAluloaWLteOfLY7OD4eg1NHz3eKmjyM/E1/Zklmo9Fkfj4U5PTI4mpPNW0Fn5ITEVMDq5OEGJTPL1QvpyOJCEqgTPOQ4SoKHBxcmguIhIfT8k5Uzy0qz5xti6ISIzqkSHORvNV6vAIUR2ekKmLHBLTSYzy0aOcuNpdsCBPRL1kDdhysCBDii3911OlXhpsLyQ83sHZQGfxOCgaTLScGCXwUF6SIhYrJx2+WLYFGXpkW5Chd7aIRTDOmTfRYnhETUSV4FchNuDpQU7E1kVOJCkdnkQoR4xJsSwg6kzziDEdlkVljfPlIIoXnhXliE+LksTwp8aD0iqI6nCmfHR4hOc7gnpIb6H4JBcw5mBBht7ZzlqeM0+9LghlTGqmfNWNt/Qd/vTbfuPdH/zgX73zLW/5tz3SS25+VsnTMUbNRk031XJZttv67Glp5YZyvXrKcvtXrqg4/l0ZzwhhDK6gshGwUM6TA/+VLQbHXJIiwA/sSU74GYwoJILv4L67qEgOOHnNR8iDxVR8RGe6wT1nDiITYYolKosMYVq9mgjDlW3g/zATkUpiErG0FpTTOa6uwpXAWWBsHR5cyEHkyUVD4JAwE+DCibOpGJXA32AGfD/gvj6aqEwYGMhhmdRISSVqEkWVsHCJi8JwwWlaWx/cFRSQBL+nE4qS800EcjDOA+b6gHPjAi1rVEuChbBwJbw+Wnw8AniV8lXqoTaKFs4wNTORQkoKTYEFqvz7dtCHyy0nGcrgT4sWFWAJ5KikrJJCEiyEhQemxqhclEpZKBbhIwwwEc7Wx1fJ9yaP8mujBj6DguwrvNQyIYU8RW75QrI4gkBw3gYkQQNJG9lHJEeMisPn6d7wO9+FEJyNzjeEPTVYMYkIMTmihAAdfX5ydNaOg7wBcd99IgJiK1UV/LtlgDvR8uUoKng4gZ9JgOerIK0e5CChHfjgzsGib4DgE6hMUXE5/iPcgVsCvhe+QE5MeDKt6LMcMEWmiZJysnk4W9xEclcTZesTqRQ3UVa+OnJwT3Iyy8sPDEXB586qSlVFgAp9T2lWr0YAACAASURBVMADfwoMPFAJVWJDgqZkI7p8ksnh3uT4zwjwJ2gFKTGLYqWIlUI2oNB475yjDyBIi3VgGWmFyYUmEh9PyAGPGEgtIrWQhSK3Iu/lxcdDxEyUXfqJ2tiLqaEdFKRshKbGmhAVQeNpcVNLBSkPvqmZnQpFmodAjpSvT0GKPmvMKouwOKKKLfHamOaE7Ee10bd8uix4IPdlyKkHU3falMjTaWiRHBGdvohfGZGNUE5vDTadRAyLkvMMUGi1BQh7dru06vxX3bLjO5+4bbJlmbrhOTNf+udv7nzVmy4YmJ5Qt7zq2ddfd/MtV5y7ZkhqfvPf/rH/xrf9yo3PveVX3nzumGJ7cKvHM0GU6VXU7UIGHM3wOajiuCXdLRoZKOlUArdpHqLzil6VjRTmZaMmR3LcbnK4czWKaF3R82DIbX9OQ1QrW5Qvh0+zDFXPhK7pbQWu2GKiTNmuCak0FJ0FWlLgH8LSDJM9IoAF2irPGsKuYptaS+Tx2Qj3LOcikmeiuhzoY0tOQ201VV0EC/ddVzNDipmKQCHz2MFuFzm+mzLGOScZmZiVjQa2MK/cc9Q9RpxJASywSYnM+/lTyJ7Kwglkz4CPLPhgftbBBwx82MSHYmB/HjTwXOiLYg63p7E5I4AFsigEgymd05WJ6dKBmeLhmVIcB2eKLNxwJNa7sCSPCwozsMAp6lC+HjCRewobYloMp+BycU+CWo2OuW4ePAqDe9PEE8fl/VPy4SRYCAuv69hfEx4XHvcx4bqnPLhBtMfamGdqhtPc1Cz7s6YyUS0erGsHah2wP1ngjKn4y4uJpjZRK+xP8uyvaUdqhcN1zV/FzTM5s6X986VDcwmwEBauM1NLyHHpgUPGwSwcOmx4BPSp27KoT6RSw5YZD0FILIio9GvY5iZCNeScROYp1E5hCpk6+KIAUx86KU9MyoeSxXFwCgInZuCSVTC1lGvqyPdDUzFTDBGaCjR8aGiyrWstsRnyfqbl+f5dWZMt2tko+LeDYqeXho96avhivqKs2YJ/wv92OjvHQbYyd4kzT5yagCp16j4PJabnzntuLQvzcKsnhtvtcHMeN6v8ZxJ6LZBDrS5yAj+HlGJ9PgtVrLO+sMXnNJh6eo6o+dDPIUXtGjLnkVkVMI/sBq99GFk6iAXhybRac3C/H58/UbtO7XlqV5Oo8cBGYEbXpNYcDxTYrMhELlijlW8ixsMS1eeQUUXGfBIsZA7uP2Q8lOTmi2XZn6S7NvDnyfHvvqRUalSlxryAqlSfw0bTN5Hc1JXZeWWulsbMHDbbvomUWk2Zn1fmq2nMzct1biI26a+beKqOTzXSmKpHviikZl2us0eq/GcE+JNFgYVkZNfdxhG7edxuHkujMWF7bQqDrutl6zzHtKrDPhG4i23LtTkhLZ5cbQ4uWYUio8psLQ8sFvTR0cxhMjtBRcwcIu0m8LAyUebqykxaAmBmXq41ocL2VhvlWp1ZNW3nwNS8wUrYrTvWMd2eNFJggW7N9k3tTJv28TQDgAWe5LMymc2lXGPCNI+3jeNmHBAyYXomYVlzXTRxWM3EsSMqBY862NPdTH18lYjBfTRTKtdrQlkExSHpTcg+W+/rujI/J9dY4HwMzAKscwhq49xxOnskXRZQHEdobcq/mgsj22BWzTa1HZgaG/Ww50nysJ8GNzU0NBOZc7yrSTbGdhXCg1s92X/1HDTCBmt1a/hhg02nEk+O12rGmZWvqBZZftaeCerJDyFrd57TLqy+8tXPWfG1L33llKFqCuseHVIYecn/eM3Jr/7jxPJrXvmcC8ypPXsaBffQj+568MlN195y08UrG677wpte/Mn3vOHr+8yBsiw6gH76hEUHWZz4NkFotRweoJAn6SQ+QdFL97y0GEWez2m+HM4R/Ah3ldIUyfH4LfyZhPkLDeTnMUcOr+ZAJMNxSod8OWgBtTsmEqsh5VnyedKb+UniQzdQL6buRR9wAJNLwfYFHOn0VUwRDffRuuoTZY2NGoQ31QQvb90SXPrFq1t+9jtyCJuZ5U5rJYn4Nopu/BfJv5KR5hc8PN0xdS75Bc80TrtsjQh8twaCushBnbdK/mXQWQS6crXBW1s6MiAKu9n8fzgemUmxIss1EAZ9IJKZ2ku4n0yQLBOJH+1z7WxJLOOKFpiaex3PZMNSeEVm1yKDH8FveWw0qLGOA24TRSNRyD68RQ3+Ejl8CtPqUqtRp6HxL95ScZwgw9EGYH5a0bO9NNguKvn60Bw5vvWjWn1mqXc/hGfzOJhTP30KyjoVmqTQtLl9WKcedK3qXeWEBdmDSqEcwmuNWPD+zMnfT8hMy6coLZpf+3BUs3jtE9NCvtpds+ZT0H3zoUBsWpB93qv6tKAc1BtPt+4Zh9nPbFicgCXk6UIBD++dRRPRWO/cgxxWGrxTzSYpvL0ZRy460gSXE8P/PaQF1IXN14eGzgVE4vuHgaQuLTcyY4a2cQIe/goxl6g/otJ8tcO04HhKLk9gIqj4+an5N1wzGY6b87YKI03hXSIklV1mFFKLuvmcRhQE+v8gb2mGgGCMZP95Ls5JDXImR+NgN+KP91Lzczl8itTowhbK6cYSyoEiy+SLDXF5xYo6ZnwmqKcFIRArBMeotdyBwYHwlBQL8uq1qto/onpm07CQrJZl2iTqi37zL//H+MN/9s/fXvOCt7/5nMl3vPcvp+1BTTrzH1Aw89tS4AsrRaw1aBR2YAkmJO1Su0MynPmCt9cebM2lY8HsFClEZf+7mEQ+vkRSCdzSz9qd7wFPJAp39OMCBefWnuRlr9Mw0wdOcLFfVTg5IJY6hZxR6nKHNh52PcHxtM8kU1nmcjq3BqeIZ80vcz5zzpCDfFGhiZipM3lQaGokEQDomGLgIZ7MlypMYraJgM0LiswJPdeliMLJVcgaM1/DzZiY8GzBxk6/DNXN5h2LKIpFaRT24NkvOnfKJxIvMlTm9zdbiIie4n0eDQ5zgpw28khOWmyAK8I7T9SmtB3092mi3M+7wt38Nrh3O5FYYL8C5cpqowOe0TO4WElpzERQEqiVPxT0YUniTvZ0S4YhIRkLZqSorHlFFaxj5JtI4SZC3ETgBj3ZJYIcDIeNNW6iuiXDPCBZbjwt8O02oEG2DUdqh/4G48T0KSqkrEE30jBYlc3IPJgao8EKlAJTxpOg8DOyxlZWrMFCLaI239tPsiBuRawRhWXM8rDuhgdikgRFppKCDNZpZVsoqI0VPl62bMn2+DdmMQY/+2WVsNyxCFeGTeAUAQ8YUlI8OC3Ui6nhrAFkXVQcJGEux4Zand3wGRWh84BESI6JYPjicvy+UeRAPPsqP5XKfsdybv/J+l/4yeRIXrrAONFY33hmqfcFIdBZOQ6yIsLg3I9Xkw75NQsjpQC/E4eNG5k9BjzFag2bG8I8PeUmPmRggbIvhxW17+Mro2FRWYNaQ0jgAS+DWFoynB9jxOQEvrlSRMEZPfSFlKrZPRgoxGaOsK2OEfiUzZLDDC37h74oCZ33ZhGWCB9tezQR+D8UefgKkJuaNeJQTrqkKXRQKh9YCN8FzSQ2u9Z8U3fcqaWJm4jlDnrnHDnQ9UiopIBqrgODPfSqyRrCJhP+SU5WU9pwrCaDGA9bohU00MtxQk9xohx+5A/8NFpgeXFQ4SaiWgHk2A64yxV7eQTJkSKvRayLN3NKjT1XDkwEWcuRQ5WgNkrtHBOxYijCNxbcA2XwNjZFLCtKSZI0yI7U9j3OCcTSYp2TBipBSxSvj+KNwz9My37xdBcmgGJyUD+QXFEgZ23iWQRmHylLEyoXJKkIrz3bOq/4WcTyUuyH/xFMpgIXkSJBg+W1Wgq8egrEBChFSNcmpO1XIYFYBSnJWJVYpnJNxLigFsGnIcT04KiTKIlQqSjDAVQW6fm1KM0C1oAVIa9FjgOuHVM1zTe1HNRG3srSFTEk3tDYD1aF3MwxDoEsVeOn3AklubUIS0Hf2LXBBnIIPwyVSRJS+QttLifH1FHfmI46E9TzghBBphWZVS0vpgiW2bTK81gTtmxXKxQUWSa2ToY2/vzPv3hVv0xak//+Dx8/RoaHSmf4e3oMyyGv4pU2G6tEh8VsFshWL/vLk1TyBvSxfn0kc00oUXlu8ERb0wtOaVVjTeQUvkMsSPKmBo4zaeP28BprLHOholD5aOnUvNIsE22XvTIdzYuOjUuzsvG4cpotC8abKytOn5cUBTMeT56tnG6U6ixmauoU7F+kiT3haVpxxYpxhzqrzOVD9iA/2ZUgps/pwuxMcZ51P9VZSoTeCYiPlUNjsKocbC3rM4YzTYSpxE1kVNzSFmN1hqnZWIO9J0uTVPak5oDUGEIgJ5UeRUQmI7O0ZGBHlWaWp+N9wpQsm3YlZ8wZXNseF01N+eRyonh6Vm30IfnVKxyxWbA/WX9ytI1vm2GV0bvAHV1Jy6lZL/AgeZ9UPSw3i1R+gdpXxEzpxFoO0kJ4jnj/6TZdRHfh/i241EYk2sNEfMejiKS91HiEttia8DJvvMwWGmmN+AlP7N6vTJsEXVZULivKhtDRgUoYfUN3jtp0pUZfOe65aTGw1GkT9Olpla08VzmDG51Rmx8NjfOw1Nk04aB2elppDSDl5lIxHusT5q+Uv9o25y188SrjBRfMu7Ycue/zyaNYKXh3PjF837HKoEZuVAaiTyUj8k10mrh3Oi3WlrZ7I2tInw3L1AQPM/V+qXZQbhSI/Prz5wY0Eu9BgIciNpTMtuVP7hu2POl5G+uXrG06thQ6AgRij6ga+fFk3zcPDxUk8trnWMuGKMxwOixAkoRaJv6nbxXZtGWFPbwqv8EeKZ2sKq0yKexor0pHc2LrrT2lSVb2u5aZN2xo2o7k7wN3GNiKUSXfPDLw0ExxWKMvLpb9E8hxovx9wQnP+0/LdF35pZvq5422HRfWhBGPL+euY333nqr0qWR9cx1b+QjLWPgAry23J/pOsMnmNjK8nvRnmvqQVH9SqsPnnbOrJFcV31iyBssWeNayKbaq3OINbiGDVlIOCtSWHpBn5yRDcwvF2VWiHJAkkfbYCYf1jc7QmvayPFMfLZ6qqk3FU+3Z4XS0T2wdO1olitPXHhjXV3jCmrDTNxZrMlFE4zwdWtyCEJ1d4yBMGlhXURogq8/nM/5UrISdtjS5hxJX7lsrVdZQIs5XWGekkPo+alWR1o/HtvPuIS0IFksze2A/fXglWbYpOP4UJ5jvqtLJ/VJzhhQqzuYdiVifKLyhlBrz6sR+trTHI+ei4gjMouKi2IqLzZyqh6l+ik3XiicHM15ZwDsl7BWc9vIGW1fQZZtR3zh4l06oDTMwXJ1AtUlYohvrJAorwxgD52GVWLL00nFWolLfeqmyKtdEtSfg3GlxkKw5H9YqaaVYQTjy8ccodVRlpSqvRjDtS72/YMkptnvI9aqSVC6q5yVjA2KDpeXso65FB5eT5ZtzTK1J0wdw7TQqFbzrN0PHl6pX0IYlPN2SfngUS9Rev8UbGYO1XIIHJrvq5BFleopomnnxdj6HTg/xVJblpl5+ZC9iK5RNG91VK5DtdL7RAg7C1kLa8Ult4hhbFtpbttNiiZ88SRLrQa22dmAPtlz73NX25lUY5KSyxgYVufjgQfl0jQxXyLM2QdefIjYQ2q581yHs2N7ISrIitzbKJw5ItRlSLhmXnp+IjYiiygOPew176NzS6uv7XTO9JvRXgyfvbs0/bigVRb94B1XktKl9E9Wb5cf2MVM4689xR5fDGiNeRXxTT00oJyeJoo7cuFJiqz4xawr2ak7t21OEtbNLBwcv6PdMr+NRkFtaLsmNx1vz99WYoXbdLPeNZiz3+CFY+qMvesh16MhqMrYh20Qya7BPSq1ZUujzNuzg1k8RG/U95ehjxLBL5w70X7mMreVEMWwV17x3pn2ggfo085LtFPbA07WR2U2Zr5ce2e95ePCaZYUNfcRKWBvklOTWA3PG4zW5pJAVF8DKRzA1VDxbx6eewMRz1mx0x1fCsjApiJlaOXVcPXGMqEqhuBVLRWH/F7Z9obdu72OPO6vWuivXBQeMk8RKVju0T2pUsVrRStsy9AHyLPMJ6BuHVpLx3NoonTyAWzNYZm1ji9DD+ERNdIB4bam8DI1s5mvCZAfi9421w7R1Kts4T5sWsyDMI+rRwtj5m8dPHtk/ZyBNkTy7XW80WJfpEOW8iy8fcY7tn2zIuXtVT4Uw/+Bk3Bm+YW63Be8JE/Zlk6embHxj7H4iO6tnzl01s9lW7JjfbyCYOhP1wNoHan3TA+2R3ZOXE9hTSRAm2FacB9fco8vWjtaGyxtbDcmWk2nBqoBo3x1+5GDp5JhXfkNrVzzWJ7bYKFN1nzr7+dITmkR3nNy1TB935ODDKp/YLEdztL3je04MHZcd+aEfP8wH5hQxflos9l104Xad6JdWL1rfWmuHXw35xJpegWiPDz75xOChEtGOPElT7SVg81ChhNafy1bO9trpbSvnNmaaSCHK/nU/qlZmxq3RF8xdaoumRtiQrK+N3kdVR55aI0+uR5qTHsIlihzF3fwkHZ7DekXZd0Fqj4gTTPq8bY+aSnurvvaq+nbR1GBGon1/aM++0onlWP3qRUZBOHtBKLwSvacm/fK+oqo4r7LPvdgd1bEbF8Xk9FP1y9rR7yhTg1T9q/LKQSw7KLH7wMSWED5A7N8xT7Gp8y9LK1+AR2rIhXd3IbGF4jBS/oPOfppM9yP5V63ty2gplXkY4BCexe2/L+6peehXh7S3DhXmPLhqI04suQEJv+208V2d7KzQ/9jebicXjSAHo6qLX/JoqYqcS8y11xvn6TjLRFT9Zv/je7RTq1Hho6MjQsnDA6ypv6U6e7ApvX733B+86hBq+XulMWKZ6Hf+7xc3/u3dy9b1eX9ZXF3G6ZcBTEgF48c963eNaSp5tzrnXO4sb2FHNPXt2rE7lMk+ov7XSw/29wnVA6ZJdLqq3fjVTY228v6fO3brFSeRriRUYo9U3NvuX/Fb/7m+X3G/+d7mig0espJv80EOsqr42ncNGti+SN94SeM8sRbxBqt+Z/jhw6XpZW7/K+qXiKsdv3v5/PD9J9roDedXf/e6E8hI6oO4SmX3j76z5p/2Dm2qkI8Mj6lCtSawE4t/ZFnvblSttvrx5x6/dksNtZUEI5fzt/es/ODDY8tL3rUnry54WmrNA+MpVWpq/QfL7zcp/QV3wzXOykxT/6c6+TXlWD+WB57crbTLYp/G5r9uwWxsfbCJ3Bc4a29w1jaTchAXVUHKP2j79ivzfebA0JO7RTmwYlac+rYHDNnarq+/or4tx9Tad4cePVqe0uyS/uSmeGyHmAHOO+xq5orG6u3TFzmKndpo9/vGfeOPTw5OqIJxniYtekGYRz+JcRB6dlikrXYv+QVhIsJmWAo26sp9n6WeqSy/Wl12OXV1mC3GCSYZRfvYl2njMOpbJW29Bd5PJ8sR5iWOSfZ+FllNsmG3t+3ZyDYyJitaSX7k6/LkXjK4zHj+KxOxPrG5GlstHztYuvtrVJbw5pvw0Dmw4ZaYz3lIrdAjd9KZh7HUN/TQepxeVgFJSLJLRv3CSWy26dYb0Mrt/KuhxCoFFcr48N1o4l6klpfNXyt7JZr+EIPfDaA2Z4bvwW5bXnGtOnZJholg46NgT3yJNifo0Dr3spchcVeKz1PVe/6dUqOkXVwuXEbZ7C6tOcW40DS/bbmHFWnZYPnFvM9KEWww1s3bqNUgay/ydjwvx9Rl+bE7pInH0MiQ83+ej8RVChsIKxp+7KTy19/Diqs/6wXOpq1sPZZQmxBaKhfvu6v46AOk0jf3S7eQShnB++MYEVZkmjZ1euTTtyHHbj73Oeaui7BuxLyDMx6PVCp9997X970fkFKpddOtZHAItlyE2ig1633f+KzUarduuqx1426paXQO0PrEkitrw/9wh/r4UbJp3H33c5EjrL3ZAkm31ffegfWWu2W3fdGzcVuUQ2ihVPjR7fLEE97o6OxbX5aI9QkGQjr+0S84U611Nw1f9p5VFhtfkwMztOlR5aEPnDr8hTltvHj69a+AndLUmhlMVNCOT4185iuIOsbVz7fP3YGtZG30Tf3g3cWH7iXF8qa/3KUuK1I7PcbjomQd0yd++yG3RTa+Ze26V620q+EVBT6LR7VhdfLzpw59aAKX1F/6WGHFuVL4ZWJHDlssNGfpR37RQpZONl3unXdtdi1SS8qPv8rWhGRouXXdK9JVCPndi1P8/r95s8bwTatXvX2bO29hOSGHekQZKpz4q73120/gFX2zb355xpqZNfxioXDw2MinvuHY0pr/tW3g+hVsHY5jpQZyRgqnPnZg7vMTynCB7HwVa7ZpU/t5a03jR76Ibdu48jn2+Ttx20yUPjd14ZH7Svd/n9XG/qGXSOqQ0KfxVzxuo1W9DZuGuftqa9eV7Jd0LWJqa4W+b98mnzgslZb3jbw0a0MWU2o35/8D+sb1u7zzn5Ntaugbb5dOPoHVkTF0Y7qDDYjOotuJW5VGt+NzbgD3Rum+mveNE/9FTz2cZZwzQBld7eKI5dw1vPFr/vKv33/Vermht3Vdp0phdGx8sK8kF0dvfsv73/Gyc5nN42V/pojNk0zJbku2KcAKj4gQ7LIZhqvYThJ+CJ9bYDgPqdi2LIDxyP7FCXAsiotNJ+SnTvjRTSZLx44IA37aFlyKAORKTl5yJJx1y7J//ZoahySxn5LC76Hy56yWDCqlIdvRCS64Di0T/LyJT2yK2N1E/JDfwqaGU4qqgxQHfsbhh/jTOPYzFRtn62pqP8Q/JctkzTl41oE7XVKoO7jhQg+J4Rin2+JF0IrB/zNal9QpqVGvTr1aDP6f/pFLxmYiwlaDDTZUx8D+rMF0JpBjYEgrEwY/SAxyKGKrwSqhVS+NufAYhUfhDhsxXyyQjQ5QX7mJ2JrHxLaRhB/icpUYZ42QPFA+sFouU1rVddVKgoWwcNMJTqz4JkohMpFvagt5eaaOdmjnLcU2lZap6DE0TcU1larFazWM9ZKrK01DNWNgf7LAlh0cJa22sFuHz8XbMZh1CJxrAAc3kZdZi8IGC2sOVqtTBoxZEo5uYt9EhlJP6szAQlg4i/VNJFrYR5WQFv8YgolqsKwZSiNLjukGN1DaYnMOYfOG1qOp2WqNqDZV0uCBgRzGLMqJQoI9c0wz5dCYnLwGG/WNXCM2BLt58BkYZ3bHmOwbz0b6iY6DMDNgs5BMOHC3BJQSPxVHXZP/jANCgjfobBrHZiGZcCM5bjqJOAg/VMYqvGVkwzT4aVJeSdkKVkyIKcx+hhM4tl6j2KVSErLLhnXqf9qE+OUrkFMBoE+wUUOwTSSLsNqYhsWiFmOifFPbgYn4kVEzD7C8BJWoGBXj6cXU/mE5Cre5NLJQN+E0KW/DbPYMls9EuHKTDFPSDUk3E+CB2OTnAOGopw08LNAwYuA84YtnthZKJxHB4lnjR0bZalBqmZngG7AY1rRipny0An3gixCLd9ipasZDIhOlMxUDGJAlZVO2GrRqWZh3PX/lRnswEUvP6WLqwERuw3FrtlsXULO9Jp9NsZyZhK0GnVoaLJBF+Q3IrFN9nurVDBg1f0kGG9fpmhMHXajBslrN5xzUZksVpqST1rkOeWGxfqVOGydCi1mANzRmbcPl2U+Jcph8aoXrf78fEMF0dsLa2MXUYW2k1KLEzAYN5bhO+vEYwlsWaPrxGAJTL9hguRyCWCbbWbD4rA1D7xf1hAnwkEDOM0JnZHCC9tRsttqW07ds0zVXXKgQy6LqBZdfsbpPbjbqhuUFk51ngCQYijMQ2zvgX9fmIJIjRqV4ME8LCwn5iOSIUREilXC+SpEcOPycTwk5XHICPDCU0w0hpdXIVEnMUSpfQIw/Dz3z5JnaD4kEpa/+jSF6pyZqG5MWkMw/78xE1DykfJ5IjphEHJEcUA+BhikooR1xftaifPkmykMya9kI5GC4+zQP0VmVXkwklleGPjidRITozKqUr1JHHwneiefBp7C2pJXxETB1NWMgJ18fJbz8AAnmjSMyEZSyIMFHlLV0W04i4hG19dHJmNi4chpaHnoSFZOTp1UkJv2sIAdECf2P2BGdrfSTHAcFq8cQcqTDM3ievpyoHgtRPqKLqoAnX1QkR6wqYrXpRQ780gUhjyihIyriEqLSPJg3+jxEJEaleLrrE6otCWNJgI4zADCRxI0vIioOMaqDxcjBQlSHJ8xaFznAFnAJOQoR10e0TIaJhCQiBHLYYIZzEekjPt7BIkyUlh9HKAdyIMYGPEFSktwNAfVoIjGqw+Mz5OsjR0NTbyaS0o9nyBHV6GARpuYZFNuXjx7kSFFjRMLjcQSCBFVjiPcz6cd9xBjExzPknHmKcvLUqFMyiqp4hjF+4c1/+p43lr1WWxv7zff+6bM39bctqsidwlmiJVqiJVqiJfoZoqVxcImWaImWaIl+uulpLQgpcd343XoYE8es1Vv8MinSbNQst/MGfYmWaImWaImW6GeMlsbBJVqiJVqiJfppp6e+IKSUKsVKf6nARjrMP+3hO+tYlmX2Fz/l8//jG1GajyU6syRaONPaYlSPDD2yLcjQO9tieTJp0XKEg8TCieL0s7micrAgQ5wNfhc0CRDxiFExnHESVU3p3J0nYhPDUwy9kyjhzMp5CqL+/6SzZhzMLLFUYCYPSoZn8jwFOXnUi6jMwO6U+UhmYHfKe2SxJjpTlCc2Fk67IsEnUi9ykg/6f6aSSHe7qT99SsnJx6J4kn/EKBYuPi7KEaMWwRNn8vlEigWmH09iQbYYgzj8ZY2DiT9ilEpMpGSgqEmWSrlYFE/AJ1IqsBeeXijvkbzwPMrjzwvPozz+vPAzQ09xQShJkqHr5//Sn3/y917mzh9v6HA1m+u0JbWAidXQW1Zb0TRCCCXE83I8dJ0RksC5SSaCQRjDa1opDwvKiXjgVK8QrPkRjAAAIABJREFU22ELz/Uq4CIkE3CuORBFQRQWEorL4R8KpuEHxr8hFDVJ6SN2E2KXwT/RSVumdxN17iYVv/EQv/fozsapS76kWNY0nAtwHMlJSpdCB5EcFeE8KCGPJERFiIpVTCKOUE5a1Th8JtyVxycMMqFGpT4c4PntmChxJVESiFcpYFVoQQEnUnGwEBbOYv06IuY6QtxEYq59RCbSJO6uSaKFGNifmP/0ecDrpUI1ASxQCXk0BdIuqEiNQeMKadzDGVq4FgUkfHnRsaTPACaS0zoHassxEwkW9qFhHF7ehNQwp5lyguQEVWNYhKkRb9Tp9hUFLiRHiX+EkSUHLuVdZIMVJMQQk5PqGKOQjpyzhs6acRBcVApVWIZA+ObEZ+F9hvhFCiDm8zbgSX0pnJQDaUlCWhJPLqrHojKiSn4FTCWX1AfqhlBbYMO1U23gEV9sSk5MH/jsTBjaAnTy3ouJejA1cEbfBYmIqrEYFcEX05upFQn89mQCHKn6ovgjXeXwr5nl9MfNAK6DT8xgbHiQfc4Q8Ge86DPT4iZKyBETChCIwtBjZqOTr55MJCbRScsXw9g1LKlZ0Drf7ImPh4hlLTB1SqVkbYSxQUoPFX6gEvJIPOk0g69PwCOpSNFyEI6DC5goqo09FFmOzhAefR8oWCYCT5ETvy0xU1RHTtDo0h1RL31RsnUgsS2HWLihcQtEokQJHVHd5SRLHzKZjUAOjIRihxb2jZ2snXmKNFgcsZGtoOKJ738fnXvds6658qW3XmcdffzJQ612faK9/OIX7951yY0vu3j9CJNf6h8arKjRGubMEkFUl9tGFkx+OyizrCe5tmo6SttR02Dh3Pcgm4HSttLOhK20QQq/0lOXTTEhBhbOb/WEqzgb2M5B22AyuE6O7LQV00omxP80I6eCmqapahphILR1UElyDMU0lXYK/M7CwMGuwufK4Hs2CT8wMJHsdDUR9bOWb+rQFansUY1fPyhCs6NbRnN5VP9CV3BsuJCpoQaesnEmTtp43oFGg/nNnzVs1wWwwMiN2zx1Z6k7x39G8P+s8VuGQQ7yZpEzL2AWbn0K5DSxIybko4GD+xh1Sk+59LRLp5NgISzc4T7rXYpOCpny8zVtB7eMOthrSm1dstjPOPwQ30SsZs94XiZm2eyUf7FvOtLpmnairp6qa3GwEBauc2eALMWUceImqlNIi5so19Tt0ESnDGVaV6d09UQM7M/TujptwrqJdYp1Sznd0KaaabDAelvxx4vpOj49J52YwydjmJpjgfhUFTgWarBtflct1OqUAeOW9BfMhotPN9WTSZ0ZWAgLN/hF5YxzVjCyb+dpz6uHt4zOt5XTQvZ9OTr4OQQ5bTndnEOY7fDGY7ObqYOrjIlqe2qbqFYKPDCQw8olU44vyoUZNxgpUw7pyGENtoupg74ROFUnD1xlcC0rdoyxvvEZvF3tqdHZMQ6yeuPhdjMTcLudz+PZ1GlSR89CM3DsDldoskd0/jMJR+di4Bp6bLLRTBfS0rHZDP1EU2w0cwH+IXif4ZqB5FRC7Gd0O6jmEtUhWhqe6lCVX04LKrUR5DSlto7aDbiAlMvxpLYnm9mQgvshezNRrqmxxU0EI5xDqE6owX/GASHc9QVTiQqxHTaoWRjuh8w3dSNwXc1MXTPwvIAq/ETNtt/ysNXGulAQho71RnQfo9zU5UZTbugCmpLOaxHGuG0BD+NsNmMAHhhRuRy4mzEjrSYEmpEcR67pct2Q63oaNR25/OpLj0YZSaMW3FYKtdFoYBPqXhKJ2ijkqAMwIEuqTY1px5x1zRkngVmXhbsmP/JNfRNloikZ0QWqvqn1LFMHJnLnbWe27cxZacy23VpwFaeru+1p25517Fk7BocFsii/I9TnaH2aNrLQnPWnWws12PAiVsGAHUvC1gFmU2TPmcnSmWGmTX2f9V1MXecmwjAUeE0nW9RMm5ihtxLWfi2hF2JggU5Yi2xrQVNTYlBPzwYJ5Tg2PJKWE1Ra7t8Vij/9eAeBnAVM7QW3jHrIyAMfUvzbSoWOMQrxREepZ4yesh9CLMlUr7o7b3rlzVdulNDMlz70r483WTbIzhe95kW71s5OPHbcLU187055x4vOte/63HeOFoqFZ2I47CLSr1dA0atEkcK7DTuvCQWiwR5AT3IWKipg4xzZbFFasbcFIsH2HuIisqXwZHxBUi4LkO9FncuBmirIg5DI03pPJsrnCTXqXHEpUniP+AJSfEF8mp1NEMFLpBdTdytWtLAcXhxAXeyDOsnxWX8edW7azGUiXFvM1yp5RMLEutSh6Ap/KcetGwbDLCJrkhRrcUkCfXh6UtKFUYoIrFL9IYNmWRvGJV+h7ndO+hmS+EZ8duGyLpcEomQ5M/dAHl/G4ixVIqJhbeySsYgnyFkmhaaOblvNJC/KTma+UKcK+Re25cnyXSL7tSiPJ+hlumYtqkU99cM9URfu/DSeBj09P4RnyzjYm93OEh4UbxDZ1Dm+ktn+KA8MT7l0q2FRv9uFJ0yuFx7Ula1Tsvk8oYlixxQSBKH+ZjL8ls0D1FNaaBGmzuXwaUE5wb9u9kFRcl15QhNFWy8iBT7YcNfkoi6sO4//PyQWmSJOmPfNvWYNDnLkcHUGHX7YQ0zMD/R8z0HM0nwdkmaCoSLIF3jDyEuMe9NAXGWWM1EK4smBSwUeJ+VPyzqeKfPSQh0zduNBndLvOnz5CuVwANFw4OnCg3qQE2toXdSOTnbkiaKx7HdT6YzznHl6ygtCRlhW2Oq33jAdROX+4cECr1LtVqNlubKiqZiq5Qq1WjYuD5SfmZejrPrIOWqz1DzYc6ASoZIXbKwkGVillBgPzB+pKwe+sFLE4hQCW2nd5WAPTrqxXx0pWw7iM2+Fgkoudkn2tA/cT8sUDsa5cujcTyCWkEzgYIEFrxAzWhZ7XKOSxh1p25IbW60liD2qUZBjY+LAHo4oiREtwGY/LAst7kxPJPZggeerNxMhPe0dOCD2UBmuykY2ou208/KAKPiLl1TQB9w5phMKiFlQCkyEWbX23cgkORDVqOy7Y/9/7L0HuCRHdS9eVZ0m3Xx3797NQRuVEcoSAiSyETnI9rPB9mcw2P6eAYdn/+2/MX42zn7Gfrax4TliAUY8ZILJQoC0ygGlzTndNLlzV/3PqZ7pmenqvnsXrf4WfPd8Z+/OdNecOvWrdE5VdR+QkwGiJDy92IGaBzL+YYr6oQZ8cqGWEFHc2YuhziZTQg1S6l72c0dwbcSKACJXEJtnW+pQ2grDw6XwoYnjfTYNMTzA4QthCzwWnNKbSjlFSi0Zj95FpbIJWnWBoLYth3hexhQOM3epQIoFHDPrdU9GQFTKJoSms+Fhk8o4hG7YiTc4mIQUdF42OXxoi9yCUYwFj7ttts9sGbdQLRpcGbIiSxchJzU7eyaEZKOlCOR4nLS5qg4SyClrwpJQg0qZEAk8S0zKEheAOsjy5CBNAaCWs2EdmkjW7IRyqBjWcRjlDGyGeJ8hnQrP5HIsUTPq7ESkU8gVmSENb0ErcmTtq4RFw1M8GKTeyZEErboUL+8wjpxHkRYXGvpk+laXODZqSAX/520DCuzR2co+K3p2DiHQ82AexNjY3eB+aQKr0sSRDJteLrYUxjCoSuirUfe4R4qgSWqWlBPCLJcrB/KiGg4eYY4cIZeONBM/Rz4apKokgAgS4Hk2IVCfbMTwJB+oLRf4u6vvgwRyDEPoBn7A2GXZcrBouoVywiAj4nxMOGGYaDXzSMZRzCJwHIwlQyQ487IhAi2FZQFKNAyTbbc0QTMyTTypKPKhBqIx1FA0CZEqCh+BNTEwMUAEUOc1zljOIlATjBguDISaBovIkRBRuZeSv9EhDAl1xKN2tskBErSyjga6H1IvyFjWorLKCgaGIeKcuXkQUV4wO1B7cdUrghBqKBpCRD08L5ZN4AgaOH+5Mk5eFtLEKhJTzoONBotDLQ7khlkRTSPDQ9gpuMsjL2PigTTMZFoRnTzmyR6USTBxFyxE2hMYtzBnjtfLTDNg2CVeK1sOpLKG5EnOICJuXu+AudkghoQaWnVO5ePBf0u2Is9HuyyLoAnFUIt2kNeK8MRs2cA5hYP9ki0HH9QAOxESOT56dArUciCioij18QM8EJNTNGwhshXRnA6LFWcVCE7fZ+v4OF2CoFzbHtoQLsCKUOARiWyiaP/i2Ji+cT7o+3cIKTQzLzAKpYLBoPqiMF50hn6hQf8SMoorh7Jj7fHn5PEJwD8w2cIk2iJp8TB7hXx8DlTQ2yNGawQcFaWewPxg3thsZLpGZE01p9WdErgQMX566CT8XG8Pmc2xHDmaPzoXWja4juvaqwfvxoSGWttonyrMwM+n3ZXloKSYdEIT2kxhvmY2dK5NNFZnWT+gI/N1tzZ8Biz07Xxkmpf97omsTgrp6hzSGodpE4a6Tc40TIkpRwX7AqEe8w8XzoSEb4hG10RDSUjrfgK78Wljtk69irC2eVO8tyXQIYpn86JnrNPgDRrtYaM5mg/RbGA5JaHfQEfSQMsfQGf6jqjbhG8k1iW0Aj5YansTqhnmyUdF6xhxC0Kfaq5WnVghoXYNZ7Z8BhrdBeH4JC+FaYsWup12WK+dZE34sKq5mqWzQjkAdaD5M5VTMClt5cNrEGo8Z9ifBrzBI6x1kDXAtwR8QCu1LSLUNNxjIdRrwpHpcDTTJ9QIO2DNLBBvhSXefEEtkoNYQrLKiBfRT+4ba0Xk4iK5pkJxnB8UBEWGmeKbTbHfI6OM3lIoqBkRKe2rrtvgfJOuX2taLj4QNkCxN/iA5++NghJhl0cr9HjxboAE6Fyn/hPavO/RW66k2zejMdA/rqJJViAPfE/c9ySOvW96y9ahipkeDcAm0dlC1f3sZ/Z5Qr9xXePS6VYYav3bpBw8cz164nTlriPDlhHdqFVGKLazFElXWdwVtcCrvHp966rNzdBH57CfcNI1xJefGt07W1g5FL7tqqY6OOE8GpF/2z3cCOiusrhpNLKjDKhLGrmrqj1t02FGXmxUNAUiIR+/nOHBvTgniyu14jpm+oM+oZCt+vHI3cu9AqFvWu0Wtd6iZDcNgVF21mOfO13QWDRkT5ScYXALU61R41qrWGuVqmBt/sgoHdFIynYTckZqcvKFmvAEucxilxU0jHKcbvwEvNxvtMPjER8j+pViLN3tpViYsXfTBQHjj12hjRGiKW2fovMqRhZE0RGh5lQLg7d7VBp3Ydwo+JWR5opUuUi3aPXKvGM1skbFZ0XP0iH8r58HAWJaNvVN8oBFeswAR9ELDxARaea0bkyhr5IeM8FS0X33gIgaYB7Sie3dzZc+oniKScw9A+aOZqzUzbXoXmbJCbwjPFwgWoFM7Ry8G5NAU8atkvlD+G1iMymMdg6t9ZJg/yTVI6Q1A06INrIjY5EJ5WgiaPHmfhKJcM2GaHwyCbDeTQLDiqGfOaHNnCSazqd34JNVaRMT5ZDAYaf3Eqj4qTV8fDrrRBaY3pp+bB9tN0hxKFqzDTdNUn1GOjnasRiiVbq5Oh+iQzyoCavk7twu6yhFYMhHhaf3gPUZrlzhbdiQRDPvkSyadfiwNjtHTItO7JAjnyKKacJrkCrUvohWb+LD44ovh1BrM8fY/GmiGyiHSc8wRYB/YIvqPvDQwtXroomV2VDPntJOHweoozXbQSvZigbzQjmednwPqMEn1vCJ1ZlFAwnayX2k1WAj1shNU3iYIYUi2N++qN11mrghXz8Z7JimnmLNoxenG08cY6eqolRwLt02cDcmivNc8fG9zHbDqQl3+wZwDLLkGNb+Y8bJWXBm/C07MrbSII2msXbLPLrP97SLrudrtgnfTTdq8Ab3PUwPPEphQnzDa+1KhasjDTjmC1V25xfKNIiGLx0e2lEGtzCFIiuw1t527ZEmeOjOzq28VMzwCdF1D4pP7IlcMX5hYcVl5dDhqW4E9aMV6KnvtJpH/cIY2/byYkbNy9OLe77s8HYo1o+Ji6YJQK1OhJZOv3eSHq+RoulctD17r1XTtHrD2nMQsPAv2BhOjMmDwX0JAEbDsI4cN06egQ/a9euJJSfCweJjJN+6y+89QVjEymtpcaUSqB0wMrh9StgnIHXwwk2iZHWDy/cRo+ArGg8eBKiDTVP+plVZtQ/zrmY9fkibb/BK2du6PUMOQB2F1p5nCA80bdLQVqMlm26yqLcfHo1EjRGzGG4cvJuQcPQjQnjUmmBDG5VyYQIsWuuocGefI5/w+3UIBedaZeP6lc2Zo3NtboKRIhslYzADYR3KNiMLg9/Pv94oHOyG1pC+90Lw/QZNLIJOgeWGO74ntKB8cnPp5GZ8Pi2Vhgoa6vWtj7nD8xV39IXHr+a4F5JO4uvBA2vviQyvdHr90LFt+NhMhhyjuflJe+x0ya+85My1A3clgUFjcPNk6fT9E4/AD66ev3zangqYn7LnLG49PPbEgaEjpbCw8/B1Gk87clgwroPBt3/9AzYnbw+3XB2sbNGg35sBo2xIGF80j35ZPw4fXjV3dTkqpIqGzVOwmtH6z/EHXBq93Nl8vb++RX02uOckCLeE8S/lxw7q1XXh6JvqVwTdRxMTgqzb1Pu3kQcBmfKpjZXjF+RCtOXx1ujcyqj4P7VNiuUovR0ifiM6eJoEr6Rj72KraySU2xg9iogYJfpf8hPfFNUJXrji+PXqph0gpnNzoTz7+PRDviBvtHdcFEzZg0UDtxb82y8X93/XPDrErSuOX2eGRmo5AG1QoTet+qNr7reFeFO48YZgOhPqrxrHP28cLQv9LfUrRqNSOKhTDHVdsz818pBDg+vtzdc6W9qoz4DmWPvCuHPkkWdo7dKR6NNvONB9FqyPwPb0tRffccFJj/70JP311XQhxGj1/QSz55hO3ndMfK7GNxva345PKFIwY+jqP7swfyQMX1Ms/dbwCDgQqVkOEowz9seNxqed9hTVf969pKjY+7gCS7SDWvNjhaeaVe2vf0172WsoqcodsYRgTJsgf/93/Pf+gU+OiC9/7c1jIxXpb/YTfDVOnF547SvuqEeFD7/06FuuOUXaOuk/zAk+Qjn8v/evev9XNoxU/N+3Vm9mhpv2rND7WhDR+9wTp5vG/7jl5Ltec4w0423gPuIo6gP/tPXTj45dvs79v//jaFodIjHy6Uv/54bDTe0npsPf3uzZQfK0f4dCcAgN8ZsHrE+c0dYb9M9Kqw3FIeRyu/Lh0PltdyYS4leKK16ilxvgrvWlgVY9RrWPetVP+fUJxr50bXXUTPd7GFKZzvfXjdfdP2aZ3rrTF65c2BjqXv/5AGjARmidnNh/YmqPCMzbL6CbTNwDTEEEnt7xgNx2gNe4eM+o+Z5Ray6Sm9d9BJU2yugvnHG+7QZbafFX+DZ1YxM7Pgl/l+4JdV87s1o7uplkdXwSmtHmZ/jEHHfN2b3jA3f7aOX2BW564/U1m09clioX6RbtyPQTM2NH9NBUV+6eDT0rh/B5MA+C42Foq0ZKr+bCGzQgwHXWQ9Go2/8huFscusaqvFA+NpPq6+CsFlrVz4fuYVqeZjvekrGRCBYeWJRP3i6iVqF8eWH4RsHbipyIslK79pXA3kMLE+KK2wbvSuJyfWhuP33qC/BN7PoRMrmFBO6AiQkAmmW692vkxCPEGrY2vz1e6e8lQMJdEt4+4R/9HPND+8ZX+Nsvoq494DpyLkrlwgPfKTxyryiWwmveLgoVxXRGA4u25vX7P019z73iRcHOq6jbTrugcjuu9I07tFOH+cr13g1vythIBO/faVt33Q7IFCpXFoauzYIIoW7X/zNs7+ejKxd+9K1Z3hdlQTD2iU9q1Zp9+aWNV7yMtdu4p9pPnPNyeeRLXy48/j0xNMZ2vV3uyg6KAsm6KepHxb47acSda18VbtxJvfjpzSQNF4Vy4eG7jKceEMUK2/U2opeU5QCEiLTP8L13UDewr7/Z33UZPgrYr5KE2np0d/H+b4tC0bvxraIi/fzU2MN02q5bd38S1AguvD7YeR0+dalADS3E2v1ZcuyQuXl80x+/QPjpPWSq0agZHHzfQ2S+7b/sYvtt19LGoD4EW5oYKpQ/9k1j975o1cTcu988cDcmhoP45N/+uz6zYF+xq/bWW1jLTvt7PAJPYORzd5XveSwaHW699jbcvUzVGnoypn7mxPDX7gCX56c+FNz4JtGsDkiCQWVkgtzxv9id/5sNjZP/+PSZVavDwJdnQntioOji4D7jDbetYra/8V3r1//otL8Q4EPqSZpImOPGiU+f3veRo9YQmfuxNwZTK5KnQHsEA1CrveIfPuUuhDt/YuLi9055C/Jh9z5CUaPa7l8/cfQbjcnt5pv+bjJd87LfB6741DvngtOOeOnW6KeuIXUXn0boJ7A5Rgra39+rfWsfXzEy98634TknFSLLtA4dG/vk5wGL+hte4Vy4jTpequPzSmn4K3dXvvsQHypbH7qZjJg4yw40InQ++eFa8MG7ieHp0y/Rxi/FR5H7W5HgVC8Hc/eFp79DSbH1gVfzqRESpJYwcIWVzbUqf/x51nZbr7qy9aoXsmZWKyoXRv/uS9aTh4PVqxpvfJuypIIYUc8b/dQnRNgqmheXC9fLZ4AH5eCaXanhfN0L9+lkdNJ52eDdhMRc6WsRr2oju4y1r0iXC+9j0fyTX+cLj2V11fNAKb2XRpQx7tqVS//gL//y1ksrtZbrOo5AnITTbvmh4KHnOL7drFarNTfkyTuRzj+BZWAE2ax3tlwFzNGGn8exCQf2l6/7mRx0Xk6Drpj684Tly2lQjsf8bNa8oLtTDB/gazqBTCPfdSHTQNY5HJ8mpehBhU0atBSWT9R25IBYJ4e97ptOfBqBN9imQRv/9jNe4dLKg7/gVmWy0y3X4lDHZhz8q5Mwj2UrwiOjNeVWzDWcilEfSOlr6crqshewLkQ0zCoaoOQHXYiCXDl+Tw6Jzgo14KCC0w8RlS+DaSt3E46hBhQCW285eruPW/K9InOOHkME/Q28QeD5LPa7RySqnOdxB2ohFpRbMcN1Tz6mCSklYhkMmNjoPuBg2wD/YIHUa6Rd7TF8hYvxw+RA8/NO27GrdbvW6HG15jieXV3A8xiQrOWzsK03bcNp9xi+wsWW3zlJ2xS8KqJaFtflKMnkkdGwabRbhjfIdsuA636IwxLMZWFD9xQOGnqjiaczseo5AW9wLovhuifNFYBI1SRm0LMlsIVQeaw0U+0qHozr+EDzPq35dNanc4Pc9llVvioJKGJhAI1cGRngIu8eWa+FZE5pGPPyYlUmiVsReIPVSCwMMlyB64EsPrTJBgkyuSWrHolx9AbVQRi5+zYpgj5tHscJYBTNKZcsmrJg919Mz595EE1yWwgnxRz/dt6YAn4jvl+BO/JvP+MVrGdUHIeeHJbvzEA54WJy4jevQIfw7QwGOX67d8QRPsBXvKik6boTIrTzuHO6NX4nhN3Gd5mkGC4mnpvvpJXp5dh9HUgQ4MtIPDuDwQUScicd+rJ6N2Y/gWhRqDsvpxHMtjOZ2jZWBB5hDcEbVBMgt9vdbbpFqszuQi0hyiya0+45t4CDKqFfzuJQd90SnO7UjPohovLIqJelD3JbHiSmYI6HNT+b6wGOuVQeGa3btOlkcN3GU45YZYK17Qxu4d8e1PjVSaeBKy2bdt2JdKn72e/MX4BofY40Fga4uYAXO29TIrgNOD+nzc2xFFfntGpN2uQwNzkcvMGglma4GNqdvTXwqRSFuyxfcoNIewK8Qa+axQshD/CJR2jadpVnslOV68BUHhmtO6ThZTBcXxxqyegBxq3I89W7yH1Qi4Yn6tkMJoIsvjwyqgwLktvJW6lo26MNpW0Aw8V2Vx8w9BqQu5PB4CWGcccXVPbNDI5flSSXPzPHYTkU290THDiC5LE0JSgeGU2XqK9o6oLd+aPvyyGUREXogCHnh+bQqssu3WkxaFra1ktesGbYKI6u27p5aud1r33Dra/cMGp4Tpg+tnUeCeyoPO6Qcj0jDW5i5XGSJv3bTDnYdrIY+10nWfI1zXixK0dRQ1WJ4gJCBmsorStHuZtwvz7q3YS7knBPII+7SRRYsiBKvUm3n7tSFkuzJIiWULTzIqdfH/VuPy8uZzANHovI425euDeoUfyrcqKSls9JXuqthM+paBrDk/aZnKy76TrLY6277ghDhVrqmJNDpAzVSzeMLndoETl697l/hLrv9ekD3IUa0ygIZ0GtatLhZJBdRO1EjppFwsnKbGesyOKk0vLaRr+cpBWprC+haEnVI6n9Xen4ONnlcZfUEvUV7flIz5d5ECszk5McqXKrn5NUav/u8pLkJG1U+XmPkzT5w+G5ysEXu2dxL4368z7ul6PepVJUQurdlJwlQqRqm3BHTH65gJdUtEGI0ne/XzmZvCQ5fUVTb6XSQCpNRvHM4p4cTdEkZrieqKTeTTiRo95KeClyumngo6bjo4D9zDS8mJQMrsjwTnhGdJCF1p3AEAml1B1OhhG2qNqxHJovR+uN8ulACX3coRhqdapAXhpEidqLoJ3ISWfRx71RNL8V9Qom1VMzwotLaEWoUjc39VbCXUFKZ+/nPrVzuZtALZFatOeAen3v3Alj73LXHtp885/+4S9PmW4jLL7n9/781h1joztf/7F/+vjrLptYc/Hb/tefvn9thbiRGNgdX6ZlWqZlWqZl+oGn5XlwmZZpmZZpmX7g6dwdwtSzEJSK0G+22vGuqtNqegHnPPBax//1L/7ww3/24eqKa6/aOOy50fI8uEzLtEzLtEw/DLQ8Dy7TMi3TMi3TDxGds0NINc3U8TwR7bwZHjedKdMoknyKngpN0+wzRxasldMrSo7t4tn7tJhlWqbFqM/UGqC86z9kpB6pU87Wpa8/p2mWSGAhZ/JZE6ST5XA/xV9Td9U0eXze02Qmiy+m0sR/89KoQlKJl0jqbzPlqLdHkUvUAAAgAElEQVTUNMuk0vI8uEzL9JxT5jCUefF5RepgOjikqnNf5jyY/rkiZ6mkSlBFqbfUNMv0w07n4BBSxrxWY/r1v/GJD/9ssX2i3g5DQTj3mGZq3G87tudSTcd1U1w8hQlThPgKbvyaFnU+SX1kJePZFeWWkkZ9ZKXD/ZO4+nNVjjyzncdnTdOTo2qiqETTh4t7nAhSs1CzW0QO61NJvRVzv9ppWLIgUiUkHCeg+KLK9K2Y9f6iqch83xCpEtJyctXul6Pe7aY5uxzWn4YJDF+WYib07kN0CJHybFjCiUp6Pvfk5HMiR1VVVRsP28sHIYw+hq8YEKgrCExow0g/PQhs4N+uHMQRC5tiis8QduQwqZ42qG38NRnREjmppwdjUUm1USUBMJN/OwkIMRSEYzb6oE4p06cS7akkv2ap3WtFai5JXl2EgJSG2uWk0lQJ/RwT6kPTOne4r2hqjaeqHknt70rHT9sZWTaHWqK+oj0v6Hk6D3aeUUlx6sGV+GvyTEs/J6nUSu7yWeQMZqf+vMdJmvwhcylyemmW8oBcfl5LSrMUiM4RavVJpNQjSXG58rhvCMvnpRTtHNNg1goP6LM0OelbfdwlqqefeUPW+x6i60AknytLM+u1fRW9hAfk5PC5QA0fmZ7NiRjl0cEB7uYli5/JCUKLqd3VZxE5faO8qm1H554+3ef3VNb6ZwtVky6nWlEmJ2nUXJK8ukWTGKkVIblXMEVCP3fEUJm7cheZnb1offXR7fgq93X89K1+7iZQS6QW7Tmgfi3PRoIYpj736CNs09VXX3nJTa+8vuwc/97j85F7sjm+85ad23bc+LoX7VijEaGb5dHhCk6AVBsaHbXAjH2O5kKwj/Uwm7uB5gXlQg+EHmZxgBKwZCLQgkzG6OfdvM4qByhgQSb7LAi7gd3hg68kiNMkb9ILIesclrGbsVH4JLJp6ODraQfYxnerdQyoAPLCV4NlcCD1oRhPLHJo4IKoQZZXAiFFwV9XppF/B9jvlmtpUGNg+jwWUp+QiKZyK+Ymvve3U7RQqSysr/hvV6WAZhQtLldPDksL6cnpQh0Qng915y2jfhY4/RBh0SjPgRGvxG8ZBRQarlb1Ffa0uo+hGLDqBamHpBFlMFyP3w8p8G2cIo9jOdC4G8qtmBt9UdTVgneKT0IX352FI6rtkmaD1Jqk2sfwFS663ejKjYZfrbr12iDXvWrNhVsxRE7Imo5eddMMF52gsx1jo4a8JXizj+OvbfmWUUjmhrRp61VHrw0yXIHrQYQPc3FBmrZWU7gh/yZQV0Naz2K4nkCdUqZPpciRHg8kc6Fhy5eOqmkSqBsgOcjgakCbYWe25DRSh4WYBUY3RWpCS1DaBjaPCG/F+njQiiLR4Fkcdd5lBqrbsqKzuBuhYZFxGDhZxdBFHscJBBVqifqK9vx4y+jzcB5Ed9MVwlfYkwHr4yRhN407yJDGlfUsaxs6dDZ33leJr6vPloNXkjfpKT/vcuDKQH+S4EOgJIjTdN5WCmncXO7GboYxmLou9RV23d5r4kMfxWZy2IUIA8ErQros924o/lUldDiWQ88GdeeFrqhzDksxlEQRddK3Ouy4GMogHg9UABNOoAaIlBJ1ytUPkSqhI6cD0WJQh105QT7UCUQRQq3c7TJ2GWzUUTOIWmGa4WIcsB7ShBFtu9T2M7jt9t4P6SBimSzzklDb8NVTEnh4HSPmYdHSpe5nWTRI5TukXSd2I81wMUjmwSat11m9wfBvwvJrsylT4Bs0edAIw2aa4WLUDU5IfT+7heBFCTWUzBd+IwqaGezjKI9QAwZuQ2Sy3xSdsQFAaPnEzmK4jlBjv+/mrjBc9LsdFl/nqySI0yQhLu2AtLMY8nK6rRrmKHVYiLn7Kk7qBOmGkbDTgQiMQVn7eCXNYNZgJMxFO6wvOyxSMjaqHHd8qTX181jexzE2XZyBop1LYKRzpHOLQ8g0ale9C19+29tv2aHp7a/87cfvPlIFL+DiV/3Y26+/oHbiqQPB8Ny37njKeMGPv3job/7mdm9400++8y1PfOZj9x93Cpb2XKyR0oGYXn2Ea9PSNIxXqWVjTSVALwf3AfAGy4933HHSUqvdKcJjQovLobhK3FEJlyZULGKN4vAMS5HDSO7COQiJo8b1bxoo1M0rXw6RxY8HBC1HJYEhqDpQA2dKgny4hBrl5C9DhLLP4PJIphRJHM0qVDtPHyJVimtNbgVli0rk6IvIgfFUBgk35MqU2n5BOoyocbCcRfQhXYiYfD1j+l6XQhknC6RAX8loH7JcHsc6i7eMspKgdPBhYBBjMi5f+naXAhnFRsOidQ32QYJfht041mbHE8kg+G0gO7aJr1PLUpuioRXI+cLS+9bb+ohiyB/ihxLqvt25FEWc+hxVMeSkIQZbdvwV9ZEVhRAxtcaQECJwqiRElpapsoQ6wr/xdlkegUMYm655EMVFk29JxyrLayIhoo2Jjfy3jsRQk7ijoaQMxaGfxZ0aIcoRhDat/K18U2guhd32vkjD7nT8RQcQ0e1o3ZWTLIprPN4JzEyF61KdMfb80vcRh/D5Nw9CXWs57UF0DAis6rjNpPCVVzCN/IByMqkrB7teZl5EZhfLIbi5kEfYHFIqpSjRh0h9MhsE6alE5Tp9lhgcUONoXbnlkrS4nJggTew8qKHJY4K7fOlQE3zvZB6hkyaRZnFIN0UO3OJSH7Io1KSrUryPoRatHyJ8wWUO1EnR4nczpjSKv0a4UY5fEZ8cOX36iDyooQ1GMdQYFjwjDZX6BHFelOi5ctBLwSmF4As9cwg9EPyPZkTPiwn6VhRbAQRfmZ1HQkYblFEbGdoKGRBxDEWDH7T8UR5UiALMK94LzSgalQsOsSOn9b+gepDAuIuHsvhtolmNKBYV2wrUyBnkoZN1oRb4KnBVIYLNsQsRwpjOSSbBzBKVZCvKpKhTZWeHGqizY5ZFaP92W3XHWEiRvBj2WiNOUykwYaSOaz/ug3kdnyQdPx4/1byILH6nw8rxM5vk+EkwSUdOZp11B5DngM7NISRYBdS3my0X91eKQ0NFA/X22s22HzENvnC9WDaF13T4yMgQ5UGj0bIqw8/R4ii6PRiVPn2dSERZhKMAZ2BGRgqyMQmNG+CegVsZb7tlkhYZ+B+eNMuVIyJNOjvwf54cUJYxjioJLSJoSKmioMNoGE+Y4PZX+maHUI4m5USyaKoBJbBcePANPlNN9gqVZHcQEaaJoMmzKNMUgyQGx0N2EYZYDDPtMfiZJSTUUk5WuYCEjiqBNtxnasz1Tts3OUIN7i7Xosy8QEcWaVT68V6yeasQKGxKlaBaZWjHVD9HEKU+WPx4ZzKT4HYJB1TSDljm+yDgh0WNlwy08QImB/Isgh8CjFTuEXkYlU6iP0jwvUzxjAYM0Y1OnKE0gQbDGg4nDqftUD6tpBBoUtGFxdC3bid7OP0JpD5lHJUxDqEtgw2qBD8vUWpRbKn1AHNKKR1/hTlrWMfJqeUxN+zs4PUT6FMyednA0IeNSIbrTidBOTDVDOETWAi1g3IGfUs5mxR1lAMCbZw3MtQWWGUUq4xgTHabZ7sykKzCqIHePmnmVj5AjbONTxAi1W6lXYhM2Zmb6ZjXHZIQ0YrEpRVh3MKUqFhOWSMF6b46WP/ZBK26IOcS7LDZY5rQYNIWmMalYbZC8mdFGYs+oDyk2NEycqTQGWFOxptczxpjsfpxjEU50KmzBiKCJRUWmmPYfvCYQDZRGsqBEZwqLaPFxkS5lrv89yzo+3AIgZ5X8yBGGOdxbC6VKGUW1hYPcMs/O5HANGiCcIyImUm0I0cuf+XLIaY0d/LlEIkdMwmODCAnuxkT7J06JomS1fcUCfSBUQ5upmDcwsyhB81zjGsvcJVMhV42Yvxln5wMfQiqpEmIREQDLzsNjFFGIYY6CYOmUCKH9+IxqmRYOJKh4Z/XZUBpQ57n43EEvCyCYUsjuixa5OeEL+tBRD03AyFZLDxkb1lYMifCSPEZQ5hglkYL0n+DcqEtnpUXDKi6hW0pCHC/SK0yJMEhL7Djwbqxc1o16FRCOcQPiZtV9UTWedFAl5Jz5uZABCWCvMAZCEPqBtl5CQyqLgwdHRXQJwsiWa0MswOkbc59uTOZwkgIrcBYQbqvKCdbEHpKRRMVcyMRR7lNEaBoMlZEqKnn0ewZVWZoFWKIqBd03PjBBFi0gomuF5dQZxL8rggQUdxG87tbnCmKIYJhPoY6p2RCg1aERSNO2IlbmE4hSEEnpo4tDlp1HkRgHJhyTIu6HT/VGuGHWrdVL0lOQHEvXdEHSQijOzbynFYUj7FUrnyHEqKMDEGOiWtAOFbnySFyjF1ix8/I49nTOTiETNPBiY7ApWYa2pKUMTxkEeD6Al6h+MgENmSw1RgkiCIcFOAG51FejTwbQps+tMqNSbldlq5LzsL28CynvOyOlJ0Rjo5KmsCvqFdmfd1BOc0V6duSQHhreIZonDsWb5U6K9kp4lQbatOCR0Oj0liZvkswJzBlAtOxK/PoqTZGiW9JM3KQOBNDDVG0wS0cbU2hp6rUOlwMdK9enoVPQ/a45VeSQ2IJgd/VLtTahQY4PG7dkmGxFRJ4gqs47IG/NOKOVvxh6TanCSTMlWZd3S1xc5O/giuL/FAc6EwHTIR6yBsedkczoQY5C6U5W7ctbk47U+rcTBEOfrI4Ax6+7pSN1qgAOSmbH2HUgqFqaNngzm3xV6gFE3IHssXcI8YC9PcxZ6IYlNSQ1oxr9UK1ZTXBer6SVkwMrZ0msIabJHyENP1Qu3ZVe9u4GwwGEoPmbuj8ybnigzPFgs5X2VOgVbw/00+gdcjC08UZGJm2MWurZsYB3/tJyK2hh0JnhofjGn3pcEZlSP+NfK0h7IjsHIquGg2cKB3sGjqapYlvz5uHbDbE6AvpsAoRwezEA6LZJnydpr/AML14EaKPAI0CpY/7/sEwKjHyqikPDLRUN4O8DCZmPPaNOTPi7IZ1jc0TbogQ9RDggupG9PjJyiNnygDRTUUdpKkuGDhwTU7utkM/oleutHdNxlAPyAGon5kv3HembOnRxXykTPRU+xDSG/RJ9Bitgze43WQXW5qbBTV4ubud8HgoRhm5qdQ9sNhHVBqqd7UxCuwGZlykFTKrDOQ8HrnHeFAm7MaCpTorAjcY6SyPHvA9hGjC31SKPHlaNSFoRUVNPFgznmxqRUa2BZO6so8oWzW1abBPX4A+MOGNDQdD0iccIGjMNaNeterQ3baFE+CJpdzmGCKPhHuNeej4k8HwRDASgoPZlyYmRtgJa87WXC00rPoKtcMiUe6PzQUkmhaljXw4yDDuhU60/aw2T13oGmYte4yFHuKPzIHbCcOM0RzL7fiVWlRoK0312dK5OoTPt3lQTj8lvbixu7rcTwycnNA+hG5McYoVVpJMn5BqvHVYBC2qFbXSJtn70ylAQtg+CN6gTsZMslLglna6rsEV9MnpkDQotfTypsG7HQIvDrzjyDkOvza0NYxV5IL3YCOlehidjngVd4iGt8hNAAU4cFFCG9SGYYiV11BzTHF40KvkzmnhwlypFaK1VC6UDBJ2CPSotJO4xl+ZpqXJDN8Sqo1qon6Y+E1iVaJVmzqbD/0kzUHt1AH8eXkFLa/K8i2hieiifoR4dWIUycSWjHJJqMncQVw41cd0c7VSLtKByD/BwxrRzGg6CyIcMhh1WuzMEfTih9dRawTL2F80dJh10TpF7DkwVb0LtqBNn26j2KyZ41gHD/NQlHaNWBsq3BuYeIT0Bt0DTWdPg8IoOL4ZvdC0nBgin8wfpGEUrF4ZTK8k3SjkfQSmvGYdOKLVW7xSDC5Z19kv6iewFUJuPAYwhnT9CNs2iWc5UqOCwKMm/MkZcbpFipZ7wZbB2wkJa/8B5vrh5Ki/eU2GPjjJ6eaRU/qZBWEZ2gtXy3VUBWqdiZrLHzsNAI9cMlRaX+CePMqSJAEULdbc027tbcMH78INwjTUxSHBKHN886kjIhDF7cOFzUPcH5gtwPNipuYebjlP16lB/Q2bRaHQ2ZjtJ/hNGJqHDoAXF66ZCNZnQY0Qaeae49p8k5cL3kUbMquMRtx64jC4lOHkuL9hdZacGKIT+lyVW6a3axOeX1FJY1q9be4/CqML27WCrqrgHm9/Qo7Hdfi+eXGkBj5huGYLPk+ZoRKjnqOdPIR9cGQ1KU/gdnoKa/AGWzOkcRoG4HDNZmLktkb9OHS0SIxMieGp7EUcGMJnDxO3CWOjUdiYIQeBjALvMAkDPjYRTq2BDxkQabp+6hhr1IhumdbGjIyQhO8dkh1/RDfX5nf8UzxceI58wqU6hDD82vW6E2ojo8O4ygkDUOBUm3ahPFKGWsyC6Tkm8LDCUntszaErOG7uDQAHXpNv2se33B9qwdqZbavntoITlTrUJHDPyty77oF65UzRHlt38Cr1GRU05bXg6AW7qRkEZya8Y9PUDNM+EQNnXi9sOqaN1zS3vH7/1QN3YwKFIgMcy1PrH2WU6vt30NoYPl3TrxKM2oEZbTgQTZ3SfGvX4es08C7SVS4Y11ul6t51D4K2G09dNFlbHw4WDRwSI7SOr3zm5OQBIzJn9o5GvtzpGCSwEPRisHJr3aP+tvmdG6qbfZAzWDQJkf7Imgdmi/NrgtE31a4IcHNvIA3Yl23q3T7yoK/7Gxe2bJ3b4RsZcgxuPj798OnKyTF/9KYz1yjlkoM8jb4xdQ+4zaXZtZXDO4ThZ9iFodnc+JQ9cbIUFG+rXyV3MAYIJJtcP2ou3Dn8GNhmu85ctqo5HTC/X23BhBlYe1c8dWT0UCGyfk/fOJyuDNSvQNhB4fwuOdywzT+78cStF88TWx9YEYBilsJ/fXjF/7N71YpScMOp6yphlvMpWFt3vr3qnhoX7zBHf9wareKG8kDR4DdDlP2Wc+bewLnE0v5tC3Xlgcb+BOCS1SPy1gP8uEffs9H55V3N0GOp04wRLkCLX3l05DOnjE2G9iG2WR14KHo74jf4oeM8eHWh9FvDI1XBU7YSjAXjjP1xo/Ep216t0y9fVy2iczGQhktz4omq+faHhl1P/5vXHLzl0lmECB++6xL4GpXw43et/dB31qwsBx+fKk/r1B9c0hToWZFDAf+ZM3bd0X//2lNvvXwuE+o7Hpv45e+uGS357wu3rSMlb7ArCul91Yn/YW3PXCR+ZsT8pTELPqQggsFijNH3zTpfbYc7DPYP06V0hUnf2xHkJ07aJ3j0WmPovxcm1CoDDMeo9ifu/BeD5lqmf3Ri3FBaI0iuUHq/5/2PRtUP9b++pHHztBsFeIQnoVDAHMH/7OnKXx4qrTTFO5pXlKEJD2INX0zBTmmtfy4/BsPdpdULtzQ3+swbaNVg3HDrmeH9T47u0bnxjvZlE7yUPOCayAFYa9T5P5VHXBa8oLn18uYWh/mpg7zYiYTxtfGHTxZmC/bw2J4r1LERl8r0oLHzwSbzXxROv9Hf1KRBSg6UoiKMf7b2PqLNVYLi6NNX9t/tERXVHQ+GBbs4Pz10aBduJKodPzBb6/c4K4/TUIX5WdE5OYTPw3lQCF8rrC5Nv07gg16DtU11Edbtk58hkaNNXW+suEaE7fQhKzRWrODo56LmIa2wqjj9pixDhAnuOCc/HYl2mVw0TK/ixJG9pJ/AU7dq4m5HHNC08dKatwzejUlQzQrbB5wzX4ZfDxVusfQNXKQ23DijpZb7HTf4HmPD5pa3xyv9fQkIfmUmb58AtcGe09fcoo1dhM+09hdNcKqXg5nvhjO7qV6atF+miaJI+7rQzoyQ1uZK38DnuNffRKevJEEmRCbf+1lSOyzG13s3vinD5mPgfbWtb90OP6err6brbsySw4leEvvuFNW9pDIlLn9bhn2JdmpAH75dBDWzdHFp5MWC27gcNEDgj5Xs+jf89pPUGnNfchvup6VEoZluaWcOm7vvBKOBbn4lHd+BTwMOmM6cGGVx9Fvi1APErMz/+NtEsZT2LsAFMQ3jzJnxT98RtMX0e7eN37o2rA0MYQLG2DFz7t8Onfn4QX1U45e8jZRGFX8YZwvi1Omjn2Rtp/nS65o3XcNabTzL2k+4Z2WN336ntedQuHGq9f5Xp90GIDCh2v7QH95JFmztNduNd14Ozpg8FNJHMDkNm8Ff3Me/fVisGp//0bcP3I0JoOB8/BO367ML9hW7am+9hbXs9LFAHvFKeeTOu8rffYxPDFm/czMpya3CgTSClAz+zFz4B98OPLLtlzdOv3qFXw1TEJnjxqGPHT/6jyeMUX3hF14XjlbwDMcAQkIYhjFTHfurO8MWX/UzF0y8ZUNY89NQjxrzdxw7/bf79Aqt3/rWYMUkC7JaY7s9+pnbWdNuv+zy5muvgQ9pqGG0qhRGP/4V69ED4doVC794a7pcBCECl3L8zz+rLTTaV1xSv/WWjCrjHCAa/dxXSg8/EU6Mzr/7zZ3d1H6SW5HW/mNj//IFHlDjvVdqN6wnTX/g4Ggk6Ggh+KfHojufJqNF+2W3YWvE1bQ+wlZtsIWZ4jc+A46T2PpSsuZy4g8WDRqwWSZHdtND3yZawb7lrWJkTPFj0UOj7XrpK5+EATzaej3feh3x1A4L2RX0hz5L5w4ya6oy8cbO2fIBghHYay58htpN/6IX2NfdTG0FIsFFoVT+5heNA0+R0sTQ+BuUwTMm3py/A5w9o7SzPHJLbsdv3O23H4cP0r44z5SpVppgFvTa1nVvefcH3vuWlYXAh5E/tNn0pf/9l37p+m0jbTfUNPB/keSSKa6hat2apvLLgLjzR/gSAt3P5Kh7PAnsJ/AGA93PYk/u54BZtYic7k46ExTmDj3Ev/0sr3RtlFw5wDw5BQrehxFksZ/sVCmq9jg5TRrlFs1LtvvAZGcGZ7rCeLHTaXGfW/d8zQenTuX4qUCw7Wzm2zSDHdrVh0b5cgBqPCop8Oipn8exHDwyavh5HNumoLqqSYdBVFelkAWoUkoZ1LAHUYOE9SyukbDVfWNKC1xhWwd3pd3H8BUutoPOtqEP+WrpEiFDdrJoFN/OIsC1qGUxXI+dUshyLiTzIf5NOP66IM/uobsSUfAG5/wMDiDLzgPeRC1UwrLd45HRBc6rWQzX420xSDnn06rPZpW8bJ+BbUAlRA1fC9tG0zacdo/ha9juQQQu8UKUwfORqMkpZHGoW92XyrSxCEEji1vo8UmoBQFvsKrkBVfgevwyGGhJqjJJsg5Ei1ZZvGgBKVUAExhbEkYqXxjjKxgCQ1U63QPJNgWL0s/kpKNBh/U0L93MsKV5yeuUFpFjSzlUygFvMI87TikVah/s9EQ5xlJ5ZLRBg1YWN/ve3qRKSDjW+SwdP2MX//9Xet7Og2hwhLaIspg7MoU8Mhq2MVkWd8/4ifTPe9yRI/DBLCePu0/U5suB7Hi3uoXP8Ti2k2K82N2BVFXt6dw5lYpHPXOK1k5W/Tn1ctjhybscIDF4cYGdzTFE4Gd6djb7Pajz5bQ7O6IwuoAhm8mQDLsexZNjHGtQ/u1nvNL120VajR6DDl2I8J06mSr1IGK2w2w7g9s2daQcKJkdhlUfvJQ0V33udJ9zCJx0iXpFkxCBm+EH4FqA5ExGNwC9NUEbDm0qDBdbHTnED0XNEXUvg2uedCYR6nSJ+hgrQu6ngTcInqqijAPXcQxDOUQ0lFySvNqdN5SE7chfCIJamuEid7ovg2l7rOVksQ23OlA7i0AdduR4WGU0k50E6pA1bCUjyQ07ee9O+lYfy8YYQ5RTZa1252UwIEcilk6AaXqtiNgBIJbGEGF08AywnAmhaNRRm7SNF5OOBq3al6061X3gYvcIKE6beXK8RE6A3qDaXJHbvbEx3Q17/TGGGo+M2m2UrDJ4iZ2dTJHVoxM5S+/4zwktZYqijHHPKdzw+p97z/s+cNWGidDnke1Nv+CWX/j5n79h66gdEu61Zs4gLTQcMP1aC7M1G+xEfD2u167NVdsDZ6TOK+H7FXI4SaLeUtIsRQ6Ovbm8FDlJMvXn5yIHRcVp8ovWazFiUT6bHCmqQ9233mbwOcmRz2xkc5ImDUsWRKoaCSeiFlEpgUjDE+LZnBRNPrueDk7QCVHQ1aiTl1Ko+GJHzqLZxYmofDAvk5O1QtQnnxOM1CwSjhNQuQaVx4kcNYuEE5U0mkZGhQjFyp+kGOV081oK1EwpTsK9KpNqq3nF2fUgUu4mHJOEKJ1Lwn1Q53IyyMZZZ3J/0RbhOM3SWlr6t5ly1FupNEhqHxzsjDFEqoSYe4LUnw/KWWqa/xrKmwdvfj7MgwrqXe61vkVr+6xyemmolJnHSbdRft6Tk4CwiKglyOmBmV+0gbwyeTCNKqEnKkml3EqnWVzOEoqWyEnD8v1ChAODejfOq5sm9TL9AU7SKEEgutxLo2YxkF2cJn7Rfw4nFYJvH1E4vpjIga/q2B1zIkcVknAiR72VcAKjmkXCvaWfNDJ9EHXEYGI1lw6fI9Tpn/dxJ42ESL3LJJLnHSL1Vo97RUuj1+E+OXHR1PYTX+ykyW/V501OUmdE6YD93JWTLnIf98Yr9eeDcpbY8Z8DSjRYlPDsoM7PPH3s+P7RDZuHaLVR2PjC9frefXurQSFozk5e+urf/r3f//Af/MG7X3tpox6+/Gd/9e1XrQ0C322JnTfe9ovveHHgen1wLNMyLdMyLdMy/UBR9jxoLM+Dy7RMy7RMy/SDTktzCIngnFaG2WPfO7xq50WjjIyvu2DdcHD46DFCghVX/uhHPvSOg1/95//9D1+/7qd/5bUXj9LJK9/7s68x3JZtDt36rvdcUvQdP+v9g8u0TMu0TMu0TD8YtDwPLtMyLdMyLdMPJy3RIcQnNalVDo88NVvZecX68ortV405h47OagVLZ17t43/4O9+dGXnDW19cGFl7w+bxz3/8IzPTr7l5Cy2vvvrCwlN/9+9368WKUF/MtQb+QPoAACAASURBVEzLtEzLtEzL9INCy/PgMi3TMi3TMv0w0pIdQnz21mTOkXsfn7n4hpuvvWT66ft2V42yIQKP8Fe849d/89febRx57PF9J9nQqL3nvu8cal1300uue8Ut7Ye/9uQpXizQ5Im180udaMWZ3Jcmj3uC1J8rctLXzyWNzCtJlr6ryhEkrWqP++Skb2WUa1FO5ORzL5FyKyONVC+Tz0lOGpY8iLKY94lS73a4Tw6Xr8zJ4W4aDN9KMzl5n1Y6i0HupsG3Lsgc0xz1tY9IRovN5J4c5VbCiRylOD3uyenm3s9L1ycpPkLEaSb30igZ9efYk6OAnIJaLU5e0fK4V7R87pej1lcKosyixRcHi5bNiRyhFCfhvlaUbl19fE5yFhPVlXT2zigWrZGeIPXng3KWmua/ksTzcx7sVGY2dxN0Kl/lpIUuTc5ivBQ5STL1upImrWof98vJLho/t7xy5cSiklR5ac5VjnpXkbMYn1VOf+frfk1zH0RCjubpBN2LiZgI46qkeWAIUyT0cy8vGYI8kxNSb6XSiEXTLEWlJcnpJlNv9XMnzRIgUn+ryhFLkINFyKzW/qIp8vt5KSr15ORVWV9LS9/q46WodPYqO/dWvQifRY683iORz/H98yTnLGn6k51nWrpDSHgUahrdd//DEy/96VdPnLzroROVAq23o0vf9ItXuXf9xKtv+rWP3rNi06TvRmWt8Z9f2b3h5ve++2r6xc/f5VRGtCh6TgohqBYaLJPjaPIEX/qvh4YeZXP3ZSc0/XNFDvo6oS5CLYv15J0H6Z93GfSkMpo8EtdIaGBIpzQbiRydp1VNOI5Kj3kJPbtokFc3WpeIMPi0UBgvdsOPMaEZ3Mjj+NFs+FsQhpXNiT7MiNI/78mRRQM5Jjcy2ZBR6aXSlEIRcjiBSFGjw0VhxFHpgXShq5ogR0YclZ5giHZWIVqZaJU+ll/1kuwg0HRLutCscNiKSlaYMHyFi0W9M64YIl2iXtEEFg2SmYQOU1bJ4mGMSo9pIMtRnYxksoaVAWksRjRDjGaxDplJs5PK6PP9heovXSwH1BqhdIiCVgMMV0ZkANRYjppLzEVDVOS7agGCssG1YlgphoU+hq9wESGSGFUYHcnhinzifHGoS12oi1gEPZNLGM9aQk3JKKPDSkbxFb0LkapJkqwL0WJVlkCkYpjAWJKnBCFZWReGgiEwVKUlo9IDFYRelG1Y5aSjAUJqG4tZ67Zqa0lymAW/wv6SZgsbUWdsVPtgrzPKcumEloVRkuCnuIzvIO84c+rP++UgnaXjn8Ns9dzR83EeJBgZOYcxBDzWEtWJXsSo6CrDdXx3AjZk5ec97uSEQ4clA9CrLKMqn0WfAqGd6qYYe9XKZPkyJgmVqm1H54KMSi8JemFm0bBcnWhdFNqzMHM41keGaIef6FYWF+XDnwL/mkUMHG+muCCjyUs5MdRpCYmcDtSYPpP1rhyAWkGmD6JYjoxin1ZGygE9MSq9pNyi9SASliWKligMMl4sCFPKgZJZTB82tEqa4SI1Zch1IBBrSDTSXOgUDeMr6LxUxOxULhXwDRwCoRZl+KowXuzoQwxGKiYpZzFc16VKICdVqL7SYYVCXjrjpYLMfZCLFl7Xu1E9YrGZeRVlK4JGVGTGiK5XdGOox/h1RGdmZz1IFM10Rr0clwC11YEa6kVYRayjNBdkyHWUA1Bnw1hCJPE9LjHU6t0ud6pM1/KqDK5jdHuUg1HsVQmdi1YHImLpuTAaSdEsYWIpFC5ihPeYoFUbsjOmuYgxTuJWDbNZthy0Z6UUGRAlW44UlYyNSh/s64xSjqZjdZhKdeCVIrbqs8uJjQ6m3uqlockL+M4/LSUOIdW0YG5mxZ9//hMrHv6dW3/noX+9556L7v3VF/7CZ/7oX78cfunX/vTIVV/+k9f/20c/Hq5/0U++5ZWP/cW73/+xb4mV63/r77/wcufvX/0TH3FK5d7a/nkj8C8i0y+PzWyUkdA7TkLvnu4vrDwYsWi8MTXaXBVp4UAKibrGtdMTh2yrYfql8ZnNAxtrkijGkw/npw5QPQrrlXBhlGrpvLCvcM2YnGcVm/nW+MyWwbsxYfxAt1ivTxyF5qDNTJM22OSD8Zch90jnEzN8pAYO5Oq5CxgG0lVU4sw122cmDgvCJ+trh9oTqaJhuSK9OnyqOjSjc71xusS7b7TvJwG+tBkNTTkhCada05P2ypCFKQBQlGBHxg41jdZYVHqhvVHGwh4QBm3co+F9xcOhFk62VoIo+KDKARP22OiRulUrhcUdjQuEWi4CovnTI/uh4szGmDW3mmSFIyOR4U6e8Cs1MzKvsTexjI0DAXnN661HisdgdFrTWD/ijoZ0IPQ2SNUj/fTQyfnSrMH1N2uTxXRloH4GYbPCv5PMOb7+o9uqN6xter7G+oLj4fExM/rakeHPHBgZMqNt9QusyFIjtmFUTM3bM7Lf5uQGvXSdXmoTzgZhFBj2kH42qO+PgnU6e/dKGTxhkABqh5O/mhHVkN486b95tdsYiHWEBP2sopN/OFp8oKat0Nkb6Qq16olcxPyMmFvg0aWG+bpisS3StjaXztuXHOd+3we36gMXtAuaEkBakIJGDrS1vz5cDELtJy+duWpd0/fBWu5BFAlqWuGXnpm4c9/YsBn+9IgF0lLxXyXUZDbi/6fh2772lgtqL1mfDfW3jg19ct9YyQxfyafGiaUG2QN/2SHRF9ipJhcvKuqvKOstPhDriMiilSi5vRE84UfTGvuZUVNpQqheIMhHa36V88v1wsv1ilplgGGZsP8MW4+F7jhj7yiXE88nISGD1x8Kw0877TBiP7nefeFI0IoGVAIXYVgXd5wqfG3WhA83uBst0R/JEUn2IFpn3neto9DA1rfXrHAnscMOpoHGfKp45kTpNAwdN3jrh4SpRtfUZID7b1tHAhptdKfWuyt9mg4uip2I6E+WD9eMpuEXSqc2KiXDXiRY5Kw+5LJwezR6RbTCVQLcY/GJdo9++ihrWqFZOrVp8H6XqGivOsxN32iOFObWEC2ltez4oeFNnPKHF2Bkz1DmWdCS4xA+X+dBETJj1Bx9gYz8lrrJROT4tQcJD9jwBdrwFhF5g+/Nk92YGdH8w9ydA0vWHL1icDE7JiaEH9Qe4MIzyZoi3SKIp6wmQ50ZttgTiBnGyuZYTsxJpnNv1m98D1pcwbjQYBMywkQ/gRzTDfcG4QnGCtqKq9Oh4WQaDLHoVUFt0F8b20XLa0jkDxRNcKpZUWNf1DgIU13Fv5AJU/b+FDFOnab5FA1DOrGdjG6S0SyUUZPp4vRDxJ4T5fFw25VKkD1pwvm+vmc3CX06tpmMb8uSg+ETyZlHRfs0KQyL9VfLLpIiCsLpkfug4nRzjVXcCcircig1Peep0DtJjVKw45qOBzWYBsxT1pjX9z8imKArLiblVUoLwRCUZP4ZUTsMrlrruqsJOH5KlHOhaVqjUX7gwcgTozevKl8+HrXDVGB6rWw0d882vj2jlRhfB3JKnegafWLQkA0cevQ+6gXuzgvc7Zup56ffsQSlMI3yfY/op+b45LD7yktwfEwRQO0FhS8+Sto+u3SVdsN6YYdKYySkqEdfPSD2zomRcvuazOjQ6AqW793Nmra/cdq+6kKpT6p3cDDoS488Y+47JioF/Y07ianhLDuQhsBFcbrJv7A3DMmqV06OXjoU2nywMRK9pM3evTD/3Sp8aN3yAl62aIQeVF8iIaG2y19/JPL4yE1TlSsno3agQK23Hpqvf/OMZlH78quioSGaisxOsGhQltKDu6nr+xducC7bwtzBoH8EbQVRMEp3P6Efm+VjlfbLXqA0IYI1GEXlrzzE2q6/ca192a7MKhOWWXrkSfPICV4utl56pUAncyAJSjZ0fWahfM9jPCL6zZvp1gnidoJndIgTWtKje47xR06RkuFfeA06fimVhGzV7brx9EPQmMXUTjK2QXb8PkGYxiTzB+nsXui2/oVXiWIZSjGoNrZG6jvmE/eRKOBTF4ipCzCIhVI0ohns8MO0OUuN4UIlc2zEEdhtP0h9N1yzwdu6EyFKQY0rIKb1zGP6zClilgvlK5QeHZNwWw9ybuvmtFW8ML/j7wn9Y/BBtrzzTEtxCHH5wPfMXVdeZjUO3PvM3M7Lr52wn75/79yOy67WFvY+cKjxgmtfeummCWf+wBMn+Ao68/DjTx1oDn/wX27f9J+/+YE7nh4bKXNllDk/RIX0BjMI38Auo23jQTOWiiXfI0yDxkeuHEjC4qjdIJFJRyZdR3gFZp/YiIlYN9jgAGEW+EpaKQokdkSlUwkRaULKAUdUvR8TviJXysGzeIr7ERO+ol8a+XratuwR3IikCQdy1HDqCYHbTNEEE4HiDSZkou+6JDmQbZQLNYk3P9Ez7zj5KeUljJ0qA0c0Tw7OgIYMZMDxpGE2AglEbnqA75CQy9QWzj/ECZgfwYfOTldMckKhlsYLBgyupBdnMotYZFCM2Aa9HOMxKkVDstD2wVK1M314Wf6y3APyBXGj7JfYgyZFDfd3oCa83snHNMm1QbDFhIsNLkMQ1LglNwlBjh3hUeA0xUurFLNDiHwWRLGH3i8NxFDL4JaOEDnpAb5DQlqXuAhPiRswLwdqU+NFCbUvD6mkQIy/Ulk0KuMH+vlFK8j9WCiakwmipKL0k2WVpRyUDgnMi+oSIie7ZJ1WVJB15XAaR8ZK6Q0/LYC5KqfRgA5Ok11CiARYwWfpaNCq463vAM2NDLUlRNToyokox76dToUEecUNVeAqWCZRGiHUYadVZ5DAXXEW+3BcUzyWLrGo0/FF/uBAeafDnl9askP4PJ4HoY54HJxaaVgY9cKQn0OYXTKbFvwIt7qxC3KUk01UpoG0vO88dZpoJ8yKkNHtMkhqxOT6PSQK8wZnim1ProeinOw0mJGUg4G5Mgw1SRgaBvcKYD5N3+ojhvMOemJZgae7hKcBGM70GJU+fRPHFMBf70BN+CJydLnGz2WotBwCixblRGBrKtVK4pqlOPAgRDTohkpWieIpIvyArmAWRDisdCCifj7U0PQNAxHyeCeEa4rgmsniHTCKcSblMJMmvCjAJZZB7dCNyUhDsLIARk3DVcDYZ1CVgnwKqA9GGgxyWzUxdZyfwEoKcqAGOZAXuNNgCQWduI7pFHBF1zubhKCPOs7LyQl9AAtqhIDbzANsCykS6KfQGCLN9zsIDfbXuBVx82xQG5TJTUJsiqo+HepUGQ0j4PTNLuH+oYRaz29FoYn7qBQGRozHmL6LJPchZZXltSJZNpia8LwI2CVRJ9SkMscTQ4s3CWmYqw+Cq8nNRuhleR0Wuka8SRghRKrWMuNuh+Wyw+ZUPuaFzj0YHjmtCNGJ5UQyHmO2HOyJuLa1yBjbHYfjjp9DsuOf/3kwpiU5hASVEE67zbXCUNFw2s2AFYdKZuCCoWgUTc1u1dtuyPRCuUBsV9t84dWvfOWPXLWh+qEP/tkprwBmXG6jfXaEJ3NzDCOCu1torEBzCHD0TN8lstYsuY+LnxczRGLHUsjQ6tmElopsdUkkYpUgO84xkYszc7Y5a3bP6cm9uCxC54zGNh/6urkTKouPaNpoV2enAeO9KHFBrzJHDsHiM5R3NqhJF6L0vS6hPSezkR5ImoREoBDXE8VZRV5QSeDJsVhArp2KqhDMDkNmS6jTYGP37NqpAQ5j6eLHP6DoWCLUIY3lpEnI83LxOb22r2H1ZiWCyiib6Hx7nKJjmVUjUOaiznWKpk2UZ75IlwDk+Cgn01LAKwUNo/ahl5KHEHhxDAsWCuJlTTpEDs4mHuqSXlOYPQBBXhoVkB0WTY5hqqhuq8YPtitPRmYlgiGuZGHjwTPOOVCj5SKhhrzy2hntel+Aj48OajoBEjhgALUmeCTsVpZ5J+UUKyZUFUzKfiZEUiVLRhHkUqX0bUlSbUQAJIAPH2YNRQgROoQoAn3v9P1OtTKsNbwZ4cyTA5FA+47IzWRVTkxYNAkM2r80Jx1UPcZ9lJksEhEeBwfs+Dx3tUgwaLFSWZovR0g5AE0GOl3CgSxT1WdHS3cICWr4fJwHEReeZYgQian0mtCeQyMsfR8ptufkcJLfiSkaIviRi0UcQkyDP19kPkWDTvZiGkDry1IJR2ccwjDbPONJatR1CKNFHULMi3lhFjryGgMTvCNHursqjnilWzQhA0wP3u9Qog8+Rpa+mRCmkR4deiBZBDeN+BRrDHVmZqLrexNlizWheMzAqRlrPw9qsOOlEYS2bLrgXYIa02QrwhWkTJUEDDw49oDSLpi8GR1ZyEGeFXDoQZsM18bSaZBgusQnItCRU7Y0+wjNdBnBG+bCrJkQmjIz5bMBkI+fK0dA1TN5lCWOPq8Sbu9o8mglEeDJqAjFmTOKh2YRRtmqswigjlu172IbUXNDv5Lh0VqyNKhR59wJlcbeF0DNMx1LEkNNmUZhYGjZqcNG8X1UslKMsA9FnKLvraYagKirUookRuAQ6jg7CZ/jxm+q0uKvRudxDoodNosk1MLE4uM0yDNW81EShv6TEEHVqyliorL2CdrlEupswpYfj42LjHvyQZWzdPzuWJTfYbtycHTIrHogmGy1nFvngZbqEAIx6d1GHKBm0PgDt92wvVJl2NIxeqP0g9DxitxwdN1F11686un77npqNhgqaFlV9mwJLAdwmcpBZdP8BRFLH1WC+cbTvUMTex3BrxZjV5IxG2zswTQcD+lpnyenjjO7GBRLJzKOjMpRN2yvOcD1wKytKM6t5lnnGGmkOyuPhkN17uuzJxUhkqC9Fctkcoq2ouh1bHILLbiDz8TIE2jaV0X1EdEaEvqmue1a8hxFl4TcZ2ubrcPjB2CwXFlbP9SexCOjfamEPA85P3xyYfiUFhnvLIwOK2ewsN8ROivCf/RqmhYOVddUGlORFihGJm7HLUwdcArNIb+yq7EtUroE1L3PwidH9oRaMN6cnqivzjgyCihG2pmJg/VCbUwUbmMrVR+VStf9X6IzgRayxqg2swqKkU4FiUItmjrFh+ssMMsntqTrAtNAdWhRqeWsOuJxco2/Zl044qeOjMontR41Tz9jzBaF8epwQ0H0HU/spgGI5qn7Ff24T8TNdOxyWpGtqCcprrLdovFtUbeE9ltXnZ4uhein9WUm17zEjKN/8P6pVkjfvL596/p2O4C+NJBhJB8w+5Mnxx6v61PMeLG7OVK2XBBqGn2jeKDms1dvaL59x4LrabjN10cwshes6G8fn/zOqfLqAn//VNZUKbP7k9PiTCiuLmq3DZstnt55gS47pNF/bwbfscNxnfy/lyyUdDSX+lWCHlTUxN6G+UdPjYLD/GPj7LoKaUYDh3cgo2GN/EeNfKkuKox86I2z4xWeOr7BcQWWnKrqv/3ZyUCPXkRGr6ZDbQXqEtEeEs1viho4Kj9VqUxrmtwA7JFA55w0Bf9ou1n3tddvbrxxazUDIvAGjeivHlt570lr47T1m799DVdOJVFGfS/64G/dO9sOry/rbxk2WhG6R/2Ep3M1+slGsNsNJxl7V6WinmXElkbp/jD4V7sdhNrPbatfvcJthwMPAQAYZYN/6lDl8ydKowZ/3xQb0tLnpIR8avSYRz4yA+0guNBdszGY9MnAUU/oUxbR95kzz1inNG68d8xcoaM3m4aIkmpEPrLgQ7e9KFh5kb/CHewdcTJTaN8uHJ3RGkZQ1I6vV0rW6dXR2iMBC6bdlRtb63BvUyFd6PuHDs0VFvTA8k5OpW93yVx9mpmR3zRasyWwdtQmyyNWmrALwz4++ax0+mdD5+QQkufZPCiNmoAUJuiaq3EtfMBcE7gWEdrixD3U972tO/yt24nnpleXceHHKD5wvzZ/hlqjxcrVWTYNHhl1W7s5dw1rk1ncCaaxYpRAU7O89qNhcIqR0nBr5+DdDoE1E+jVVuUg83j7yivC6Sm5ezMwYnLLKj32uHnosCiU6Nrrk8eB+kjgg4jOvDh1P3zWxi6mlXXqyTE8MlrbEzX2UmY1X3otLxXS/Qrk4CG95tBd93EaGpUdemmz4MqpWvQGDa96v/BmSWlSbLw248goZB169NB3RORpw1u10R3ydO5gGqwQI5p9SLRPicpI68brMkxnuXtWvvu7UHGGvq5g7MqD2g2eDMLjjJWLQ9dIz1AVpUfBnGs/wkLhb788WrkG9xIHIOLCKBgHn9CPHxBmwbnyhuxDerrOGrXCo7vB1XEuvsjfvDF9blBWWWHv3sJTz3DDXPnfNhsTZnp3C2uMhlV/5p8OCicsvGh14frVoh2oh+toQW//+/7gYI2MjfgXX68cPZVQB771+Hd4069cs2LsFauj1sC5SiJLppX1+c8edb5XI5Ml59YXpiEk8UQoip97kNXawdY17RsvyjxXyYtm6d6nzaeOiaHC0H/bTi31yCgeEwqPt1qfPsCiyLtpZ7h9mriDRYOflEzz/gPGQ4dA4HU/N1QYYyk/TeD5RNqeiXb/TUvjnrtrl7v1AuYNtqIY6gMHCk88BY5K6+Yro7FhgrtSg2rD0GS7w1/dDcgM37By5ObpDIiE0Ir6/GeONJ5srlhDf/0DVXV8gl94Hv3dPxrzamG0Y037+l3MyYHoO0+ae4/zoVLz5dfhkdFUa0QzyNBPz1W+9RA4ceUf2WjsGodmkLIDaMVwvn7c232aDhnO664URUOFGlvjfLPw+UeICKONF0VTm2g42GFlq9ZO7tWPPi00s/WqF/KREu6RDsAIowZjLafyxQfh58H6HeGG7TCUpzs+OrqG9cT9tHqGGqNl8wpp9aQIpsaw7T9AQoeMbxarLyahG6/U9BEnmkWPP0zqx6leGSKXp5t0h0RTPMypbUZT5WA7HoRKJ4NJ17T1/Z5+Sj75rFTYs6ZzcAgTopRxv11ce9nrXnLpI9/83GPH3bLJcPUHGwr+9Z1GremVRsaGLE3uDIsoTI/Ez5JwJ5yFo+7YZSeuBIskZSMwwRzDfmTtfU0RvV5M/4hY1SBBvHCekDQxjY/QA89o9YpbGdnzgozdLfARjaC27eHI9Ipn1g0d28ZNL22oM0EDs7HpyWB8JnKNI3uzCkpxoXNolKzdRKth+H5t7RV0qBWvrncJvJ9Rov89P/0VsTAuzMuPXaMLI2UZ4Uou12vF6mPTD4G2G09fOFFbF+p+vyOHKofm8RV7T00e0EPzj8tTk9RIebFCHnU7Gvm/6pzR9GDy9Lax2U2h7iknsjjjxolND7XK8+Pu+A0zV8nHlgah5tTVvW+t3B3o/vT8lrUz24JBfYhUSY+Mg2sema2cmealD2obFVcPfV/wkH8jPOTqvj43pR3eQtJay64XGNGm/dHkDPMKY3uuSNcFkdUR6sHwQnPLE05EXu9uv9BfadMg5V1UhPnV4oF7zGNDwnqvf1FF6KmNEiGPup2grb8zn3aIeCdb9Qo6Xgd/tE9OXGWfFXO385kSN75464FVIykrXQrSxVzDeOV/bF7w2a9fVP2ZC2uRO/CgHZHzBbP4u+6e/vqMuVmzfrx1eaiUDYrg0vAfhx467WrvvWj+/defIrZOUp4s/KgU/trX135y/+i2cvSJzZ0HmfuJyo3B2w7yQ7543ZD+wcniApc7vH0E3XVCo7+/4H6yHqwxyZduPlFKN0YcnKkpnpgtvP3bq8BT/dBq9uYxuhDK85pdgowmdfLn/x97XwJmx1EcPN1zvXPvXWlX923ZkmVZtmRbli+MzY2xsY1DQiDJDwSSQEIg/BAI4QgJISQfR44/Fzk4bHMb2xwGX/IlWfIt676v3dUeb985V/ff1fNm3kz3zGoXy0Hk2/rK8r7pmurq6uruqumeqSH690O0S1V+9ieHi51ugooMOnTCuO6v5zd0561o1htQ97ik6nZFu5eO/AcZzFD1C52dSzVN2Gqm/F3EEUJ+rzTCIvA/vmD4PRsGE1TEbjLdP/rZ/O/syq9Zmvv+D98kaYgBajjuq6/99uFx++YO46PdmVGP78xGgKmoS0WfHGl8t+zMU/FXuroMKWxiE0oeoSdt+2MTY5aj/8OGoVfMrxDLDxua4DHHNeP93dNdX9zVPjvjfW2R2i0FcoxPDis76spvHWAron1FZcWaxtwasgUV5am5NXfw0dxezTP+eXZ2gYEaolcGW5rHHfrbJ+p17FxlLbyyMb8SHx2KPzdS7Zv5Fw7oI5lGQd25SmoZV6PuuiueszVrSXnh+WMrLdUWJgdmMYZnPNnz9NH8Cd3K1nYvipa2ACnZZfvVjFMfzYwdasOSpfH5E7fNnSj0NIg4A71UmG5AGMLZsA5y1dhKYQCvuEERHCPYGdEVq0R2fQs1GvX1l9Uu3oCqVfGVPOb0ZMy2H35fO3oQ52YVOt8AJx5FFbOAsFEZ/S7xqmZuTbbtckqqstODcK46/lPH2qsqbT2jl8dLfYDVyTJOjnZu12re+OtfYy9ZjIQYlcXauXzbfT/PPPMszRfxylvg/KQYOBE2XSrlY2TPD9jfWv/VuPM8FkEJfiHS8u7QY+7wFqRmR95+k1cscL+wReI7fNqp0e7/+h5Bttl1mdG+lnpxPpyOhZS1Ez8gtcNK+zy6+kYp9oYOV+wqevoO6ta0nou1WZdRtyryAXc26x65h4zvJZ29Y295s9QusCoWvXd+/U7FnjCNlYXM5ZTWE1SNspXGw5azE+P2Yveb+PopsGJBrOnaRyqlH2ObNC693mEuL6g6Ijb1aCafeepB/cXtNJsvv/YWms2J7xByFamnhgo/+Q5y3PLVVzbWrkG1WsyKeJfln9hS2PyoZ2QW/uVaYyALu0DxqQcZ2DnZOPjh7aTsFG9blr9lGSnZsdVCgYUQ5fXxv3jSfmpQ6e+rXXMz7McK1giP6+q5n93ujTa6bpg3+13L3TFLeJmetUzrMI799QsT959Ec9vKf/g60aIVrlSXFr/wQ/VkqbF+eem2q1iEEJwYY91fegAAIABJREFUC4AQUsy2ffuRzMM7aHe++7OXopwmRilM5qzm7Bwb+8yT2HXrb91oXboMVax4QEhoWzZ71zbz7mdIMXPTP3XnZ6kkfvIErMNEY4fc7/3uqO7Vy5sur118Ea7FByxXdW7b9sKDD1NNH33H693+XmYwojWyaGei1vMv32EReM8tC/vesSRBRYRqbcaxzz536qGR+SvQ97856Er+L1NGvY5ed8vs+knb2biidPMmXE5R0e0PZR/f6XW3jbzzJtgtlB4rUNM09h3p+vq9ro063ne+efkArcRjZo/iDmPiqztr392Pu8zyB15Li1lFkAn46OqRkcKXfqxQx119pbv4AmTXYt9ZYX1v5rXdW/Qdj1A1M/ae13q97eL2Lz+DoI5NdH7lbmZL9qpLrdWXoEZV/F4LFzv34PfxyYPY7GvPvoYvxQIgSu3x+l2KU1EGLqDLrmbzgMTHU/Qc2vkjZWgn1ju6lFeJJt0EOkrvddFE1l3Y0biUedYSGcU0UzK31fQ9mJrSkD8DIEw0UwFmV17ZMTbd9kcf/OMPfeitV5lOhaiaa1dKpdLoqaETJ042aHZWX69BGqdGR0eHT54cGrWTDkq9dGDdyqJBNxnhcTXi+041WCu8JHTDMIBqbjKG772wftcc9lMmYNdDh4kN3mQMzv0ieLOLVhVSk7AKk1/Tx2XySy0ChPYGT+IJ8mQCH8PgtkZpla3eSVgL244IUR2CXfg3hnDFNztf1Q6SEC425WF8ZEkiIvl8lJS2w78+H1Cm5qZioOqEvmh2hxseWHIUwoIoS8I6nI9pqtqCZzvJ6L+Dh/gLaVUwGFlsOKLu86k42LPVqo1rEWQ/XVstO9D30PWsz2xccvBEHEtwL7w2iriKZIFDbMrD+FjqRLwuhuwKu+4QGG6MT5mkIvVHB2V/00oSloNXGBglk7DKhRRkdlkD+ZdNELxEp5Q8sRaG7GK48JXr2Kthq4btCDZqcLHcaKpoElWH7/Ixq66kYJUvRaBqL1lFZRu6CVQEh5JopWaXyiKWq/ZEyYaId8oqqkqShOi/XsjIam5C7/tdD+eefCsisMsqq3HCU6rB+HARsZBjxw2D/2TrXpOIyZMoNrsYqogR1yUD85GNmtYjEnkM+hjMjQSR5MmBzw9heIdUkobNihCcCUZqEmovzxLyi8NZtA6C+8XmKtfm/4bIf3rBqziuiyyL+Y7ItkS0rMCBYx6QnYZBZR6lllzK0QodJoqcdGyaDRgIE8my+b8hwk846uCD2KhI08LTpCyC9SwIjAVkF4NXcYJabAlBJyEfSizK/PQEtPgo5yfpRWEiUk0uT1Mk3jRK462OYCgPzE+yksPuCFQtFQVotd56ch3oaEdAMIbwdUf/ZzIGL5jBu38pXcZPnAKQmkuqKVjjNLCrzaYhJw0h4oJZlSbJ3JQ84EO9iiPWwpFdp8GCiup2Atbg3+ZC6BH/ZwLWbPAT+bilNVHUFtabTVNsN5kV4xO87mhXqV1JRqcazJZTUDWyHVS3UMMWsQ62HaiInFZFzKhLZTSRhOUyf8EFVospqQgklOUBkSz+eiEXyfJE7YVdHxwkRnUnuTp20QqsmvnLjqUwY4B/Q+Q/g8PGjFjkEGLIh7i+kUtmBsY/jbmRBX7h7CTPV8Gxdv4OSjI2+XDTl6ZNH1sD/+WA6QeEsF1vFQcue/NG5bN/9nfG2tesmpWplOqzll75xte97jff90cf/9hHr1iaGx4d61h0wW1vvu1tH/z4x9//G/NNB9bCl2Ex5G+dJGNAAFsradhixFzNNJweTToGwEVKxJaG5ObITVOk6xKBXEUMWwBNkBoVb5pci1ydXCTTyGIky5OGU6Jp9b4sCeJdH1W1bBg+hmLzLkOywFE+8LqG/zEEEVunDRG8dJeKUZHSMMInsS643hIpHUM+clGIIR+pihaGTcOcTGaiRtqFMbxokIhRFZ1e1ZNikw9XhSwwx5aKVBWlYZOPxD+K0xKJW0gyxvikqDHkgyazkAifdAz5+EaeiAHV5AMtZCXensQnHadFczbAWbYOSlqP4GkJQhpOl46nJQhppkYmi9HCkI1cFGCEKPgZxyiNfHuMVcBnMgyppNtlPvB3ErZopsIHiNJxKjQBmVxFq64p0ADZlGlg/krHJp9JyUKQqxDqYn/Kt3OE6yEnqVSsa3J5psIHR1QkF/kYiC36GXFs8ZkEo3XJpZG6pqgieUVursux1ULk0MJQRbIwCSJJt8t85KIWTYRPGkatWuYg8AEdpWMLfLaJeGb5TJHmzEPY21MFZkR2vbr0upuWT+y6/dtf3VY559dfc055oty18Oq/+vynF1S2bz6U/ZPPfuqSPhvNWf+xz/z5supz9z+5s05U2EM92xb1GZiBGZiBGZiBacLMOjgDMzADMzAD/5tgugEhwtRqmItvvX7JIw8/Wh2q7tjxwsrrb5xl111Ed2//xlf+/Z7v/+fn7hpb/OtXrKG10oG9j3ztH+98eMszow5Wkz5cPwMzMAMzMAMz8CsFKeugM7MOzsAMzMAMzMCvJEwvIEQqdiqNuRe98tJlnR0rXvU3X/3CVQtybYs2vOKivrqlnho+nskXOjvyY8NO79yirlOvWidt7Z1t+ZdvFaRwwjcZAwL4RkIathghmorTo0nHALhIyRgykpsjN20SspBAriKKLYAmJGGkaXItcnVykUwji5EsTxpOiaZJxv8SJQmwCVSyihAjNKKoIYY08I3wFAzfQqf8YyRpGBUpDSN8INNcErZ0JEsbYshHLgrxF2iazMSLtIsQeDkoEaN8ZCaiPJNikw9XhSwwx5aKPI8mYvjp0UnkIdMUaRI1np4P160PdDILOR0fjlPgE3KafKCFrMTbk/ik47RoftmQug6u+6Wtg5LWI3hagpCG06XjmaIJyGQxZHnkohZNSBb+jGOURr49xirgMxmGVNLtMh/4OwlbNFPhA0TpOBWagEyuolXXFGiAbMo0MFWlY5PPpGQhyFUIdU3OJ+QkF4V4pvi0RJKKJBrRz4hji88kGK1LLo3RTC52kwqWYAn9i9PiI8oQItBMRUUBH7moRRPhk4ZRq5Y5CHwU6fYYqxB8tol4ZvlMkebMw/QCQlXxxl3zmtfdVH/0S+961/v+7GMff89v/87Xnsu86Q2bNGu0s3t2vTQ6WrIH5mSOHRhzHcz8LkTIy/O5bQCkII3oKQgJPShPHpBTtKyi5uLIr8CXwpusXA15EvKLzcooQq4uEgRk4es0BHKEJWGQO5fyL3zmFZyTMB9kxmPA5JdaFCBtioQpZj/VeKn/M/xeaA6hPMKJmAvbTjH2dEy0BPR4wk2uap0w30ZCuNiUByXJExHJ56PIDQ/R5wPKZCplmnfj6F8JVC32QrTXeOpIBXofZ6hmSpiBLKFNVZtgHslocpEofHE0tcv8vJEMCjpRDZI3SC6C7KdmkKIOfQ9djymjaddJWxzb+b08AQ+oSBY4xKY8wMdri9fFkF1h1/Ug218RJ2OB2z2MDsR+okISsut6IA+TP8+FFGRmTctr0HoK+RWUdhU4CxWxizwZL0AxS9QcMXPEiGAmBxcLPAnh5KoOP+PJrLqQgnl+WB9UrSarqBiqCPJDokLOaC+KWMwbxTYDcbGnqKK8JIkvDPu3me2Tia0l9L7f9X4SQrAiqbOaqCr5YHxoFJtUN6gmoAmZp5pEULUksI+hirSU0eEPkHBuFIdhdDxyYBNR8uTA5wcU8KEeTsNmRWzddBH1ktB9+WKpacPZtg7CCypsrtIMCU2e4pyDplHTpIZBDTOOBrsevOKCEDLSMKiMDRpTLuVohh4Fono6Ns0GDISJZBoShumBFZA/rWmQxNmvTFNUE6YHAdlFP3ciqwuamYiggZAPgrxsPH24iCYf5TSialPCFp9keZoi8aYhlNb2ljygalnJYXcEqpaKIhioSNOhr9mcoZsRBGMIP2Lp/5SQX9SbIlHfikSZudhaMBvkNJxPwZyfro05E2wa0lFOh3+jyK/A+10wq6IkmZuSB3wQLuhiLT4WND+jHes3mjXSsLkQqlguamLOAD+Rj12U00SBw1Zkmk1TDI3dIjLx+cDnN4HKyCOjkIx6Lpgtp6BqaujAmV3MSGiGKsKnVREz6rYiLUoIFwu0qSINJ7crrqI0YWiW2RK3RsbPVBN63+96npUeqLJ6cnXsohlYtaopuqkwY4B/Q+Q//YygIA9XUSKGfLCWYml8gEx9bkRqyuTArwSvhyJwiJKxyYebvjRt+tga+C8HTCftBMLUrqI5m75+5+fu/d03/sP28c62DFv55lzxgW98ZtNXvvjo2z/05oe++MmnZ7/uveeP/8G732dd/pF/fd+a//PGdxzWivJ3o18iIDEPYeC7+KUU2Zq1X8xDGKOhkLYrmodwCU+GHgdIAhnLQ0jhq5sxPsCJaPW+I25xnNja0LGkhiL4/lCYh/AGyEOYbcTzCpB4HsLFPA+hwIvJLOYhrPA8hBGRGA3kIWyP5SGU0zz4eQi/yvMQto3NyZd4HkKpaZioI/E8hKKqFSWWh3Cc5yGUVM3EHuw+UMqMdfE8hESSB/Pvwf5XKw9hP3zGMPLVCgAWDrgaz0M4jh2jcHSJ1BcK745YHsL5boeF3Gjvs9qjeQhfC3kIVVkkbfp5CAdyri0ZEZvihurqJ7bMLrvo5gXVN86rVvjJsSgN8xVZZPX5HZ3Pjmuzm3kIhcZzVfM8hGM2fu2C8m3njNZtMX2FR1HW8P4xzEM4GyYhoWGI79p9PshD+GttRjkp7USbiu4M8hB+Ys1oThXTk7EhndXorgnjr19o5SGseLCah8D5QB7Ce3gewk/fNNyV97x4Qg1YazR6YlT/M56H8EqlY31KHsLttPxznofwtyfLQ0j/qToxbqtvWly6adm4rCKioIzuffnpZh7Cj3/iEjmNMNOabZFPfOxRPw/hLW16OSntRFFF3wzyEL47KQ8hY8yiwT1hHsIVpUt6IA9hXEWooJPbDxTuOpbr1MkHeB5C4VPrlKeLOGIpX2zmIZy7yO5mVi0MfLaC7TEH/TyEv5eeh3A0yEO42uk7z+5rxEeHwrXN7PmhWB7CaDkHxkvKQygP/FgewmMpeQjRr1IewrNqHeRLS5iHUE6YziypGuQhXGktW46EtGYAlPk9ua1PxPMQCjTwafVIHsJzFZqUa2u6eQjXr3Nnz4Y8hNHaCCUZM/f0c8aBA+l5CBUIuuqj9MQTSjMP4Xz4gGfrixzsMoF0LqWdXimehzA2HqiiqXii0nb/45E8hNJH/OFhsJSHUKTBituI5CFcSb2EtGYsvvWGn2zlIZTbxeTz3MKDzTyEWf1c/u1WUdUs9q6LeQgFoFPIQ0iZv6vvf0E7sreZh5C5v+JsyGTW8EQp8/RjkIfw/FX24kWoIeRUgC7L7NqT2fEi5CF822K9y6TBZyebAOJgnodwXzMP4eUDtOqKgjOyjFq9M8hDeP5G/hHUuKqZViEP4cOtPIRVKcmen4fwO0fqz41BHsI3XhQtbQICm81+byvkIVw+p7ppNW5IKSgpIVkz9+iOZh7CtyXmIYSMGu7RauXOvc08hOcMQB5CwdKyhrF1n/4kz0P4nmKmAxP/I6gtGshDWBnyHv8HnofwPJ6HMFHVe/dnnn+Bqlr52otJZ1v48dIWYIzrVttPHmvlIUxUUU4b+VYzD+FHPzgm9nxzHUSf+lyQh/Dy8xjbZBU9/HwzD+H1PA+hMM+xX7oWyUO4SD+3kzbiYjN7KWj1+4I8hDdczGK21teGQ2AD9lQkD+HsRQlWrZvxPIT55DyE1Vrhbp6HcAHPQ2hLcyOwMsznn4jkIUwYsFRx4nkIE/iwmBDyEI5PKw9h8BHUCCBFP3vyECLi2tmBtdecazzw8JaKq8NDAc/B+a41F2yYN/uCN72+7e4fbtMM/OgPv7FjiM5efN7aJe1Pbt5SZTOByOpMASVYshgfqIK5C+fAR6BTFWcEjyLDRAUSIOTnC2RrohwxBgA7ctw7jaUYEwC2qYHIhiVXdPd5OcRpvlvJ5ZHFRvwi8nfACGKuNQFO8WkFpGH2zjcJ67ARkgyYZ82GvxgTLDlhPrByAk3jz+7FzHghaDygoJOriMB3nVglVqpETXkQk1+VloEmUOKpzUAgtcsUuBeqg7QTXNUgf6QMfmrBfqwtTvAtQNxCfCtK6zIt6LKao3pJn5Wn8KSX5nVI/20TZMN+SGKFKKMRDcFGsodSm8ZUzeqwXWR5cu4pHxgfT1fZhK/UxZTjLciqYB9sSbLiq1IIjLWBYH+MyVN3k0cw5R87zajcqmECE1UE5sM3/fydtGpDTet8jGnOBANz4Fvigk0DQJfBs7imCZFgMITg/0TcikAez1d1MoCqVTgXWq3wvBlxAD5IyRV01vcuNE1slw9cRbAHQbhIcst8kVROxv5uMK9TXCsA2J0mhqd/YEWeGFWGwITJ8pyKHiJ82IsAdVG2XEOrGwSkSqSBgc9DQIcfXJBpFL9pMDfywrQ5VuGTAw8gPchuL0rOm09VcBCAD0R6icAmRj61MNUkaCcAKpy7OUMw7YDwrFwHw8+sS4D8h+UITmZLjqMPTLG6xlXPjFh4FtECbukK+KQJEaMPlNNAEU2bwaASmODhTyaP7IRyoKraXJlBnrReR80NQJjjE0WisP3Fc4IhO3WLGcQx/JMXMPUm8QHFNJtGJ1W16m8TwYAQC0OA5QL48NxoYqE/9UB3MECEq1EmUkBqtuZyNfIuSwTKvy/Jm++rmg9IkShQNc/EJBX7wETiu1ItPgJwD9vfbCQNks5GwXzqgSk+SDAgAqTkxfBVZTjXl9Y0rmrOR8jm1wLgg2AHjEDvi6UBQNdj/lhODqt8gIUH+ztg1OKP1mUymFXZ4uSrkU/PIvDBparAiip2PaEjFJ8NVvQM/A2qhuylIg0QMeeOf50KTAh0LRPBNT6ouYqE54IhcBVhFeaGak14JtyCQs6DGJA5m26qNVItsKJUVVNY4zVei8NUlNR+paVqZHG3Xa6Nq5oanA8MfFnVPk1EnjQ+iPd+U9XxiDGE6NzIk5AlAoJn0QoIkz7HKqzLeCwd5t2RITg9QU8z8JOLzgBMKyBUQC+eVWmQfC7LHwLAYx9DV07sPbT2bf/vn95due6a3xvWurs7OjOaYlv1muXlC/nmHvDLAEwAmzsi8nUESbP9KIWwoFF0VTiA2VD/E/QssExtPuanT8Hbmdwx4p5VK2+hDBQCOQSJ74LUP3GgvuvMdyrriYbu25UCh9D4tIBSPmHuH1CCNiOVrzpy8+Eioh7IY3O/UCQIgB/f4c7eJM2H4ISrOj0g9FVN4eBYYusBICDiyfqYW4ylBRyBM4LyKvXP1/mpJhMBQeoyLhKrK7HvQUfYX1AJ5P9LBtZszLusQcXNFh+gyxDs3jTlSamLqcZvmg3P8wm32ARKfnwHZoJ6UgRCuQZyvMtZcO4mWT4nozqbd3loPomKmDwYMtFRO75THQK3RoiZGZ+qx1soARghC5x4QMiCRhaDJdgji3Y0YmoQMNk4+rpcDGDA8sccbK3wkkSCuiCmgC6zwCvx4/wWcJ3CxUwQw9soZeCzLqPNpjlaqsXqLiwprN/rhB9iirNC3GNh86AfM1tJjxV8kVifwmMFpNQakA0uodOYivgZH1hzwBrl3oeBgyCTH1gRPOYA2SUqiL6wDk93YDM5mYJfNPnowJDtQxxlIbDBzMumNDei9MmBNp8oMZFSrdGg0C4+Vyc+eIEqYCQGJ+HPIEw/IOR9fzatg+A/uAmPkwHAlefH/uG5aHrTYNnBfAMihQ9j1DyiSdKDRj9qUjlNIh8+IGAscD+MRSAJrjMfM8wJUyG9dTOdmgTAiNmuDiIxy4i8FBwDeArpr8vwuN23fQHgIoInsQjkkdOgBwB1+SqCpsk0nA8c0TytqjUeoxJIYZsGKj/K6BBkpfqX1FSb5+vCVJMywNMhHutCl8mq5mMOhNGAI3R9shqBEt6NYO41d50TZIK9Vp6RnC1gdqDqKDf/J/NmDV/VKFXVlDBVs5WQTQa2kyIQ4uf9ECyDEDQKdQEB8FF1X9Wpo4MRwejAMKEGyf0koEDDrVFpJMXMPLyHFcKEAIxYQXZaARgJnC6ELsOunbaggpMIZ48ROGXJfqIf7fgBoZMgjw/wWKFp1ZOomjWNAiuiuZZY6ANjAOeceR5CO/F5JrCByErjA7aVRVMCCAg1xsBm66CTwIk1xT/yCW2azKq5NTLwuLOQBNAoeDrDJ8Y0FSnBBDLpkxe+xoE5pc2NsKJzefgTpVRV86CRW6OTzIcBlweeL1Jm2ElsKDzk0cRN2jMH0wsImY3VKxUX6WwhBINmIjuNUs3OZPJ9c89ZMZc+8/Qeh4nruQQKMXM4PHnP90wA6wNm5p1u7sL6AsEzpvwxeU21t2QPMveirzKrtzILzjHG/Qxw1Kh2uONAxZww7FzX0GJ5UWEXGIfRWfvYcMGlTjzSy3MxCx0FR0ZJ7wlaKCPbwCfmxUt9gHOMSq5C+k42PPRq3LkQZay44+MfinuQjj9Hq0VFvQn3hi+nhUB5xHiC2j8gI1kNDw81KmXHn6lCAF/FpR3dmc5Ow3VJ/uRiDK/6iE1jlXu61eg/1KBkrdezknSyQSqfqmUT4f3a8VO4Ztq57Mn53IUWms+CXLc++yDTcGelr3NitgdBiKgiNqiGug5VM+M5N3t+ZbEkDdzABvdzxb0lQi9tI7f2ueX4yToFlmKloNFvDmlPTOA2hBeOLhP6VAm6tWKWj7QfZObaPjIvU2sncGY2Qsn8Sk8rd5yoFk+pnrZobKkKYz4mFIVgUW1o9SOd+2oefm1BuySrVmjshAvIg5UHa+59NTeHlYtqi3Ke4cVlCq3xyezBGqWXa7lLtVwNnh/EJGdqzSjou87Efs/ux9qtRrusRMwfE3zdLtWQe47XeaHXI3cZnIZVtEe1kwdxuY0Ym6yF0VIfECfbbB4qIfsclL8WJRyoDq3xWVJtx/gDS6sZvuUYBco3mvZX1X84lHU9/BsrRtf31yweRIVAINQh9+5vu+tgW5vhvYb05xVNcPkp32UdV5x70SAby8utWYvsHls6D8lihkPGyE7zJKbqDai7G+nChiSoWkGsLd8hp6qUbNCyV2j5RFVnFfQDZ2I3sbqpca07NylGZesDuU8/Mk7Ihjx+cyekhhfmYMJf0bxjTNlSJV0qvhH1+hvFUaD8heHD1PqRMuI01N+5zlqzwnXqKKoj5hLrOXrXZuPebXp7jq6eWKoTcSuNR5VqVa0/XzjA3ITV9qzFbqclzntwznOPPrJDH9ao+ho6q03RZVUzFZUV927lJIutG+NmfSKDk2I5SlCht6bmHNUyu4aWpMyNZHTW3inMjSdJfsLwjA21xeJw5cAkfyJ3oKHauWpn++hcNp+IMSEfsBOdx+uFEfaHLMxLgV8gIDx71sHmdJ/vdJevU1zBXWN1q8iuabu2sNgDdS1VOpdAimTB0aBwUk05uZ3UhrHRbnRclLTbhlgU5IxvJcQytHmmtpQq8jlG1mdG3dnheoMY53PG2nipD+AVOWSk4e7AtlK78Hy3r48fGY1Ux/wuw8i+sMM4dIRkM9VLNyiaJrp0zAHVNG1sLLd1OzFRrtRvNjqI4NLBEwStnh9q5IaZi50pXohwRuTDVUS8aqO2HduuvWSFO3eRAifHxKYx59J8fhsujSCjI5Nfm6Iiq1HdRj1bLS5S25dTOMIqqJoNP90beYbWTtJMG1myPmniYTOCp+57XKk16MrZ5PLFSl06VwlTmIYf3Id2Dyq5HOrfwAUWVQQOcX2EDj4Nk2fxPJyZzUO+uIVgw63sdmuHkGqigfUQiCaoSFPsEj25DVmkcdEye/kciNLjp3NJxsi8cMh8ej/NaO6y9dTMSyoKrHH3FmQ5jZVLGiuW8KOn8bZBTKDnn3hKO3nK62qrbLw4YeuGBTmOU3h4K240nLkLnCUrk7qMzaqGsfNZbfA4yRXsVZfESwNggcwLj+NazZkzUDt/NbYTRgdY444XjYOHaS6j3bhSMeL+lsIXOUOjJ8vePbsJc71e2Z9f1enVY+6Lf4S1vHl44rFhNafW1m0gmaz0NISyMEatVrLbt7Io152zgsxeBDnW46pWNBMPHVSP7kRIq66/yGsrQigrq8i28489wXrKWraoft6yBFUTQk0jv/VZ/fggKRYba1Ks0SOZZx7H1bq7vN++bLnSSFCRkjGMR3Zre06QQq56yQZIXygPWF3TTo3kn3qqYesX36TOP1+1qnCapUVCFLOInrvX3f2Iaxawu+gSePVOtkYW6dUn1APbWJTrLFzp9c+HTPQCI93Uju3XDu+mqlZft97L5XncKFi+iuu13JNbCHYz7lyGFMkPetjQ0arGLheNYbWNz43yNM4GvsvnxoahzTW1ZUlzI0GKWXd3uO4gWzScczZIFXFgStr5OHVqaqZfb1ulEFsi4wO2vNNtHEFYVs4ZgGkEhGwVdCxz1ZVXLjJPPfjw1rJnqF5D7V1x3fqlu7ZvfuHQiIL0QiEHT0sIW/4IQiqcn2SmSSljfmZlh2dVyB1wOt40cYH0Lo2iU1xSa3e0b3dVZ8nIskWjy2zNkgNCnehPD2wbzQ1l6x1z910sH3dkt3iac2TJE8Sw1cF+9fBiRbdlZ0VxDW/RLtJ9CjWy2ourY6U+AI1OO0fI4t0szvmAOncdKlb8bbUAmBPUoej/Sk78iI72Kfon1YVZaUvOgy+yqLto9dPe4XZdO7B/YuSUpWmxh/zgnDhkzrx8/0CO/dG56yLsmJKnCo9O3Wy1vPypMvVe7y64xplTxrYcEJqK9s/6iwe18Vy1o33PBfwgqzAdIKJbpRXbHc3uH1kyd3CFo0uqRlTz9H1znhotnuyw2189erH8wh6r2kHej3oeG/TIW/u8P19ilW047hEFlypFg350r3n7sNqH1XV6FnVzAAAgAElEQVRHNiYGhBrRR/Onnp21HWE66/Dq4vhsosViB5DHNYYHdo31HNRc8+Kjl+qeLniZfmBZNkrPzt0y7qgf7jbe0maMxt+1YzbdpaJ/KVlfHrM7VOWm8XUdXs6JH6wNrfFb7dtLlLzN6Hir2TFGWdfHJIfoAuFP1AefcOvnqMbnsv3C8wKl+YIc+cPaiTHkXOn2v8leJHcZU2yBGF8zd29TT80i2bdXLoyW+oDAkOh/FLafRI0rUed78ZyS4sCzzQiE1ngvGZ2tqvdcOsZCceGVB7YO6hp9Zkz/9e1tDVf98hVHr18xplj+DndIhJWs889bZ312e19v1v2ge06nogv+PuVbkSeU+ufxXgc5G6vLLm4sqKJY0+B1TWpszxx+KL9bpfrH8PwFyBRURJuBpftx7yDTMAuqf8vslFXNLLgd4c/Uhzd7lfk0+157lWyNbD5xFO8r5nPHPe8tXfhTc9CIA8tcFJiH360rHzlK7xgj8zT1z/Gi8Js3LRpFySvqs7TyBeVwfUL/t/dXNm2ylTKKrReMqIN++au5L3zPnNVBrx+6NEsgkItQ8MmKaiP6xE+7nrQU8qrG0vXWnCpyBBUVqL45c/hn5oEM1T5IlvYpGTlmZt1zSrH+Eu3RNDJxslA+mVc1SQHweBp1Ly7p7Q2tVpi3b33K3OgeWfL4FObG3W7XUN7J3VK6WByuHFjrvtn+ZFWvdYwN9B1Z7Wl2wgTiGkNzXix1H1Zd45cbEJ5V6yBM965NugacjTdy3zHe21hH1ZLx8B2KW0dzL0MDlyhOVXSd2eKhZeie75Px/Wq2P9v/Jn5KU+goTEmjfvxbhNQy+qp85lJK65LTQxHKlOs/t9w9Gu5uz70+XuoDozFs59CE/XOtoYy/4TX2ksXIasTEZirL59vu+3l2+9Nee9vYr90K36KQ/UvD1I8e6/j2970c6hhckS8PeDjuzyGqesZE575y5wHsGcXuG5BakPw52NL03LHy+A9YdNFYf2Vj9UWoVhWHOn8rqfDj76iDh3F2oNj5hqRNQqaiannse9Staj3rtdkbaaKq9ax7+G5S2k3zs9xLbpHkUeAWz9af+KYyViHXLPN+c4NSasAxjCiwmbcto/7L43jzXqWjDZ9zK98HE1XEIgdaOkz33sXGV6b3Wr2wnHViTGx4zTLfGN3sjG9DWgGfe4ui5aS9TfBBleog2fNdXPUmbrq0cfkqVKnHogtCSDGb/+lThbu3koJhb7yFFjqSgk9ujZvvYNFF+epLy1dsUCtVMUphqs5mOr95l7n7gDN39shv3JgQ7bDh1Gh0//u3cLVsnbeufslVSV3Gop1c/sF79X07SFtP7bpbY6VNgK2Y3E9vV8dHG+edW3rN9bhaE/n41viz+zPbnqIdReOT1yg5DRb+KLDuyOl01ynnrzd7Fu1/34quVw44JQdFeo16VO80hv5z//DXD2gd+vgNt5JCm3ggFh5z6OrYSPv3vo28hrPqSmfZRdiKWxGLvY28vm+79tyDCOtjN9/o9vWKL9EpsIWIq9XOb9yBK1UWVE9cuzFB1YR4+VzXnfdkXtzj9vZVXptijY5TvPubeLRsb1pRe+vlqFyDzdIosDmtmMv998PG5p2ku2P0tlv5t3NEa6SmyYLqzrt+UK6ZN39aP/9VenWc700GwEK2Qjf60d9Ym//TKXRj6+LbFEOyRrBqA5UGtW3fRY5jrbvKXnEBatQEFdFM3nzhCeOZzVTPlG642evohH3C+FMnRdPxRKnj23d4ql20Vxft8zxkSYOaLTXGWPYhCx/XtN7swI2iPACIEpvPjdWMfl4+c1nS3MhWgWy5cb9t70aZbuuqW6SKODAlPXA7bYxqxZXZ3ldSL94uIOADduRBZ+JZpGYT+uslgyD3JIAw9uq14hvf+5lPff4TF87OO8xjqlUGLnvzpz792SuXF+tKrmh6wydPnBwcLFVtrGquXR8vjY8NDZ4cHrWT3q166cBmujpyLAn5xeZgI4g4qu1gJxGDzQHKAj8iIVyEr8hwYF4Iiys0NwmdlisoFkVo+Mkrpoe6QiqKW1W8SgT5T9jeRtAuRSiN0tSCA3VsYmTRYCKGR/eYJ0U1Jxn56VbET6Ax57IGnBOw6S0yd0bm0MSmqpnX6Go2C8IT0XfjmMJZB9kS+hd9eWyq1B007iZgzUHhKwNyb4boBr1PsZvWs6GPK9/e4sOPXEKXUWWc0JKE7GL4Dh4zucmtEZqm0AlKKknIrvuOGOGBn0zgX/T5sJgqrcuq/MUC34rqvPZEpAEf2RRlaxxn3ZGErJv8V/DYf1UHe5Y2Yak1SwuR/WQX68HxBxAvBWvBAX0XkTQ1OsGLSTUYQaLMoeRTU3WzabICQ/RVxOxt3FVKnlJy4+jBdd8aJx+wdX5Yi6mgWkdeGdUqyIpgtQIXrWDBCseCPECcwIrYgK1JHcqwBrstzcmhBrWLShZUDe9yaRQlIbserFlnZm6kMEDEPg2xWRNKrksYsL9UOBvXQfBv7Drsk4hYhygRgJ9AY5boWklY574FGDIlVhoGlXmUzXkpyGcvzkcqamHwsQRk26heRw0L1SNosX/r4W4n/ykh3FIPD6dR5BG2lEsIFwObodQWxWihz4eF1g6yGFsug4h17uNO3rSAD+Wq9qwEjKhacRrQOyLyi5yN4hClYilVOwHZ9fCrLWJvRro1PHcHb5LV5T5lF1vxP9zSkJhE+MBjeBdVLVSTkF0MX4l0uOGJphixRtjic3GtLnarj7U6f00RnqiIRRHkNcH2+GRdBltwoGogSMAGfEdE4Tv8ngcWJRtb3Bq55qW+8C/WuVUzqRueO+F4FRHZRWo3u4wLzKsTMbRqbo1JaoSLwQnY5BEE2GDcOAUcGU1TNY6q2oJbJPRVxLXoEt71NvwbRX6FW+OUBiyjsmtKbZzWSyKyi60TDDAWuMGIWIdjDj6EA1ZAi3cZ1/Wkqm7OaZQfh6UpyNcuoJLGzi84N8p92kKoC0FMmzxawwH7csHUA0IOuuYefe74icG+BQtzZLxiLL5ogXJg/76qZ9oTg/nFl7/vQx/+vx/+0OvWL6iMjnUsWPWGV7/+ze/9wAd/99Y5puO8PGshBvsR0b8Y0iCoOhmjNOAixrF5MQSJoIVTommSYS52IoaM5KIItoAtUokYoZDEiIkEgCatbkqsAgBVp2CLRuoFoTsQfzMtDUNG8u0yK5h/ZGmnLE/IB/PT34kYlQdLt4cXAxq4hRuAiFFWcmmIIR+5p0KM8BGLQpwWH7kXQgzPxcDnCxC8Jypji0aqIoo+jS/S5GrkqhBvl/lMTdXi7Ql8pFaHOBU+Ya9hDA+gEzHUtdzwKAY0qdVNTZ6Qii9AaRhA6giKDCKZoIUhH6k5QruARr6dY3TA/vLh7FsHm50vYtQigp8JGFooJ0vF0xKENFMjY1XD++l8EgkxvNiikVCgEZlLFZ2GJiALNZaA01TRVPiIRREM2IgNjynhtHwEFWFJ2vDilPkgSYyWPFE+ic0X+MAbzEkYUZFYFMGQT3Jd/HoIYlEEQwLZFDEniFqaLEaSSEhFCEsYXS188WRhBBVNhSZRbF/yKI1MADgtFU3a/GjTEkp5XQErxD8/lIhhbbzqKTT/jNCIg0LAEOQigUa+LtMokiQRbEHiaEWxAfsyQHSaOy1Q4uFikWx7+tD81auyxO5cvHyOWT947KhCnd4Lb/ri595P9z1+/9bB2z74p1cu1NC8Sz77t59flz353N7jbssnnIEZmIEZmIEZ+BWFmXVwBmZgBmZgBv63wbQCQgW+EGnmqvterM1es6rX7D/n4jbr4PFhRdP0fC5315c/9vXHji5c0Yt7l162ZD6uVQ/uf+w/v/Dvd9//+Clbjb/pNgMzMAMzMAMz8CsIM+vgDMzADMzADPzvgmkGhApVcIZO7Nq6u77uyo0Xnjdn9xNbxrRiBjtjp46sfO37/+5Lf7km1zh6bJQieK/Vq1bcto7ejqL6sq2C0mHJFk6LRjovlXR2qvm3XHpaPjEayk8Ty0T+xUm4CDQAiQ+cYxdlHiFGKahc7F+fFivpegKN3AtCd1D+njbhjRUxIpB8u8CnRZiMYbF4e4RPRKQUnIo8nNVp+JCAjyJdDzFSl1+d2CT/eshHFiNRHolD67oP0B1pGNYlFwUY8pFriWKERpQ2wBZNmtgCTRqG4LOVUKwrDaNkiRijofDKBuiERJD/DOuTmhzDSF1iUYAhn8lwmiAzkDn5f8ulLRpJVLFdAX0anj1w1q2DkkYjGKURVSrrVi464zQBmSxqosyTYIQuBU9LECWT+E+vrmnSyFUIdQG5VCTQBHTpeFqa6fCRxWhhyEYuimCrKqlIoJmc1VlFA4tcpGnyEiguhBKHKIaM5KImwVS6Ywpi/w/TBGTwJ0nBX5aKRGuP4pmmkcX4BeU58zDdgFBxPQ8r7gtbn533yndd23bkgaeO5TPKaE257O0fvUZ94h2vu/q9f/k9pbtAHBdejKSQEc8Tv657xgBBskEtEfXge5Dw3QSiaTQJIalXM3jCREtE5CfaYsDWdvY3wZBAIoYYroevuIilURrQNuWpI7LMoZAwG6RKVyAJgVga0vAURVwi+I4dJURCr5UkGzIf8lYkYVMeVqmpaKaCkzA8+Q75cVIwVDWSFdjSJOeD4KubWhr68uhIyWhKHidgVlMYI79xYm9GuhUH+cpY7ydI4v8bdJl/i8ikyQeaBl2GlDxCOQnZRT/lugLtUmU7jFojNE2Bu7JJyK5jToN4ssFEggzXIYW34CbpMg1zK0I8vVsaooBPoikK1pjXaEGj/r8hsp8Zjfqp0tl/pkaxQQo6yUaQ/WQX/byRCk+0mIgZsOpml6nsb24McQXCvzyFsM8nVWyT0/hWnahGQdXMwmV5/ItNPgiSi8imyJBd960RTWHAUvg6t4JzNJuhRraFuQxlF43g0/ryoAhRC+Y0pgdT6lCGJqioadVGoA1Z1X7TfJEoQWkYLj3yCArHUZNianOjLHCIPoE/gfjDc5IBezbAWbUOwssnmpGCfvJABd6ZUQ3IlwVDTcLm6ysIIQOmNBF5ftwmYKm0heHDSLmohX4SZ2Y1zKINQ0Kd/Ru+3eT/TEaeQwzqohiWISphxGZEGeLo07AJj+pGGp5ORRE+8I5Uoqr5lYCP1FPxLvOnnoyumEnIruNghCZUFGIwQpGWIrbRetduMj5NkSDBLaRM1SU0/HziAEx+sUXxpkHXY+ADnSsjVxHMqiiwB5EAPjzblBnLPRXpssCKpKIWTcgnsL04xqwRMg1mkjCrKzzFORMbGRjnNJyVMKehwFdgpitLAhixaug7XVagAReDbgU+osABtvicTtUKV7UsTBMDa2R8MnK/c4xYY5IOA9SaKtJNxcwjIwefEY0iu6jqvC5lUisCIr9pqQPWz9MItfkqkgiiKoLXHCnrmySk4ZyWOvCnOzeKzYlii09yXbEB+zLA1NNOIFW1R0bm/st9/03u/eO3/v2xH2z50ay7/vCSP/nJP955z5Gv/f6d9M3f/+OVn/z0l3Nrb/3wu15zzx+8+t+c6/79I5e98/W/eUgrnvGUGYhnKehxCxtrSxxFzEPIvKIqth7I7/GwOzAxt788x1EdwZ+AyY1oe7t3lzNjplXoPXGO/BU7dgvjMDywk+iOOtaNh2bDd/MEvwQ+ra6R/qOkrYRsUz28KFbqA6ehxQnaf7TmKTervcuVXB3cpRZ4Ci0o6r10dAstdyjaO/AsgyeYjgLhLvURpfE1bzCvaSdOVCdKjqq2XDcApLgu6enNdveY7I/i0RXIlTMaQtoJz2jU5+2pUXKpN+sCr6eu8O9FxkFX1Lu1Qye1SqZRyB9dmph2gmpOde4eV3W6JwZ6xua5mqRqSDuhHe/dM5EdLbj59RPn0JjEAKwHPUS2tu8YJeQVHeSdA864C9/SjgIkDNDoPx7THyjhToSXDa+SfUTGWSVaOVPa37WHtbpraFG20sW/pxq1EKp6+nj3kUr7SdUzVpw6V5OSmzEaFg3W9er+3p0VF9/Wpl+d0yZoLDE28/PaMLqn6nyv7BRUZVNleYGYck4F3xofyu+pUvJKvXCtXihDrm7BGhUWqPyHNb7Ta8xT9XcaXfKXpJg2WGf9gzVaRu4ar3ujO1vuMuCjaPdpR/eopU5iXl9fGi8HQFyTP8nuGUX2GlR8I+quQgaUGKeWNZJyp4o/e245q8LXtqNErPk5lb5Y0f5id87x8O+ff+qqeeU62GNLkx5BWdO7Y1fnN3Z3tGe8W935jK1gQ5THySOKfQc+5iJ3dWPuCntWQ3Hig5pmFH23MfRs5ohKtV/HfbMUQ86pwFpRUbyvkpMV6l2lF16dpGo2iFgY/zVr/HnS6KPmG52FUtYFsEZXId83DowQ7+oifkcPmvDg0UgUmDbaVOVfh+kDFdKnqm9HswUdKrwuFoDtV+p3KkN2VfvgTfVLVjt2LZaHkM27ZoF+7SfmtzYbnQV60fi5JhETQYDFUq2sVZ9s28UM7GJrzgrXz0LZAsK7/nl98CnjpE7VW8mcDsjwIaqarcklxf0GOqqppDqarY9lkSopAEwEFfurWt5WG5m+EytT5kZveODFKcyNx9ziWMbNXFVdISqIA2vdA/ndda1RqPR0DC0iaqzrfQIYsD2HKm1DqpQh5iXCNNNOnF3rIPhznkOKPe6qy/m3B+O9jVXUqOrPPah4Nuo5lyF8RjL26QIFJFINeuwRUjmpml1G1+VSBjkFOpLa9shDhDRMbbFpnKvAR/MEGjY7mHXrKds7puFi3rw0XuoDo9Fdb7DqPKVZSuWyDc5Av/jRfBY/ZzK5bU9l9u7z8rnKNVdxPzKuNsgDoWvDpwoPPeplUGFsXqbWTYX8t2Cgeq14vFY8gT0917ZRSfpQO4I8hOVa5VFsOdbK851FyyENhvCBfp4PILt1Mx4bwmZ3tngpTfj6PFZIo1Z5hHoNtX2F1rmK/SGpms1Qhjf0BKkepdlOb+WVCeYAHepqO+9XyjWydi65biV8xFJ485TdlTPwPTvw88eUQgHPu4r7iKKKmN9Mq0P02GNs+Jgd69TsXCpmNiMIZ+zy825lD1IzeMFV8BxMVBGF8KMxTo5uxg2vuuk8e9VCSGoX9UopIVkzu31v9vGdJKs7511Fs3meVD3JGp9/EDfs2ppz6+efgxoN0buF/AR68f7HjKODbm9n6ZWbkCvlIWTesmW3/fghXK/bi5bZK9ckdRmheibz7Bbt2CFSaLPWXR0rbQJznIi5/X61UrEWLKhuuAhDsr54Xb41bn/K3LOPFrL62y+AmJBIqjY1eqTk3v48cWj3jfMK67q9qiuknVCL+vhPTpR+fkItaJWNV5FsTsxDCF2m4ko5v/khRBx30fnenOXw1dnYtg1RtIx6fI964BmEtfKVm7yO9oTMHAgycxTvfxDXG/XzltcuXJWkakIzZuHBLebhY257R2PDlaIJAcD3V7NP3I8nqs7q+da1q1AtKZ9hzjTve05/7ghpL5Svvoqn7hBVxAasPjhUeOzResO44re0xRerVkXMQ5hpQ1u/5Tz/Ezfbhu0V10DgKFgjqEhD1XF198Os1fbyC9x5S5Edbxprl5HRD+7U9z3Phm318itJviBms/RVXasWHnrQU52cszjrLuQfFBXnNBYQlo1nbXxKUzuM7k2iPACQo5XPjXVTW2Qa56XOjfZTjnMMmUX7/KskAh+o8cz91K6o2flmx4X846VC7McH7MSzbnUfG7BJwrxUmHpAyPRJLCu/6TVX42Nb7t4+fNWr3tQ5+MDdT5/adO2rnYOPPLDPee0Nb149tzAxuOvFIaPt1JPbSt1XXtD/8I/vr2BdaNaZAgqea6pS/P0E/yG4WBYA5h8gVUDT8iqo8BpQc7uJMUE8kJH6Gq5Q/jU8Th0vDoGCdfFPzNl8PUmsTEfIX/0aPA14Ig2TJsOrwZBdQiYBgM1Df7FBwcepZWDlvGkeuABUcMJ8oJCbvjlHIjEtYgvA61b40PBVJAPjDt/Dh55wg6/ey6Bzr9tlQ5P4DwlF4A/g4PEvyC45qU0AGeCL+s2/03o/6DLgAz0olod8eJeBVLKCeJfBwyUKJiQsFC1AYGnAx2F8fHsRSQAMBFEf4dUl1oU4jQI0cLxCpAiAf6wL6Lw0FTEarh/CM0/I8vhXtCC/lRXLrRgDxkXHwMFm8YFMxhmx2EPnm4SOWE8LEK9OAZMksUyGUYCtABDb5XOhVFkTdD73uzxxZSIN77WmqiefQBAPnp3T8aE8W4ZYHABzTaFHkGI73E1KAub0+vm3E63I7w7ErUiZtPcx/3qawicZ/xYBAiuCEsS/AJcGcJDV/2OKc2MCjQJkwUBzJ1U1/z+fQFIATFp6APTSYZoB4dm4DoLaUrYfQZt+3jD/SFZaH3ELhT/gM/RicROaD+jASIWSEBD0I9xPgwwxCQATKWgCefzMdEJ9lDKZuWkiW34yFgBGVOMnL8D8xMImgGFyedIXHQUk4E0jhKsxmRdtfgt48uY3VTSZrwbOK28afBk/CZiZq3wu9GDVEUtD0ILRmxCdhoB8X5nLnMwq7LJJ+fDeh+dkRMzCF4KKqR8Cpc1xPvCtG+h64fliBCiccUFg1V6qGv2u55afzAjuDz9bOYlI/lbSZHVxPr6qnTQarkKNq9pNde+Ybwe5ldkfnpBolgMYl9/7XEVs3qUJTeN6UWlzBCXx8SHgw8JXaJrIhgMNVK3wB5NpMBU+Kv+QqS9SMrCmID/zoOsGieIl4VU4mgVjbLIuU4JegyUqccBS/lFTriJ3Mj6RCUQSJQDfcYW/mEhyVT5MZ248vaqnNoG8HDCNgJABWwurlRo28u05rTxR8rRCWwaXSuPILBQNNFEar9meqmWyBvORsyZyKnWnUCwGJwnOPLCOJBiy0ksVUP/0EfyJCbiYEoUPcNyRh0KTRTte4PQ098cEXvwK50MhjVjKLA+xFzaoyldoL0FkAApbNdzH0vnkkgjM03P5pOwhD7bsJCeJCaISmJ6BBrvcI5No+EWVq4gx4cFVctP8gzcU8gcmWwgjMvkRRDbM3fhubQgQWPK5h/2tCVstEWDtavJBwEcILv0rOpvnoEeVRsoaT5snKkGBNhvE8UzxIY1O4YgM5XxSOgOWd5Ov8YGKEoAfWAKaRsuFFgHxI47wF1hjyiTOiDw4X8fa6AhPu0OgcO4O8cjK4SoSCbiqDe5QEJ7xMqUqJcsf9DFRbOCTAL6KmKfO+FS4yDKZr6ICn8QsSGZOZJF4l8GpI8pHRyIfhV9kFsLWppqNLVcVOx+BJZoayRkem3QtWJoku+fABDC5YxJakUgBAKcDVK6iBoIJRCznzTVhlYPgvOYhOBETVyUT1d8jZSF6qCIBQGruueV559cIgkxUUm2Mc1ZVTP6Yw1dRIiA4IQ9Nc2CggVWLGmJ1BVbNd8UTlQ0XmaUFfJJ7X+Hd4Q9Y2EJMAX9uhHAE+wM2BlwkGp729LN6JoLmT0RMA2mWD5VABhPx8kuG6QaECqjv7FoHYUloJsGTASE2+FjXQPaqdN3CiSaVe1hBbsk4IDBbOPUET7QSMtf70OID+34pQNnEww99QULCNH8OHGd4NEpS10qoDbPlkt1OHMiymDiuYDTwR6zEFgdwCBCfgoogWV/Tl0+g5GrE8HgZtjTFUn9UwVk1kIdNPKmmTjWdu48wZMSyALjr4vMRdn1DYDGz3zQS5mMUgYkEJypB1ZCYO+2Rgdp8FsX5JDSc8wma1lRRAiCIGOHAH/BJVzUcU5yiNTLbgLR0YjEHfuAWwWmo06iaedgkXUWMxj8R6nk8d7lYCgBRk+ZbEao70DSRDNYGWCtM6DXk2hAUJVmjf/AfOLiTqYg3TSEN6vHn4gKAURuwoQujxJmMT2iNihekiBQAFgxujb5VpwA1TJDK8RSbj7KEWZ7CiVldhaCxkcKH8kcGJjzpQJbbzKIZZcV/UkNlvi8wdGyppibAAyU4XQmHI7iqRQLgw/qdHz/lEyMMTpHGH7Eo5JM0gXBoDdjTzY38YUDiA3+4AlbN+bSyg8qg+pMMc3JSBz7sGTW3jc48TC8gZPTEbdTqDdthC57GnG3VzLcVc8zgmL+sqSpXKXWsuuUomVyG/Z4a218A4ESI6eR6RxdwX0Qow65qD3YdZM63WerRS91K/NAgB4ji6r3HvExNsQ1nuCte2gQWKOp9IyyEQ+U2PNYDfARHlC1XnkZ6BkmuonvmquqCWCkHGHdUHdXKe3LH2EJnnurX6oUgvIxQeZrVNegUSiyMGzxRIyRhT4r5oKap9vVl2ZDqnhjI1zs9CIlbAOOOaOOFoYnCMPujb2ShRnQ5mGEqcjRrsJOpiHSUZ7VVewQ+CmeFCR7uOlzTq+1edk19nhxcscHAXNjt2SMOcgesnvmNXhv7AXQL/ObvyR4dNyqKo44OJZsywkp3H3KwN89tW+X0WZI3z4Y589GfM4aOqKUC0a/wBmT3kMIGER5C9cfVIdbI8+1Z/V6RxzwtVpyPtlMf3q+NZah2hTtggg8dkwpkVvC4Ym3WTjIb6JzoL9a6ElU9kR8eLw4hT71W6Svy85ACsDmgong/VYZYYW6iN1/uYV6O6OQgeDZR6jrSyFQKbvaC+jySpGrmwW/PHmogb6nXdr7XzVUUAwpvaqlPakOHUbVD0V6DuyULAkWwaOqHBI6ezvWKq+1Zgn6UQNUv6MOH1FIeqe8csE0MthclYibFViUmzX+dZBGftxG1L0e5RvyJAKsoq6jbaeVpWs4oeG19vsnCw/hTNDAzimvYejZ/uNLQ3rBibOPCkmOr0c0rVrVueI8fav/uzs6c6W50+tsV0w+KQoDuUBAT4EHtBLPJBU7XEquXqUgwEsJV9Hzm+JBWbifmFV6/0PUckKeQh/Xj4x69uEje2ONWvIQDzAWVfveU9mRZ7dboO3oSJmn200TKfmDf6CgAACAASURBVFu5c5TN8eiWgcaaNrfqxfblWNMKGr1n0HxoxChq9ILaAv7YSLRGleKK2ngme5RNQCud3gVue5JVq/u0sV36CFvA24cXqJ4hSaRA01Sn1HOIrYFzrd65jZ60Absrd2RCr2DbtCedG1nkma10FUqzZKtmMyVz2Se6jjeyJd01548vjBVH4HDHAUezM7X2trGBND7ljpON/BiWTne/RPgFAsKzah1kXggy2tWu86U4jVuNV/dGnmZuim4u0M353D0Se5u5V1b9Bc8dVVExh1byISIAxIE1uoNQW1cHTH1hkr8CHk/D2e16w0jLe4sujJdyAIk0VD6lHnueYGRmV6pqV3BmIgTmBBt2Y69rn8CKkR+fz5+siz2OCHb1erX9GNMs7liBs7MhLIyul9xxJpUDXvkgi+XU7guQakp8fBVVvVPPwLONtsU4Px9CR3HdhQDVG32WNkZprtNbckHC9gV4zLa2bzvz9WnPQtK3mAczcT4UTufio8+hyjBC+UJtsSSPwlVNqoW9imt5PXOcBStQEh+qGfrBF9VTJ0gma61axzcNhDEDux/q+Ki5+3lG7yw61+uaJcY8Pp+je9WTh6luWqsuhOhRCDC4b42r5cyOp9mSpLYtw7mBFFUf8soHMNJqa9aSbFbesqYY40Y9+/RTcI48t0DLLoQjrJKqmb9rT7xA7RGaafOWrE3YKkH8VO3ebci2nP55zsJl4qljhTdNN8w9O9ThE4Rpel2SNSIgyz25HddrXne/s2hlqqoP71aHjtKM6V2/EsIeOQbTVDRcxj/fA3HcOSvgIDQLQcVzjKaxf7954CALQV3WLj3pyB+7xarpB57y6rR7Y2fHujbPfxgZAGOj5tTS0xPDD41pGaWxci3JFRKCIhbpOLb5/Hb2rzdrgde/BJomErEg1tAOPY/Hme9atM67UDQhANYgz3xhO642yLJecslCpe6K8wdrRFbDjx3Ee4dJMWO9YlXCsRPoDk0dHDc372Z2oW6ajxd3KlY8BmMLYVYnW4+R5wfZH+6SdRCsyqrGqlIva/ufYa125i/z+uaKvca7TDtxSDu2j1VqFNcoao4v1zHTB2eBNOyJpxXXIb2LaO+ipAEL8xU+8iyqjmC1kFNWJqoI5kZlByGWmpmr55cmWDWlCOtOZafXGGRzI+pfK/UFByb5ye3UramZ2XphBRVGGSdgU5lT3eM1jjOGCcp5yTCNgJDZmOs6s5asXb10oJg3qQfWe+LFrVufP6zkMjzwh4OKVt3tWXDeoq7qszuOwAaw5yZvUrxUgBWhUOtcdni9h8V3Tli0Yxu1nQsep5qTP7Y4e3wxNSw5kEOuVlr6rNM+qlRy9b2LEp5EwuzkZZfvVwwbDw6ohxZJLy5xe3B0b8kut3M45+Rfe2pDrJQD37QxDmcGH+h4xsCouH+VMd5NhVdumDy2WV24k8Woiq29+MKY58bOWHMahbg0X9SXr+iwFGvRidU94/OYIxV9lY55S4ZrHO3bfbxnr+4Z5xy8RHeyckDIXPCGWdk5/wmiunOHVvafWmTH+ShcbBbw7J2/dSw3MtvpuKl0oSNtp2AFVZF9R8eTNWyvqSy+aGI58+ylF+Rohho/73zqaHYYNfQDuxICXQWeZiqLVqC66qyzB15fX1ZhsWGcD4suClT/fm7XNv1EL8n+vrU6/OpJlCaraLvV8X/Xd7HCN9bOOc/pq8dZcT7GT7L7HjEOF6n5+/YqFl4Km3uUf5bjKK78o/EiVt35J87rG1uQqOrjvXuP9e5Grv4hujzxxTZdQacU+7Not6I5XYNLewaXslBcfPsRUea+H1+4baJ4qsduv7l0Id9tiwFrQgO5t3dsLSH7SnfgTfbCcoqK/tvc/SQ+NUfJfEpdJGsa8Y3BP/UOnETWWmfWDbVzqil87s7ufUI/1oP0H5xfK2riyUm+P6ZsK6tv28EiEfddeOAa1DkBL7a1qJiJdyraN8jQt+hwu6LeXLqoSDLCKU3K97VG1dp3u7aOlM2/fMXhWy45oVR1he+mN4HFPnnnu1tmf+CnCzoL1jsbqwZI3pYCQmYPE9j+kvE8s8n19YWbasuqSLRG1rQcNe4qPrvbGOoneWZF8r4uxN6K++Xsc8cc8huzvE8ssSoO7FlEwWWBnE7/dK/59SFtoUlvX4IzfKswCuxnESubK/S9h6njob8/v3xtv+XaCHYeA3CIYpjkb3fmv3wg12fQm8fWZ6lsjbAxPqyVv9P+tKV4r64vXW/PEXrN77KHM4fvMw/kFXXO3vW6nZdP7jFDc/TasaVb6ti5sLx0bXlp4oBl89V9XdtPZoa1er62O2VuVL3siv1EtzpOLeg7vlK2ajZANNc8Of+ZiY4TGTt/8dHLoqUhsOqenPtow6i1jc2ZfWS1m8SHxZODc3aUug+rrvHLDQjPtnWQBTAoP0df8EaIZGL9CGEMtUvOgW9R0sgWN5iFi1h8mBAQYrMydrdrH9TQrG50PUk4ecE0bo/SewitZvXzc5lLKa0l8EHZcv1ntrMHmd3OZW+Jl3JgKjAyaHCv/vTdREP59ut1cyF/VSY2ryA1W5t4yK49h5VC79F1CL45JOgOzq1YmfHRgWeYy6vNuRZ3rgKvLO6CYy3vDD7iDj+B1Jy+6GZkFCQXnKvIGnUOfEdh/tysTXrvRcStxvj4ZMwPO/RdOnGYds2zLr8JXtcU1jCIdmrGg99U7CpZvMFbsUmxqvLbVoqR07b/AJ3ag3F37+hGqV0K9wO84e6HFLvsLFnTWP9KZEnysLDAzGce/7G+9znS1ll+/VtgH0wM5Cg1Te3YwcJ9d7G/65e+yl1wDrLrcdeZ83nqAf2FJ2muwPjQTFbcSGR8DF0dHir+6NsEOXr/1bhrTbKqh7a4Q49gnBl/081eR4f4Yhu46Zo6UWr/9h2UNozODWbHBurF+XA6Zo21wR+ySJ62z7Y23QIbXPHZCW5xGpkHv4mqZWv1uvolV6OapGp4QS6Xf+Aefc8Or7tn7NdujZX6wMQjpOvrt+OxUXfJKqaiVFVv/Zm+6ynaVnQ+fh18GUx+hzCro91D2hceQIpTvu6VjVWrUK0WE4kQL58vbH6k8OjjJJezr7iFZNvExwrwvEDD5VHz0TudEl307nnz3tLvjNnCu4h6p3HsWyf3fvmw2aZMXH+z19nD43zRGlG9Vrzrm6xF7vL19uorUCOxaTnz8bvUo7u87lmV194impDCVeS6xR9+A49OeFcv996xQSlZCS/Tt5vqvz6uPrCHzGorf/D1CTGzxyJvU3vxWOGf7mP9qb/nYrxxvlKOs3Ip7sg4//2M94NdSkfGvuI2Ykgv/TK2mo7Hh4xHvsPiQGvd1faKtcgSrZF1mfnCE8YzD1Mzk5t9I9I7Eh6WsYHvTtROfFux697SjWTZpUkDFuYrbdv30Mh+VevrVtjcKDrSzblRuZd4Zb1tbab7igSrpjCn1Yd/4pZ3srkRn3uLaNI+sGXjxdvZdKQVV2Z7XwlzdQKfXGPkQWfiGfaHqJwzAcJonAwQm/Eqlct/+yMf+53XZeuOns2YhgGP8RFGbuPU8ODg0Km6R52KvfKqd3/8D14xduTA4PBowz9tJTI7M8A8A1ezk1Ftbu9STKhus8gwEZuODmuE5qZhszIWU+kO8+kTUG/yYf9Z2ElB2wlOkzLvWZYEkMkZRG6ahjQdwb8C8os+DQuJHbnhms0u8td+AJgeZAJBRQQl8/HRd7+Y08bCqkS0EPBB/JBeHdtSwwHZ9dDH9V+XklHlJ3yBj0KYs1tLQnY9fOetyn8mYh2eOgPYyJWZ+HycIJyoKa7MQeAzFVUzPpUUrAZ82GLP7vI0R8apqLoeqJoJX5Gk9bESUVFZcdOQNlVNq5JyIqpunkscc9Gog8YkLDlogp9GQfx4akmqhbW9xM/H+Kq2pOaE2LQipFQd7Na0cl2r11rIfrKLrMhf+OrpXVbjqvatscY8IKmiOrQOrPF0VtRUkUWVmtRwH9l1/21PRjnuMi0l4KirVPjpGIYVF9k2aHLUbiHjw0LEenA4SJY2oqJm02zkQUslrEasmoBRJVqazYoCFXlpA5bNV+EupTwlCnMjm7VOa9UMHNVOw6nxOfPr3y8AZ+E6CJ6BW09Gz+IUcEiPkjoLDRKQ1PmzCzBkAvaejE0+bOqAu6wkbPFhblYCsgnVrsF84EtN7WSRmDyBA0ewQ9Rk5KeLQSTYsGIhitR2yi6GjiDTg0QgqAjOQybxaSL4uPwFLjapJCE0sCmPC82ExiY1v3lKlsL58RRs8vFc5uwiq56EteCULJWKAqzXwqOSLGxOYcXa24zcpKKQD2tdoKLJVN3cNEaWBbckohWq2mX+LvS+jMwP9lWUrmrQNrDhR0brie2C5vOXvjgfWZIAoVshMpxU1eF5woqtVKwEZLFNzfemEGKOXq0mV4TZRSfgY1tyi5rtcriKmER14ow7TskVcdzx6s13+Vi/SNK2sKlq34qkigAtbo2+iqTbY3wQPzI6ITXcR3bd8fkoqGqhioRwkSmBWyOTvO5wVrZSjmDFpuyiHex2ytIKKmJ0rpPSa7XwC1uUWMmWBhcDPp4zpQErTYnC3Hg6q/Z3Kak8fFoISwSCuH8yPtIjkjMH0wgIOSDiVXZu+emX/urzX/rKl774pS//9NkjBFlu2+Jfe+d73vvu31rTr5Vt4lnj47W2G971vvf8n9sWFt2K03zZ+OUABJ/9SMYWEfs7Dc80DYJhkYpT58OmqUkwALHJkbY3WclFcbLT8InQwA5VIobtQpxGbjXiZCEfuTlCu3w+aRgykouiGLASr4c4LT6TqChUtXzvtPhwVk2Qbxf4vHQVTYsPG7+TYFAXnNiUmQTv9QNM2h2BGpGiYfgsuYzhURT59igGdU1G1mQ0BRrEXwKUW81Qaw1psSiK4SQLTZNKfT4tGkmMECMDTSyK0AQgWVfLzAJL8/nIo9XHkJM4RyXNV3ItrerONM1ZAGfdOigZgmwRfECkYotROkb5yKX+9ZBKlmRaIkVoZKtr2l6ERqwiwJAGLFoqleURi6KsQiqpSKSZGh9Re1H0yyfnE5JJRT7CdzWmwmo6fCZpWlRszO+SUeAjdjpHuB5SSbW0qvMJeF1yKeLVhSLJkoQYMBJvj2HIh3/IJw2bnKbQ/Kl0B/tTRcnYknoSPhEVyUUCDZBJRQIN8hezJFQjy4Vc2kTcUpF/i0jg8zmdNQJOR41plgYXp8InoiJxkEYxIEisS6xOqkKsa2p8XgYIJZgawIli1DmwdNO111x5xRWXX7K2V/O89uUf/tznr+qrDeurPvNXH183Wx2vuMvW3bC6s9SY/Yq/+av3zTdty8OhMczADMzADMzADPyqwsw6OAMzMAMzMAP/u2B6ASFCyLO87oWrb3zrW958401vuO4iWqquvvH9V3v3f+Djf/OlT3/g9sFz33/rJoM4x3be8fm/+bcvfeajT5rX/M4rVli1WiRkn4EZmIEZmIEZ+JWEmXVwBmZgBmZgBv6XwfQCQvhUUl47tPWej/ze+z/0fz/8yb+9fTiXn9PfpnRc8Bf/9I3vff3LF6Khow2nUFD379mV7ZjVmSEH9lX6lnagSZLOvFR4ud7L+MWApuPLA4mMEy9ODmm3tK7LLZKb5h/8TMRpgXy7zEcuksnk6wLB5DRRMvFXE1oX5XunwycG8u0yH7noZaUhUml48bR8pktDaDJOi8/kZFOnoSltD69PzkeggYbwizE8c02bLpypAZt+R9r1NEijT7v+S4CzdR1Mw7OJpmlupyObNsgcpljR1MlCEulVh+YLD3Ea8XaO4XsRnCgFoyRSLa3qpkIzBbLTEghkorSS2PK90+MzBVZToQGy/0GaWMvk0jgfRSpq0QRkslai2KSRbo+xmgLZ/yRNS+x0sggjsahFM4XqIhSTYkglF3GcKqtfCs2Zh+kFhAw818NGtndWX29vb09nm+o4oyMNMrLtkx/8vfd+4CP/7wd3b3vqqOWq7W3FytipkosXrCgOvTBK4HTwywHIf7dIxlbGKooQgXzWidg6j0tQMobvrrA/GH0aBmQaxWnYTOIMrEQxWvIEfAihaUgDG0U0rfnNxF8MpKIEFaXzwTyZIbBCfuK+JNRCPvDlJlVuuI/hMXNKUtEHrCA/SWACRvjokD1KRP+in+Jc4Z+dTGZF4UT/afnoAU26ilqqZsQyn4Bbi4+fTi0BA2uciqoxr0uW3L/iqwjBh1JRGjblSdNPXEUZrGQx/CtgDkNahf/f3nkA2lFUjX9mttzy7uvpnUAahJbQe6+KiHwI3+cfBGmiWCgiSgkICtZPkaKfIiqgKCiIdCsqShGpISQhCekvr96yd/vMf2b23vvu3d173wtJHinnl5P7dmfnnp09M7tnz93ZmQBVzP0Y3osuEwerI3JEoUNjcpp7otG0RhNVwld5oi5nt0flKgsdfiUx2FepFdWRKhOFbVjRFpRHxeGjrhY5z7DQk8Txwu2my6Pn2XSeX2EpwtJVwlf5wQd6hmOiwUNrWGVBiwq3sXJiRc9wTtjwJbFaSvtq0KpLFxCxu/C5MyilHTXWszW9Rri1+UExBVy8yKG6BARjDWM1TuQkWlKPfKE1Xir7wkiLbpVS0YOibbMkpdnzAk31ijSoJ9wMaqWiR2gWl5naAxeJlTyhrXEmitdTlrKJxGj4sVJ1XHI1Tvjhlx8RY+E7YqVS5vr7Ugf1yNnt4mWwSEQWKVYqJlLVqIaSHrWxiWpMzbgeLaxBiEis0hN8MUY2ztThvVQXu2IiTe49Tsp66u+rSo+Yba+eaGUzEjH3Y6wMvrLIyx/dSyDBocmZOEmSkEREkkQMeF3yFsOrsuheKjKcVhTAHUIictSB8PRyV3imq/Vk0ESanLOxoZ6hTSTy1D+0iqlLbTWumeGNPGHDl7uYa2OdfVW36vrXRlI29TD1bAHKVhsePBRJtbS3ZZKe7Xqe5/o0lVAWPnnP8okfuvSso/aYf8bNXzqnOeHbKLHvUWd/9ANHfeTcyw5Cr/zqpeWJVGQA2c0Bw76ZyFu6YYalYOvFIAdTXS9leMlijKSM0sTu/I4macdLQo6MxPOoHksVWdJkqVoRKUU5/xxmiGVVI1YG1IKhWME9FtWt+CLx8pTnokim1FRKTUaEJ+q6mBGNq3JVO3r4YjWR91Qn2JelF7k1IvaRJtKkiYQeJ6qnrKpA5XRnHqK9qtGnFvvE56DwxAFF6OF5bOzyw4wee3D4XjBlBUZ6sq4EeizsdStGDylGhafbWExswE3djc2uiGzA5npcHMD88MXx57ATq4onmrg0W0lPRElFTy8/ppKJGpk6OEW7kb0OWbHSXR6HylcdJ1lwEkaMJAtMmpq3SGnqsASmZvI+vog8XrwNdYptI59IPWuRE5U18pNKPXZDU1slU6NlJl4akXdMvLiIV9viesmlH3mrkB3dHU/Mi7koBLz89Q4tq4jRzPjdUHdRW9Gdfrs3tbRK+CpP7DI0VQ5Z2Yut6OEHq7w2g1bE6ze2xfIUnh5MoMJNFK36QHjrCqLBnIeWFMXBRg+fp/OtPA8/+ZfZ6J2I8MSlFlorZ//iocA6iywrqEsNdXGV8NUVeXVATmvB6ppIJAYmwnKil9ha44lGuVW7etFJRtqYaGaGK6+N4kQjTsMTVs5z2ODamCwNh+irboNWTeVc8/yENXQjVoq6wWRYTRWvkR4xKvIW9IXDZyvzg1iMbmf3MrsvIr3MyQZ5GDV9r9f3BuKkrzxyne+hbB3JlfQw26N9Hs16dCAifWKueVEeho2+eCnwczcv77Ew8wt815HCcOmV8yXyPMzTip5mRKTo6YanlsZRZJ7BLH6k/TXHzletXjlwn2gzzBmIGCdsIjHVYlRPOZswES829XCuF+f7wsITjQGpBiPXxPme8IGXD788/iHz1HwdKciAAGPXJtkekuuLkWxPafI9xpRsnzLQKz5DMtBLjJzIw1UVCyTbG1YS6HGs4JaXZAfq6smXW1GsiWpNrWSzal+vOtCn9lcJX+3jyqWJRNWb1Oml7gB1+8PiVEztx5s634sLAyUTOZbS3xMucLnYFROpvX31RDwCElXmNDK1Ywd68PocXpvF60IiE3sMcfQYE8NQe3rVvtod8dWeXjGoqTQ1byrxhyZakTA1VpA74BrLzeLKsPBEp98NZsXl9VK3ynLl1uiYONcT3lF5d6UJVCitp4d/ChPxOK3o4tXyYKOHvzorBg4lsjWuzyrrB+RnrawbIH1G0BpZn8lWZdnaXFhWZZHhBDGhMFG+jomKsjXy2jeLdVu1Veqcz9wsdfvCbUxIH980aKIGJ6wfnLA0ckmsvjYK/8WoXadVD8hWLa9p3JhmX10Rv3jzPE4DPZF5ejYnGzcPoWNZc4/7r9lsxaNPvkgzSUQZJopbHEjufNjHTz0kTdDiv//6p08vnX/YB3afpLRMnzlGd//865/8a6XTmlT9LTMNUzB8fCzBjZFcqr/r8rdl44mn8tAY19fDynr8+o90sbwFl0sidzSfSCzrUQZHHArDRJcl8e3geXa04EFi6fDrl1lQ2p3cbZ2MFTNGp2urUH4uweTuoiWSDB5anQxyuhokCyLD9BiYHMoy2FS/vYoQPzBf1XPHMKScp46e0oEE05EHAx3WZijBbRfUmld5dBsBi9BC5MHyl+3YbFh0HSypQqROqfk3y0/SGrf8koli9yQpP6oIqqwOYg8in99gT9xZSAWMVGq/WqFYFVMqysLK+/66BC2NCi3x+8Pi4KUGYZ9SBcUgnrWioQ6tdH6FJ2WvQpGVwIQZxe1AeLPcgVJ+QEzr7EuUkpVOkOquoSEqz+ManGWyMmQuYaE62VjJ1KReE5LQGhPFmpFVTFT/fK25NsYWSFR/pZ3WKzMKWprYpexRG7s/Jsehi920SbyHeQi3Qj9Y/zpXuRg03m/FsA2ylfKIeUSirUamVLpLROclryBOpmEXqfK0LJbSRCSi6dVTtRH7KjXA8IEFsMEnabQ0wn4tMq4Y3Fd9PeVf4RscWuW46pxVgooZsWhR8dnEhTR45CJdS0yJxFk+tB6+UWSTf8t1X51TrMqql3r8ulXPYcEcrMLR1bkaYjHHdHmlgSqZRxSnvqnFc0ixJA8tntJxlaqsHqVDU8TMAfHwnVHZQojsVxbeLJGurVzs+BYiE4PqKB1aHPJ2RPxtZB9U2tcQh1YyNal7AUHBcQkdNK4JIbmpfG3GdfQELaY0s3bQiGIRlpaKhmEioS/ORnJfpSqTkx4FeqozBquVwavr7QsFx1Zaqu+/KnoaaKlyXnX1lL7doOqRtE8Dl7xpbERAiERJsFXI2khvaU7xxkEIb0UUEYXahf6cwRtCIt3a3pwwjbzlMt+xPYYzrR1pDQcBzOaH15ASF4KJ6sbIFzfzlLsmUvfQFCq7/PFWLH/GDm8WWjD2xRNhrscXjxPDOQJUJno68QUsHhXGgeU9o7zScT1xE1yKPApVgg5UDilNEhhCXMBF/zH5kJrf85G4G0ixL9mRVU7EF23HpbOBYV3qYbw8kWnQA8TZIE3E//ncRGFNJVOrPA/fF2KW3GsoV7C7lOzJyYvrlOdjjJJg8qE5by+iWiO3f0GhebVKE/nleRSj8Fy82GKJV1kQr0Qpm2hIPbwUcuItcWGo1iXMXOorKExMFHmVju5NXrSoLzaaVEilW0Q1PE9GEZ2xeBSXk5lD+xK7QKhZdhz0MHVFmBajiIlZxVVFmtotTdUVg0ZFBw6HIUPO1RRCHJqcdz6BxUKuEH+p44mqilqaxHLBFDMwhQIDUWyGUwnGhW+wEG9plfhgECZDpqT8raBoUssWbjpsaoaSCZxOiW6jOUfhiqLlQeKnTNaaEAGszZhV33+lRWc1rpO5YqquaC5xtFpCD0xUZPE3b1Tq0aWJsrYaZyFxaJrCmhPi0mH4YgLEaB6ellZYUnaIFWdH5IQN4JbTRN9SVPSxxVtIRBH/fkphXPj387TkvsPVIX13s7xTshGzh3HCeg1bEZatUT5ODOsJ0JiiMBGeunWuaRydihOfH5JSv08l9Us/hG1eNjYgRLKcW5cf5DVffqRWlRis8sLqYpm6jMk+GjGIidfFUwl+MGJ2+3gwSUg9npiMrp4epaSHikeF8cgYRV6cfbc8N1cIJntqqWJBzDlWx2iioxc/NL7ZG5zjq2qzWBXP3aUez46/hIk8gR5+5XIbzPGFRYcuRQTevnxeFIuSEPZ2PTEhaHweRnVdzCNPKfaCbiNRMNN0ebH3mChPPFjYRy1VWbyFuD9Sgn5oYvbIkr+oMRETXrZkIvHkoY4efvBYtBA5yV5lMr2aLIxpKtM1oUbMKBuvSFiRiT542PGQ7clnSqHtUlVSQ9yD8bsks04r4gVIy75z/MITnZY9gOvh1UpEa6xMfVmLbA88D28Aro/t+noSqphsnSKjECmwhIkp5VEqI1ybmANPPpiM5tFkNyi+IB45RlujPHZhIV3nX7dMbFuYlH4BHczCr+qJBEumhD/1i378W8lMNB+lSS21RqfeoSGaEKbmly/HrWNqfjXTZdULPXLS4Si8GSU0cdNBmWcEv+rXgOUtEFGxkpaO1PJK8xaGWiO/V0goSFdE8pAnLN9i+cyNu33heriShNCDTaferyriN/5UcGh1WrVg8ISVE5ZG8wStqHRtxKXHiVEYU2RrZPVao0Sc+OJmW3RdjIcFb1WEkzcTGxcQInHXy0vDfH45Y37RtNVEShc/khNV/vDDqO/5jOcRt7zyjoUn1P91ZlMQvyNhJ0F6xsQ8TuEWVTw2uouHXi3GqBajUwQz4XriNylKb9saSzdUJ5nsnRD/qwXxrVFrPcVrM9tHGWPi9TC1K7POSOSIp7k9HbVbA/hlkihJW+3I8tNlXH582s3ICc2rVTEenXY3dWVTA5qv7VSYTMq/TAzm4HmYYijmysxqbmHS34mLTTGHYrFJ4gAAIABJREFU7xPammXNWR7rzDQn8putUEzIxG9d2FScJanV/Ovp/KiU0cFD4si9Ov8eyXWsdfRi0k1NyE2OlFm4FI/461pXmcjfDTftiTOm7K9YnUeEKEj5B8uuZlaG6TOLk6KGxvKp4NvpVTw804xWfWBUKSasySSiQbu920vnFE8bPTAlUhcoqFYrUextWSNM1DcKm+k6JhqgzTniK1wPoSR86FKPo1l9bastig5OJHbTdLM2MOBKUxj/x3FecOw0wYWeFBXPm2IOjt8rZkaZ/Op9UAYfkEH8njF48FghCCwfGWDLbDReZ2eN8UPtTF7hES/JvV0aD6smuq07uaOcyKM7Jt+vW6xv6FHzSarPKk6u3V6C18iS9Ko88uckyYmtqEjDTY1XcxNBf8qh/xisVUfnnUKSetj1CA+nodVd6P6nxRtVp+zvzN3Zdy0U/AQcwH26lkL/eFX9y+taU4ru545LiXoNH5oiukG6L2hdZhEdc0hq/3lJyyz/dCsR0WAKv/SK9dSzxURSOXtm35gmz5VhcwUme5zmXeXutzqKlO2t6fslEqEqQ2VTP2NZK1y3OZGYMXNm9Mkuv3RRSpe8/XbB8+cmlSPSajSM50VKcRMVvTct2q6x8/fu4o41pIk7PU2h7/Ynf/HmKH4ufXCcvVuzx8O5UCtqUugfexL/6tMyKpthTFHFw9Ya5IlPior9Tnq16SnHjbH3aYvVw57r0/7coycV+uGM3qaIn14ipuaxIvtNnvtbf3fctHvdE5Y8y7LrkN3kJyZkJ8f+qORjurZllUPcMW7bZGtM0Au3Og/XozL13eT6Xi3HW+PM4uTwSSZh8sSnCuVnSH+vLT1MTQZezb7P2tr1pozmy8e1m5H3EBCirckP8lIoJJPQZsb1dSCM2Za3CPkeyUwhTZMYjdwayjs1OvAWtQeImtFTc2RTCsFvS13bXIh8B2cmoLad+EKMHh7F9S2mxR7u6tJoZs3WQRQPZS20AvN67JyFUh1y1u+q7UKPjvrfYcZ6fpvFxu8hXgcKm06UGVk5vH4hP1cSylRFGc1vIcN5kOb6a1xvLcYanby7CA/CZzoTz/idIln9Br+7VlNTleR4OcF66Johsrn5RdTNYr0Zj94t5nmsaKMu636d31y6kyfaU6eV+itWI6ImLfnW22pvD01m6OS5keOS5xWlyqrXmG+r2hgtuZMIU8Nujp8Cmmst89xu8UpZx+7hHck8vMzMydKBRUy8/LWTQjrjTeStcv31PN5T2ufK6DHGRMgteAMLiUut2dPcKePCAQY/Ll3Tl61JLFlFE2rana6wRPRuKrhjM/R3iOW5syd4sydgS/YzrIbyS4+iP79UWZ+lHU308J1jernwynF85c9LuYX9zgl03E6VWcirEK1RWbOYZDdQPU0n71G7tQIjq14jpuVP7nTm7SRiwnB5RHSqvbpSWdZNmtQjzvC1SCMSflBHvWvRc78jzGdzjlInzFEcU7zPXYFHE4k0Xvovb/mLvp5G1sw9kJYIK+LrhBDTTC593TSV+Yc6c/dxzaKICStwPakUW/gf9cW/JpK633rcRLVdZ17YRNwx+Kbf/8RafkTO9An2jCnhKkNBa1RTry4hG/q0pvSsGTPC3qvsB99evJiatjd1tD23jokSWvK15eqqbpzRx39wNI784M1ENKSYa6yuP/YSfiu8/yQ8pQ2J8LIqJ2U4qdJX1tNFPSil+pP2ENeTcJH4ia9gq0DWvskcpswbj2d0ivCy9l5B6Hmr23+ti+ikuP8c2pQQT61rWqx4MkxMO/Wvt7HnOlMmcx8Qd8KKF2JTC99S+vtYkp/4c+uc+B4/8XmYx9rG0zHTy11MqxGtkaxfjHMbkJ72J+8eyRDAlJWv8Su25rSkCqPFj6ihoxenkGI1dTuJnHipPuKUN52NDghLcI+ntu46a3L/qrfXDni6pgS/V/O4h/L6EC+Lo8ATyoTNX25hG+LjQrO6eDekepXhDUoIL2H6s99wFXdS98wJ3bs4qhO65efG1qi2ePJLuUy3brS2L54X8yCRxwmaMzD7345qT+mfNqt7V15XYT2Y6Z7++rhXNjSvVe1U8e3p1VtLiB8fFbU9n9pplUPpHuvnjTbGOIpbfR/G9SRcfdGYN1e1vZv0kkeuP0jjd1O1LUJcLZnarff/Y8yLKkHKil1EPKy5NYfPbyYdzZ+0kk5YhVzt5N79mvwULfVBKUHlsCX9WuHJjhe5gx61blZH905uxETCjlRds9NLhUxPa7Fz/tr9XSJeKqvOwa/x3CYvT3puAHmn4VEfI2P7kafU5uHFbkbqN+mqF1h2HM2c2LN/rLdwsf/7zn85upnunpRZMZvqdjQgJG4iP22hOWqtZqfmrDg4UuBStWYzPUsm/VvM+r18JuntRFptCwlMNHmFP34NcfU5yw/iEXjkllccu5HKLp36QtbDl7c0fyTV1M/EEBkVeHPpIOSnhcKdhXynws/3ds9Roz1LGcOq7o2b2d/joc+PxZ8ag3s98SSwGu712hR0wbuUx2B7Z9hDu1mhp1vCdWPU7+EPvZbqR+4+5uQjirMMbCu19y4+ommmP9785qLEug4vc3LP/tVbK3ArPTn6n+uYe2or+cZk3O+FB7twGepU0Q1r2c+62aQM+sudKm6S7aYaEYKgJa+xU6/ybI/84BLj6GMdlMU1wS63URu7+77kTQ+kRrfRTxV3b+PNvLa3FJUju3Th4l1Nb/b1sJuv7Djr3FbU59eUiRuoQ3nwZ9mrbu1tbtUeP/mdCZ0WqjmBJIQVi+pRv92l16dnN2UuaW7uozVVhoISYfylXPbZojG+ueWEk06ike5t3C/z+7qnHnusy3ZOb9Gv60z2+eFZxWWJ8PW91kNZb1oT/eM5r6Pw+YpEA056by5rPf3Xs6hK79g9f/R4y3dJtSruzVXd/86izPeXp8fo7ITuA1NUD7kC0aqZ2qvn/tD5Qr+t3bJr/r+mmp5DxOPCMlIPvWdZ+itvZ9o0/0fjmqZpONqKdIzWeuzcdWYeeWeS0WfgMbEnbAYpt9BVr6DcaLdl/qoDaOQnFXHCEvelSf80FGs3Y+oB2TlF4kT18Djw2bbXlqbXtnvixA/daAfwbI+O+qenewM99vJ38ppaHjuoDPcjjkenTs2MHpfy3K0iICyxFfhB7lo0ZVxL+sTyQ8IK4uGPz3JZ81HkmcrYg7XR+zPPkE/wqnNRpCTdlY/4+eWKPi7TeWrcUzJeI1a+9yEeGOBx8/HUI5Ab1eMjNc3eeZz2LVLUjk50Ys3WEiI2sdC7WfQ30XNlxkm4bWfxKKDmXs1HWhNb/ke24RWUaGHzzhLxYew9+MAa/NpvmeJnEocltFn8Rqq22BTjlGm/WHRe5gveAWeyVEbcUNfA7y81XOhVX/g1/3qy4xCtdR4P8Ad7h5azYZIorn/EL67EmYlk9ukxz0j5VxyDLnqAGIZx4P75ww7hC/LxVBXUZ6l02yOP6vwOu2Ost/9Hw8eFZFv3He25B5g7oKd3T7cewWgxEqBSTNLF7J+c4puEBwQ7n1F6mlqbB5GEX1jprXyUX22bk0fo6s6xJipa/zLdVzFpSkw/g9dg5JaX69FpsctZ+Vul6GZPOdw4aA9SKA4O2iGyUJpJZ/78UsuT//Sbk53GURprln2/awju2LozfyRZyzxlvv3BeThn1ujh8JOkSc/c8Yz66kq682jv6mPko6SaLOLu33C0G5/Chpjo09nzSPnCWK0eRlkilXjxCWXlm7RllHfAWTVbS4jTUn3+F6Svzz1wpvHxI3A+Wh7KWlLp+5/T/rRQHZO89n5XNKLaK4QI0jJoycv4uxcrvstOvT45/1TV6GfVlc+/kunEz3zf/vMP3EwHyp50FmtqCSsSjzRVZaCv9ckH+vu1868qnH5BcaCHKJUhS5D48aStkz58T+qurza3ZdxJX52fnJ5hlh+6ymONeH32ssteJnmjcOQ+uRMP5guRQ2O0Kdl53xPqG0vTo0edfOKJ9fzg75983O/LWwfvmjvjcJIv1vzii8SPvrQ53frLvySfe4uMy8y7fVfR9yZ0vlKmZtT+l7JvXrNEYb76qf2Ug6egfOl1wRI+w20J9+ev+b97C7Wl3P3O4jF0uDXy80XVcLZL/fdDrEC18/ZSjp+BsnboVkHo+e1b3i9eIxm975JTvDGt4QeAItJT1P5c+/ceJWaxcMhBhYMPjDlhxcPhRPtvH9GWvcODPTL7DNkToRbxeNmib/0S2Xk6dZ6/61HIiWmNSE8prz7B41iUGeUecGb46hHAI/TnfsH8gZQxqb1rV6o64W7lmBIvkR29qNCymvjalggIYx30UGBCqGk27f6Vb33rpLnpvIOJZ/X2dHf39ORNfrNDPMc0ipaR7e3p6TVdP/qDwWaDW4SHQ6orPkOiln4Mo9jjoY6nOm6tBCmlMAAzqjlMdcMiE8t6KI8qXcVxakWkCD2lhotVL140DwfvJPFbN+JGVQV6KpGbQxw7IkHiYM8rxYs5/GC1fANnE9ckTkhs+emIrh0CRjxuDV/aJCrSROIpdrTMQmQikg2ct18eFubiJIu8YLQcfiZGy1MpVak8mMZXh+qK9LKJonVaqVZvY0wUq6ekTfYm5cUuMtZP6UBEeKJZfkdKDs5I64hoZkIPRX0ej+vEZ0h4uOjK23ceafS4uDciPLHflZUhO+kVsWNil39WS5Diy/C3sakDPfxPtCSVEtqyPPwi3JNF1gAqDCCjSvK8svvRQEFcabnkTewN4EIWW1XCV3li0Q7uk5GBvQJ2DczvKwclWC3KjsQ8m1FkXq/f1+/nqoSv8kS+KdDTb6ueqeZN1aiSgqk6ptprC/+JZZfR2CoLas0NXptlzDRNO0KQWDFRr89VsX6/Vijj6U7ZRLmiZhc1s1YKRc0ztAFbvEDKs+U9zM/hHgeHhId2Zvlp55AnLM9meNito6folfRkKesLFbgsWfmsSphoeCcsP8fDZ335khXo4a2xUshosX3ZHZ3riWaoZJNFFpETjwa5x48KT9+CfuS9sfX4QXEfbdaR0nBWosuox08tU35Wi0iRN16yIfPrWR0p6+HXqSJyTflZLTKl3HWTIruOmHLgGYnnRJRU9JSD0pgdSeF3XaUulyIkjhx1WcQzsbIeR34rKm55cBquxy8y34yTson4qR4tTCBiVBXZiF2XGEVSNEmxWCsiBfmykxvXEy1JSUxxuoh9eTwajFaElIqJWFydlqtVdHITMH6hihqn1kRD65FdRnk0SAwzLIVi5RkUw/w2xq4j8kyXXUZ5NIgLccKjRE8+zxHvKtjxUiiVh0dI2A75wLLYRdFWhzB1UWzlefjp2aA8QTjBUKEf5fpQvr9GRGIvKuaEFXku22CFXsYDwpDwRLc0pgzCtonNYrzYcuQwjPgijwaz/TjbVyX9IpFvCvT4BdcbcLysGxaemJNnmezqGV9lstYCUzf2g7IxVukp1EpQ+2UTuQNuvPS7XkH2BeBSdFnWZrmI8NCu8tiw0Qkb1D5CpldXj13Sw28+wgUuCzbKrbruCSuk/M7wUCd+cG2MlrYiVJ5ojVujtLW4AeaxgOJSxakVl1bFGluC9xQQCngjcvO5HC+jV+xHnTPOOPvcT5x7ziFzxhT6C22TZu2127R5x5119sfOmD02bXHvuOV8Ib9pqSclggFB4mVj9IiKqifD0lOO58V1I6IhpEdeW+pKKVNYf5VU6ZGjp9RIkDiop355aooU2RTKg2Xfv3pSURQtT6VU5SzDO7RIMQZlo0wU/XqVBHmI7GsXK4OnEGsoZT0qFr9nRUUtFxrLPLFS+SEM1zejtGRld+FN5QyDVTZkeTiqUlcqPxeKIaAjWwOpnP3RklTLoB4Vq0pE1MHOMwoWc4DES/lnMxypqWoZNBG/NkUIEit6hInETmtFpg+aKFqSsijlIpFIhVakYqLhnLDD0RNT4KqSl/eFoudp9ISNnhShswPLmo2WvFzsyu7CGSrZylmEu6wnWyV4a/GD4tISK0OaX8rQeip5Guup2l28VOWJaTIRPdFNg1K9r2hpAxmOnmEeWiVXZFMoDy8Yv1TVk0qxo18P6Wl0XMM8tM1loqoqix5R6LjCNR6Ssh4loiEQnl7RFL5ylWXwctm4yoZxaBU9jcpT0kMU8TYZiYiiDj5b4iqJXA2LOrg3mamOlDOJPatid2FRxaayGoyVulLOVL/KxO5KuYb0g0PpKWWLFmNQBu8DIhVakeGcHZU8w9FDGhR7eIdWIVyMKinnCKfX5BnGoVWI3q9Gbly3BFUlGDaDVa+q1DFSUw+49btf3bPN7cplPnnNl/efoDfP/uBdd//w6Km+NvaYb33nqumtxPLYYMMCAAAAgG0Z8IMAAADAdsNGB4SMUs8bfGTpemz0lN2WPvKtr9zxYLfVb3bOPWGvGTSXy/Utve/OO2774bfWZ/aeN7nFFoPiVWkBAAAAgG0T8IMAAADA9sTGBYRisKBEqiWTwvJpNRIj0qoblv7T3elDt9/7wPlHzCx09/sIaapq9azLpUaNH5VxLFu+Xh9WBWyXRHtK1naZ3FaJHs57O67o12NVRTe9tzzDIfr1qJ5o/71oX75o+qBU9DSUofVU9hVki2io1lPKVkc2iujXo3qiRR2UjdEzHKJfj6qKpkfzNM4G1GOb9YPRSo7WdmzNhxKjX4/qGSZRDSE90U3RPEG2KNE8sRLKE81ZSa/kiZXqLNGrQFmqMtWX6jyxbKyeIFuUaJ5Yqc4ir2hhiVXekLCGuL1FN0XzhDfEZopuiuSJbolmiVRmTMVG0sMZKvniZXB7VENJT9W+GsmgKhbeVJLqTMNgOHrCm2plyDw1RDdHMkU3hrJEN8Vni1h50NyDmepINdGt0WzRTdE87w8bERBiojhGbvypX/7lrRcn86v6xRuiOJvPzzvnK+fN7l9w4SlnXfLNtZpCKPW560OEMN/zqRhvbYseZrSLbW1fW9GbWEwGHi8VNWI5Xgb1EEbqyWD/4GgxokVidVUNviYU2TSYp6wnrDxuX6T+vkhVmaOWiZoo/PXB8pR7vYs5D3A9qdwLRTVUpJxFlCdSEULkvipmDBe1SjbCRJHvxuhRxfCMOFYqhZZXD1xHSnlULGb20+tIsDMsh4KsJwFYjCsnXlWIleG0olIGVLc8PL1yaLomRvVLhIRXqi42BWiqqGaeqFWJyKMhtaxIFcWuK6U8fEnHiYjwRLU83prOm7XKEiQsCmF6ecoGUr/K9Kp+e6Q+VXrqSsVECZWpKtNrhSfycmrlImkYyRKikIhTtFygaE0NSsVE4pWHeD1qWY8WKWpFKiPcbuIJi8utqPG1cfitEYmTSAx+HidsK3CXgmH7QTEpxUj5QVx+nTlWgizymlFPBt9vUcOvtQiRiRujR77mFS9VRQo0x0l1ecTbVxGpfSVLXqGjB16lR7wOFL1SRvQI5dFSKeEixcugicS1oI5Uvd0UKUlFyorK5YnKcMpTVaSSNRqaKObAI3pIcGj8QqNUCRHHVbmERWq8tvbLWTRFOAatVoKUwET8I7S1WgLE218R61Vk+KbGDcoz+D61qgs/GCtq2Q9ylTxbrFTVRv3WWPE7KtJ1MSFlSHjiYKk1jDVSRyrVGltl5VorH1rY+VUxqEcL9ERE+P7yiS+KFCOEO92Kc+IL0QoNpNKKGpioqjWGvx7VEy1tWQbvS4Z5woZPisjZsblaoyhQ9F60JIMn7Bag0kKHAaN6Ql//3F+zY/Y+6qjDTjn9qGR26Wuv9Bvrl5utk6ftNOOUT1555m47JTWiJ9LtbRkx1ixWW9vbk+rgDfFmhivWbaY7UUFaMHId9onnaKajWfKzWkSKHLGHX3aZr1s0VqQensPDnqmZlmpZqlkrIqUyQR/W3HjRXVwe+NRVnMoXq/Vw/X55Li+Tr6pmRKyiatpycD+B6tU5fFuMrikpKrahmIZiVUtRfJpmaXA/TBXP1UxPs6LiChMxYWjM4sosxFEtoYWXGdFu5PbGSQ9yXRmB8du6UGGqSxWUhxFfVIcWrQuLp8spO4WJ4uq0VK2eWjGRW99EpRGEXbWuHlfq4TvLM7be9zf4fleV8FWeaJRnulM0qmh+HRG9y3i2vI/WuGi9i9bVCk9Z64oBLYmcP2Ctg9dFhCeud0qjjLrYyxEzT6yo5IglZwkXkw5HjVwxNZPlMVnd8vB0MT8hFrfja3vQ2g1odUi6UVcX2tAvL4MY9eVxVzdZ3UvW9gwKX+WJuWLpffIcdgawk5WfFQlWc3IITe4Fsnnatc5bs95bXSV8lSdmczRwT11FtSuvrTbCso5LUXhmIgeGjVZZpdac8iijhmEUIwSJFROt81iXx9bXCk/h6aasMn6vvzqvr8vpa2pldU7vyundRU3cRSPU5+J1prLWIiHpMhXDEyZi4oQNV1ZQX5UTlmfLunh9HT05qYfT45cKGSoz/+yR81bxXMXhnbDRUz4Qu3TiY94aefGiJQ+KXWmN0QyVbIF/IATruqLpRK8VmaLUTNbxPjJcP4hHzg8iHnHmKTPipCgziMkMmJtjbj5OcuXRQXkUm2f8khYWkVjWw69TOeTk4yRXGklPqCvWEYOh0nVejM4XrypXnteBiVUrj+yIWDkxvp/Uw5hd5/Dzg5P4WQY289iKiMkLUDo0Rh3m5ZlnyM+wlEzEaKS0ZXGlHoyx4yi5nJLPx0guh73S0Jd1yiM+5bMCMeopja8OQ6RXRhkN1+agyPEPsVRl1TWRGPRVmIi5RlRDSTxpan5o/O5jIK9kDSWbrxKDJ2KrNI0bxfw2plhHygOxmi7pzeMBA/fXyoBB+gzkyYFYfYZ7i7gvTvpL5UGei4s5YbSoFHNyiktp6qidyyLcGxbT2tQtD08PBlBlaKAL9a2Pkd51YqBRcZHHyMyygXUs18Wy6weFr/JE2yjFDrhoYCMfFcI/TdGKeDYjh7vWKj3rSUh4It8U6PH6Hbfbcnsi0m15veUBXW03rsrKtSZbY2M/GJgIO57SF3yrVngK9/3B6KD8fO127IjwRKvLcQdc2Rgxyjusp8h6TdZbrBKTJyKzPDpooxO2XPuGW1dPsTTmLb/5CBe4LHxTyUQNT1gx3rY4tKFPfNEazVy4wJViD6c1Bic+9j3V8uPEU/kNeWTqi83Hxs1DyF1yccDa5ZBTzzh2rkqyT/345y+tybqpzg+eefa8SalC7zsLuxLNq//2j4EJHzyg9b57H3EyU04/4+S3H//lf9ZbST0ybfNmod5cHKV7nmCxTh6Ro3yTsbn01EN6tzJ1DVHR02BfaFjF3kg9jbINrSrQwxpqqfz2MKQeuSRzhYwapAzj0GSO4ZqoYXWUPhocGo4UswEN9KAqVQ0eJlR++Wp4+MMx0RDHharLU2egY1EhMhpEsszCcYSziDxEekq53GhvwXe5EjqUHrGv+mYPyjPMQ2twUQqeIw5TDx1sTjXIcpYeAAorxukqHVppOS5HmUqtNTKRXK5TYyWCk7HxoW3UCbu58sibivChBSn1K2qTeA/zEG6NfrC+bSstPZRaS8XkDbKV8zQof+kkRg31oMEi1ctV0dNoX6X/Dfc1DD2osruGeYZUVSlPvQwBwzq04ZhxOHnQRpioUR60MYfWME9Jj1RV2XM1rMrJ1XOEeCPNOGSexuXBpesTi0wVXkGUSF4xxa7qZxp0cg0I/I70p7GI4lT01MkjqDjCBpnKJmpwUSr1pxmuiRrqGbLY1XkaUF2kWDZOzzDyoPrZxPah8qBh6EFVeeoaCA3uawuwcQEhBxPsFPN5w2ZIaWprSakKZn4+l7U8Roimq4yp6ZTiFUy/tbUZUzeXK+iZli354ygAAAAAvBfeQ0CIwA8CAAAA2xcb02VUwijT061jxnJGpVXCGKNIaW4fPXbMmNGdbc2t7a1pTdXTHe0tQVeZto6OFHhBAAAAYHsB/CAAAACwPbHRASESvtD3JOWHw+UE36e+L96fZ+JvsEkmVH0ZAAAAALZxwA8CAAAA2w3vJSAEAAAAAAAAAAAAtgMgIAQAAAAAAAAAANhBgYAQAAAAAAAAAABgBwUCQgAAAAAAAAAAgB0UCAgBAAAAAAAAAAB2UCAgBAAAAAAAAAAA2EHZ9gJCTDi4tIzlmiRIiiRUp2x7B/v+Um3qGMuWkxWlbFgw9XtFWreuqQMjl1KwTANTv1cC69asSELXC0WYuk4eYHg0NnVlVVFE647NA9Sj+uIMfnCLUm3qGMuWk8EPbjrgB0eMxhdn8IObkcamrqxuDX5wGzuLFFXxTKNQtLnJ+LWAulYuny8WjXzB8Jhwi65l5AoFnqVQtKhwlNh3jGzeKBYL2XxRWDqsEoiHBKY2SqZmrp0fNPXgBZq6xWzWoGIZM6eYzRUCUzMw9bDhpvbtIjc1C0ztcVPnpKkLLsPc1h43bJYbVuC4PhbVUTG1wcTXgGHBL7q+U8wXzLKpHWnqYkGaWtxk+K5hGGbRGMjlXdHQMXMtYWpTXEZ83qzDKoF4uKmpa5ZNLRpxITB1Pi9MjahlivZsmmY+l+3PFnhLR56VK5m6IEwNtq4D+MERA/zgiAF+cMQAPzhibFt+ED/11FMXXHDBuHHjylPobr0oBPWt79v1Ixd+cHzX//34GS9NlYn7XXrBuZ1Jr/uVJ+5+4PFey5t80OmXnnk0Y2j5H37+86dedBhO7PqBG88/xrUVe9njC/7vSU1LEQRTBA+BQnB/V8/0k887Y0b+/+563GlieMxel1x0wfiU27vwzz/6+UMDaqtOsG30jdr79M99ZMYdN393te0lZ51ww0UnMQfTlX+47q5HiQqmHhpu6uyGnknHnP2xvdwf3fZIMYNxx5wLL7pkSsYdWPLc3T/95WozNeuAMy77xEHFfgMp+D9P/uSeJ/6T2e3E6y/+kOIisv7Za2//rU8SKmJg6sYQggvdPaMOPesTB2t3f+ehfBNGLTufe/HDJVj5AAAgAElEQVSlM1q97IqX7v7RvV1UtTO7XHLhedM70+3W4hu/8+PV/aY67dDrPnV6wmdaz/PX3fYriyU0DKYeAkKI0dPdsu9HLj627Wff/mV/itCmyedc9PldO738mjfuufPOZal9PnPp/5vWqrqmm2prb3FX3HLtl99oPf7mz56RpjSZfeX6792X93R9y5vacZwpU6ZceOGFV1xxRXt7O/hBoAL4wRED/OCIAX5wxNiG/GDANvOEkCBm+GyPEz73va9/cd9pncwqmsmdb/j2NyeuefDzV38lcfilV39sHm0/+Bu3XLrs17dccfN9+5x3w/lHjO7S5nz9hs+s+cP/Xval2/SjPnnN6fOMgoErXTuAOAhGRc+fffSnbvvmNQfNHIOsoqFOvuab357V/9hlVy1w539iwSePdXNFghyL7HLRgus+eOhUYpt28+yvXH959u93fv6qbzsHnrfgfw408gUwdWO4qU3fm37Yhbd967rDd52AbauAxn7hlu/Oc/50xReuGZjz3zd/5mQja+xz1mnp1x+9/NLPXn/z1598YRlqnXXtdVd5L9/9+Stv7d/jYzede7glTK2EtQNVYIxtz5144Me//60Fx+w5hdhWnrZ/9ubvHao9/4Urr14z+bRbrvxQrifzuRu+2LronnMvuOLltmNu/9JHLaPl6huvS751/2WX37x6xn997aLjvEIegakbwk3teM7Y+f/9/e/ceNJ+OxHLznmZS2783vHtr119xRcWdxz7tS+fk+p94947vn3LzQtu/PpPyPR9lfUvv9o9/ss3XNvx7m8uv+yGxRM+cOunP8C4qQmYugbwgyNGrB+8FvzgFgD84IgBfnDE2Bb94LZxncKYeI7VsvMJn/rvGS+/8NKASZBraLseuae6+sHfPe30rXjomX/NOvyjM9E7Cz75yXv+trBr8WvvZv1086hpexy/u/Ly/c8stvNv3PfwksNOOGK07roUnnfXhZvad8zU1GMuPXvuG/9+oTdPiFdUZh22d6b3oYcfMwfW/PapZ6cd/JE5LW531j34tDPnJ9YsWmohak/a/aR9Uq/f++TrjrHovgcXHnjsEeObPMcXvQ+AeDCmrqmNP/zSj89b9Mrz67Pc9EW080HzO4sP//ZhI9v1uyf+MG7/D+81Rh+vs2V5ttt++09KO6vXdU+ee9JBrUvufexlx3rnvl/9Z/5RR01t9i1vRLsWbGOIHi9FPObAz5534LI3n1/bx1RapFP32288/f2Dv8rleh9/4qmWuccfecKxB7Tbz70ycNSRc5/74Zcu/cbDU/c99bDOd+999AXbWXX/L5+fe+hR0zuY5Yo7GCAe0SvGpO37XHrhEasXvfBuF9X4ffXEeftPST7x6/v78tmnfv+71N6nze+k/bl89/ruWR/8+K7Zp79w073Ne55y7MSuex/+u+mt+8Uv/j7jwKNmjUGmW+6WB4AfHEHq+cG9wA9udsAPjhjgB0eMbdMPbhsBIWOU6Cn67h8vPufiPy4zMgmVMswsw1VUDZFcvpjKtLe3j0rSZS+99k56zsm33X3H/ujlH/3q7+NmTDd7urkbTSlJ2tXjd3Toukop9ICuCzc11lJo7bOXfvyCxxblmpIq5Ymm4WJFR0q+YAhTt3WmcG/znNMvPKH5R7ffbzW1KYilxo51B/oRclNainV1e+3tSV2nlIZ3AFRgDKkppfv5y847/6FX+zIpTfQKsIouJjpW8/lCoqmjJZMZ1Tl96pSx03bf+9DDjrvii188ed9JTksHK+QYtVN6GnX1OK2tqVRSmhqadR2kqfX+V6664Lz7XuhqSmmiXdqmg7BOdGHqTFsm3TZ9RpPWNPHMj5177IGHX/7pi2eMYrmOscTI+Z6ZSqRxV4/d0pJOpSj1wdR1YYwpyWThzWsvPvfHf1vdlNb5tZqb2mZMUxKFfF5Lt7ZmOtraMONmTMw4738O+NMDv1hWSLRNHEsNw3eNVLJJ2dBjNWXSTWkfWnUV4AdHDPCDIwf4wRED/OCIsW36wW0jIAygjCrJdErXGPNIqtlb+Nhj7+iXfOHKE087/bTD9iLYVVOpTDrNiuse/8m9r7Ep/3PW8YpjK1gJut/yK0UikSKEX7TDmoEQ4s4jIUyNmIcTLWzJM48udC/4wtUnffi00446EDPDaZn28XOP+eM3rnnkLSNF3L7+PEvK7vvCtjgwtaIowTrQgOAmL53QEL8u6Bmy4s+P/GfgnMuv/eCpHz792IOxgjRt1Tc/94nPf+mrN3758197nlx2yTmT0hZlQRcCbmo/kUgSRYFXJ4YkuMlLJ3RuaqZltFX/ePj5dWdevuBDH/rQR044UicOxfrYse0vPnP7ZVdecfXT2Ss//8ldMqZHuamFbfmFW08kFUWFVj0kwtRqMp3UEeOmTifWv/jw35ee9rmbTuOmPulYTXVIWncKA9OO/vDOxcWPP/ua3pJCqqLh0qsS/ALCTc0TwNRRwA+OGOAHR4wqP+iBH9yigB8cMbY5P7gtBYQCJkDCKSpptfCdz/y/e17Dx+wz8bGHH1y4fE2+B1Pk2t1rnn/hoftecE859og2Y5WVSGGSQApVWlr6Vy2z7SJRCPjCoRk0NW5KWLdffvad/7KO2W+nP/z+wVdfX9ix6//76CGTZp940Y2X/tfYcTPO/p8Tk2tXOylhahyYevW7xWJBERfosGIgQtnUFGdS/o++eO53/tx/1EGz//L7X72x5N1Cd3HRW2/ZWseM6eNyfdlU2/h2p9tUNaJwU/tKS+vAmpXFQk74QrD10FRMjZoy+OfXf+LWx9YeefDu/3zi168uXrphPe5e8epLr/dNnzPVHBhQM+NGe71FRVPUFCKUtLbm1q4u5Pu5LwRTD4NqU6u/uuniGx9ceughe7/8h9/8Z+Hi3Abkuul95u2aW/Xyq2v9TIK4XX2OSrCawpibuiW/fm0u16uqYOo4wA+OGOAHR44GfnAl+MHNCvjBEWNb8oPbWkBYAiPm+srEww+a/Yc7rj730m9O2HM/c+Hflo499YGf3DpF6+rOpXae2NrfvWbhqy+5o/fZdSx6d4O/95FzBhYt7bMUFY+IabcLsDS1h8cefvCe/7j7mo9fcnP77L2UDcv+8ewvPnXRVQ8+89e/v/RmNtf9xpvLli/5d6F1rz0m6cvX2nsePddYsrSnSNRttH29H8gxiX2Hjjr00Pkv37fgnIuuS86cr698/t/64Q89ePfezWtfW9I7Z9bkvtVvPf/Xfxttu+05NbN8lTH36D2c5e+szyNdgWY9XISpsW97rQcfesDCh75y9oVX0cl7dOSWP/Hsi+6oXfbfffSyN1d1jG3tX7OQmzrbNHPv6e3vvpudc+TebNWytQNIV0dqzK9tn7Kpmw889ODlj33t7PMvK47bbXRu6UtdedI6Yfq0iSv+/aylaZqSGFjx4hq0076zx65c0Tvz8PnquuWrexmYuiHgB0cI8IMjBvjBEQP84IixrfjBbfBCJeNtgpFtsT1P/vTP7/vJfb99+Bj1jdt//lfW86+HX+g9/4bb/vd/v//h1leuv/M36959fsFPX/7kdd+56/t3fCD54oKf/RWnWzDb2gcW31pgjDJGCLYsf85xF/zsvnt+/ptHPtS24nt3PcqQvWzJ2y/98++vvL2ykO9ftrI3v/pv1/7fP8/54rd+cPsdZ3S8ef3dT7NUK2H+iDTjbR9pan46Ora3y2Hn3HP/T3/64O/+Z1L39+56DOVfe+iPi07/4m3fu+37H2p58+s//E1//vXrbv/jf33+1h/cfufHJy1f8MPfO8k2MPWwEabGBHuWN/WAs378i5//9NePXrBr8X9vezhRePkLt94796M3fP/73798vv/dHz3YYyy6/nuPnfypm++6465LZq6/4a7fGHqbAqYeLtLUGHu2M37+6T+8/957HvjdZ/ZXv/eNe2w9kWhvGTs2seHdATH7rppQ8q9e892Hj/jEgrvu+MFlexVuuuOBrNqmgqnrAX5wxAA/OGLU9YO/Bz+4uQE/OGJsM35wW5qHEEknqDc1J5GbN2yEXNNL7jR9Skb1Vi5dkmPJlOIUHHX6Lju3JGjXyuVdBdScQDmLTpiyy6gMXbdiea+F0roqrjjAUAhTp5uTxM3nbURc09GnTZ/arNPVS5cMeFo6qfAWjkS//2RTUjXyBX4lN2x/7ORdxjSj9e8u7y6yJjHmAZh6aLiptXQmTfx8wWLYK9rq1OlT2xJo9bIlfY7WpPt5k03ZZUZHinSvWrouR5tTat50Rk/ceVybsoG38zxtSskhIoChEKZOZdIqzedNhD3DVqbsNLU9RdYuX9JjEr6hkC+2T5w+aVQ6u27Fyl5bmtrunLDzhHa1Z9WKtTkvk9SgVQ8Hbmo12dSkoXzeQIQaJp40bVpnk7J+xZINBk6nFIaV5pYWz8gWHYqxHOXfstvHTZ/YqfetWbF6wM2ktBFo1dvcPIQI/OAIAn5wxAA/OGKAHxwxthU/GLCNBYQcJgqKVTGxj+haYNkOt1UimVIxj8IxwcwyLR5Na4mkrmKfIgUj2zY9H+nJpKbgEbPsdgCjvs9KpiaYWpbN7amnUhpBFTMymUlRuZkxEVMyma5fMj6YevjEmzqZ0hTR9Zwb1jZNjzItkZKtmikEg6nfGw1MLVqyQjzbtD2qiOsFCUzt2pbjMTWRSKgETD18pKmRKt7qEVdm27I8irRkUi9dh5nneUTRKgNqk4qp9URCGyFTb4sBIQI/OILEXzHAD24B4k0NfnAL0MDU4Ac3L9uEHwzY9gJC0RdXRN2DK4JKQlxSKaUqDzA8sBjuaCgzVmeKGh8YHkOYum4KmHqjGZ6poxcQMPVGM7SpQzYdeVNvowGhtFSj6240KWp/YHgM0Ywr6Y3qAxgWQ5i6bgqYeqMZnqmjFxAw9UYztKlDNn2/TL2tvkNYvVKTEJcUSQCGybDMWJ1WyhPNBAzBEKaumwKm3mhqjBa1YtSw0RRgeMSZcTChdnM5JZwJiKXGSjFmiyZFEoBhMiwzVqeV8kQzAUMwhKnrpoCpN5oao0WtGDVsNAUYHnFmHEyo3VxOCWcaEbbBgBAAAAAAAAAAAADYHEBACAAAAAAAAAAAsIMCASEAAAAAAAAAAMAOCgSEAAAAAAAAAAAAOygQEAIAAAAAAAAAAOygQEAIAAAAAAAAAACwgwIBIQAAAAAAAAAAwA4KBIQAAAAAAAAAAAA7KBAQAgAAAAAAAAAA7KBAQAgAAAAAAAAAALCDAgEhAAAAAAAAAADADgoEhADwfkLIJp2Dm/51jHE4FQAAAABGik13ZOGkjQH8IAAgCAgBYHPBwqCKoBrBFcGIFAoGo3wFY7EaL6SuIKNQIPI0ViqCGwgTQkqiKdi2TdexNRUrBAlRAsG1QgIJHzAAAAAAVFPr44SgIQRjhftByrgLJBHvNwwhuFAo8M9hCq4RpKjEsi3HtfkCjyuJMihlh1gjALC9gp966qkLLrhg3Lhxvu+HNwIAMGwUHjzJHxlFBCi8YumTlZeDhfInd2Q8HrP3nbff20sXFQwj+I1z8GvV3wxWxQKuJHIFfGH/vef96+WXS6ulDZU8YkF8S7hkiVgtJXJHWjTNPXad6XneW28vSyUTjFK5y9J3ystCONyTNrckS3oAYHvBcZwpU6ZceOGFV1xxRXt7O/hBANgUmEJFlCfcSOBKyu4o8F7lZLkgHRLGjm3vs+8Bi99+yygUFFIVclVyyuXBR3jV6XJ1r333feXFF8ObpOMLEoJdVa2WlnlEWDStOXNneZ6/eNGyRDJJS/5buNfAyQYJYgGJiLI5E9o9AGwnQEAIAJsB7tWWL3/XdR3hMrBGyqJgXcUJvqDyBcRF05gUpCZ0Ld+f/84vrv3Jzb9Yt2xtOqVpGKsYCSFMJWJBI+KZHv9UMeUpGvZVQgNRxKd/6rcXPPmFL6uKrwihiuorxFdUj6gyRfOIQjH/lClY9zH/1LhgnNCtYu/ME77kUWfZi3cmOqZQ8dAwKSXFBWkprDYRNY2VtKo0GaZz9VWPeh6FrjXA9gQEhACw2cCsafkY4qoMM9G9RFWxoiJVQapaer7Gl4Xrwkh0U+GriGhqT77w3W9fevuPf7d87QYtqTEFUYL5pxRMZQcYRuSq/BxMEQuMKezOT1x40c9+gAlDhPFPrFBCGPd9RGHSUVJVoRoR3lMjVCced526lJTCiubaM/a7gPm5v7x+95imNg3ZOvaSyE0QP4E8HdMEIQleTESSKjEMdPUtac8TDyYBYDsDAkIA2AzwMOmVV173PFv230wQJJyIgpMaSWo4reKkTlIa/2TJJE3wzwSPtxKamS/ecO9FD938ZM/ynkxK0wnWMdJ54KcyXajgn8KBlRdYUvE0ha/6mljwdcWbedPn1tx4i676qupx0XRPU11VcxXdUzVP0R1V94juEt1BuoeSHkp4SHdRAqN0EtEcmnslUny0/oeoZRrSdZRsQokMSjajRDPSW1CiBZFWhLi0ecw85MDvuq4PASGwPQEBIQBsNjBre3Wa4moM8ahMxbqONS4qSug8JmSqhjSFCw0+eXCoY6KrvUXrpgUf+vGvnn93Q1ZNqZSHfBqmqoz9VEy1IDJETEU+/9QQlctiq4KQypjKbjvm+E/97XGsMKRS/om5DoUqmogDuXBHqal+QvV0xU8SP6k4PCVFvKTqZgg/4dcd3XGmirJvGfeP1pqS2EorThOy08RNYzeFvTRRU1hJ8hiUx5QD+ODTWlwXAkJgOwTeCwKAzYOqqhgrmKiKoqgqkSJ8IlERF+GlhFDusZDqcaHEQ4QOdOdc5lDF84gbiMsFC3GEeFzssphISFGIX0TUQNTq7TcYK1SEsjxFeR/lPZQTgrOukJxLCg4xHGLaimWrNheT2KbimXm3WLCKmmVg00BGgRUKLJ+n2byXzbn5LN/omJbt+2Y2a4UPGAAAAACqYCplmDKFMtVniseIFOwOCuLilIT7Pupg5PT1FzzXwtRGXHwbeVXiDgrm4tSKLaTbKGDbEWI52CxL0UElcbkwQwgV4vmG53Ep+K7hu3lUNAuGVbTz2CwgLsU8MvKYS0EIyedxToqfw9kCBILAdgsEhACweRjeiDKBiFftqcea0qkff/k3/Wtzuq41GFSmIqERZQhDy779A/GevDyTB0W+PB8ZUaZqXBnRH8dTks141S/xukfURLuC/dK4MiWJjisDjhAAAABoSK2bk2/uNRKfskxT8o4f/7mnz9A0VSSG/d7Qcv2zfxhcjYwiE5XKoDKM0Ca99c3cM4sLz6a1Fl4cMa5MRAYHXYNbZmD7BVo3ALyfKCqpell+o8GbOOpZKbQEAAAAgPcHRSGb4AaRumnTTgRhYjgVAHYw4BwAgPcVGLEMAAAAAN4r4EUBYNOBgBAAAAAAAAAAAGAHBQJCAAAAAAAAAACAHRQICAEAAAAAAAAAAHZQICAEAAAAAAAAAADYQYGAEADeTyjdpPfhGaXhpI2iNC0GAAAAALw/bKIfpMKRvXeCKaLCqQCwgwEBIQC8bzDGkmkd4/c+4LaSSoaTNgKGFB0RHWJCAAAA4H2BR2PJpLYpfjCtaeGkYcNDQRVrCtYgJgR2cCAgBID3B0UlhmGef8vpHRNaHdt9L7MRYrTLlZ98j16MqMjO4Sn/gyecypw+hDdtPkMAAAAA2EhUheQN69ILjh7V2ey4fnjz8Ljp8OPCScODIKXoZee2HT+n5XDTzxHwg8AODASEALB5wDWgiohILyysIooWTEwvuqwMKbRGEBemKMFCjbCS+DGCS0K58FVFCGViuUaY71cL5Z/hAwYAAACAakJuTvxgObQoCnea5dWw3xtaNL6/ymrF/9UXNijclTLMMKKEL1CKYqXkFn3xCQDbKxAQAsDmwfM8xnxGPd/3PY9KYb7HExAX5mMpBHlcVC7YVxFTU4m0ynTiqyrVAtG4MCG6EJVLQkqSZ0ZC0kKUNCJNiDSn0k0YZypCcDNBzQpqVoW0qKxVE9Ki0YxOm3SaSvjJhJfgkvITKaZlVD2jJtM02YRSTagpgzMZ3NxMWpvV1hatuVVLZ/RUMqEoqdbWTembCgAAAGz/YI9gRrBPsKdwH4epFKYNCuKilwQLQVhPpZqIkhDvL5AE4gtqlWiDwrjotZIQksw0sYTOklJSZUnrqCQaF9wkhAhRlSZV5ZJRtAzRMjjVnEg1a4kMSklJN6OmZsYlI4Q2N7MWKUoLa83AD6PAdgt+6qmnLrjggnHjxvG72PBGAACGTbFoUkoR5v+IeF6ICMZEPiMUP36KVSmEpzDxSQimHp08Y1zvmn7XdhUiniYG3xRSWUZMaBHLTKYwniLz8FWWnjLBWr062FojRHwiuYzkcrAgUsQnEgVBHmqaKH6RdTZwHyyU8kSiMKzIYipcMFH5J8GK59OFb65n4A2B7QvHcaZMmXLhhRdeccUV7e3t4AcBYFNQiglMA4/FhZR6yxC5XvZt0qWVvBr/9CidMrmzqydvu570mYGHE9pY+XljaaEqpWqZ7dTWsSzbJzyoeMwY7Eq4Oekupa8M3CL3e9JvBilEFIQx5rbpozDyi163xl0epgpPR7SUQYg4DO4v+TbPQwuXKOAHge0SCAgBYPNAiHR+AuEumPxXsyqXy65ELPD8tumouiq8YJCvKutgSmVZ/A88XimF2g7RE6Ut4k+NnrLbDFJwRC93grb4JJrsglrZR/CFYCHIKhx0Oq2Xvg4A2wsQEALAZoQR8auoXCol1FmuJDDhB21XUxXuQiNOqmY1UFydEmB5XlJRB9drHF8JJp2jTA4+pa+UYaPHPCRiRU36vJqtVfkFwg+mQiUDgO0ECAgBYPMgnUfJawQptX+q4LnEA0JEKcXiSZ2IDLF8oyGcM0zpm/LnUyYfSIqvB+FkeOTu6H4FwvvKR5did4HbkwpFYaq+H/PlsH4A2PaBgBAANifVXkK4kRhXMoh0RdyzBL+lSr+EqHixb4jvoZILFQg3Kh4Iij45G+EHxb6lHxRTN8mHi4EflH44/kuSTZzpCQC2WuAdQgDYPMjuMAGlrjHCq8Q6FuF4PMu2xXM38TOmmxvo7y+YMrCrvBofJ0x05LSL+d7+voGCSQnhro96Vl//wEDR5YFd7NAyNYII93+5/oHeAcOlWD4XZIXsQE9fzvGlMy69Ri/cakjCRwEAAAAA1VQcX8n3sbrCvSTzLMuWrkX6wf7+gXxRutCw66sRKl66cI1cf19fLl8UvparcK2Bvv6c4QjvWps5RsQoMn6hr5/7XZ9i4S8RM7IDvX051xPBZXRcmYoAwPYKBIQAMLJgTB3TpukpU8eryPNd28Gth55w0vH77+KZhh887asDUVmh3xw1a78PnnLK4fOn00LRcUzcPPmED5x0yJzRRUO6xgaIONS1/OS+x5140jH7JJHjUN8s+jMPPO4DJx7aqlgiqGyoAAAAAAA2la3AD+4DfhAAqoCAEABGEoyY7+P2T3ztJ9/8zAm602vhiZdee/0HDtjt6I9ecfk5BziWWc+ZEYKtgjv78Ituvf7cqWPHfvhzX774mLlEnXHtLdfst8ucj3362v933E6G6Zb70cRAEDV97WOfXfCxE+fveczZV1x4kp81j/jvyy877/jpe3/0pmvPHa3bruh9E/4iAAAAAGwmtgo/eDb4QQCoAgJCABgpMEGu6Y+a/rnrvnrsJLS236Gu1bb38QeO7//uVZ/99HcfnnHoB2YnkE3LL7/XgplvodSMA8a98H/fvXHBgq/c9vxuJx+2/zHHjs+9eMMXP3PVA68ffeKJnY7l13OkGFPPTozfY6e2rm998uNX/e/vdjvkyImTZh173K5/uPXKz39pwfK2/U6cPd4oOuAJAQAAgC3CVuMHvwl+EACqgIAQAEYKRhHREl7//d+47HNfecBNN1HHnzRjQu/StwvJca3mhm7WOX1cwvXlq4URfEZa0/4T31lw+1/ebpu0x5kf3u/d1xemdhq/5o0lWucE3LPOykyc3IocWscTMoaUpNr/yjWX3dz64a/98luffu3h+9alJ3S6697u0ye30lVd/uRpo1XqNnyjHgAAAADeK+AHAWCrBAJCABhBVNXrH1jd05fsbFWoT0UHGI4SjMYmRj0j4vX4ejBEErrCEjtdftNNezh/uemHz+jNrfKr4p8YsK1q1O4YMKauizRlw9t/veXr3y7OOv6UXUeZDlX4ZUAOPipHPAUAAACALQb4QQDY+oCGDwAjCGNYVXVVZZ7nU6opZM3yNXpnB+rpGki0tqHeFescTcEs1ptxP+eaheadL7ni08oLd37sM9/szrlrVm9oHd1WWLvebevQCuvWDCCdiN9AY8CE2QaZceQ1V57tvvncX5/4h52ZNboj2+trnbS4Jk9Ht6PV7/Z5WG3sTAEAAADgvQN+EAC2PiAgBICRhTFGKdFSmXRSSyb6XvrTEjb781+98dZPnbHh388stGiSDE49X42CvJybOvfq75w+x1uFd770yi9/+qMHrHrmYWvWyVdff8NN/73/i39+eoOWUOv4QeGDNd1+d1mhZY9PffnSy26+ckLuX4//8q/Pv5r/yIKvXHf1l/agC59etCbVlBCzWwAAAADAFmIT/eCXwA8CwGYGJqYHgJFFvNTupjqmTB2Flr2z0nZ93DTxyGP2T/W/89Sz//HUtFrvh1HEPKztvOu8KWNampuSPJfZu+wvf/knnjD/2INmF1f85+mXliVSafGGRj0wYU7R1cccfsLho3Du+T//dWXWxSix99HHTW+2nv/TH1bmlSYdw4yDwI4DTEwPAO8D4AcBYCsDAkIAGHHkQGe2i5LJBMGYUTs7UGBqsq2lia80cEPcF1rFguX6wTTxRE22tDYjpzCQN5VEU2smyYacNxcTTJ3cQN5FSnNrS0LBSE5Mb/s409qWUJgPr9IDOxIQEALA+wP4QQDYmoAuowAw4jBG1ERTOoFlvxlE9PglTRkAAAE+SURBVI5Rozpbh/CCSLxMj5OZto6OzlGSDv4V6hEtzZfbh+MFkRjhjRGtddSo0aPadQVRvnuGM+1cYYeuiN2DFwQAAAC2OOAHAWBrAgJCAHg/EC9QlL0eYz5ncL0RjIq8JaTnY0HScLxgQOkLfrlHTmgVAAAAALY84AcBYKsBAkIAAAAAAAAAAIAdFAgIAQAAAAAAAAAAdlAgIAQAAAAAAAAAANhBgYAQAAAAAAAAAABgBwUCQgAAAAAAAAAAgB0U/PTTT1988cUwDyEAAACwo+E4zuTJk88///yrrroK5iEEAAAAdkzwo48+euaZZ06YMAEcIQAAALBDwQPCadOmffazn7344os7OjrADwIAAAA7IHjdunUvvvhiMplkMP0KAAAAsCNBKW1qapo+ffqrr76qaRr4QQAAAGAH5P8DplrG3Fq+TV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411" y="1743444"/>
            <a:ext cx="61817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688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{viridis} examples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endParaRPr lang="en-US" b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" name="Picture 10" descr="C:\Users\Fam\Desktop\ggpl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206" y="360935"/>
            <a:ext cx="1307460" cy="1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81" y="2032842"/>
            <a:ext cx="6410783" cy="435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What </a:t>
            </a:r>
            <a:r>
              <a:rPr lang="en-US" sz="3600" i="1" dirty="0" smtClean="0"/>
              <a:t>do</a:t>
            </a:r>
            <a:r>
              <a:rPr lang="en-US" sz="3600" dirty="0" smtClean="0"/>
              <a:t> we do?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r>
              <a:rPr lang="en-US" b="0" dirty="0"/>
              <a:t> </a:t>
            </a:r>
            <a:endParaRPr lang="en-US" b="0" dirty="0" smtClean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 txBox="1">
            <a:spLocks/>
          </p:cNvSpPr>
          <p:nvPr/>
        </p:nvSpPr>
        <p:spPr>
          <a:xfrm>
            <a:off x="2842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Data analysis, Data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 {Tidyverse} is a collection of R packages geared towards everyday data analysis.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>
                <a:hlinkClick r:id="rId3"/>
              </a:rPr>
              <a:t>www.tidyverse.com</a:t>
            </a: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61" y="3026037"/>
            <a:ext cx="5821589" cy="33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agritt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66" y="4069422"/>
            <a:ext cx="1097990" cy="1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External Data and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FF0000"/>
                </a:solidFill>
              </a:rPr>
              <a:t>A</a:t>
            </a:r>
            <a:r>
              <a:rPr lang="en-US" sz="2200" b="0" dirty="0"/>
              <a:t>pplication </a:t>
            </a:r>
            <a:r>
              <a:rPr lang="en-US" sz="2200" b="0" dirty="0">
                <a:solidFill>
                  <a:srgbClr val="FF0000"/>
                </a:solidFill>
              </a:rPr>
              <a:t>P</a:t>
            </a:r>
            <a:r>
              <a:rPr lang="en-US" sz="2200" b="0" dirty="0"/>
              <a:t>rogramming </a:t>
            </a:r>
            <a:r>
              <a:rPr lang="en-US" sz="2200" b="0" dirty="0">
                <a:solidFill>
                  <a:srgbClr val="FF0000"/>
                </a:solidFill>
              </a:rPr>
              <a:t>I</a:t>
            </a:r>
            <a:r>
              <a:rPr lang="en-US" sz="2200" b="0" dirty="0"/>
              <a:t>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Access and retrieve resources (i.e. data) from an external platform in a programmatic way.</a:t>
            </a:r>
          </a:p>
          <a:p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Some APIs are open, while others require a token in order to access data (can be free or paid).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APIs in R are made available through packages. </a:t>
            </a:r>
            <a:endParaRPr lang="en-US" sz="22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Need </a:t>
            </a:r>
            <a:r>
              <a:rPr lang="en-US" sz="2200" b="0" dirty="0"/>
              <a:t>to read </a:t>
            </a:r>
            <a:r>
              <a:rPr lang="en-US" sz="2200" b="0" dirty="0" smtClean="0"/>
              <a:t>documentation for Terms of Use.</a:t>
            </a: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1530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Statistics Canada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486321"/>
            <a:ext cx="11191846" cy="4030724"/>
          </a:xfrm>
        </p:spPr>
        <p:txBody>
          <a:bodyPr/>
          <a:lstStyle/>
          <a:p>
            <a:pPr lvl="1"/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You can access Statistics Canada data directly in R through the {</a:t>
            </a:r>
            <a:r>
              <a:rPr lang="en-US" sz="2200" b="0" i="1" dirty="0" err="1"/>
              <a:t>cansim</a:t>
            </a:r>
            <a:r>
              <a:rPr lang="en-US" sz="2200" b="0" dirty="0"/>
              <a:t>}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This API requires you specify a </a:t>
            </a:r>
            <a:r>
              <a:rPr lang="en-US" sz="2200" b="0" dirty="0">
                <a:solidFill>
                  <a:srgbClr val="FF0000"/>
                </a:solidFill>
              </a:rPr>
              <a:t>table number </a:t>
            </a:r>
            <a:r>
              <a:rPr lang="en-US" sz="2200" b="0" dirty="0"/>
              <a:t>to retrieve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0EE25D7-680B-4635-9FDB-4B23389D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763" y="2721568"/>
            <a:ext cx="6565733" cy="39533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C7B87B2D-DAC5-46E1-ABB7-DD4F0995BC15}"/>
              </a:ext>
            </a:extLst>
          </p:cNvPr>
          <p:cNvSpPr/>
          <p:nvPr/>
        </p:nvSpPr>
        <p:spPr>
          <a:xfrm>
            <a:off x="3459367" y="4113405"/>
            <a:ext cx="1047319" cy="299974"/>
          </a:xfrm>
          <a:prstGeom prst="ellipse">
            <a:avLst/>
          </a:prstGeom>
          <a:noFill/>
          <a:ln w="412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16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Statistics Canada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486321"/>
            <a:ext cx="11191846" cy="4030724"/>
          </a:xfrm>
        </p:spPr>
        <p:txBody>
          <a:bodyPr/>
          <a:lstStyle/>
          <a:p>
            <a:pPr lvl="1"/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CC9A4D1-BC12-4FEE-8F95-EA2F80A7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72" y="513013"/>
            <a:ext cx="5737456" cy="268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67B00DB-FB52-4A55-92A4-4FFD26299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938" y="3748682"/>
            <a:ext cx="7390793" cy="2610642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5" y="2819994"/>
            <a:ext cx="35623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 rot="20097984">
            <a:off x="4209535" y="2991255"/>
            <a:ext cx="1520295" cy="274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527012">
            <a:off x="2183938" y="5211699"/>
            <a:ext cx="2461535" cy="274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6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Statistics Canada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486321"/>
            <a:ext cx="11191846" cy="4030724"/>
          </a:xfrm>
        </p:spPr>
        <p:txBody>
          <a:bodyPr/>
          <a:lstStyle/>
          <a:p>
            <a:pPr lvl="1"/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226F846-7941-4B7D-89C9-969EAE8E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09" y="444817"/>
            <a:ext cx="4943475" cy="267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5A1E65E-F256-44F2-AFD2-9A7A3B007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809" y="3502579"/>
            <a:ext cx="4833926" cy="291060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A0137BA-C4D1-4961-BEEC-4468E27EABCB}"/>
              </a:ext>
            </a:extLst>
          </p:cNvPr>
          <p:cNvSpPr/>
          <p:nvPr/>
        </p:nvSpPr>
        <p:spPr>
          <a:xfrm>
            <a:off x="7324531" y="5719665"/>
            <a:ext cx="4329404" cy="838884"/>
          </a:xfrm>
          <a:prstGeom prst="ellipse">
            <a:avLst/>
          </a:prstGeom>
          <a:noFill/>
          <a:ln w="349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8" y="2515011"/>
            <a:ext cx="58293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ight Arrow 10"/>
          <p:cNvSpPr/>
          <p:nvPr/>
        </p:nvSpPr>
        <p:spPr>
          <a:xfrm rot="20097984">
            <a:off x="5366530" y="1645894"/>
            <a:ext cx="1520295" cy="274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Other APIs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{</a:t>
            </a:r>
            <a:r>
              <a:rPr lang="en-US" sz="2000" b="0" i="1" dirty="0" err="1"/>
              <a:t>rtweet</a:t>
            </a:r>
            <a:r>
              <a:rPr lang="en-US" sz="2000" b="0" dirty="0"/>
              <a:t>} – Access Twitter data (hashtags, tweets, retweets, </a:t>
            </a:r>
            <a:r>
              <a:rPr lang="en-US" sz="2000" b="0" dirty="0" smtClean="0"/>
              <a:t>trends, </a:t>
            </a:r>
            <a:r>
              <a:rPr lang="en-US" sz="2000" b="0" dirty="0"/>
              <a:t>etc</a:t>
            </a:r>
            <a:r>
              <a:rPr lang="en-US" sz="2000" b="0" dirty="0" smtClean="0"/>
              <a:t>.)</a:t>
            </a: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{</a:t>
            </a:r>
            <a:r>
              <a:rPr lang="en-US" sz="2000" b="0" i="1" dirty="0" err="1"/>
              <a:t>easyPubMed</a:t>
            </a:r>
            <a:r>
              <a:rPr lang="en-US" sz="2000" b="0" dirty="0"/>
              <a:t>}, {</a:t>
            </a:r>
            <a:r>
              <a:rPr lang="en-US" sz="2000" b="0" i="1" dirty="0" err="1"/>
              <a:t>rplos</a:t>
            </a:r>
            <a:r>
              <a:rPr lang="en-US" sz="2000" b="0" i="1" dirty="0"/>
              <a:t>}</a:t>
            </a:r>
            <a:r>
              <a:rPr lang="en-US" sz="2000" b="0" dirty="0"/>
              <a:t> – </a:t>
            </a:r>
            <a:r>
              <a:rPr lang="en-US" sz="2000" b="0" dirty="0" smtClean="0"/>
              <a:t>Search and retrieve meta data, references, </a:t>
            </a:r>
            <a:r>
              <a:rPr lang="en-US" sz="2000" b="0" dirty="0" err="1" smtClean="0"/>
              <a:t>etc</a:t>
            </a:r>
            <a:r>
              <a:rPr lang="en-US" sz="2000" b="0" dirty="0" smtClean="0"/>
              <a:t> from PubMed and PLOS</a:t>
            </a:r>
            <a:endParaRPr lang="en-US" sz="2000" b="0" dirty="0"/>
          </a:p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{</a:t>
            </a:r>
            <a:r>
              <a:rPr lang="en-US" sz="2000" b="0" i="1" dirty="0" err="1"/>
              <a:t>opendatatoronto</a:t>
            </a:r>
            <a:r>
              <a:rPr lang="en-US" sz="2000" b="0" dirty="0"/>
              <a:t>} – Interface to City of Toronto Open Data </a:t>
            </a:r>
            <a:r>
              <a:rPr lang="en-US" sz="2000" b="0" dirty="0" smtClean="0"/>
              <a:t>Portal – good for datasets for learning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{</a:t>
            </a:r>
            <a:r>
              <a:rPr lang="en-US" sz="2000" b="0" i="1" dirty="0"/>
              <a:t>leaflet}</a:t>
            </a:r>
            <a:r>
              <a:rPr lang="en-US" sz="2000" b="0" dirty="0"/>
              <a:t> – Open Source Mapping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{</a:t>
            </a:r>
            <a:r>
              <a:rPr lang="en-US" sz="2000" b="0" i="1" dirty="0" smtClean="0"/>
              <a:t>plumber</a:t>
            </a:r>
            <a:r>
              <a:rPr lang="en-US" sz="2000" b="0" dirty="0" smtClean="0"/>
              <a:t>} – Serve your own analysis as an API for others to access as a web service – 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295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Productivity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/>
              <a:t>{</a:t>
            </a:r>
            <a:r>
              <a:rPr lang="en-US" sz="1400" b="0" i="1" dirty="0" smtClean="0"/>
              <a:t>rmarkdown</a:t>
            </a:r>
            <a:r>
              <a:rPr lang="en-US" sz="1400" b="0" dirty="0" smtClean="0"/>
              <a:t>} is a general purpose authoring framework in R</a:t>
            </a:r>
          </a:p>
          <a:p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 Uses a combination of markup language + R code to generate a variety of documents</a:t>
            </a:r>
          </a:p>
          <a:p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 Some real world uses: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Single analysis – sharing study results with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Report generation – Atlas style publications, provider / subscriber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</a:rPr>
              <a:t>       Presentations, slide decks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Guides – Methodological tutorials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Books, manuscripts, 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CV or resumes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/>
                </a:solidFill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</a:rPr>
              <a:t>      Websites and blogs</a:t>
            </a:r>
          </a:p>
          <a:p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Appeal </a:t>
            </a:r>
            <a:r>
              <a:rPr lang="en-US" sz="1400" b="0" dirty="0"/>
              <a:t>is in streamlining </a:t>
            </a:r>
            <a:r>
              <a:rPr lang="en-US" sz="1400" b="0" dirty="0" smtClean="0"/>
              <a:t>analysis and authoring </a:t>
            </a:r>
            <a:r>
              <a:rPr lang="en-US" sz="1400" b="0" dirty="0"/>
              <a:t>with the benefit of being </a:t>
            </a:r>
            <a:r>
              <a:rPr lang="en-US" sz="1400" b="0" u="sng" dirty="0" smtClean="0">
                <a:solidFill>
                  <a:srgbClr val="FF0000"/>
                </a:solidFill>
              </a:rPr>
              <a:t>reproducible</a:t>
            </a:r>
            <a:endParaRPr lang="en-US" sz="1400" b="0" u="sng" dirty="0">
              <a:solidFill>
                <a:srgbClr val="FF0000"/>
              </a:solidFill>
            </a:endParaRPr>
          </a:p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            </a:t>
            </a:r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2" name="Picture 6" descr="Image result for rmarkdown h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15" y="410547"/>
            <a:ext cx="1752024" cy="19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Productivity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2" name="Picture 6" descr="Image result for rmarkdown h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15" y="410547"/>
            <a:ext cx="1752024" cy="19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74" y="1336550"/>
            <a:ext cx="4065649" cy="469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24732" y="1682728"/>
            <a:ext cx="3424335" cy="2472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361049" y="4262242"/>
            <a:ext cx="3388018" cy="17442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ight Arrow 11"/>
          <p:cNvSpPr/>
          <p:nvPr/>
        </p:nvSpPr>
        <p:spPr>
          <a:xfrm rot="10800000">
            <a:off x="2161607" y="2530578"/>
            <a:ext cx="1520295" cy="388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2161608" y="5082794"/>
            <a:ext cx="1367777" cy="38701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 txBox="1">
            <a:spLocks/>
          </p:cNvSpPr>
          <p:nvPr/>
        </p:nvSpPr>
        <p:spPr>
          <a:xfrm>
            <a:off x="316927" y="2381131"/>
            <a:ext cx="6871516" cy="73529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200" b="0" i="0" kern="1200">
                <a:solidFill>
                  <a:srgbClr val="001A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markup</a:t>
            </a:r>
            <a:endParaRPr lang="en-US" sz="3600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 txBox="1">
            <a:spLocks/>
          </p:cNvSpPr>
          <p:nvPr/>
        </p:nvSpPr>
        <p:spPr>
          <a:xfrm>
            <a:off x="316927" y="4908656"/>
            <a:ext cx="6871516" cy="735292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5200" b="0" i="0" kern="1200">
                <a:solidFill>
                  <a:srgbClr val="001A7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00B050"/>
                </a:solidFill>
              </a:rPr>
              <a:t>R code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3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Productivity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            </a:t>
            </a:r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2" name="Picture 6" descr="Image result for rmarkdown h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15" y="410547"/>
            <a:ext cx="1752024" cy="19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91" y="1697172"/>
            <a:ext cx="6837520" cy="458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2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Productivity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            </a:t>
            </a:r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2" name="Picture 6" descr="Image result for rmarkdown h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15" y="410547"/>
            <a:ext cx="1752024" cy="19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12" y="1072910"/>
            <a:ext cx="6389566" cy="531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95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Productivity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            </a:t>
            </a:r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589093" y="20063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0" dirty="0" smtClean="0"/>
              <a:t>{rmarkdown} can also be easily published to html, not just </a:t>
            </a:r>
            <a:r>
              <a:rPr lang="en-US" sz="1400" b="0" dirty="0" err="1" smtClean="0"/>
              <a:t>pdf</a:t>
            </a:r>
            <a:r>
              <a:rPr lang="en-US" sz="1400" b="0" dirty="0" smtClean="0"/>
              <a:t>/doc</a:t>
            </a:r>
          </a:p>
          <a:p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 dirty="0" smtClean="0">
                <a:hlinkClick r:id="rId3"/>
              </a:rPr>
              <a:t>http</a:t>
            </a:r>
            <a:r>
              <a:rPr lang="en-CA" sz="1400" dirty="0">
                <a:hlinkClick r:id="rId3"/>
              </a:rPr>
              <a:t>://rpubs.com/matt-kumar/km-sas-r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dirty="0">
              <a:solidFill>
                <a:schemeClr val="tx1"/>
              </a:solidFill>
            </a:endParaRPr>
          </a:p>
          <a:p>
            <a:endParaRPr lang="en-US" sz="1400" b="0" dirty="0" smtClean="0">
              <a:solidFill>
                <a:schemeClr val="tx1"/>
              </a:solidFill>
            </a:endParaRPr>
          </a:p>
          <a:p>
            <a:endParaRPr lang="en-US" sz="1400" b="0" dirty="0" smtClean="0"/>
          </a:p>
          <a:p>
            <a:endParaRPr lang="en-US" sz="1400" b="0" dirty="0" smtClean="0"/>
          </a:p>
          <a:p>
            <a:r>
              <a:rPr lang="en-US" sz="1400" b="0" dirty="0" smtClean="0"/>
              <a:t>            </a:t>
            </a:r>
            <a:endParaRPr lang="en-US" sz="1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0" u="sng" dirty="0">
              <a:solidFill>
                <a:srgbClr val="FF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75" y="558487"/>
            <a:ext cx="5551686" cy="582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467821" cy="735292"/>
          </a:xfrm>
        </p:spPr>
        <p:txBody>
          <a:bodyPr/>
          <a:lstStyle/>
          <a:p>
            <a:r>
              <a:rPr lang="en-US" sz="3600" dirty="0"/>
              <a:t>The Pipe </a:t>
            </a:r>
            <a:r>
              <a:rPr lang="en-US" sz="3600" dirty="0" smtClean="0"/>
              <a:t>Operator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15C30ED-F69D-4EC8-BE0F-E95E9DB73991}"/>
              </a:ext>
            </a:extLst>
          </p:cNvPr>
          <p:cNvSpPr txBox="1">
            <a:spLocks/>
          </p:cNvSpPr>
          <p:nvPr/>
        </p:nvSpPr>
        <p:spPr>
          <a:xfrm>
            <a:off x="436693" y="1472777"/>
            <a:ext cx="11191846" cy="52769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R programming involves heavy use of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 pipe operator can help breakdown complex code into ordered and readable steps.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The output of one function is passed as input to the next function through the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Ubiquitous in the {Tidyverse} and online examples/tutorials.</a:t>
            </a:r>
          </a:p>
          <a:p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50" name="Picture 2" descr="Image result for magrit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46" y="525550"/>
            <a:ext cx="1410748" cy="1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06" y="2706947"/>
            <a:ext cx="27336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730" y="5569188"/>
            <a:ext cx="30765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2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Creating Interactive Macros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18" y="312738"/>
            <a:ext cx="17621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{shiny} is a web-application framework in R and is part of the tidyverse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Like {rmarkdown}, it blends traditional R code with a lightweight syntax  for creating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Can create self-contained analysis (e.g. dashboards), or tools that create things.</a:t>
            </a:r>
          </a:p>
          <a:p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In either case, the end-user doesn’t  need any R knowledge to use them.</a:t>
            </a:r>
          </a:p>
          <a:p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Can be hosted online through the internet </a:t>
            </a:r>
            <a:r>
              <a:rPr lang="en-US" sz="1800" u="sng" dirty="0" smtClean="0"/>
              <a:t>OR</a:t>
            </a:r>
            <a:r>
              <a:rPr lang="en-US" sz="1800" b="0" dirty="0" smtClean="0"/>
              <a:t> ran completely locally from R.</a:t>
            </a:r>
          </a:p>
          <a:p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Shiny app design </a:t>
            </a:r>
            <a:r>
              <a:rPr lang="en-US" sz="1800" b="0" dirty="0" smtClean="0"/>
              <a:t>philosophy -  “ a visual SAS </a:t>
            </a:r>
            <a:r>
              <a:rPr lang="en-US" sz="1800" b="0" dirty="0"/>
              <a:t>macro”. </a:t>
            </a:r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39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Creating Interactive Macros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18" y="312738"/>
            <a:ext cx="17621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A visual macro to create forest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8" y="2263071"/>
            <a:ext cx="7790867" cy="39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1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Creating Interactive Macros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18" y="312738"/>
            <a:ext cx="17621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Forest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Application: </a:t>
            </a:r>
            <a:r>
              <a:rPr lang="en-US" sz="2000" b="0" dirty="0" smtClean="0">
                <a:hlinkClick r:id="rId4"/>
              </a:rPr>
              <a:t>https://matt-kumar.shinyapps.io/forestR</a:t>
            </a: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Standalone Code: </a:t>
            </a:r>
            <a:r>
              <a:rPr lang="en-CA" sz="2000" b="0" dirty="0">
                <a:hlinkClick r:id="rId5"/>
              </a:rPr>
              <a:t>https://github.com/mattkumar/forestplot</a:t>
            </a: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163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Code and Output for this presentation available here: </a:t>
            </a:r>
            <a:r>
              <a:rPr lang="en-CA" sz="2000" dirty="0">
                <a:hlinkClick r:id="rId3"/>
              </a:rPr>
              <a:t>https://github.com/mattkumar/icestalk</a:t>
            </a:r>
            <a:r>
              <a:rPr lang="en-US" sz="2000" b="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97" y="2458474"/>
            <a:ext cx="7485289" cy="392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7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Next Steps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hlinkClick r:id="rId3"/>
              </a:rPr>
              <a:t>Rstudio.cloud</a:t>
            </a:r>
            <a:r>
              <a:rPr lang="en-US" sz="2000" b="0" dirty="0" smtClean="0"/>
              <a:t> – R Studio from the cloud, free to sign up and use, great sandbox for learning R and trying out new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hlinkClick r:id="rId4"/>
              </a:rPr>
              <a:t>R4DS</a:t>
            </a:r>
            <a:r>
              <a:rPr lang="en-US" sz="2000" b="0" dirty="0" smtClean="0"/>
              <a:t> – R for Data Science by Wickham and Grolemund – Free online</a:t>
            </a:r>
          </a:p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>
                <a:hlinkClick r:id="rId5"/>
              </a:rPr>
              <a:t>Cheat Sheets</a:t>
            </a:r>
            <a:r>
              <a:rPr lang="en-US" sz="2000" b="0" dirty="0" smtClean="0"/>
              <a:t> – Quick references to many popular R packages, not just Tidyverse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6" name="AutoShape 2" descr="Image result for r4ds 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4" descr="Image result for r4ds boo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54" name="Picture 6" descr="Image result for r4ds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398" y="2258009"/>
            <a:ext cx="1159434" cy="173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3" y="4335182"/>
            <a:ext cx="31718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43" y="4282793"/>
            <a:ext cx="32575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33" y="4282792"/>
            <a:ext cx="32099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0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AutoShape 2" descr="Image result for rmarkdown h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rmarkdown he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755308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FF7996E-1FE8-42D7-9ADC-54D505AA4F6F}"/>
              </a:ext>
            </a:extLst>
          </p:cNvPr>
          <p:cNvSpPr txBox="1">
            <a:spLocks/>
          </p:cNvSpPr>
          <p:nvPr/>
        </p:nvSpPr>
        <p:spPr>
          <a:xfrm>
            <a:off x="436693" y="1853967"/>
            <a:ext cx="11191846" cy="403072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6" name="AutoShape 2" descr="Image result for r4ds 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4" descr="Image result for r4ds boo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5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467821" cy="735292"/>
          </a:xfrm>
        </p:spPr>
        <p:txBody>
          <a:bodyPr/>
          <a:lstStyle/>
          <a:p>
            <a:r>
              <a:rPr lang="en-US" sz="3600" dirty="0" smtClean="0"/>
              <a:t>Transposition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15C30ED-F69D-4EC8-BE0F-E95E9DB73991}"/>
              </a:ext>
            </a:extLst>
          </p:cNvPr>
          <p:cNvSpPr txBox="1">
            <a:spLocks/>
          </p:cNvSpPr>
          <p:nvPr/>
        </p:nvSpPr>
        <p:spPr>
          <a:xfrm>
            <a:off x="436693" y="1472777"/>
            <a:ext cx="11191846" cy="52769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Some functions expect data structured in a certain way (e.g. long or wide), </a:t>
            </a:r>
            <a:r>
              <a:rPr lang="en-US" sz="1800" b="0" dirty="0" smtClean="0"/>
              <a:t> like SAS </a:t>
            </a:r>
            <a:r>
              <a:rPr lang="en-US" sz="1800" b="0" dirty="0" err="1" smtClean="0"/>
              <a:t>procs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/>
              <a:t>It’s handy to know the basics of how to convert from one another in R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Example Data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50" name="Picture 2" descr="Image result for magrit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46" y="525550"/>
            <a:ext cx="1410748" cy="1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idy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23" y="525550"/>
            <a:ext cx="1467593" cy="17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5439746" y="4647609"/>
            <a:ext cx="783772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09" y="4046258"/>
            <a:ext cx="38290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3194929"/>
            <a:ext cx="2038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2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467821" cy="735292"/>
          </a:xfrm>
        </p:spPr>
        <p:txBody>
          <a:bodyPr/>
          <a:lstStyle/>
          <a:p>
            <a:r>
              <a:rPr lang="en-US" sz="3600" dirty="0" smtClean="0"/>
              <a:t>Transposition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15C30ED-F69D-4EC8-BE0F-E95E9DB73991}"/>
              </a:ext>
            </a:extLst>
          </p:cNvPr>
          <p:cNvSpPr txBox="1">
            <a:spLocks/>
          </p:cNvSpPr>
          <p:nvPr/>
        </p:nvSpPr>
        <p:spPr>
          <a:xfrm>
            <a:off x="436693" y="1472777"/>
            <a:ext cx="11191846" cy="52769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Transposing Long to Wide is accomplished with </a:t>
            </a:r>
            <a:r>
              <a:rPr lang="en-US" sz="1800" dirty="0" err="1" smtClean="0"/>
              <a:t>pivot_wider</a:t>
            </a:r>
            <a:r>
              <a:rPr lang="en-US" sz="1800" dirty="0" smtClean="0"/>
              <a:t>()</a:t>
            </a: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50" name="Picture 2" descr="Image result for magrit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46" y="525550"/>
            <a:ext cx="1410748" cy="1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idy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23" y="525550"/>
            <a:ext cx="1467593" cy="17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808514" y="3704253"/>
            <a:ext cx="783772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7532914" y="3704253"/>
            <a:ext cx="783772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371836"/>
            <a:ext cx="36671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1" y="2520599"/>
            <a:ext cx="20383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53" y="2939726"/>
            <a:ext cx="3419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2" y="1118675"/>
            <a:ext cx="8467821" cy="735292"/>
          </a:xfrm>
        </p:spPr>
        <p:txBody>
          <a:bodyPr/>
          <a:lstStyle/>
          <a:p>
            <a:r>
              <a:rPr lang="en-US" sz="3600" dirty="0" smtClean="0"/>
              <a:t>Transposition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315C30ED-F69D-4EC8-BE0F-E95E9DB73991}"/>
              </a:ext>
            </a:extLst>
          </p:cNvPr>
          <p:cNvSpPr txBox="1">
            <a:spLocks/>
          </p:cNvSpPr>
          <p:nvPr/>
        </p:nvSpPr>
        <p:spPr>
          <a:xfrm>
            <a:off x="436693" y="1472777"/>
            <a:ext cx="11191846" cy="527699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rgbClr val="001A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Transposing Wide to Long is accomplished with </a:t>
            </a:r>
            <a:r>
              <a:rPr lang="en-US" sz="1800" dirty="0" err="1" smtClean="0"/>
              <a:t>pivot_longer</a:t>
            </a:r>
            <a:r>
              <a:rPr lang="en-US" sz="1800" dirty="0" smtClean="0"/>
              <a:t>()</a:t>
            </a:r>
            <a:endParaRPr lang="en-US" sz="18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r>
              <a:rPr lang="en-US" sz="1800" b="0" dirty="0" smtClean="0"/>
              <a:t> </a:t>
            </a:r>
            <a:endParaRPr lang="en-US" sz="18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2050" name="Picture 2" descr="Image result for magrit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46" y="525550"/>
            <a:ext cx="1410748" cy="16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tidy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223" y="525550"/>
            <a:ext cx="1467593" cy="170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657599" y="3699986"/>
            <a:ext cx="783772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8453533" y="3759496"/>
            <a:ext cx="783772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 smtClean="0"/>
          </a:p>
          <a:p>
            <a:pPr algn="ctr"/>
            <a:endParaRPr lang="en-CA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8" y="2956624"/>
            <a:ext cx="3303919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87" y="3232849"/>
            <a:ext cx="35909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89" y="2286818"/>
            <a:ext cx="2076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64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6871516" cy="735292"/>
          </a:xfrm>
        </p:spPr>
        <p:txBody>
          <a:bodyPr/>
          <a:lstStyle/>
          <a:p>
            <a:r>
              <a:rPr lang="en-US" sz="3600" dirty="0"/>
              <a:t>Tips on Modeling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Post-processing of modeling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Considerations for stratified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Saving modeling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721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3762CF-4EE4-3D4D-A438-D7A8F2E3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93" y="1118675"/>
            <a:ext cx="7628066" cy="735292"/>
          </a:xfrm>
        </p:spPr>
        <p:txBody>
          <a:bodyPr/>
          <a:lstStyle/>
          <a:p>
            <a:r>
              <a:rPr lang="en-US" sz="3600" dirty="0"/>
              <a:t>Post-processing of modeling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3C3404-010E-9143-938F-8A773BD9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DDB6BA-E87E-1349-9CC4-4CC3DC49F5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CE01CC0A-E9F5-4092-A85D-145EC4D0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93" y="1975793"/>
            <a:ext cx="11191846" cy="40307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Scenario: Fit a model, want to get the output in a usable format</a:t>
            </a:r>
          </a:p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48" y="2479740"/>
            <a:ext cx="50101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5962262" y="4107234"/>
            <a:ext cx="737118" cy="40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3" y="3116634"/>
            <a:ext cx="56007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EFFFF"/>
      </a:lt1>
      <a:dk2>
        <a:srgbClr val="FFFFFF"/>
      </a:dk2>
      <a:lt2>
        <a:srgbClr val="FFFFFF"/>
      </a:lt2>
      <a:accent1>
        <a:srgbClr val="001971"/>
      </a:accent1>
      <a:accent2>
        <a:srgbClr val="009FDE"/>
      </a:accent2>
      <a:accent3>
        <a:srgbClr val="E9AA00"/>
      </a:accent3>
      <a:accent4>
        <a:srgbClr val="8D6D96"/>
      </a:accent4>
      <a:accent5>
        <a:srgbClr val="E56953"/>
      </a:accent5>
      <a:accent6>
        <a:srgbClr val="00B2A8"/>
      </a:accent6>
      <a:hlink>
        <a:srgbClr val="009FDE"/>
      </a:hlink>
      <a:folHlink>
        <a:srgbClr val="E9AA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7152702204E4B80D86FE6D63F2A85" ma:contentTypeVersion="1" ma:contentTypeDescription="Create a new document." ma:contentTypeScope="" ma:versionID="acf76a319c043e1b7dbc9f45b3ea56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AECA6D-1BC7-4D3E-8E42-526E18A4A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F73773-EEE1-4367-8F84-56A0D6447684}">
  <ds:schemaRefs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BE4B139-1346-4CA1-B39A-0C2088813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ICES PowerPoint Template Wide</Template>
  <TotalTime>11970</TotalTime>
  <Words>1959</Words>
  <Application>Microsoft Office PowerPoint</Application>
  <PresentationFormat>Custom</PresentationFormat>
  <Paragraphs>562</Paragraphs>
  <Slides>45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 Vignettes II </vt:lpstr>
      <vt:lpstr>Organization</vt:lpstr>
      <vt:lpstr>What do we do?</vt:lpstr>
      <vt:lpstr>The Pipe Operator</vt:lpstr>
      <vt:lpstr>Transposition</vt:lpstr>
      <vt:lpstr>Transposition</vt:lpstr>
      <vt:lpstr>Transposition</vt:lpstr>
      <vt:lpstr>Tips on Modeling in R</vt:lpstr>
      <vt:lpstr>Post-processing of modeling results</vt:lpstr>
      <vt:lpstr>Post-processing of modeling results</vt:lpstr>
      <vt:lpstr>Post-processing of modeling results</vt:lpstr>
      <vt:lpstr>Post-processing of modeling results</vt:lpstr>
      <vt:lpstr>Post-processing of modeling results</vt:lpstr>
      <vt:lpstr>Considerations for stratified modeling</vt:lpstr>
      <vt:lpstr>Considerations for stratified modeling</vt:lpstr>
      <vt:lpstr>Considerations for stratified modeling</vt:lpstr>
      <vt:lpstr>Saving Model Objects</vt:lpstr>
      <vt:lpstr>Saving Model Objects</vt:lpstr>
      <vt:lpstr>Saving Model Objects</vt:lpstr>
      <vt:lpstr>Editable Power Point Graphics</vt:lpstr>
      <vt:lpstr>Editable Power Point Graphics</vt:lpstr>
      <vt:lpstr>Editable Power Point Graphics</vt:lpstr>
      <vt:lpstr>Editable Power Point Graphics</vt:lpstr>
      <vt:lpstr>Editable Power Point Graphics</vt:lpstr>
      <vt:lpstr>Editable Power Point Graphics</vt:lpstr>
      <vt:lpstr>Accessible Graphics</vt:lpstr>
      <vt:lpstr>{viridis} implementation</vt:lpstr>
      <vt:lpstr>{viridis} examples</vt:lpstr>
      <vt:lpstr>{viridis} examples</vt:lpstr>
      <vt:lpstr>External Data and R</vt:lpstr>
      <vt:lpstr>Statistics Canada API</vt:lpstr>
      <vt:lpstr>Statistics Canada API</vt:lpstr>
      <vt:lpstr>Statistics Canada API</vt:lpstr>
      <vt:lpstr>Other APIs in R</vt:lpstr>
      <vt:lpstr>Productivity</vt:lpstr>
      <vt:lpstr>Productivity</vt:lpstr>
      <vt:lpstr>Productivity</vt:lpstr>
      <vt:lpstr>Productivity</vt:lpstr>
      <vt:lpstr>Productivity</vt:lpstr>
      <vt:lpstr>Creating Interactive Macros</vt:lpstr>
      <vt:lpstr>Creating Interactive Macros</vt:lpstr>
      <vt:lpstr>Creating Interactive Macros</vt:lpstr>
      <vt:lpstr>Next Steps</vt:lpstr>
      <vt:lpstr>Next Steps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Vignettes II </dc:title>
  <dc:creator>Kumar, Matthew</dc:creator>
  <cp:lastModifiedBy>Fam</cp:lastModifiedBy>
  <cp:revision>111</cp:revision>
  <dcterms:created xsi:type="dcterms:W3CDTF">2020-01-03T16:57:55Z</dcterms:created>
  <dcterms:modified xsi:type="dcterms:W3CDTF">2020-01-12T20:16:26Z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0x010100D237152702204E4B80D86FE6D63F2A85</vt:lpwstr>
  </property>
</Properties>
</file>