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516" autoAdjust="0"/>
  </p:normalViewPr>
  <p:slideViewPr>
    <p:cSldViewPr snapToGrid="0">
      <p:cViewPr varScale="1">
        <p:scale>
          <a:sx n="60" d="100"/>
          <a:sy n="60" d="100"/>
        </p:scale>
        <p:origin x="826" y="53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adaptive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49.03</c:v>
                </c:pt>
                <c:pt idx="1">
                  <c:v>48.75</c:v>
                </c:pt>
                <c:pt idx="2">
                  <c:v>41.5</c:v>
                </c:pt>
                <c:pt idx="3">
                  <c:v>45.13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02-4FB3-8364-A3660CD3BFD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53.76</c:v>
                </c:pt>
                <c:pt idx="1">
                  <c:v>48.47</c:v>
                </c:pt>
                <c:pt idx="2">
                  <c:v>39.83</c:v>
                </c:pt>
                <c:pt idx="3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02-4FB3-8364-A3660CD3BFD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invscaling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49.86</c:v>
                </c:pt>
                <c:pt idx="1">
                  <c:v>46.24</c:v>
                </c:pt>
                <c:pt idx="2">
                  <c:v>49.86</c:v>
                </c:pt>
                <c:pt idx="3">
                  <c:v>52.92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02-4FB3-8364-A3660CD3BFD5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Sheet1!$A$3:$A$6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50.883333333333326</c:v>
                </c:pt>
                <c:pt idx="1">
                  <c:v>47.82</c:v>
                </c:pt>
                <c:pt idx="2">
                  <c:v>43.73</c:v>
                </c:pt>
                <c:pt idx="3">
                  <c:v>47.076666666666675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02-4FB3-8364-A3660CD3B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459024"/>
        <c:axId val="2074456944"/>
      </c:lineChart>
      <c:catAx>
        <c:axId val="2074459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456944"/>
        <c:crosses val="autoZero"/>
        <c:auto val="1"/>
        <c:lblAlgn val="ctr"/>
        <c:lblOffset val="100"/>
        <c:noMultiLvlLbl val="0"/>
      </c:catAx>
      <c:valAx>
        <c:axId val="207445694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4590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Adaptive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Sheet1!$B$12:$E$12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0.18179999999999999</c:v>
                </c:pt>
                <c:pt idx="3">
                  <c:v>3.4500000000000003E-2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7B-4DD5-A851-5A4A0B42A720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calm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Sheet1!$B$13:$E$13</c:f>
              <c:numCache>
                <c:formatCode>0.00%</c:formatCode>
                <c:ptCount val="4"/>
                <c:pt idx="0">
                  <c:v>0.31480000000000002</c:v>
                </c:pt>
                <c:pt idx="1">
                  <c:v>0.85419999999999996</c:v>
                </c:pt>
                <c:pt idx="2">
                  <c:v>0.375</c:v>
                </c:pt>
                <c:pt idx="3">
                  <c:v>0.36730000000000002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7B-4DD5-A851-5A4A0B42A720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happy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Sheet1!$B$14:$E$14</c:f>
              <c:numCache>
                <c:formatCode>0.00%</c:formatCode>
                <c:ptCount val="4"/>
                <c:pt idx="0">
                  <c:v>0.64100000000000001</c:v>
                </c:pt>
                <c:pt idx="1">
                  <c:v>0.17860000000000001</c:v>
                </c:pt>
                <c:pt idx="2">
                  <c:v>0.73170000000000002</c:v>
                </c:pt>
                <c:pt idx="3">
                  <c:v>0.2979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7B-4DD5-A851-5A4A0B42A720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sad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Sheet1!$B$15:$E$15</c:f>
              <c:numCache>
                <c:formatCode>0.00%</c:formatCode>
                <c:ptCount val="4"/>
                <c:pt idx="0">
                  <c:v>0.52080000000000004</c:v>
                </c:pt>
                <c:pt idx="1">
                  <c:v>0.42549999999999999</c:v>
                </c:pt>
                <c:pt idx="2">
                  <c:v>0.66039999999999999</c:v>
                </c:pt>
                <c:pt idx="3">
                  <c:v>0.34150000000000003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7B-4DD5-A851-5A4A0B42A720}"/>
            </c:ext>
          </c:extLst>
        </c:ser>
        <c:ser>
          <c:idx val="4"/>
          <c:order val="4"/>
          <c:tx>
            <c:strRef>
              <c:f>Sheet1!$A$16</c:f>
              <c:strCache>
                <c:ptCount val="1"/>
                <c:pt idx="0">
                  <c:v>angry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Sheet1!$B$16:$E$16</c:f>
              <c:numCache>
                <c:formatCode>0.00%</c:formatCode>
                <c:ptCount val="4"/>
                <c:pt idx="0">
                  <c:v>0.78180000000000005</c:v>
                </c:pt>
                <c:pt idx="1">
                  <c:v>0.44190000000000002</c:v>
                </c:pt>
                <c:pt idx="2">
                  <c:v>0.46429999999999999</c:v>
                </c:pt>
                <c:pt idx="3">
                  <c:v>0.70179999999999998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7B-4DD5-A851-5A4A0B42A720}"/>
            </c:ext>
          </c:extLst>
        </c:ser>
        <c:ser>
          <c:idx val="5"/>
          <c:order val="5"/>
          <c:tx>
            <c:strRef>
              <c:f>Sheet1!$A$17</c:f>
              <c:strCache>
                <c:ptCount val="1"/>
                <c:pt idx="0">
                  <c:v>fearful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Sheet1!$B$17:$E$17</c:f>
              <c:numCache>
                <c:formatCode>0.00%</c:formatCode>
                <c:ptCount val="4"/>
                <c:pt idx="0">
                  <c:v>0.73909999999999998</c:v>
                </c:pt>
                <c:pt idx="1">
                  <c:v>0.3488</c:v>
                </c:pt>
                <c:pt idx="2">
                  <c:v>0.33329999999999999</c:v>
                </c:pt>
                <c:pt idx="3">
                  <c:v>0.42109999999999997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7B-4DD5-A851-5A4A0B42A720}"/>
            </c:ext>
          </c:extLst>
        </c:ser>
        <c:ser>
          <c:idx val="6"/>
          <c:order val="6"/>
          <c:tx>
            <c:strRef>
              <c:f>Sheet1!$A$18</c:f>
              <c:strCache>
                <c:ptCount val="1"/>
                <c:pt idx="0">
                  <c:v>disgust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Sheet1!$B$18:$E$18</c:f>
              <c:numCache>
                <c:formatCode>0.00%</c:formatCode>
                <c:ptCount val="4"/>
                <c:pt idx="0">
                  <c:v>0.40429999999999999</c:v>
                </c:pt>
                <c:pt idx="1">
                  <c:v>0.69389999999999996</c:v>
                </c:pt>
                <c:pt idx="2">
                  <c:v>0.47920000000000001</c:v>
                </c:pt>
                <c:pt idx="3">
                  <c:v>0.86360000000000003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C7B-4DD5-A851-5A4A0B42A720}"/>
            </c:ext>
          </c:extLst>
        </c:ser>
        <c:ser>
          <c:idx val="7"/>
          <c:order val="7"/>
          <c:tx>
            <c:strRef>
              <c:f>Sheet1!$A$19</c:f>
              <c:strCache>
                <c:ptCount val="1"/>
                <c:pt idx="0">
                  <c:v>surprised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Sheet1!$B$11:$E$11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Sheet1!$B$19:$E$19</c:f>
              <c:numCache>
                <c:formatCode>0.00%</c:formatCode>
                <c:ptCount val="4"/>
                <c:pt idx="0">
                  <c:v>0.34210000000000002</c:v>
                </c:pt>
                <c:pt idx="1">
                  <c:v>0.76600000000000001</c:v>
                </c:pt>
                <c:pt idx="2">
                  <c:v>0</c:v>
                </c:pt>
                <c:pt idx="3">
                  <c:v>0.38890000000000002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C7B-4DD5-A851-5A4A0B42A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4335824"/>
        <c:axId val="1474344144"/>
      </c:lineChart>
      <c:catAx>
        <c:axId val="147433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44144"/>
        <c:crosses val="autoZero"/>
        <c:auto val="1"/>
        <c:lblAlgn val="ctr"/>
        <c:lblOffset val="100"/>
        <c:noMultiLvlLbl val="0"/>
      </c:catAx>
      <c:valAx>
        <c:axId val="147434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3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Constant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Sheet1!$H$12:$K$12</c:f>
              <c:numCache>
                <c:formatCode>0.00%</c:formatCode>
                <c:ptCount val="4"/>
                <c:pt idx="0">
                  <c:v>0.5</c:v>
                </c:pt>
                <c:pt idx="1">
                  <c:v>0</c:v>
                </c:pt>
                <c:pt idx="2">
                  <c:v>7.1400000000000005E-2</c:v>
                </c:pt>
                <c:pt idx="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1-448E-ADCD-4F00CEDD3B0B}"/>
            </c:ext>
          </c:extLst>
        </c:ser>
        <c:ser>
          <c:idx val="1"/>
          <c:order val="1"/>
          <c:tx>
            <c:strRef>
              <c:f>Sheet1!$G$13</c:f>
              <c:strCache>
                <c:ptCount val="1"/>
                <c:pt idx="0">
                  <c:v>calm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Sheet1!$H$13:$K$13</c:f>
              <c:numCache>
                <c:formatCode>0.00%</c:formatCode>
                <c:ptCount val="4"/>
                <c:pt idx="0">
                  <c:v>0.69089999999999996</c:v>
                </c:pt>
                <c:pt idx="1">
                  <c:v>0.439</c:v>
                </c:pt>
                <c:pt idx="2">
                  <c:v>0.24590000000000001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21-448E-ADCD-4F00CEDD3B0B}"/>
            </c:ext>
          </c:extLst>
        </c:ser>
        <c:ser>
          <c:idx val="2"/>
          <c:order val="2"/>
          <c:tx>
            <c:strRef>
              <c:f>Sheet1!$G$14</c:f>
              <c:strCache>
                <c:ptCount val="1"/>
                <c:pt idx="0">
                  <c:v>happy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Sheet1!$H$14:$K$14</c:f>
              <c:numCache>
                <c:formatCode>0.00%</c:formatCode>
                <c:ptCount val="4"/>
                <c:pt idx="0">
                  <c:v>0.38640000000000002</c:v>
                </c:pt>
                <c:pt idx="1">
                  <c:v>0.63829999999999998</c:v>
                </c:pt>
                <c:pt idx="2">
                  <c:v>0.33960000000000001</c:v>
                </c:pt>
                <c:pt idx="3">
                  <c:v>0.49059999999999998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21-448E-ADCD-4F00CEDD3B0B}"/>
            </c:ext>
          </c:extLst>
        </c:ser>
        <c:ser>
          <c:idx val="3"/>
          <c:order val="3"/>
          <c:tx>
            <c:strRef>
              <c:f>Sheet1!$G$15</c:f>
              <c:strCache>
                <c:ptCount val="1"/>
                <c:pt idx="0">
                  <c:v>sad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Sheet1!$H$15:$K$15</c:f>
              <c:numCache>
                <c:formatCode>0.00%</c:formatCode>
                <c:ptCount val="4"/>
                <c:pt idx="0">
                  <c:v>0.27660000000000001</c:v>
                </c:pt>
                <c:pt idx="1">
                  <c:v>0.58819999999999995</c:v>
                </c:pt>
                <c:pt idx="2">
                  <c:v>0.75</c:v>
                </c:pt>
                <c:pt idx="3">
                  <c:v>0.28260000000000002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21-448E-ADCD-4F00CEDD3B0B}"/>
            </c:ext>
          </c:extLst>
        </c:ser>
        <c:ser>
          <c:idx val="4"/>
          <c:order val="4"/>
          <c:tx>
            <c:strRef>
              <c:f>Sheet1!$G$16</c:f>
              <c:strCache>
                <c:ptCount val="1"/>
                <c:pt idx="0">
                  <c:v>angry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Sheet1!$H$16:$K$16</c:f>
              <c:numCache>
                <c:formatCode>0.00%</c:formatCode>
                <c:ptCount val="4"/>
                <c:pt idx="0">
                  <c:v>0.6905</c:v>
                </c:pt>
                <c:pt idx="1">
                  <c:v>0.63829999999999998</c:v>
                </c:pt>
                <c:pt idx="2">
                  <c:v>0.75</c:v>
                </c:pt>
                <c:pt idx="3">
                  <c:v>0.57140000000000002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021-448E-ADCD-4F00CEDD3B0B}"/>
            </c:ext>
          </c:extLst>
        </c:ser>
        <c:ser>
          <c:idx val="5"/>
          <c:order val="5"/>
          <c:tx>
            <c:strRef>
              <c:f>Sheet1!$G$17</c:f>
              <c:strCache>
                <c:ptCount val="1"/>
                <c:pt idx="0">
                  <c:v>fearful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Sheet1!$H$17:$K$17</c:f>
              <c:numCache>
                <c:formatCode>0.00%</c:formatCode>
                <c:ptCount val="4"/>
                <c:pt idx="0">
                  <c:v>0.46810000000000002</c:v>
                </c:pt>
                <c:pt idx="1">
                  <c:v>0.38179999999999997</c:v>
                </c:pt>
                <c:pt idx="2">
                  <c:v>0.57889999999999997</c:v>
                </c:pt>
                <c:pt idx="3">
                  <c:v>0.76090000000000002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021-448E-ADCD-4F00CEDD3B0B}"/>
            </c:ext>
          </c:extLst>
        </c:ser>
        <c:ser>
          <c:idx val="6"/>
          <c:order val="6"/>
          <c:tx>
            <c:strRef>
              <c:f>Sheet1!$G$18</c:f>
              <c:strCache>
                <c:ptCount val="1"/>
                <c:pt idx="0">
                  <c:v>disgust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Sheet1!$H$18:$K$18</c:f>
              <c:numCache>
                <c:formatCode>0.00%</c:formatCode>
                <c:ptCount val="4"/>
                <c:pt idx="0">
                  <c:v>0.6</c:v>
                </c:pt>
                <c:pt idx="1">
                  <c:v>0.68089999999999995</c:v>
                </c:pt>
                <c:pt idx="2">
                  <c:v>0.13039999999999999</c:v>
                </c:pt>
                <c:pt idx="3">
                  <c:v>0.1951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021-448E-ADCD-4F00CEDD3B0B}"/>
            </c:ext>
          </c:extLst>
        </c:ser>
        <c:ser>
          <c:idx val="7"/>
          <c:order val="7"/>
          <c:tx>
            <c:strRef>
              <c:f>Sheet1!$G$19</c:f>
              <c:strCache>
                <c:ptCount val="1"/>
                <c:pt idx="0">
                  <c:v>surprised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Sheet1!$H$11:$K$11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Sheet1!$H$19:$K$19</c:f>
              <c:numCache>
                <c:formatCode>0.00%</c:formatCode>
                <c:ptCount val="4"/>
                <c:pt idx="0">
                  <c:v>0.64</c:v>
                </c:pt>
                <c:pt idx="1">
                  <c:v>0.29549999999999998</c:v>
                </c:pt>
                <c:pt idx="2">
                  <c:v>0.34689999999999999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021-448E-ADCD-4F00CEDD3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4335824"/>
        <c:axId val="1474344144"/>
      </c:lineChart>
      <c:catAx>
        <c:axId val="147433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44144"/>
        <c:crosses val="autoZero"/>
        <c:auto val="1"/>
        <c:lblAlgn val="ctr"/>
        <c:lblOffset val="100"/>
        <c:noMultiLvlLbl val="0"/>
      </c:catAx>
      <c:valAx>
        <c:axId val="147434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3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Sheet1!$M$12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Sheet1!$N$12:$Q$12</c:f>
              <c:numCache>
                <c:formatCode>0.00%</c:formatCode>
                <c:ptCount val="4"/>
                <c:pt idx="0">
                  <c:v>0</c:v>
                </c:pt>
                <c:pt idx="1">
                  <c:v>5.8799999999999998E-2</c:v>
                </c:pt>
                <c:pt idx="2">
                  <c:v>0.26319999999999999</c:v>
                </c:pt>
                <c:pt idx="3">
                  <c:v>0.42309999999999998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39-4FAA-94F9-C1DCDEB4F711}"/>
            </c:ext>
          </c:extLst>
        </c:ser>
        <c:ser>
          <c:idx val="1"/>
          <c:order val="1"/>
          <c:tx>
            <c:strRef>
              <c:f>Sheet1!$M$13</c:f>
              <c:strCache>
                <c:ptCount val="1"/>
                <c:pt idx="0">
                  <c:v>calm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Sheet1!$N$13:$Q$13</c:f>
              <c:numCache>
                <c:formatCode>0.00%</c:formatCode>
                <c:ptCount val="4"/>
                <c:pt idx="0">
                  <c:v>0.61699999999999999</c:v>
                </c:pt>
                <c:pt idx="1">
                  <c:v>4.4400000000000002E-2</c:v>
                </c:pt>
                <c:pt idx="2">
                  <c:v>0.61699999999999999</c:v>
                </c:pt>
                <c:pt idx="3">
                  <c:v>0.52080000000000004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39-4FAA-94F9-C1DCDEB4F711}"/>
            </c:ext>
          </c:extLst>
        </c:ser>
        <c:ser>
          <c:idx val="2"/>
          <c:order val="2"/>
          <c:tx>
            <c:strRef>
              <c:f>Sheet1!$M$14</c:f>
              <c:strCache>
                <c:ptCount val="1"/>
                <c:pt idx="0">
                  <c:v>happy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Sheet1!$N$14:$Q$14</c:f>
              <c:numCache>
                <c:formatCode>0.00%</c:formatCode>
                <c:ptCount val="4"/>
                <c:pt idx="0">
                  <c:v>0.61360000000000003</c:v>
                </c:pt>
                <c:pt idx="1">
                  <c:v>0.61819999999999997</c:v>
                </c:pt>
                <c:pt idx="2">
                  <c:v>0.82499999999999996</c:v>
                </c:pt>
                <c:pt idx="3">
                  <c:v>0.23530000000000001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39-4FAA-94F9-C1DCDEB4F711}"/>
            </c:ext>
          </c:extLst>
        </c:ser>
        <c:ser>
          <c:idx val="3"/>
          <c:order val="3"/>
          <c:tx>
            <c:strRef>
              <c:f>Sheet1!$M$15</c:f>
              <c:strCache>
                <c:ptCount val="1"/>
                <c:pt idx="0">
                  <c:v>sad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Sheet1!$N$15:$Q$15</c:f>
              <c:numCache>
                <c:formatCode>0.00%</c:formatCode>
                <c:ptCount val="4"/>
                <c:pt idx="0">
                  <c:v>0.46339999999999998</c:v>
                </c:pt>
                <c:pt idx="1">
                  <c:v>0.68</c:v>
                </c:pt>
                <c:pt idx="2">
                  <c:v>0.19570000000000001</c:v>
                </c:pt>
                <c:pt idx="3">
                  <c:v>0.61219999999999997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39-4FAA-94F9-C1DCDEB4F711}"/>
            </c:ext>
          </c:extLst>
        </c:ser>
        <c:ser>
          <c:idx val="4"/>
          <c:order val="4"/>
          <c:tx>
            <c:strRef>
              <c:f>Sheet1!$M$16</c:f>
              <c:strCache>
                <c:ptCount val="1"/>
                <c:pt idx="0">
                  <c:v>angry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Sheet1!$N$16:$Q$16</c:f>
              <c:numCache>
                <c:formatCode>0.00%</c:formatCode>
                <c:ptCount val="4"/>
                <c:pt idx="0">
                  <c:v>0.3725</c:v>
                </c:pt>
                <c:pt idx="1">
                  <c:v>0.51019999999999999</c:v>
                </c:pt>
                <c:pt idx="2">
                  <c:v>0.61109999999999998</c:v>
                </c:pt>
                <c:pt idx="3">
                  <c:v>0.63639999999999997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39-4FAA-94F9-C1DCDEB4F711}"/>
            </c:ext>
          </c:extLst>
        </c:ser>
        <c:ser>
          <c:idx val="5"/>
          <c:order val="5"/>
          <c:tx>
            <c:strRef>
              <c:f>Sheet1!$M$17</c:f>
              <c:strCache>
                <c:ptCount val="1"/>
                <c:pt idx="0">
                  <c:v>fearful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Sheet1!$N$17:$Q$17</c:f>
              <c:numCache>
                <c:formatCode>0.00%</c:formatCode>
                <c:ptCount val="4"/>
                <c:pt idx="0">
                  <c:v>0.67310000000000003</c:v>
                </c:pt>
                <c:pt idx="1">
                  <c:v>0.5</c:v>
                </c:pt>
                <c:pt idx="2">
                  <c:v>0.5</c:v>
                </c:pt>
                <c:pt idx="3">
                  <c:v>0.72550000000000003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39-4FAA-94F9-C1DCDEB4F711}"/>
            </c:ext>
          </c:extLst>
        </c:ser>
        <c:ser>
          <c:idx val="6"/>
          <c:order val="6"/>
          <c:tx>
            <c:strRef>
              <c:f>Sheet1!$M$18</c:f>
              <c:strCache>
                <c:ptCount val="1"/>
                <c:pt idx="0">
                  <c:v>disgust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Sheet1!$N$18:$Q$18</c:f>
              <c:numCache>
                <c:formatCode>0.00%</c:formatCode>
                <c:ptCount val="4"/>
                <c:pt idx="0">
                  <c:v>0.60780000000000001</c:v>
                </c:pt>
                <c:pt idx="1">
                  <c:v>0.41820000000000002</c:v>
                </c:pt>
                <c:pt idx="2">
                  <c:v>0.60780000000000001</c:v>
                </c:pt>
                <c:pt idx="3">
                  <c:v>0.34039999999999998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39-4FAA-94F9-C1DCDEB4F711}"/>
            </c:ext>
          </c:extLst>
        </c:ser>
        <c:ser>
          <c:idx val="7"/>
          <c:order val="7"/>
          <c:tx>
            <c:strRef>
              <c:f>Sheet1!$M$19</c:f>
              <c:strCache>
                <c:ptCount val="1"/>
                <c:pt idx="0">
                  <c:v>surprised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Sheet1!$N$11:$Q$11</c:f>
              <c:numCache>
                <c:formatCode>General</c:formatCode>
                <c:ptCount val="4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</c:numCache>
            </c:numRef>
          </c:cat>
          <c:val>
            <c:numRef>
              <c:f>Sheet1!$N$19:$Q$19</c:f>
              <c:numCache>
                <c:formatCode>0.00%</c:formatCode>
                <c:ptCount val="4"/>
                <c:pt idx="0">
                  <c:v>0.34549999999999997</c:v>
                </c:pt>
                <c:pt idx="1">
                  <c:v>0.5625</c:v>
                </c:pt>
                <c:pt idx="2">
                  <c:v>0.28570000000000001</c:v>
                </c:pt>
                <c:pt idx="3">
                  <c:v>0.57140000000000002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39-4FAA-94F9-C1DCDEB4F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4335824"/>
        <c:axId val="1474344144"/>
      </c:lineChart>
      <c:catAx>
        <c:axId val="147433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44144"/>
        <c:crosses val="autoZero"/>
        <c:auto val="1"/>
        <c:lblAlgn val="ctr"/>
        <c:lblOffset val="100"/>
        <c:noMultiLvlLbl val="0"/>
      </c:catAx>
      <c:valAx>
        <c:axId val="147434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33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no experience with ML prior, and I wanted to experiment with it</a:t>
            </a:r>
          </a:p>
          <a:p>
            <a:r>
              <a:rPr lang="en-US" dirty="0"/>
              <a:t>I am also very fascinated with AI and creating Human like and Human interacting AI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I had no idea where to begin</a:t>
            </a:r>
          </a:p>
          <a:p>
            <a:endParaRPr lang="en-US" dirty="0"/>
          </a:p>
          <a:p>
            <a:r>
              <a:rPr lang="en-US" dirty="0"/>
              <a:t>I know nothing about audio and sound, or how to represent sound in a computer program</a:t>
            </a:r>
          </a:p>
          <a:p>
            <a:r>
              <a:rPr lang="en-US" dirty="0"/>
              <a:t>Determining emotion is hard because sometimes WE do not even know what emotion we are conveying</a:t>
            </a:r>
          </a:p>
          <a:p>
            <a:r>
              <a:rPr lang="en-US" dirty="0"/>
              <a:t>That is why an accurate SER system would be so powerful, insight into humans beyond what humans are capable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RAVDESS is a large data set of rated speech snippets</a:t>
            </a:r>
          </a:p>
          <a:p>
            <a:r>
              <a:rPr lang="en-US" dirty="0"/>
              <a:t>24 GB, several different actors, rated by hundreds of individuals to get the labels</a:t>
            </a:r>
          </a:p>
          <a:p>
            <a:r>
              <a:rPr lang="en-US" dirty="0"/>
              <a:t>Key features:</a:t>
            </a:r>
          </a:p>
          <a:p>
            <a:r>
              <a:rPr lang="en-US" dirty="0"/>
              <a:t>Chromogram represents the 12 distinct semitones of the octave</a:t>
            </a:r>
          </a:p>
          <a:p>
            <a:r>
              <a:rPr lang="en-US" dirty="0"/>
              <a:t>Mel-frequency coefficients describe the shape of the audio</a:t>
            </a:r>
          </a:p>
          <a:p>
            <a:r>
              <a:rPr lang="en-US" dirty="0"/>
              <a:t>Mel-scaled spectrogram is essentially the mapping of the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Invscaling</a:t>
            </a:r>
            <a:r>
              <a:rPr lang="en-US" dirty="0"/>
              <a:t> provided the most consistently accurate results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appears that with an alpha value of 0.0001, accuracies were the highest, and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invscaling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learning rate produced more accurate than the other options. While emotions seemed to be all over the place, a few had strong accuracies such as happy and angry, while some were harder to detect such as neutral, just over 50% accurate</a:t>
            </a: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Overall learning moment: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It is hard, even with machine learning and advanced parsing, to detect human emotion computationally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appealed to me for several reasons, mostly because of my fascination with AI</a:t>
            </a:r>
          </a:p>
          <a:p>
            <a:r>
              <a:rPr lang="en-US" dirty="0"/>
              <a:t>SER is difficult, but could prove very useful</a:t>
            </a:r>
          </a:p>
          <a:p>
            <a:r>
              <a:rPr lang="en-US" dirty="0"/>
              <a:t>My approach involved extracting 3 key features from each audio and using those to classify them</a:t>
            </a:r>
          </a:p>
          <a:p>
            <a:r>
              <a:rPr lang="en-US" dirty="0"/>
              <a:t>The results showed around 50% accuracy +- a few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SPEECH EMOTION</a:t>
            </a:r>
            <a:br>
              <a:rPr lang="en-US" sz="5400" dirty="0"/>
            </a:br>
            <a:r>
              <a:rPr lang="en-US" sz="5400" dirty="0"/>
              <a:t>RECOGNITION</a:t>
            </a:r>
            <a:br>
              <a:rPr lang="en-US" sz="5400" dirty="0"/>
            </a:br>
            <a:r>
              <a:rPr lang="en-US" sz="5400" dirty="0"/>
              <a:t>(SER)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Matthew Kusman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A57D5-49CB-44CB-9494-C15C7FFF13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6" name="Picture 2" descr="Profile View of Happy Young Asian Hipster Man Talking by amazingmikael">
            <a:extLst>
              <a:ext uri="{FF2B5EF4-FFF2-40B4-BE49-F238E27FC236}">
                <a16:creationId xmlns:a16="http://schemas.microsoft.com/office/drawing/2014/main" id="{B89B3499-B987-4205-B740-7685E03CD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r="3898"/>
          <a:stretch/>
        </p:blipFill>
        <p:spPr bwMode="auto">
          <a:xfrm>
            <a:off x="6915943" y="-1"/>
            <a:ext cx="5342732" cy="47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6AAD46-658F-4F2C-8BF4-9E5FDBFFEA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Motivation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The Problem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Methodology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A78F1-5FA1-41B7-ABA8-8F878D6175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2157-0543-45ED-9436-BA5E420CE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1A111D-C51B-4AB9-AE0D-98BC0B01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1218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F7F6C91-7F0F-461D-86B5-C2727FD0F6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1471D-F5E4-45A7-865D-EC86B4187E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0147" y="770022"/>
            <a:ext cx="5773153" cy="5684754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Highly applicable to AI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Turning human capability into computational ability is fascinating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I didn’t know how, wanted to learn and use 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471D-A710-45A5-82FD-239F4346D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49E0-6B90-4185-973D-59F2EC00E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D4E24B-6896-4F6D-841C-BC6A287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998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644E04-BB2E-42B6-BA26-C4442C507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50B6-FC77-4BCE-B15A-931F216C34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58063" y="539226"/>
            <a:ext cx="5805237" cy="59155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We can generally detect how someone feels when they speak</a:t>
            </a:r>
          </a:p>
          <a:p>
            <a:pPr marL="457200" indent="-457200">
              <a:buFontTx/>
              <a:buChar char="-"/>
            </a:pPr>
            <a:r>
              <a:rPr lang="en-US" dirty="0"/>
              <a:t>We want AI and certain systems to be more helpful to humans</a:t>
            </a:r>
          </a:p>
          <a:p>
            <a:pPr marL="457200" indent="-457200">
              <a:buFontTx/>
              <a:buChar char="-"/>
            </a:pPr>
            <a:r>
              <a:rPr lang="en-US" dirty="0"/>
              <a:t>We convey a lot of content through emotion in speech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do we computationally extract that content?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E13C-A2BF-4700-B546-4C26E53B04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BA178-C7BB-4E18-8134-5B25B08C2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A49EAA-D6B7-48F7-88C3-09596B07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70615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B04F-88EF-438A-BE78-6FCA7C1D29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29425" y="1804972"/>
            <a:ext cx="4972050" cy="4473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Extracting features:</a:t>
            </a:r>
          </a:p>
          <a:p>
            <a:r>
              <a:rPr lang="en-US" dirty="0"/>
              <a:t>3 features:</a:t>
            </a:r>
          </a:p>
          <a:p>
            <a:pPr marL="457200" indent="-457200">
              <a:buFontTx/>
              <a:buChar char="-"/>
            </a:pPr>
            <a:r>
              <a:rPr lang="en-US" dirty="0"/>
              <a:t>Chromogram</a:t>
            </a:r>
          </a:p>
          <a:p>
            <a:pPr marL="457200" indent="-457200">
              <a:buFontTx/>
              <a:buChar char="-"/>
            </a:pPr>
            <a:r>
              <a:rPr lang="en-US" dirty="0"/>
              <a:t>Mel frequency</a:t>
            </a:r>
          </a:p>
          <a:p>
            <a:pPr marL="457200" indent="-457200">
              <a:buFontTx/>
              <a:buChar char="-"/>
            </a:pPr>
            <a:r>
              <a:rPr lang="en-US" dirty="0"/>
              <a:t>Mel-scaled spectrogram</a:t>
            </a:r>
          </a:p>
          <a:p>
            <a:r>
              <a:rPr lang="en-US" dirty="0"/>
              <a:t>Each file classified as 1/8 emotions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9A6B-F630-404B-98C5-26D30C25E1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3E08-023E-4301-AB01-EB67D8CF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87A93-2736-4D0C-9831-380C9FDD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6820719" cy="1409768"/>
          </a:xfrm>
        </p:spPr>
        <p:txBody>
          <a:bodyPr>
            <a:normAutofit/>
          </a:bodyPr>
          <a:lstStyle/>
          <a:p>
            <a:r>
              <a:rPr lang="en-US" sz="6000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500A9-2FA8-4C7B-893B-CCDB7D65E57A}"/>
              </a:ext>
            </a:extLst>
          </p:cNvPr>
          <p:cNvSpPr txBox="1"/>
          <p:nvPr/>
        </p:nvSpPr>
        <p:spPr>
          <a:xfrm>
            <a:off x="710802" y="1948993"/>
            <a:ext cx="53851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level:</a:t>
            </a:r>
          </a:p>
          <a:p>
            <a:pPr marL="514350" indent="-514350">
              <a:buAutoNum type="arabicPeriod"/>
            </a:pPr>
            <a:r>
              <a:rPr lang="en-US" sz="2800" dirty="0"/>
              <a:t>Read data (RAVDESS dataset of speech)</a:t>
            </a:r>
          </a:p>
          <a:p>
            <a:pPr marL="514350" indent="-514350">
              <a:buAutoNum type="arabicPeriod"/>
            </a:pPr>
            <a:r>
              <a:rPr lang="en-US" sz="2800" dirty="0"/>
              <a:t>Extract key features</a:t>
            </a:r>
          </a:p>
          <a:p>
            <a:pPr marL="514350" indent="-514350">
              <a:buAutoNum type="arabicPeriod"/>
            </a:pPr>
            <a:r>
              <a:rPr lang="en-US" sz="2800" dirty="0"/>
              <a:t>Train a Multilayered Perceptron Classifier</a:t>
            </a:r>
          </a:p>
          <a:p>
            <a:pPr marL="514350" indent="-514350">
              <a:buAutoNum type="arabicPeriod"/>
            </a:pPr>
            <a:r>
              <a:rPr lang="en-US" sz="2800" dirty="0"/>
              <a:t>Predict on a test set</a:t>
            </a:r>
          </a:p>
          <a:p>
            <a:pPr marL="514350" indent="-514350">
              <a:buAutoNum type="arabicPeriod"/>
            </a:pPr>
            <a:r>
              <a:rPr lang="en-US" sz="2800" dirty="0"/>
              <a:t>Score the prediction</a:t>
            </a:r>
          </a:p>
          <a:p>
            <a:endParaRPr lang="en-US" sz="2800" dirty="0"/>
          </a:p>
          <a:p>
            <a:r>
              <a:rPr lang="en-US" sz="2800" dirty="0"/>
              <a:t>Different learning rates</a:t>
            </a:r>
          </a:p>
        </p:txBody>
      </p:sp>
    </p:spTree>
    <p:extLst>
      <p:ext uri="{BB962C8B-B14F-4D97-AF65-F5344CB8AC3E}">
        <p14:creationId xmlns:p14="http://schemas.microsoft.com/office/powerpoint/2010/main" val="9011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1378-4551-454F-8066-28E2A57987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6A6E7-493D-4145-8647-5849EB83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DF1A6-A875-4DD2-AAEF-C63CCC08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3024154" cy="888522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B096053-BCDD-4AA9-933E-0959ACB0C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027489"/>
              </p:ext>
            </p:extLst>
          </p:nvPr>
        </p:nvGraphicFramePr>
        <p:xfrm>
          <a:off x="4326193" y="296611"/>
          <a:ext cx="6694733" cy="3175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9D4E8B-A1EF-4C6B-821A-93E49E11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432466"/>
              </p:ext>
            </p:extLst>
          </p:nvPr>
        </p:nvGraphicFramePr>
        <p:xfrm>
          <a:off x="198120" y="3909054"/>
          <a:ext cx="4128073" cy="257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80B697D-331B-4744-BAFF-5A5C1C4E7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414890"/>
              </p:ext>
            </p:extLst>
          </p:nvPr>
        </p:nvGraphicFramePr>
        <p:xfrm>
          <a:off x="4108103" y="4030487"/>
          <a:ext cx="4288646" cy="245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24CC8E8-BA3F-4AD1-B7C3-7856270C6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908334"/>
              </p:ext>
            </p:extLst>
          </p:nvPr>
        </p:nvGraphicFramePr>
        <p:xfrm>
          <a:off x="8052618" y="4104303"/>
          <a:ext cx="4006031" cy="23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A98E79-3BA6-47CE-A08A-3079C15FF14C}"/>
              </a:ext>
            </a:extLst>
          </p:cNvPr>
          <p:cNvSpPr txBox="1"/>
          <p:nvPr/>
        </p:nvSpPr>
        <p:spPr>
          <a:xfrm>
            <a:off x="696946" y="1840950"/>
            <a:ext cx="264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21319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2FE9E0-B481-403A-91B5-F29CC6FE0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350" y="2000250"/>
            <a:ext cx="11791950" cy="4486732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Motivation: to learn and gain insight to AI systems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SER Problem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Methodology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Results</a:t>
            </a:r>
          </a:p>
          <a:p>
            <a:endParaRPr lang="en-US" sz="2800" dirty="0"/>
          </a:p>
          <a:p>
            <a:r>
              <a:rPr lang="en-US" sz="2800" dirty="0"/>
              <a:t>For questions, please email matthew.kusman@wsu.edu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BC86-D067-4DB2-AA5C-0C440CA51E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D45AA-0954-4EA6-838D-744A14B20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BE683D-CD39-41C9-9514-7B67E32D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4019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138</TotalTime>
  <Words>498</Words>
  <Application>Microsoft Office PowerPoint</Application>
  <PresentationFormat>Widescreen</PresentationFormat>
  <Paragraphs>93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Biome Light</vt:lpstr>
      <vt:lpstr>Calibri</vt:lpstr>
      <vt:lpstr>Times New Roman</vt:lpstr>
      <vt:lpstr>Office Theme</vt:lpstr>
      <vt:lpstr>SPEECH EMOTION RECOGNITION (SER)</vt:lpstr>
      <vt:lpstr>Overview</vt:lpstr>
      <vt:lpstr>Motivation</vt:lpstr>
      <vt:lpstr>The Problem</vt:lpstr>
      <vt:lpstr>Methodology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(SER)</dc:title>
  <dc:creator>Kusman, Matthew Richard</dc:creator>
  <cp:lastModifiedBy>Kusman, Matthew Richard</cp:lastModifiedBy>
  <cp:revision>1</cp:revision>
  <dcterms:created xsi:type="dcterms:W3CDTF">2021-12-17T04:10:40Z</dcterms:created>
  <dcterms:modified xsi:type="dcterms:W3CDTF">2021-12-17T06:29:25Z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