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6B19B1-5E42-4E5C-8D34-430202A10C9C}">
  <a:tblStyle styleId="{3F6B19B1-5E42-4E5C-8D34-430202A10C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Black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b21afe2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g10fb21afe29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b21afe2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g10fb21afe29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b21afe2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g10fb21afe29_0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b21afe2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g10fb21afe29_0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fb21afe2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g10fb21afe29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b21afe2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g10fb21afe29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fb21afe2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fb21afe2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Boas-Vindas - Dar início a primeira turma, falar de números da DNC, falar da importância dessa primeira turma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b21afe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g10fb21afe29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b21afe2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10fb21afe29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fb21afe2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10fb21afe29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b21afe2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10fb21afe29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fb21afe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g10fb21afe29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b21afe2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g10fb21afe29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fb21afe2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g10fb21afe29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b21afe2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fb21afe29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flipH="1" rot="10800000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4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_preto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6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fmla="val 7029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6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308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4_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308" l="0" r="0" t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fmla="val 5572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O AGENDA">
  <p:cSld name="BLANK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 1">
  <p:cSld name="CUSTOM_14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01">
  <p:cSld name="BLANK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7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subTitle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Condado_de_King_(Washington)" TargetMode="External"/><Relationship Id="rId4" Type="http://schemas.openxmlformats.org/officeDocument/2006/relationships/hyperlink" Target="https://www.kaggle.com/harlfoxem/housesalesprediction" TargetMode="External"/><Relationship Id="rId5" Type="http://schemas.openxmlformats.org/officeDocument/2006/relationships/hyperlink" Target="https://geodacenter.github.io/data-and-lab/KingCounty-HouseSales201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4">
            <a:alphaModFix/>
          </a:blip>
          <a:srcRect b="21778" l="17768" r="16567" t="22749"/>
          <a:stretch/>
        </p:blipFill>
        <p:spPr>
          <a:xfrm>
            <a:off x="1265325" y="248849"/>
            <a:ext cx="1990075" cy="9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9"/>
          <p:cNvSpPr/>
          <p:nvPr/>
        </p:nvSpPr>
        <p:spPr>
          <a:xfrm>
            <a:off x="6441150" y="0"/>
            <a:ext cx="1213500" cy="1492500"/>
          </a:xfrm>
          <a:prstGeom prst="rect">
            <a:avLst/>
          </a:prstGeom>
          <a:solidFill>
            <a:srgbClr val="F1DE07"/>
          </a:solidFill>
          <a:ln cap="flat" cmpd="sng" w="9525">
            <a:solidFill>
              <a:srgbClr val="F1DE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8250" lIns="58250" spcFirstLastPara="1" rIns="58250" wrap="square" tIns="5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225" y="535695"/>
            <a:ext cx="737350" cy="42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/>
        </p:nvSpPr>
        <p:spPr>
          <a:xfrm>
            <a:off x="953859" y="2344950"/>
            <a:ext cx="73788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250" lIns="58250" spcFirstLastPara="1" rIns="58250" wrap="square" tIns="58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Mini Projeto - Roof </a:t>
            </a:r>
            <a:r>
              <a:rPr lang="en" sz="2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Imóveis</a:t>
            </a:r>
            <a:r>
              <a:rPr lang="en" sz="2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8" name="Google Shape;118;p29"/>
          <p:cNvCxnSpPr/>
          <p:nvPr/>
        </p:nvCxnSpPr>
        <p:spPr>
          <a:xfrm>
            <a:off x="2469009" y="3094050"/>
            <a:ext cx="4348500" cy="10200"/>
          </a:xfrm>
          <a:prstGeom prst="straightConnector1">
            <a:avLst/>
          </a:prstGeom>
          <a:noFill/>
          <a:ln cap="flat" cmpd="sng" w="28575">
            <a:solidFill>
              <a:srgbClr val="F7D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9"/>
          <p:cNvSpPr txBox="1"/>
          <p:nvPr/>
        </p:nvSpPr>
        <p:spPr>
          <a:xfrm>
            <a:off x="953859" y="3335550"/>
            <a:ext cx="73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8250" lIns="58250" spcFirstLastPara="1" rIns="58250" wrap="square" tIns="58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Deliverable 01 - </a:t>
            </a:r>
            <a:r>
              <a:rPr b="1"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Slot 03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Questão de Negócio:</a:t>
            </a:r>
            <a:endParaRPr sz="25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O Entendimento do Negócio: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Coleta de Dados: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Limpeza de Dados: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Exploração de Dados: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final + Sugestão de </a:t>
            </a: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imóveis</a:t>
            </a:r>
            <a:r>
              <a:rPr b="1" lang="en" sz="2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2728" y="3871525"/>
            <a:ext cx="798445" cy="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4"/>
          <p:cNvSpPr txBox="1"/>
          <p:nvPr/>
        </p:nvSpPr>
        <p:spPr>
          <a:xfrm>
            <a:off x="1554700" y="4669968"/>
            <a:ext cx="603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©dnc group. Todos os direitos reservados.</a:t>
            </a:r>
            <a:endParaRPr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-50" y="2559513"/>
            <a:ext cx="9144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450" lIns="47450" spcFirstLastPara="1" rIns="47450" wrap="square" tIns="47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b="1" lang="en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1" i="0" sz="4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44"/>
          <p:cNvPicPr preferRelativeResize="0"/>
          <p:nvPr/>
        </p:nvPicPr>
        <p:blipFill rotWithShape="1">
          <a:blip r:embed="rId5">
            <a:alphaModFix/>
          </a:blip>
          <a:srcRect b="21778" l="17768" r="16567" t="22749"/>
          <a:stretch/>
        </p:blipFill>
        <p:spPr>
          <a:xfrm>
            <a:off x="3194450" y="798670"/>
            <a:ext cx="2755001" cy="130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/>
        </p:nvSpPr>
        <p:spPr>
          <a:xfrm>
            <a:off x="2637750" y="276975"/>
            <a:ext cx="386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Contextualização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" name="Google Shape;125;p30"/>
          <p:cNvSpPr txBox="1"/>
          <p:nvPr/>
        </p:nvSpPr>
        <p:spPr>
          <a:xfrm>
            <a:off x="608700" y="772100"/>
            <a:ext cx="79266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Roof Imóveis</a:t>
            </a:r>
            <a:r>
              <a:rPr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é u</a:t>
            </a: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ma das maiores empresas do ramo imobiliário Brasileiro 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e quer expandir sua área de atuação fazendo um investimento internacional, com isso, ela contratou você, para uma consultoria estratégica.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181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empresa irá investir em imóveis no Condado de County, nos Estados Unidos.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181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Utilizando o dataset disponibilizado, você irá aplicar os conceitos</a:t>
            </a: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de CRISP-DM aprendidos até o momento em um projeto prático, que busca desenvolver seu pensamento analítico, insights e tomada de decisões.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/>
        </p:nvSpPr>
        <p:spPr>
          <a:xfrm>
            <a:off x="1013700" y="387000"/>
            <a:ext cx="71166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King County - Condado de King - Washington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Condado de King é um dos 39 condados do estado americano de Washington. A sede e cidade mais populosa do condado é Seattle.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Foi fundado em 1852. Com mais de 2,2 milhões de habitantes, de acordo com o censo nacional de 2020, é o condado mais populoso do estado e o 12º mais populoso do país.</a:t>
            </a:r>
            <a:r>
              <a:rPr lang="en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Wikipédia</a:t>
            </a:r>
            <a:endParaRPr u="sng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Dataset apresenta a venda de imóveis e suas características na região de Maio de 2014 à Maio de 2015. Tem um total de 21613 registros com um total de 21 atributos. </a:t>
            </a:r>
            <a:endParaRPr u="sng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1"/>
          <p:cNvSpPr txBox="1"/>
          <p:nvPr/>
        </p:nvSpPr>
        <p:spPr>
          <a:xfrm>
            <a:off x="1066950" y="3210850"/>
            <a:ext cx="69054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https://www.kaggle.com/harlfoxem/housesalesprediction</a:t>
            </a:r>
            <a:endParaRPr u="sng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detalhado: </a:t>
            </a:r>
            <a:r>
              <a:rPr lang="en" u="sng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https://geodacenter.github.io/data-and-lab/KingCounty-HouseSales2015/</a:t>
            </a:r>
            <a:endParaRPr u="sng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2450850" y="276975"/>
            <a:ext cx="42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O Que Devo Fazer?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1153650" y="1046275"/>
            <a:ext cx="68367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empresa te contratou pois quer saber </a:t>
            </a: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qual seria os </a:t>
            </a: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5 imóveis que ela deveria investir e o porquê e quais 5 você não recomendaria o investimento de jeito nenhum.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181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Você deve montar um colab bem redigido mostrando o passo a passo das etapas de análise do case, fazendo uma introdução e dados atuais sobre o problema.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181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Também é importante ressaltar/explicar passagens complexas ou insights que você tiver durante a resolução desse projeto.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33"/>
          <p:cNvGraphicFramePr/>
          <p:nvPr/>
        </p:nvGraphicFramePr>
        <p:xfrm>
          <a:off x="910588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{3F6B19B1-5E42-4E5C-8D34-430202A10C9C}</a:tableStyleId>
              </a:tblPr>
              <a:tblGrid>
                <a:gridCol w="769000"/>
                <a:gridCol w="20039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Variável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Identificador único do imóvel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da Venda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de venda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bedrooms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Nº de Quartos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bathrooms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Nº de Banheiros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sqft_liv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Tamanho de área habitável em ft²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sqft_lot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Tamanho do terreno em ft²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floors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de andares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waterfront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Indicativo se o imóvel é a beira-mar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33"/>
          <p:cNvGraphicFramePr/>
          <p:nvPr/>
        </p:nvGraphicFramePr>
        <p:xfrm>
          <a:off x="3937638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{3F6B19B1-5E42-4E5C-8D34-430202A10C9C}</a:tableStyleId>
              </a:tblPr>
              <a:tblGrid>
                <a:gridCol w="1038625"/>
                <a:gridCol w="29523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Variável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9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Grau de quão belo é a vista do imóvel (0 a 4)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condition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Condição da casa (1 a 5)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Classificação por qualidade de material utilizado na construção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sqft_above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em acima do solo em ft²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sqft_basmt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em abaixo do solo em ft²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yr_built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Ano de construção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yr_renov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Ano de restauração, caso o contrário, 0.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zipcode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Zip Code 5 - Similar ao CEP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Latitude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Longitude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squft_liv15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 da área habitável dos 15 imóveis mais próximos, em ft²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squft_lot15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édia da área do lote dos 15 imóveis mais próximos, em ft²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33"/>
          <p:cNvSpPr txBox="1"/>
          <p:nvPr/>
        </p:nvSpPr>
        <p:spPr>
          <a:xfrm>
            <a:off x="2296950" y="276975"/>
            <a:ext cx="455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Sobre os Dados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/>
        </p:nvSpPr>
        <p:spPr>
          <a:xfrm>
            <a:off x="2296950" y="276975"/>
            <a:ext cx="455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Descrição do Projeto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2071950" y="1006125"/>
            <a:ext cx="5000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O Projeto de Insight cobre 5 questionamentos 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basicamente (Que você estabelecer):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Questão de Negócio: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Qual a minha meta?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Como posso chegar?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O Entendimento do Negócio: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Quais dados eu t</a:t>
            </a: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enho dis</a:t>
            </a: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ponível?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Eles são relevantes para o problema?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Eles me trazem uma solução direta?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 - Qual o meu setor ou range de negócio?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/>
        </p:nvSpPr>
        <p:spPr>
          <a:xfrm>
            <a:off x="840450" y="269100"/>
            <a:ext cx="74631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Coleta de Dados: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Os dados que eu tenho fazem sentido?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Estão no formato que eu gostaria?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O que mais eu consigo obter de informação destes dados?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549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Limpeza de Dados: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Remoção de dados outliers e valores ausentes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549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* A Exploração de Dados:</a:t>
            </a:r>
            <a:endParaRPr b="1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Visualização dos dados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Quais as minhas métricas essenciais</a:t>
            </a:r>
            <a:endParaRPr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- Baseado nos dados, qual imóvel ou tipo de imóveis eu deveria comprar.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2487700" y="3617800"/>
            <a:ext cx="518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Baseado nestes pensamentos que você utilizou para responder as perguntas acima, qual seria os </a:t>
            </a:r>
            <a:r>
              <a:rPr b="1" lang="en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5 imóveis que a empresa deveria investir e o porquê e quais 5 você não recomendaria o investimento de jeito nenhum.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2296950" y="276975"/>
            <a:ext cx="455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Dicas de Insights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2" name="Google Shape;162;p36"/>
          <p:cNvSpPr txBox="1"/>
          <p:nvPr/>
        </p:nvSpPr>
        <p:spPr>
          <a:xfrm>
            <a:off x="1810350" y="1692525"/>
            <a:ext cx="552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- Encontre a cidade de cada imóvel;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- Calcule o preço por área de imóvel;</a:t>
            </a:r>
            <a:endParaRPr sz="15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- Calcule o lucro/ perda de investimento caso o imóvel seja vendido mais de uma vez naquele período.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7"/>
          <p:cNvSpPr txBox="1"/>
          <p:nvPr>
            <p:ph type="ctrTitle"/>
          </p:nvPr>
        </p:nvSpPr>
        <p:spPr>
          <a:xfrm>
            <a:off x="1411650" y="43332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ENTREGA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9" name="Google Shape;169;p37"/>
          <p:cNvSpPr/>
          <p:nvPr/>
        </p:nvSpPr>
        <p:spPr>
          <a:xfrm>
            <a:off x="662670" y="628394"/>
            <a:ext cx="469213" cy="50054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/>
          <p:nvPr/>
        </p:nvSpPr>
        <p:spPr>
          <a:xfrm>
            <a:off x="1667400" y="1367125"/>
            <a:ext cx="5809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 Mini Projeto deve ser submetido no portal do deliverable conforme indicado no modulo.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 submissao deve conter, o colab com todos os detalhes do desenvolvimento do mini projeto + breve apresentação do que foi feito em forma de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relatório.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Um integrante do grupo somente precisa fazer a submissão.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