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64A389-1B55-4020-A512-5DFE3D891F99}">
  <a:tblStyle styleId="{1164A389-1B55-4020-A512-5DFE3D891F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fc36b00c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fc36b00c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c36b00c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fc36b00c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fc36b00c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fc36b00c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fc36b00c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fc36b00c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fe04bd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fe04bd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c36b00c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fc36b00c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fc36b00c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fc36b00c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fc36b00c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fc36b00c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2125" y="1052550"/>
            <a:ext cx="59538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Density of </a:t>
            </a:r>
            <a:r>
              <a:rPr lang="en">
                <a:solidFill>
                  <a:srgbClr val="D9D9D9"/>
                </a:solidFill>
              </a:rPr>
              <a:t>HD 189733b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019675" y="2442650"/>
            <a:ext cx="566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Kolya Larson, Matt Lastovka, Cassie Moats, Sam Eckart, William Wu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13"/>
          <p:cNvCxnSpPr/>
          <p:nvPr/>
        </p:nvCxnSpPr>
        <p:spPr>
          <a:xfrm>
            <a:off x="3126375" y="2380700"/>
            <a:ext cx="5143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992700" y="393750"/>
            <a:ext cx="7038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60"/>
              <a:t>Motivation</a:t>
            </a:r>
            <a:endParaRPr sz="276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41450" y="1116150"/>
            <a:ext cx="74640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Determine a single exoplanet </a:t>
            </a:r>
            <a:r>
              <a:rPr lang="en" sz="1500"/>
              <a:t>density</a:t>
            </a:r>
            <a:r>
              <a:rPr lang="en" sz="1500"/>
              <a:t> by combining the results of different detection methods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Transit (recovers radius) &amp; Radial Velocity (recovers mass) methods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Easily extends to any exoplanet with known results in these methods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Infer the composition of an exoplanet using its density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Gives us clues about the formation history of the exoplanet which ties in with its potential habitability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More accurately define what “earth-like” exoplanets are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992700" y="393750"/>
            <a:ext cx="70389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75"/>
              <a:t>Methodology (Mass)</a:t>
            </a:r>
            <a:endParaRPr sz="2775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992350"/>
            <a:ext cx="3720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Begin with RV Amplitude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Solve for exoplanet mass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Inclination is unknown – we assume sin(i) = 1 to find the minimum mass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Determine semi-major axis</a:t>
            </a:r>
            <a:endParaRPr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675" y="1331725"/>
            <a:ext cx="1927400" cy="5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675" y="2206650"/>
            <a:ext cx="1967800" cy="5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675" y="3639102"/>
            <a:ext cx="1607240" cy="6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5018400" y="2083800"/>
            <a:ext cx="37209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 simplify the process, we use EXOFAST fitting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</a:t>
            </a:r>
            <a:r>
              <a:rPr lang="en" sz="1000"/>
              <a:t>p</a:t>
            </a:r>
            <a:r>
              <a:rPr lang="en" sz="1500"/>
              <a:t> = (1.18 ± 0.04) M</a:t>
            </a:r>
            <a:r>
              <a:rPr lang="en" sz="1000"/>
              <a:t>J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992700" y="393750"/>
            <a:ext cx="70389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Methodology (Radius)</a:t>
            </a:r>
            <a:endParaRPr sz="275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840300" y="1005750"/>
            <a:ext cx="36408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Begin with depth of transit equation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Solve for radius of the exoplanet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 is the flux difference between the inside and outside of a transit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</a:t>
            </a:r>
            <a:r>
              <a:rPr lang="en" sz="1000"/>
              <a:t>p </a:t>
            </a:r>
            <a:r>
              <a:rPr lang="en" sz="1500"/>
              <a:t>= (1.20 ± 0.02) R</a:t>
            </a:r>
            <a:r>
              <a:rPr lang="en" sz="1000"/>
              <a:t>J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50" y="1358300"/>
            <a:ext cx="1081750" cy="5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950" y="2226950"/>
            <a:ext cx="1175175" cy="3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4900" y="1089823"/>
            <a:ext cx="4662899" cy="330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992700" y="393750"/>
            <a:ext cx="7748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Methodology (Density &amp; Error Propagation)</a:t>
            </a:r>
            <a:endParaRPr sz="275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840300" y="1358250"/>
            <a:ext cx="37317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Assume a spherical exoplanet, then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Density is then given by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ρ = (0.847 ± 0.06) g/cm</a:t>
            </a:r>
            <a:r>
              <a:rPr baseline="30000" lang="en" sz="1500"/>
              <a:t>3</a:t>
            </a:r>
            <a:endParaRPr sz="19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925" y="1704150"/>
            <a:ext cx="1021625" cy="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925" y="2571750"/>
            <a:ext cx="1521950" cy="5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4572000" y="1736700"/>
            <a:ext cx="3731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Relative errors add in quadrature following this rule</a:t>
            </a:r>
            <a:endParaRPr sz="1900"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525" y="2365713"/>
            <a:ext cx="1856400" cy="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992700" y="393750"/>
            <a:ext cx="70389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Results (Mass, Radius, Density)</a:t>
            </a:r>
            <a:endParaRPr/>
          </a:p>
        </p:txBody>
      </p:sp>
      <p:graphicFrame>
        <p:nvGraphicFramePr>
          <p:cNvPr id="177" name="Google Shape;177;p18"/>
          <p:cNvGraphicFramePr/>
          <p:nvPr/>
        </p:nvGraphicFramePr>
        <p:xfrm>
          <a:off x="18139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{1164A389-1B55-4020-A512-5DFE3D891F99}</a:tableStyleId>
              </a:tblPr>
              <a:tblGrid>
                <a:gridCol w="1048175"/>
                <a:gridCol w="1410325"/>
                <a:gridCol w="1503875"/>
                <a:gridCol w="155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Mass (M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Radius (R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Density (g/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cm</a:t>
                      </a:r>
                      <a:r>
                        <a:rPr baseline="30000"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Expected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1.162 ± 0.058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1.138 ± 0.027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0.978 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± 0.08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Measured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1.18 ± 0.04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1.20 ± 0.02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0.847 ± 0.06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900" y="2571750"/>
            <a:ext cx="5516199" cy="174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2319075" y="3951800"/>
            <a:ext cx="54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Mass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272400" y="3951800"/>
            <a:ext cx="6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Radius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191350" y="3951800"/>
            <a:ext cx="7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Density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992700" y="393750"/>
            <a:ext cx="70389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Results (NEA Data Comparison)</a:t>
            </a:r>
            <a:endParaRPr sz="2750"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901" y="985650"/>
            <a:ext cx="6206500" cy="409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9"/>
          <p:cNvCxnSpPr/>
          <p:nvPr/>
        </p:nvCxnSpPr>
        <p:spPr>
          <a:xfrm>
            <a:off x="1882950" y="1966325"/>
            <a:ext cx="569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5939050" y="1185800"/>
            <a:ext cx="0" cy="352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9927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Results (Chen &amp; Kipping M-R Relation)</a:t>
            </a:r>
            <a:endParaRPr sz="2750"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188" y="959875"/>
            <a:ext cx="5299625" cy="4059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0"/>
          <p:cNvCxnSpPr/>
          <p:nvPr/>
        </p:nvCxnSpPr>
        <p:spPr>
          <a:xfrm>
            <a:off x="2530100" y="2188925"/>
            <a:ext cx="454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0"/>
          <p:cNvCxnSpPr/>
          <p:nvPr/>
        </p:nvCxnSpPr>
        <p:spPr>
          <a:xfrm>
            <a:off x="5505425" y="1074875"/>
            <a:ext cx="0" cy="352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8" name="Google Shape;198;p20"/>
          <p:cNvSpPr/>
          <p:nvPr/>
        </p:nvSpPr>
        <p:spPr>
          <a:xfrm>
            <a:off x="5468675" y="2152175"/>
            <a:ext cx="73500" cy="7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992700" y="393750"/>
            <a:ext cx="70389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Conclusions</a:t>
            </a:r>
            <a:endParaRPr sz="2750"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823950" y="979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</a:t>
            </a:r>
            <a:r>
              <a:rPr i="1" lang="en" sz="1500"/>
              <a:t>can</a:t>
            </a:r>
            <a:r>
              <a:rPr lang="en" sz="1500"/>
              <a:t> use the results of detection methods to determine new information about an exoplanet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combination of of detection methods reveals more information than each do individually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HD 189733b is a Jovian (gaseous) </a:t>
            </a:r>
            <a:r>
              <a:rPr lang="en" sz="1500"/>
              <a:t>planet</a:t>
            </a:r>
            <a:r>
              <a:rPr lang="en" sz="1500"/>
              <a:t> as evident from the M-R relationship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Less dense than Jupiter by around 0.5 </a:t>
            </a:r>
            <a:r>
              <a:rPr lang="en" sz="1500"/>
              <a:t>g/cm</a:t>
            </a:r>
            <a:r>
              <a:rPr baseline="30000" lang="en" sz="1500"/>
              <a:t>3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Less dense than Earth by around 4.7</a:t>
            </a:r>
            <a:r>
              <a:rPr lang="en" sz="1500"/>
              <a:t> g/cm</a:t>
            </a:r>
            <a:r>
              <a:rPr baseline="30000" lang="en" sz="1500"/>
              <a:t>3</a:t>
            </a:r>
            <a:endParaRPr baseline="30000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Obviously uninhabitable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