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8F61EF-818F-49FE-80AA-6C78B03DB807}">
  <a:tblStyle styleId="{D58F61EF-818F-49FE-80AA-6C78B03DB8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1b2145e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1b2145e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 understand internal planet structure, we need planet abundances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From Fe, Si, Mg, we can get CMF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Can compare to CMF derived from planet mass and radius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■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Similarities and discrepancies reveal structure (Large atmosphere/water world, Mercury/super-Mercury, etc.)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Stellar abundances seem to match planetary abundances (for Earth)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Relative abundances of heavy elements (iron, sodium, silicon, magnesium, etc.)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can get stellar compositions from spectra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Absorption depth implies abundance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1b2145e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1b2145e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1b2145e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1b2145e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ef63517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ef63517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ef635179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ef635179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ef635179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ef635179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1b2145e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1b2145e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1b2145e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1b2145e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Solar Na Abundance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 Matt Lastovka, Cassie Moats, Sam Eckart, Kolya Larson, William Wu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71900" y="1017800"/>
            <a:ext cx="4260300" cy="13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planet abundances &amp; internal structure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Stellar abundances seem to match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76800"/>
            <a:ext cx="6343576" cy="24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432200" y="1017800"/>
            <a:ext cx="4260300" cy="13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Curve of growth method used to calculate stellar abundances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We will calculate solar sodium (Na) abundance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6906925" y="2432800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347000"/>
            <a:ext cx="8163900" cy="24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equivalent width, then number density of Na using curve of growth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ratio of Na in ground &amp; excited states using the Boltzmann Equation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ratio of neutral to ionized Na using the Saha Equation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total column density of</a:t>
            </a:r>
            <a:r>
              <a:rPr lang="en"/>
              <a:t> Na in the Sun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Use column density to f</a:t>
            </a:r>
            <a:r>
              <a:rPr lang="en"/>
              <a:t>ind solar Na abundance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625" y="864262"/>
            <a:ext cx="4169675" cy="3519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6"/>
          <p:cNvCxnSpPr/>
          <p:nvPr/>
        </p:nvCxnSpPr>
        <p:spPr>
          <a:xfrm>
            <a:off x="5323233" y="1468687"/>
            <a:ext cx="2700000" cy="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/>
          <p:nvPr/>
        </p:nvCxnSpPr>
        <p:spPr>
          <a:xfrm flipH="1">
            <a:off x="8022931" y="1468687"/>
            <a:ext cx="7800" cy="223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75" y="1001363"/>
            <a:ext cx="4733424" cy="32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0" y="4383500"/>
            <a:ext cx="13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eW = 0.835 Å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307400" y="4383500"/>
            <a:ext cx="14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log(W/λ) = -3.85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793300" y="4383500"/>
            <a:ext cx="20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 Nf(λ/5000Å) = 14.8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894625" y="4383500"/>
            <a:ext cx="2496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N = 8.24 ⨉ 10^14 atoms/cm</a:t>
            </a:r>
            <a:r>
              <a:rPr b="1" baseline="30000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baseline="30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16"/>
          <p:cNvCxnSpPr>
            <a:endCxn id="111" idx="1"/>
          </p:cNvCxnSpPr>
          <p:nvPr/>
        </p:nvCxnSpPr>
        <p:spPr>
          <a:xfrm>
            <a:off x="1239600" y="4583600"/>
            <a:ext cx="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2725500" y="4583600"/>
            <a:ext cx="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4814100" y="4583600"/>
            <a:ext cx="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10000"/>
            <a:ext cx="1617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11700" y="1017800"/>
            <a:ext cx="85206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Calculate ratio of excited states to ground state using the Boltzmann Equation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075" y="1528701"/>
            <a:ext cx="5410900" cy="11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311700" y="2908175"/>
            <a:ext cx="153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aseline="-25000" lang="en" sz="19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= 2, g</a:t>
            </a:r>
            <a:r>
              <a:rPr baseline="-25000" lang="en" sz="19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= 6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2027550" y="2908175"/>
            <a:ext cx="21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E2 - E1 = 2.11 eV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362900" y="2908175"/>
            <a:ext cx="446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T = 5780 K (solar effective temperature)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1434300" y="3830975"/>
            <a:ext cx="328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baseline="-25000" lang="en" sz="3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 sz="3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/ N</a:t>
            </a:r>
            <a:r>
              <a:rPr b="1" baseline="-25000" lang="en" sz="3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" sz="3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= 0.0048</a:t>
            </a:r>
            <a:endParaRPr b="1" sz="3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11700" y="1017800"/>
            <a:ext cx="83937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Calculate ratio of ionized to neutral sodium using the Saha Equation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86" y="1479800"/>
            <a:ext cx="8266824" cy="12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499488" y="2908175"/>
            <a:ext cx="28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II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= 1,  Z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= 2.4 (Partition function)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3368675" y="290817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= 1.0 N m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-2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(electron pressure)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6146375" y="2908175"/>
            <a:ext cx="24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χ = 5.1 eV (ionization energy)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575250" y="3672500"/>
            <a:ext cx="339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Na</a:t>
            </a:r>
            <a:r>
              <a:rPr b="1" baseline="-25000" lang="en" sz="3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II </a:t>
            </a:r>
            <a:r>
              <a:rPr b="1" lang="en" sz="3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/ Na</a:t>
            </a:r>
            <a:r>
              <a:rPr b="1" baseline="-25000" lang="en" sz="3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lang="en" sz="3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= 2518.0</a:t>
            </a:r>
            <a:endParaRPr b="1" sz="3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311700" y="1017800"/>
            <a:ext cx="60639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Calculate total column density of Na atoms in the Sun</a:t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325" y="1746137"/>
            <a:ext cx="7079349" cy="9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6207350" y="1669750"/>
            <a:ext cx="261000" cy="15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7850675" y="1669750"/>
            <a:ext cx="261000" cy="15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936700" y="3411525"/>
            <a:ext cx="505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baseline="-25000" lang="en" sz="3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Na</a:t>
            </a:r>
            <a:r>
              <a:rPr b="1" lang="en" sz="3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= 2.09 x 10</a:t>
            </a:r>
            <a:r>
              <a:rPr b="1" baseline="30000" lang="en" sz="3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r>
              <a:rPr b="1" lang="en" sz="3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atoms/cm</a:t>
            </a:r>
            <a:r>
              <a:rPr b="1" baseline="30000" lang="en" sz="3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baseline="30000" sz="3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55" name="Google Shape;155;p20"/>
          <p:cNvGraphicFramePr/>
          <p:nvPr/>
        </p:nvGraphicFramePr>
        <p:xfrm>
          <a:off x="311700" y="106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{D58F61EF-818F-49FE-80AA-6C78B03DB807}</a:tableStyleId>
              </a:tblPr>
              <a:tblGrid>
                <a:gridCol w="2840200"/>
                <a:gridCol w="2840200"/>
                <a:gridCol w="2840200"/>
              </a:tblGrid>
              <a:tr h="90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Physicist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Astronomers (galaxies)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Astronomers (stars)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90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Mole ratio between Na and H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Log of mole ratio between Na and H (offset by 12)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log((Na/H)/(Na/H)</a:t>
                      </a:r>
                      <a:r>
                        <a:rPr baseline="-25000" lang="en" sz="1800">
                          <a:solidFill>
                            <a:schemeClr val="lt1"/>
                          </a:solidFill>
                        </a:rPr>
                        <a:t>literature</a:t>
                      </a:r>
                      <a:r>
                        <a:rPr lang="en" sz="1800">
                          <a:solidFill>
                            <a:schemeClr val="lt1"/>
                          </a:solidFill>
                        </a:rPr>
                        <a:t>)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90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lt1"/>
                          </a:solidFill>
                        </a:rPr>
                        <a:t>N</a:t>
                      </a:r>
                      <a:r>
                        <a:rPr b="1" baseline="-25000" lang="en" sz="2800">
                          <a:solidFill>
                            <a:schemeClr val="lt1"/>
                          </a:solidFill>
                        </a:rPr>
                        <a:t>Na</a:t>
                      </a:r>
                      <a:r>
                        <a:rPr b="1" lang="en" sz="2800">
                          <a:solidFill>
                            <a:schemeClr val="lt1"/>
                          </a:solidFill>
                        </a:rPr>
                        <a:t> / N</a:t>
                      </a:r>
                      <a:r>
                        <a:rPr b="1" baseline="-25000" lang="en" sz="2800">
                          <a:solidFill>
                            <a:schemeClr val="lt1"/>
                          </a:solidFill>
                        </a:rPr>
                        <a:t>H</a:t>
                      </a:r>
                      <a:endParaRPr b="1" baseline="-25000" sz="2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lt1"/>
                          </a:solidFill>
                        </a:rPr>
                        <a:t>12 + log(Na/H)</a:t>
                      </a:r>
                      <a:endParaRPr b="1" sz="2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lt1"/>
                          </a:solidFill>
                        </a:rPr>
                        <a:t>[Na/H]</a:t>
                      </a:r>
                      <a:endParaRPr b="1" sz="2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90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300">
                          <a:solidFill>
                            <a:schemeClr val="lt1"/>
                          </a:solidFill>
                        </a:rPr>
                        <a:t>3.16 x 10</a:t>
                      </a:r>
                      <a:r>
                        <a:rPr b="1" baseline="30000" lang="en" sz="3300">
                          <a:solidFill>
                            <a:schemeClr val="lt1"/>
                          </a:solidFill>
                        </a:rPr>
                        <a:t>-6</a:t>
                      </a:r>
                      <a:endParaRPr b="1" baseline="30000" sz="3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300">
                          <a:solidFill>
                            <a:schemeClr val="lt1"/>
                          </a:solidFill>
                        </a:rPr>
                        <a:t>6.50</a:t>
                      </a:r>
                      <a:endParaRPr b="1" sz="3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300">
                          <a:solidFill>
                            <a:schemeClr val="lt1"/>
                          </a:solidFill>
                        </a:rPr>
                        <a:t>0.2</a:t>
                      </a:r>
                      <a:endParaRPr b="1" sz="3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20"/>
          <p:cNvSpPr txBox="1"/>
          <p:nvPr/>
        </p:nvSpPr>
        <p:spPr>
          <a:xfrm>
            <a:off x="6476400" y="549675"/>
            <a:ext cx="22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= 6.6 x 10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23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atoms/cm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abundance of 6.50 similar to known solar Na/H (6.3)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Did not calculate uncertainties here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could be applied to other elements: Fe, Si, Mg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These are more useful for determining planet composition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