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Quintessential"/>
      <p:regular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F657DB-F957-4105-8A77-EA7E3804AE84}">
  <a:tblStyle styleId="{2AF657DB-F957-4105-8A77-EA7E3804AE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Quintessential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1016/0009-2541(94)00140-4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e88d5dce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9e88d5dce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e88d5dc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9e88d5dc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"Terrestrial Line (Water)”</a:t>
            </a:r>
            <a:endParaRPr sz="10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 this plot, it is placed at 1000kg/m^3 as this is the density of water (also could be given as 1 g/cm^3). </a:t>
            </a:r>
            <a:endParaRPr sz="10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Typically, anything less dense is assumed to be gaseous, or porous enough for the gas it contains to bring the average density to less than that of water. </a:t>
            </a:r>
            <a:endParaRPr sz="10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But this is a huge generalisation -- even several of the "Gas Giants" in our solar system are more dense than water, and they are far from what we might mean by "terrestrial."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This is where "Terrestrial Line (Mars)" comes in. </a:t>
            </a:r>
            <a:endParaRPr sz="10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If we assume Mars has the </a:t>
            </a:r>
            <a:r>
              <a:rPr i="1" lang="en" sz="1050">
                <a:solidFill>
                  <a:schemeClr val="dk1"/>
                </a:solidFill>
              </a:rPr>
              <a:t>minimum</a:t>
            </a:r>
            <a:r>
              <a:rPr lang="en" sz="1050">
                <a:solidFill>
                  <a:schemeClr val="dk1"/>
                </a:solidFill>
              </a:rPr>
              <a:t> average density required to have a solid surface -- which is still inaccurate but gives a better idea of the landscape for solid surfaces -- then we can see that Trappist-1e is </a:t>
            </a:r>
            <a:r>
              <a:rPr i="1" lang="en" sz="1050">
                <a:solidFill>
                  <a:schemeClr val="dk1"/>
                </a:solidFill>
              </a:rPr>
              <a:t>very</a:t>
            </a:r>
            <a:r>
              <a:rPr lang="en" sz="1050">
                <a:solidFill>
                  <a:schemeClr val="dk1"/>
                </a:solidFill>
              </a:rPr>
              <a:t> likely solid on its surface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e88d5dce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9e88d5dce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296EAA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McDonough and Sun (1994)</a:t>
            </a:r>
            <a:r>
              <a:rPr lang="en" sz="1050">
                <a:solidFill>
                  <a:schemeClr val="dk1"/>
                </a:solidFill>
              </a:rPr>
              <a:t> from the earth composition values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9e88d5dce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9e88d5dce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clear to that CaO and Al2O3 are very consistent with Earth measurements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Also can see lack of iron in Trappist-1e's mantle being redistributed as increases in SiO2 and MgO to make up for the mantle mass percentage loss.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efbfb6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9efbfb6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Less massive core relative to total mass – our calculations did assume iron core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2c9d0e53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2c9d0e53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9e88d5d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9e88d5d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9e88d5dc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9e88d5dc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e88d5dc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9e88d5dc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 from Griffith was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is an element and A is solar abundance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for </a:t>
            </a: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Fe, Si, and Mg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9e88d5dc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9e88d5dc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 from Griffith was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is an element and A is solar abundance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for </a:t>
            </a:r>
            <a:r>
              <a:rPr lang="en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Fe, Si, and Mg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e88d5dc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9e88d5dc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result → radius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e88d5dc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9e88d5dc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e88d5dc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9e88d5dc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plot, it was clear Trappist-1e is terrestrial, but comparing to Solar </a:t>
            </a:r>
            <a:r>
              <a:rPr lang="en"/>
              <a:t>Irradiation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e88d5dc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9e88d5dc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Luminosity, semimajor axis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Trappist-1e is extremely cold with or without an atmosphere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Build-a-Planet: Trappist-1e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Cassie Moats, Matt Lastovka, Kolya Larson, Sam Eckart, William Wu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14288"/>
          <a:stretch/>
        </p:blipFill>
        <p:spPr>
          <a:xfrm>
            <a:off x="7536175" y="3606424"/>
            <a:ext cx="1022400" cy="8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14288"/>
          <a:stretch/>
        </p:blipFill>
        <p:spPr>
          <a:xfrm>
            <a:off x="438725" y="531174"/>
            <a:ext cx="1022400" cy="8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Snow Line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Stefan-Boltzmann Law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the power per unit area as function of semi-major axis 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Water freezes at 273.15 K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Graphed SI equation and found ~315 W/m^2 </a:t>
            </a:r>
            <a:endParaRPr/>
          </a:p>
          <a:p>
            <a:pPr indent="-3175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Assuming Earth pressure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Snow line at a = 0.049 AU</a:t>
            </a:r>
            <a:endParaRPr/>
          </a:p>
        </p:txBody>
      </p:sp>
      <p:pic>
        <p:nvPicPr>
          <p:cNvPr id="135" name="Google Shape;135;p22" title="[105,93,70,&quot;https://www.codecogs.com/eqnedit.php?latex=%5Cfrac%7BP%7D%7BA%7D%20%3D%20%5Csigma%20T%5E4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125" y="1774600"/>
            <a:ext cx="872225" cy="4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75" y="60200"/>
            <a:ext cx="7465774" cy="49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025" y="2055400"/>
            <a:ext cx="260725" cy="2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200" y="445025"/>
            <a:ext cx="260725" cy="2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Mantle Mineralogy 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2145150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{2AF657DB-F957-4105-8A77-EA7E3804AE84}</a:tableStyleId>
              </a:tblPr>
              <a:tblGrid>
                <a:gridCol w="1617900"/>
                <a:gridCol w="1617900"/>
                <a:gridCol w="1617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Earth</a:t>
                      </a:r>
                      <a:endParaRPr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Trappist-1e</a:t>
                      </a:r>
                      <a:endParaRPr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2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FeO</a:t>
                      </a:r>
                      <a:endParaRPr i="1">
                        <a:solidFill>
                          <a:schemeClr val="dk2"/>
                        </a:solidFill>
                        <a:latin typeface="Quintessential"/>
                        <a:ea typeface="Quintessential"/>
                        <a:cs typeface="Quintessential"/>
                        <a:sym typeface="Quintessent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8.05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>
                        <a:solidFill>
                          <a:schemeClr val="dk2"/>
                        </a:solidFill>
                        <a:latin typeface="Quintessential"/>
                        <a:ea typeface="Quintessential"/>
                        <a:cs typeface="Quintessential"/>
                        <a:sym typeface="Quintessent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45.0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52.28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2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MgO</a:t>
                      </a:r>
                      <a:endParaRPr i="1">
                        <a:solidFill>
                          <a:schemeClr val="dk2"/>
                        </a:solidFill>
                        <a:latin typeface="Quintessential"/>
                        <a:ea typeface="Quintessential"/>
                        <a:cs typeface="Quintessential"/>
                        <a:sym typeface="Quintessent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37.8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39.4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2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CaO</a:t>
                      </a:r>
                      <a:endParaRPr i="1">
                        <a:solidFill>
                          <a:schemeClr val="dk2"/>
                        </a:solidFill>
                        <a:latin typeface="Quintessential"/>
                        <a:ea typeface="Quintessential"/>
                        <a:cs typeface="Quintessential"/>
                        <a:sym typeface="Quintessent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3.55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3.84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>
                        <a:solidFill>
                          <a:schemeClr val="dk2"/>
                        </a:solidFill>
                        <a:latin typeface="Quintessential"/>
                        <a:ea typeface="Quintessential"/>
                        <a:cs typeface="Quintessential"/>
                        <a:sym typeface="Quintessent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4.45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4.49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4" title="[105,93,70,&quot;https://www.codecogs.com/eqnedit.php?latex=SiO_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425" y="2303850"/>
            <a:ext cx="416225" cy="175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 title="[105,93,70,&quot;https://www.codecogs.com/eqnedit.php?latex=Al_2O_3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713" y="3478052"/>
            <a:ext cx="491647" cy="1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2" y="121475"/>
            <a:ext cx="7515074" cy="49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Trappist-1e density = 4.883 g/cm^3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Trappist-1e's SI:  883.91 W/m^2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</a:t>
            </a:r>
            <a:r>
              <a:rPr lang="en"/>
              <a:t>4.6</a:t>
            </a:r>
            <a:r>
              <a:rPr lang="en"/>
              <a:t>% of Earth’s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150% of Mars’s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Trappist-1e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Cold, rocky planet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Composition similar to Earth’s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48189" l="0" r="38953" t="0"/>
          <a:stretch/>
        </p:blipFill>
        <p:spPr>
          <a:xfrm>
            <a:off x="1879675" y="1239388"/>
            <a:ext cx="5384652" cy="2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Rocky planets have unique composition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Planetary chemical composition → search for Earth-like planets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Trappist-1e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Took data from NASA Exoplanet Archive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Radius: ~0.9 R_Earth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Believed to be rocky due to radius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ExoPlex to calculate possible structure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 and radius → Trappist-1e’s average density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star composition → Trappist-1e’s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Molar Ratios to use ExoPlex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mass of Trappist-1e &amp; molar ratios from host star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 </a:t>
            </a:r>
            <a:r>
              <a:rPr lang="en"/>
              <a:t>      </a:t>
            </a:r>
            <a:r>
              <a:rPr lang="en"/>
              <a:t>and </a:t>
            </a:r>
            <a:r>
              <a:rPr lang="en"/>
              <a:t>        using Griffith et al. 2021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Scaled [Fe/H] = 0.0535 ± 0.08  to [Mg/Si] and [Fe/Mg]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calculated log abundance between elements and H 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= 12 + log </a:t>
            </a:r>
            <a:endParaRPr/>
          </a:p>
        </p:txBody>
      </p:sp>
      <p:pic>
        <p:nvPicPr>
          <p:cNvPr id="88" name="Google Shape;88;p16" title="[105,93,70,&quot;https://www.codecogs.com/eqnedit.php?latex=%5Cfrac%7BSi%7D%7BMg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875" y="1842725"/>
            <a:ext cx="360575" cy="4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title="[105,93,70,&quot;https://www.codecogs.com/eqnedit.php?latex=%5Cfrac%7BFe%7D%7BMg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250" y="1818825"/>
            <a:ext cx="406625" cy="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[105,93,70,&quot;https://www.codecogs.com/eqnedit.php?latex=%5Cfrac%7BX%7D%7BH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250" y="3218050"/>
            <a:ext cx="201483" cy="4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Molar Ratios to use ExoPlex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solar abundances to molar ratios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=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Division to get in terms of Mg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               = 0.7943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              = 0.8913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 title="[105,93,70,&quot;https://www.codecogs.com/eqnedit.php?latex=%5Cfrac%7BX%7D%7BH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725" y="1786687"/>
            <a:ext cx="219725" cy="5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 title="[105,93,70,&quot;https://www.codecogs.com/eqnedit.php?latex=10%5E%5Cfrac%7BX%7D%7BH%7D%20%5Cfrac%7BX_%7B%5Codot%7D%7D%7BH_%7B%5Codot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075" y="1749425"/>
            <a:ext cx="807476" cy="5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 title="[105,93,70,&quot;https://www.codecogs.com/eqnedit.php?latex=%5Cfrac%7BFe%7D%7BMg%7D%20%3D%20%5Cfrac%7B%5Cfrac%7BFe%7D%7BH%7D%7D%7B%5Cfrac%7BMg%7D%7BH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175" y="2629525"/>
            <a:ext cx="931131" cy="5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 title="[105,93,70,&quot;https://www.codecogs.com/eqnedit.php?latex=%5Cfrac%7BSi%7D%7BMg%7D%20%3D%20%5Cfrac%7B%5Cfrac%7BSi%7D%7BH%7D%7D%7B%5Cfrac%7BMg%7D%7BH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1850" y="3243800"/>
            <a:ext cx="867775" cy="5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ExoPlex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planet abundance is the same as </a:t>
            </a:r>
            <a:r>
              <a:rPr lang="en"/>
              <a:t>stellar abundance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Inputs: Mass = 0.629, Fe/Mg = 0.79, Si/Mg = 0.89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parameters to get known results for Trappist-1e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Inputs: Mass = 0.692, Fe/Mg = 0.56, Si/Mg = 0.89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of Trappist-1e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32759" t="0"/>
          <a:stretch/>
        </p:blipFill>
        <p:spPr>
          <a:xfrm>
            <a:off x="1180071" y="3769525"/>
            <a:ext cx="3391926" cy="3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 title="[105,93,70,&quot;https://www.codecogs.com/eqnedit.php?latex=a%20%3D%20%200.02925%20%5Cpm%200.012%20AU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350" y="4304713"/>
            <a:ext cx="2000250" cy="14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12" y="284500"/>
            <a:ext cx="7234974" cy="45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</a:t>
            </a:r>
            <a:r>
              <a:rPr lang="en"/>
              <a:t> Trappist-1e to Known Terrestrial Planet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and orbital distance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Plotted exoplanet archive data with Trappist-1e’s data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Trappist-1e is closer to Trappist-1 than Earth is to the Sun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slightly less dense based on our calculations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compare solar irradiation to Earth’s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Trappist-1e to Known Terrestrial Planet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Solar Irradiation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Earth SI:  1367.52800 W/m^2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Mars SI:  589.045 W/m^2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Trappist-1e's SI:  883.91 W/m^2</a:t>
            </a:r>
            <a:endParaRPr/>
          </a:p>
        </p:txBody>
      </p:sp>
      <p:pic>
        <p:nvPicPr>
          <p:cNvPr id="128" name="Google Shape;128;p21" title="[105,93,70,&quot;https://www.codecogs.com/eqnedit.php?latex=%20SI%20%3D%20%5Cfrac%7BL%7D%7B4%20%5Cpi%20a%5E2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900" y="1657675"/>
            <a:ext cx="803176" cy="3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