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3" r:id="rId5"/>
    <p:sldId id="266" r:id="rId6"/>
    <p:sldId id="259" r:id="rId7"/>
    <p:sldId id="261" r:id="rId8"/>
    <p:sldId id="260" r:id="rId9"/>
    <p:sldId id="262"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4E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110" d="100"/>
          <a:sy n="110" d="100"/>
        </p:scale>
        <p:origin x="34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68F70E2-3A2B-4047-BDB3-A026D312DBEE}" type="datetimeFigureOut">
              <a:rPr lang="en-GB" smtClean="0"/>
              <a:t>20/09/2017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540BBA-36E7-4484-8D56-8B9579C4FC71}" type="slidenum">
              <a:rPr lang="en-GB" smtClean="0"/>
              <a:t>‹#›</a:t>
            </a:fld>
            <a:endParaRPr lang="en-GB"/>
          </a:p>
        </p:txBody>
      </p:sp>
    </p:spTree>
    <p:extLst>
      <p:ext uri="{BB962C8B-B14F-4D97-AF65-F5344CB8AC3E}">
        <p14:creationId xmlns:p14="http://schemas.microsoft.com/office/powerpoint/2010/main" val="3406669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68F70E2-3A2B-4047-BDB3-A026D312DBEE}" type="datetimeFigureOut">
              <a:rPr lang="en-GB" smtClean="0"/>
              <a:t>20/09/2017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540BBA-36E7-4484-8D56-8B9579C4FC71}" type="slidenum">
              <a:rPr lang="en-GB" smtClean="0"/>
              <a:t>‹#›</a:t>
            </a:fld>
            <a:endParaRPr lang="en-GB"/>
          </a:p>
        </p:txBody>
      </p:sp>
    </p:spTree>
    <p:extLst>
      <p:ext uri="{BB962C8B-B14F-4D97-AF65-F5344CB8AC3E}">
        <p14:creationId xmlns:p14="http://schemas.microsoft.com/office/powerpoint/2010/main" val="86898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68F70E2-3A2B-4047-BDB3-A026D312DBEE}" type="datetimeFigureOut">
              <a:rPr lang="en-GB" smtClean="0"/>
              <a:t>20/09/2017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540BBA-36E7-4484-8D56-8B9579C4FC71}" type="slidenum">
              <a:rPr lang="en-GB" smtClean="0"/>
              <a:t>‹#›</a:t>
            </a:fld>
            <a:endParaRPr lang="en-GB"/>
          </a:p>
        </p:txBody>
      </p:sp>
    </p:spTree>
    <p:extLst>
      <p:ext uri="{BB962C8B-B14F-4D97-AF65-F5344CB8AC3E}">
        <p14:creationId xmlns:p14="http://schemas.microsoft.com/office/powerpoint/2010/main" val="3656511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68F70E2-3A2B-4047-BDB3-A026D312DBEE}" type="datetimeFigureOut">
              <a:rPr lang="en-GB" smtClean="0"/>
              <a:t>20/09/2017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540BBA-36E7-4484-8D56-8B9579C4FC71}" type="slidenum">
              <a:rPr lang="en-GB" smtClean="0"/>
              <a:t>‹#›</a:t>
            </a:fld>
            <a:endParaRPr lang="en-GB"/>
          </a:p>
        </p:txBody>
      </p:sp>
    </p:spTree>
    <p:extLst>
      <p:ext uri="{BB962C8B-B14F-4D97-AF65-F5344CB8AC3E}">
        <p14:creationId xmlns:p14="http://schemas.microsoft.com/office/powerpoint/2010/main" val="2632403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8F70E2-3A2B-4047-BDB3-A026D312DBEE}" type="datetimeFigureOut">
              <a:rPr lang="en-GB" smtClean="0"/>
              <a:t>20/09/2017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540BBA-36E7-4484-8D56-8B9579C4FC71}" type="slidenum">
              <a:rPr lang="en-GB" smtClean="0"/>
              <a:t>‹#›</a:t>
            </a:fld>
            <a:endParaRPr lang="en-GB"/>
          </a:p>
        </p:txBody>
      </p:sp>
    </p:spTree>
    <p:extLst>
      <p:ext uri="{BB962C8B-B14F-4D97-AF65-F5344CB8AC3E}">
        <p14:creationId xmlns:p14="http://schemas.microsoft.com/office/powerpoint/2010/main" val="1625362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68F70E2-3A2B-4047-BDB3-A026D312DBEE}" type="datetimeFigureOut">
              <a:rPr lang="en-GB" smtClean="0"/>
              <a:t>20/09/2017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540BBA-36E7-4484-8D56-8B9579C4FC71}" type="slidenum">
              <a:rPr lang="en-GB" smtClean="0"/>
              <a:t>‹#›</a:t>
            </a:fld>
            <a:endParaRPr lang="en-GB"/>
          </a:p>
        </p:txBody>
      </p:sp>
    </p:spTree>
    <p:extLst>
      <p:ext uri="{BB962C8B-B14F-4D97-AF65-F5344CB8AC3E}">
        <p14:creationId xmlns:p14="http://schemas.microsoft.com/office/powerpoint/2010/main" val="2972605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68F70E2-3A2B-4047-BDB3-A026D312DBEE}" type="datetimeFigureOut">
              <a:rPr lang="en-GB" smtClean="0"/>
              <a:t>20/09/2017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1540BBA-36E7-4484-8D56-8B9579C4FC71}" type="slidenum">
              <a:rPr lang="en-GB" smtClean="0"/>
              <a:t>‹#›</a:t>
            </a:fld>
            <a:endParaRPr lang="en-GB"/>
          </a:p>
        </p:txBody>
      </p:sp>
    </p:spTree>
    <p:extLst>
      <p:ext uri="{BB962C8B-B14F-4D97-AF65-F5344CB8AC3E}">
        <p14:creationId xmlns:p14="http://schemas.microsoft.com/office/powerpoint/2010/main" val="3000830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68F70E2-3A2B-4047-BDB3-A026D312DBEE}" type="datetimeFigureOut">
              <a:rPr lang="en-GB" smtClean="0"/>
              <a:t>20/09/2017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1540BBA-36E7-4484-8D56-8B9579C4FC71}" type="slidenum">
              <a:rPr lang="en-GB" smtClean="0"/>
              <a:t>‹#›</a:t>
            </a:fld>
            <a:endParaRPr lang="en-GB"/>
          </a:p>
        </p:txBody>
      </p:sp>
    </p:spTree>
    <p:extLst>
      <p:ext uri="{BB962C8B-B14F-4D97-AF65-F5344CB8AC3E}">
        <p14:creationId xmlns:p14="http://schemas.microsoft.com/office/powerpoint/2010/main" val="169984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8F70E2-3A2B-4047-BDB3-A026D312DBEE}" type="datetimeFigureOut">
              <a:rPr lang="en-GB" smtClean="0"/>
              <a:t>20/09/2017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1540BBA-36E7-4484-8D56-8B9579C4FC71}" type="slidenum">
              <a:rPr lang="en-GB" smtClean="0"/>
              <a:t>‹#›</a:t>
            </a:fld>
            <a:endParaRPr lang="en-GB"/>
          </a:p>
        </p:txBody>
      </p:sp>
    </p:spTree>
    <p:extLst>
      <p:ext uri="{BB962C8B-B14F-4D97-AF65-F5344CB8AC3E}">
        <p14:creationId xmlns:p14="http://schemas.microsoft.com/office/powerpoint/2010/main" val="408794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8F70E2-3A2B-4047-BDB3-A026D312DBEE}" type="datetimeFigureOut">
              <a:rPr lang="en-GB" smtClean="0"/>
              <a:t>20/09/2017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540BBA-36E7-4484-8D56-8B9579C4FC71}" type="slidenum">
              <a:rPr lang="en-GB" smtClean="0"/>
              <a:t>‹#›</a:t>
            </a:fld>
            <a:endParaRPr lang="en-GB"/>
          </a:p>
        </p:txBody>
      </p:sp>
    </p:spTree>
    <p:extLst>
      <p:ext uri="{BB962C8B-B14F-4D97-AF65-F5344CB8AC3E}">
        <p14:creationId xmlns:p14="http://schemas.microsoft.com/office/powerpoint/2010/main" val="150313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8F70E2-3A2B-4047-BDB3-A026D312DBEE}" type="datetimeFigureOut">
              <a:rPr lang="en-GB" smtClean="0"/>
              <a:t>20/09/2017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540BBA-36E7-4484-8D56-8B9579C4FC71}" type="slidenum">
              <a:rPr lang="en-GB" smtClean="0"/>
              <a:t>‹#›</a:t>
            </a:fld>
            <a:endParaRPr lang="en-GB"/>
          </a:p>
        </p:txBody>
      </p:sp>
    </p:spTree>
    <p:extLst>
      <p:ext uri="{BB962C8B-B14F-4D97-AF65-F5344CB8AC3E}">
        <p14:creationId xmlns:p14="http://schemas.microsoft.com/office/powerpoint/2010/main" val="3572007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8F70E2-3A2B-4047-BDB3-A026D312DBEE}" type="datetimeFigureOut">
              <a:rPr lang="en-GB" smtClean="0"/>
              <a:t>20/09/2017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540BBA-36E7-4484-8D56-8B9579C4FC71}" type="slidenum">
              <a:rPr lang="en-GB" smtClean="0"/>
              <a:t>‹#›</a:t>
            </a:fld>
            <a:endParaRPr lang="en-GB"/>
          </a:p>
        </p:txBody>
      </p:sp>
    </p:spTree>
    <p:extLst>
      <p:ext uri="{BB962C8B-B14F-4D97-AF65-F5344CB8AC3E}">
        <p14:creationId xmlns:p14="http://schemas.microsoft.com/office/powerpoint/2010/main" val="3430768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erraform.io/download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323994"/>
            <a:ext cx="12192000" cy="4210012"/>
          </a:xfrm>
          <a:prstGeom prst="rect">
            <a:avLst/>
          </a:prstGeom>
        </p:spPr>
      </p:pic>
    </p:spTree>
    <p:extLst>
      <p:ext uri="{BB962C8B-B14F-4D97-AF65-F5344CB8AC3E}">
        <p14:creationId xmlns:p14="http://schemas.microsoft.com/office/powerpoint/2010/main" val="2264984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1999" cy="835571"/>
          </a:xfrm>
          <a:prstGeom prst="rect">
            <a:avLst/>
          </a:prstGeom>
          <a:solidFill>
            <a:srgbClr val="5C4E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0" y="228994"/>
            <a:ext cx="11561379" cy="461665"/>
          </a:xfrm>
          <a:prstGeom prst="rect">
            <a:avLst/>
          </a:prstGeom>
          <a:noFill/>
        </p:spPr>
        <p:txBody>
          <a:bodyPr wrap="square" rtlCol="0">
            <a:spAutoFit/>
          </a:bodyPr>
          <a:lstStyle/>
          <a:p>
            <a:pPr algn="ctr"/>
            <a:r>
              <a:rPr lang="en-GB" sz="2400" dirty="0">
                <a:latin typeface="Helvetica" panose="020B0604020202020204" pitchFamily="34" charset="0"/>
                <a:cs typeface="Helvetica" panose="020B0604020202020204" pitchFamily="34" charset="0"/>
              </a:rPr>
              <a:t>Workspaces are your friend</a:t>
            </a:r>
          </a:p>
        </p:txBody>
      </p:sp>
      <p:sp>
        <p:nvSpPr>
          <p:cNvPr id="2" name="TextBox 1"/>
          <p:cNvSpPr txBox="1"/>
          <p:nvPr/>
        </p:nvSpPr>
        <p:spPr>
          <a:xfrm>
            <a:off x="1749828" y="2165466"/>
            <a:ext cx="5939511" cy="1200329"/>
          </a:xfrm>
          <a:prstGeom prst="rect">
            <a:avLst/>
          </a:prstGeom>
          <a:noFill/>
        </p:spPr>
        <p:txBody>
          <a:bodyPr wrap="none" rtlCol="0">
            <a:spAutoFit/>
          </a:bodyPr>
          <a:lstStyle/>
          <a:p>
            <a:pPr marL="285750" indent="-285750">
              <a:buFont typeface="Arial" panose="020B0604020202020204" pitchFamily="34" charset="0"/>
              <a:buChar char="•"/>
            </a:pPr>
            <a:r>
              <a:rPr lang="en-GB" b="1" dirty="0"/>
              <a:t>list</a:t>
            </a:r>
            <a:r>
              <a:rPr lang="en-GB" dirty="0"/>
              <a:t>		</a:t>
            </a:r>
            <a:r>
              <a:rPr lang="en-GB" i="1" dirty="0"/>
              <a:t>List all existing workspaces</a:t>
            </a:r>
          </a:p>
          <a:p>
            <a:pPr marL="285750" indent="-285750">
              <a:buFont typeface="Arial" panose="020B0604020202020204" pitchFamily="34" charset="0"/>
              <a:buChar char="•"/>
            </a:pPr>
            <a:r>
              <a:rPr lang="en-GB" b="1" dirty="0"/>
              <a:t>select</a:t>
            </a:r>
            <a:r>
              <a:rPr lang="en-GB" dirty="0"/>
              <a:t>		</a:t>
            </a:r>
            <a:r>
              <a:rPr lang="en-GB" i="1" dirty="0"/>
              <a:t>Select a workspace</a:t>
            </a:r>
          </a:p>
          <a:p>
            <a:pPr marL="285750" indent="-285750">
              <a:buFont typeface="Arial" panose="020B0604020202020204" pitchFamily="34" charset="0"/>
              <a:buChar char="•"/>
            </a:pPr>
            <a:r>
              <a:rPr lang="en-GB" b="1" dirty="0"/>
              <a:t>new	</a:t>
            </a:r>
            <a:r>
              <a:rPr lang="en-GB" dirty="0"/>
              <a:t>	</a:t>
            </a:r>
            <a:r>
              <a:rPr lang="en-GB" i="1" dirty="0"/>
              <a:t>Create a new workspace</a:t>
            </a:r>
          </a:p>
          <a:p>
            <a:pPr marL="285750" indent="-285750">
              <a:buFont typeface="Arial" panose="020B0604020202020204" pitchFamily="34" charset="0"/>
              <a:buChar char="•"/>
            </a:pPr>
            <a:r>
              <a:rPr lang="en-GB" b="1" dirty="0"/>
              <a:t>delete</a:t>
            </a:r>
            <a:r>
              <a:rPr lang="en-GB" b="1" i="1" dirty="0"/>
              <a:t> </a:t>
            </a:r>
            <a:r>
              <a:rPr lang="en-GB" i="1" dirty="0"/>
              <a:t>	Destroy Terraform-managed </a:t>
            </a:r>
            <a:r>
              <a:rPr lang="en-GB" i="1" dirty="0" err="1"/>
              <a:t>infrastucture</a:t>
            </a:r>
            <a:endParaRPr lang="en-GB" i="1" dirty="0"/>
          </a:p>
        </p:txBody>
      </p:sp>
    </p:spTree>
    <p:extLst>
      <p:ext uri="{BB962C8B-B14F-4D97-AF65-F5344CB8AC3E}">
        <p14:creationId xmlns:p14="http://schemas.microsoft.com/office/powerpoint/2010/main" val="29191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1999" cy="835571"/>
          </a:xfrm>
          <a:prstGeom prst="rect">
            <a:avLst/>
          </a:prstGeom>
          <a:solidFill>
            <a:srgbClr val="5C4E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0" y="228994"/>
            <a:ext cx="11561379" cy="461665"/>
          </a:xfrm>
          <a:prstGeom prst="rect">
            <a:avLst/>
          </a:prstGeom>
          <a:noFill/>
        </p:spPr>
        <p:txBody>
          <a:bodyPr wrap="square" rtlCol="0">
            <a:spAutoFit/>
          </a:bodyPr>
          <a:lstStyle/>
          <a:p>
            <a:pPr algn="ctr"/>
            <a:r>
              <a:rPr lang="en-GB" sz="2400" dirty="0">
                <a:latin typeface="Helvetica" panose="020B0604020202020204" pitchFamily="34" charset="0"/>
                <a:cs typeface="Helvetica" panose="020B0604020202020204" pitchFamily="34" charset="0"/>
              </a:rPr>
              <a:t>Locals are also your friend</a:t>
            </a:r>
          </a:p>
        </p:txBody>
      </p:sp>
      <p:pic>
        <p:nvPicPr>
          <p:cNvPr id="3" name="Picture 2"/>
          <p:cNvPicPr>
            <a:picLocks noChangeAspect="1"/>
          </p:cNvPicPr>
          <p:nvPr/>
        </p:nvPicPr>
        <p:blipFill>
          <a:blip r:embed="rId2"/>
          <a:stretch>
            <a:fillRect/>
          </a:stretch>
        </p:blipFill>
        <p:spPr>
          <a:xfrm>
            <a:off x="2270845" y="2629593"/>
            <a:ext cx="6486525" cy="619125"/>
          </a:xfrm>
          <a:prstGeom prst="rect">
            <a:avLst/>
          </a:prstGeom>
        </p:spPr>
      </p:pic>
      <p:pic>
        <p:nvPicPr>
          <p:cNvPr id="5" name="Picture 4"/>
          <p:cNvPicPr>
            <a:picLocks noChangeAspect="1"/>
          </p:cNvPicPr>
          <p:nvPr/>
        </p:nvPicPr>
        <p:blipFill>
          <a:blip r:embed="rId3"/>
          <a:stretch>
            <a:fillRect/>
          </a:stretch>
        </p:blipFill>
        <p:spPr>
          <a:xfrm>
            <a:off x="3263004" y="4987204"/>
            <a:ext cx="3305175" cy="790575"/>
          </a:xfrm>
          <a:prstGeom prst="rect">
            <a:avLst/>
          </a:prstGeom>
        </p:spPr>
      </p:pic>
      <p:sp>
        <p:nvSpPr>
          <p:cNvPr id="7" name="Rectangle 6"/>
          <p:cNvSpPr/>
          <p:nvPr/>
        </p:nvSpPr>
        <p:spPr>
          <a:xfrm>
            <a:off x="1161011" y="1483026"/>
            <a:ext cx="9475124" cy="646331"/>
          </a:xfrm>
          <a:prstGeom prst="rect">
            <a:avLst/>
          </a:prstGeom>
        </p:spPr>
        <p:txBody>
          <a:bodyPr wrap="square">
            <a:spAutoFit/>
          </a:bodyPr>
          <a:lstStyle/>
          <a:p>
            <a:r>
              <a:rPr lang="en-GB" dirty="0">
                <a:solidFill>
                  <a:srgbClr val="555555"/>
                </a:solidFill>
                <a:latin typeface="Open Sans"/>
              </a:rPr>
              <a:t>Local values assign a name to an expression, that can then be used multiple times within a module.</a:t>
            </a:r>
            <a:endParaRPr lang="en-GB" dirty="0"/>
          </a:p>
        </p:txBody>
      </p:sp>
    </p:spTree>
    <p:extLst>
      <p:ext uri="{BB962C8B-B14F-4D97-AF65-F5344CB8AC3E}">
        <p14:creationId xmlns:p14="http://schemas.microsoft.com/office/powerpoint/2010/main" val="4199643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1999" cy="835571"/>
          </a:xfrm>
          <a:prstGeom prst="rect">
            <a:avLst/>
          </a:prstGeom>
          <a:solidFill>
            <a:srgbClr val="5C4E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152401" y="186953"/>
            <a:ext cx="11561379" cy="461665"/>
          </a:xfrm>
          <a:prstGeom prst="rect">
            <a:avLst/>
          </a:prstGeom>
          <a:noFill/>
        </p:spPr>
        <p:txBody>
          <a:bodyPr wrap="square" rtlCol="0">
            <a:spAutoFit/>
          </a:bodyPr>
          <a:lstStyle/>
          <a:p>
            <a:pPr algn="ctr"/>
            <a:r>
              <a:rPr lang="en-GB" sz="2400" dirty="0">
                <a:latin typeface="Helvetica" panose="020B0604020202020204" pitchFamily="34" charset="0"/>
                <a:cs typeface="Helvetica" panose="020B0604020202020204" pitchFamily="34" charset="0"/>
              </a:rPr>
              <a:t>Terraform</a:t>
            </a:r>
          </a:p>
        </p:txBody>
      </p:sp>
      <p:sp>
        <p:nvSpPr>
          <p:cNvPr id="2" name="Rectangle 1"/>
          <p:cNvSpPr/>
          <p:nvPr/>
        </p:nvSpPr>
        <p:spPr>
          <a:xfrm>
            <a:off x="735725" y="1557930"/>
            <a:ext cx="11251324" cy="2031325"/>
          </a:xfrm>
          <a:prstGeom prst="rect">
            <a:avLst/>
          </a:prstGeom>
        </p:spPr>
        <p:txBody>
          <a:bodyPr wrap="square">
            <a:spAutoFit/>
          </a:bodyPr>
          <a:lstStyle/>
          <a:p>
            <a:r>
              <a:rPr lang="en-GB" dirty="0">
                <a:solidFill>
                  <a:srgbClr val="555555"/>
                </a:solidFill>
                <a:latin typeface="Open Sans"/>
              </a:rPr>
              <a:t>“Terraform is a tool for building, changing, and versioning infrastructure safely and efficiently. Terraform can manage existing and popular service providers as well as custom in-house solutions.</a:t>
            </a:r>
          </a:p>
          <a:p>
            <a:endParaRPr lang="en-GB" dirty="0">
              <a:solidFill>
                <a:srgbClr val="555555"/>
              </a:solidFill>
              <a:latin typeface="Open Sans"/>
            </a:endParaRPr>
          </a:p>
          <a:p>
            <a:r>
              <a:rPr lang="en-GB" dirty="0">
                <a:solidFill>
                  <a:srgbClr val="555555"/>
                </a:solidFill>
                <a:latin typeface="Open Sans"/>
              </a:rPr>
              <a:t>Configuration files describe to Terraform the components needed to run a single application or your entire </a:t>
            </a:r>
            <a:r>
              <a:rPr lang="en-GB" dirty="0" err="1">
                <a:solidFill>
                  <a:srgbClr val="555555"/>
                </a:solidFill>
                <a:latin typeface="Open Sans"/>
              </a:rPr>
              <a:t>datacenter</a:t>
            </a:r>
            <a:r>
              <a:rPr lang="en-GB" dirty="0">
                <a:solidFill>
                  <a:srgbClr val="555555"/>
                </a:solidFill>
                <a:latin typeface="Open Sans"/>
              </a:rPr>
              <a:t>. Terraform generates an execution plan describing what it will do to reach the desired state, and then executes it to build the described infrastructure. As the configuration changes, Terraform is able to determine what changed and create incremental execution plans which can be applied.”</a:t>
            </a:r>
            <a:endParaRPr lang="en-GB" b="0" i="0" dirty="0">
              <a:solidFill>
                <a:srgbClr val="555555"/>
              </a:solidFill>
              <a:effectLst/>
              <a:latin typeface="Open Sans"/>
            </a:endParaRPr>
          </a:p>
        </p:txBody>
      </p:sp>
      <p:sp>
        <p:nvSpPr>
          <p:cNvPr id="3" name="Rectangle 2"/>
          <p:cNvSpPr/>
          <p:nvPr/>
        </p:nvSpPr>
        <p:spPr>
          <a:xfrm>
            <a:off x="735725" y="3664748"/>
            <a:ext cx="4208588" cy="369332"/>
          </a:xfrm>
          <a:prstGeom prst="rect">
            <a:avLst/>
          </a:prstGeom>
        </p:spPr>
        <p:txBody>
          <a:bodyPr wrap="none">
            <a:spAutoFit/>
          </a:bodyPr>
          <a:lstStyle/>
          <a:p>
            <a:r>
              <a:rPr lang="en-GB" i="1" dirty="0"/>
              <a:t>https://www.terraform.io/intro/index.html</a:t>
            </a:r>
          </a:p>
        </p:txBody>
      </p:sp>
    </p:spTree>
    <p:extLst>
      <p:ext uri="{BB962C8B-B14F-4D97-AF65-F5344CB8AC3E}">
        <p14:creationId xmlns:p14="http://schemas.microsoft.com/office/powerpoint/2010/main" val="3003093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1999" cy="835571"/>
          </a:xfrm>
          <a:prstGeom prst="rect">
            <a:avLst/>
          </a:prstGeom>
          <a:solidFill>
            <a:srgbClr val="5C4E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392"/>
            <a:ext cx="12192000" cy="4614672"/>
          </a:xfrm>
          <a:prstGeom prst="rect">
            <a:avLst/>
          </a:prstGeom>
        </p:spPr>
      </p:pic>
      <p:sp>
        <p:nvSpPr>
          <p:cNvPr id="6" name="TextBox 5"/>
          <p:cNvSpPr txBox="1"/>
          <p:nvPr/>
        </p:nvSpPr>
        <p:spPr>
          <a:xfrm>
            <a:off x="315309" y="186953"/>
            <a:ext cx="11561379" cy="461665"/>
          </a:xfrm>
          <a:prstGeom prst="rect">
            <a:avLst/>
          </a:prstGeom>
          <a:noFill/>
        </p:spPr>
        <p:txBody>
          <a:bodyPr wrap="square" rtlCol="0">
            <a:spAutoFit/>
          </a:bodyPr>
          <a:lstStyle/>
          <a:p>
            <a:pPr algn="ctr"/>
            <a:r>
              <a:rPr lang="en-GB" sz="2400" dirty="0">
                <a:latin typeface="Helvetica" panose="020B0604020202020204" pitchFamily="34" charset="0"/>
                <a:cs typeface="Helvetica" panose="020B0604020202020204" pitchFamily="34" charset="0"/>
              </a:rPr>
              <a:t>Infrastructure as Code – Tools comparison</a:t>
            </a:r>
          </a:p>
        </p:txBody>
      </p:sp>
      <p:sp>
        <p:nvSpPr>
          <p:cNvPr id="7" name="Rectangle 6"/>
          <p:cNvSpPr/>
          <p:nvPr/>
        </p:nvSpPr>
        <p:spPr>
          <a:xfrm>
            <a:off x="120868" y="6159090"/>
            <a:ext cx="11692759" cy="369332"/>
          </a:xfrm>
          <a:prstGeom prst="rect">
            <a:avLst/>
          </a:prstGeom>
        </p:spPr>
        <p:txBody>
          <a:bodyPr wrap="square">
            <a:spAutoFit/>
          </a:bodyPr>
          <a:lstStyle/>
          <a:p>
            <a:r>
              <a:rPr lang="en-GB" i="1" dirty="0"/>
              <a:t>https://blog.gruntwork.io/why-we-use-terraform-and-not-chef-puppet-ansible-saltstack-or-cloudformation-7989dad2865c</a:t>
            </a:r>
          </a:p>
        </p:txBody>
      </p:sp>
    </p:spTree>
    <p:extLst>
      <p:ext uri="{BB962C8B-B14F-4D97-AF65-F5344CB8AC3E}">
        <p14:creationId xmlns:p14="http://schemas.microsoft.com/office/powerpoint/2010/main" val="2712483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1999" cy="835571"/>
          </a:xfrm>
          <a:prstGeom prst="rect">
            <a:avLst/>
          </a:prstGeom>
          <a:solidFill>
            <a:srgbClr val="5C4E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315309" y="186953"/>
            <a:ext cx="11561379" cy="461665"/>
          </a:xfrm>
          <a:prstGeom prst="rect">
            <a:avLst/>
          </a:prstGeom>
          <a:noFill/>
        </p:spPr>
        <p:txBody>
          <a:bodyPr wrap="square" rtlCol="0">
            <a:spAutoFit/>
          </a:bodyPr>
          <a:lstStyle/>
          <a:p>
            <a:pPr algn="ctr"/>
            <a:r>
              <a:rPr lang="en-GB" sz="2400" dirty="0">
                <a:latin typeface="Helvetica" panose="020B0604020202020204" pitchFamily="34" charset="0"/>
                <a:cs typeface="Helvetica" panose="020B0604020202020204" pitchFamily="34" charset="0"/>
              </a:rPr>
              <a:t>Orchestration vs Config Management</a:t>
            </a:r>
          </a:p>
        </p:txBody>
      </p:sp>
      <p:sp>
        <p:nvSpPr>
          <p:cNvPr id="2" name="TextBox 1"/>
          <p:cNvSpPr txBox="1"/>
          <p:nvPr/>
        </p:nvSpPr>
        <p:spPr>
          <a:xfrm>
            <a:off x="1040524" y="1403131"/>
            <a:ext cx="9769149" cy="923330"/>
          </a:xfrm>
          <a:prstGeom prst="rect">
            <a:avLst/>
          </a:prstGeom>
          <a:noFill/>
        </p:spPr>
        <p:txBody>
          <a:bodyPr wrap="none" rtlCol="0">
            <a:spAutoFit/>
          </a:bodyPr>
          <a:lstStyle/>
          <a:p>
            <a:r>
              <a:rPr lang="en-GB" b="1" dirty="0"/>
              <a:t>Good Uses for Configuration Management Tools</a:t>
            </a:r>
          </a:p>
          <a:p>
            <a:pPr marL="285750" indent="-285750">
              <a:buFont typeface="Arial" panose="020B0604020202020204" pitchFamily="34" charset="0"/>
              <a:buChar char="•"/>
            </a:pPr>
            <a:r>
              <a:rPr lang="en-GB" dirty="0"/>
              <a:t>Install and manage software on exiting servers/infrastructure</a:t>
            </a:r>
          </a:p>
          <a:p>
            <a:pPr marL="285750" indent="-285750">
              <a:buFont typeface="Arial" panose="020B0604020202020204" pitchFamily="34" charset="0"/>
              <a:buChar char="•"/>
            </a:pPr>
            <a:r>
              <a:rPr lang="en-GB" dirty="0"/>
              <a:t>Repeatable tasks (Windows Updates, Deploying software, copying files, updating </a:t>
            </a:r>
            <a:r>
              <a:rPr lang="en-GB" dirty="0" err="1"/>
              <a:t>Env</a:t>
            </a:r>
            <a:r>
              <a:rPr lang="en-GB" dirty="0"/>
              <a:t> variables, </a:t>
            </a:r>
            <a:r>
              <a:rPr lang="en-GB" dirty="0" err="1"/>
              <a:t>etc</a:t>
            </a:r>
            <a:r>
              <a:rPr lang="en-GB" dirty="0"/>
              <a:t>)</a:t>
            </a:r>
          </a:p>
        </p:txBody>
      </p:sp>
      <p:sp>
        <p:nvSpPr>
          <p:cNvPr id="3" name="TextBox 2"/>
          <p:cNvSpPr txBox="1"/>
          <p:nvPr/>
        </p:nvSpPr>
        <p:spPr>
          <a:xfrm>
            <a:off x="1040524" y="3175079"/>
            <a:ext cx="4930965" cy="646331"/>
          </a:xfrm>
          <a:prstGeom prst="rect">
            <a:avLst/>
          </a:prstGeom>
          <a:noFill/>
        </p:spPr>
        <p:txBody>
          <a:bodyPr wrap="none" rtlCol="0">
            <a:spAutoFit/>
          </a:bodyPr>
          <a:lstStyle/>
          <a:p>
            <a:r>
              <a:rPr lang="en-GB" b="1" dirty="0"/>
              <a:t>Good uses for Orchestration Tools</a:t>
            </a:r>
          </a:p>
          <a:p>
            <a:pPr marL="285750" indent="-285750">
              <a:buFont typeface="Arial" panose="020B0604020202020204" pitchFamily="34" charset="0"/>
              <a:buChar char="•"/>
            </a:pPr>
            <a:r>
              <a:rPr lang="en-GB" dirty="0"/>
              <a:t>Create, modify, provision servers/Infrastructure</a:t>
            </a:r>
          </a:p>
        </p:txBody>
      </p:sp>
    </p:spTree>
    <p:extLst>
      <p:ext uri="{BB962C8B-B14F-4D97-AF65-F5344CB8AC3E}">
        <p14:creationId xmlns:p14="http://schemas.microsoft.com/office/powerpoint/2010/main" val="422306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1999" cy="835571"/>
          </a:xfrm>
          <a:prstGeom prst="rect">
            <a:avLst/>
          </a:prstGeom>
          <a:solidFill>
            <a:srgbClr val="5C4E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0" y="228994"/>
            <a:ext cx="11561379" cy="461665"/>
          </a:xfrm>
          <a:prstGeom prst="rect">
            <a:avLst/>
          </a:prstGeom>
          <a:noFill/>
        </p:spPr>
        <p:txBody>
          <a:bodyPr wrap="square" rtlCol="0">
            <a:spAutoFit/>
          </a:bodyPr>
          <a:lstStyle/>
          <a:p>
            <a:pPr algn="ctr"/>
            <a:r>
              <a:rPr lang="en-GB" sz="2400" dirty="0">
                <a:latin typeface="Helvetica" panose="020B0604020202020204" pitchFamily="34" charset="0"/>
                <a:cs typeface="Helvetica" panose="020B0604020202020204" pitchFamily="34" charset="0"/>
              </a:rPr>
              <a:t>Getting started with Terraform</a:t>
            </a:r>
          </a:p>
        </p:txBody>
      </p:sp>
      <p:sp>
        <p:nvSpPr>
          <p:cNvPr id="7" name="Rectangle 6"/>
          <p:cNvSpPr/>
          <p:nvPr/>
        </p:nvSpPr>
        <p:spPr>
          <a:xfrm>
            <a:off x="1161011" y="1483026"/>
            <a:ext cx="9475124" cy="923330"/>
          </a:xfrm>
          <a:prstGeom prst="rect">
            <a:avLst/>
          </a:prstGeom>
        </p:spPr>
        <p:txBody>
          <a:bodyPr wrap="square">
            <a:spAutoFit/>
          </a:bodyPr>
          <a:lstStyle/>
          <a:p>
            <a:pPr marL="342900" indent="-342900">
              <a:buFont typeface="+mj-lt"/>
              <a:buAutoNum type="arabicPeriod"/>
            </a:pPr>
            <a:r>
              <a:rPr lang="en-GB" dirty="0">
                <a:solidFill>
                  <a:srgbClr val="555555"/>
                </a:solidFill>
                <a:latin typeface="Open Sans"/>
              </a:rPr>
              <a:t>Download =&gt; </a:t>
            </a:r>
            <a:r>
              <a:rPr lang="en-GB" dirty="0">
                <a:solidFill>
                  <a:srgbClr val="555555"/>
                </a:solidFill>
                <a:latin typeface="Open Sans"/>
                <a:hlinkClick r:id="rId2"/>
              </a:rPr>
              <a:t>https://www.terraform.io/downloads.html</a:t>
            </a:r>
            <a:endParaRPr lang="en-GB" dirty="0">
              <a:solidFill>
                <a:srgbClr val="555555"/>
              </a:solidFill>
              <a:latin typeface="Open Sans"/>
            </a:endParaRPr>
          </a:p>
          <a:p>
            <a:pPr marL="342900" indent="-342900">
              <a:buFont typeface="+mj-lt"/>
              <a:buAutoNum type="arabicPeriod"/>
            </a:pPr>
            <a:r>
              <a:rPr lang="en-GB" dirty="0">
                <a:solidFill>
                  <a:srgbClr val="555555"/>
                </a:solidFill>
                <a:latin typeface="Open Sans"/>
              </a:rPr>
              <a:t>Add executable to system path</a:t>
            </a:r>
          </a:p>
          <a:p>
            <a:pPr marL="342900" indent="-342900">
              <a:buFont typeface="+mj-lt"/>
              <a:buAutoNum type="arabicPeriod"/>
            </a:pPr>
            <a:r>
              <a:rPr lang="en-GB">
                <a:solidFill>
                  <a:srgbClr val="555555"/>
                </a:solidFill>
                <a:latin typeface="Open Sans"/>
              </a:rPr>
              <a:t>Reboot</a:t>
            </a:r>
            <a:endParaRPr lang="en-GB" dirty="0">
              <a:solidFill>
                <a:srgbClr val="555555"/>
              </a:solidFill>
              <a:latin typeface="Open Sans"/>
            </a:endParaRPr>
          </a:p>
        </p:txBody>
      </p:sp>
      <p:pic>
        <p:nvPicPr>
          <p:cNvPr id="2" name="Picture 1"/>
          <p:cNvPicPr>
            <a:picLocks noChangeAspect="1"/>
          </p:cNvPicPr>
          <p:nvPr/>
        </p:nvPicPr>
        <p:blipFill>
          <a:blip r:embed="rId3"/>
          <a:stretch>
            <a:fillRect/>
          </a:stretch>
        </p:blipFill>
        <p:spPr>
          <a:xfrm>
            <a:off x="3407180" y="3037250"/>
            <a:ext cx="4635385" cy="3644002"/>
          </a:xfrm>
          <a:prstGeom prst="rect">
            <a:avLst/>
          </a:prstGeom>
        </p:spPr>
      </p:pic>
    </p:spTree>
    <p:extLst>
      <p:ext uri="{BB962C8B-B14F-4D97-AF65-F5344CB8AC3E}">
        <p14:creationId xmlns:p14="http://schemas.microsoft.com/office/powerpoint/2010/main" val="1369144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1999" cy="835571"/>
          </a:xfrm>
          <a:prstGeom prst="rect">
            <a:avLst/>
          </a:prstGeom>
          <a:solidFill>
            <a:srgbClr val="5C4E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152401" y="186953"/>
            <a:ext cx="11561379" cy="461665"/>
          </a:xfrm>
          <a:prstGeom prst="rect">
            <a:avLst/>
          </a:prstGeom>
          <a:noFill/>
        </p:spPr>
        <p:txBody>
          <a:bodyPr wrap="square" rtlCol="0">
            <a:spAutoFit/>
          </a:bodyPr>
          <a:lstStyle/>
          <a:p>
            <a:pPr algn="ctr"/>
            <a:r>
              <a:rPr lang="en-GB" sz="2400" dirty="0">
                <a:latin typeface="Helvetica" panose="020B0604020202020204" pitchFamily="34" charset="0"/>
                <a:cs typeface="Helvetica" panose="020B0604020202020204" pitchFamily="34" charset="0"/>
              </a:rPr>
              <a:t>Terraform - Providers</a:t>
            </a:r>
          </a:p>
        </p:txBody>
      </p:sp>
      <p:sp>
        <p:nvSpPr>
          <p:cNvPr id="5" name="Rectangle 4"/>
          <p:cNvSpPr/>
          <p:nvPr/>
        </p:nvSpPr>
        <p:spPr>
          <a:xfrm>
            <a:off x="730469" y="1395699"/>
            <a:ext cx="10941269" cy="1200329"/>
          </a:xfrm>
          <a:prstGeom prst="rect">
            <a:avLst/>
          </a:prstGeom>
        </p:spPr>
        <p:txBody>
          <a:bodyPr wrap="square">
            <a:spAutoFit/>
          </a:bodyPr>
          <a:lstStyle/>
          <a:p>
            <a:r>
              <a:rPr lang="en-GB" dirty="0">
                <a:solidFill>
                  <a:srgbClr val="555555"/>
                </a:solidFill>
                <a:latin typeface="Open Sans"/>
              </a:rPr>
              <a:t>Terraform is agnostic to the underlying platforms by supporting providers. A provider is responsible for understanding API interactions and exposing resources. Providers generally are an IaaS (e.g. AWS, GCP, Microsoft Azure, OpenStack), PaaS (e.g. Heroku), or SaaS services (e.g. Terraform Enterprise, </a:t>
            </a:r>
            <a:r>
              <a:rPr lang="en-GB" dirty="0" err="1">
                <a:solidFill>
                  <a:srgbClr val="555555"/>
                </a:solidFill>
                <a:latin typeface="Open Sans"/>
              </a:rPr>
              <a:t>DNSimple</a:t>
            </a:r>
            <a:r>
              <a:rPr lang="en-GB" dirty="0">
                <a:solidFill>
                  <a:srgbClr val="555555"/>
                </a:solidFill>
                <a:latin typeface="Open Sans"/>
              </a:rPr>
              <a:t>, </a:t>
            </a:r>
            <a:r>
              <a:rPr lang="en-GB" dirty="0" err="1">
                <a:solidFill>
                  <a:srgbClr val="555555"/>
                </a:solidFill>
                <a:latin typeface="Open Sans"/>
              </a:rPr>
              <a:t>CloudFlare</a:t>
            </a:r>
            <a:r>
              <a:rPr lang="en-GB" dirty="0">
                <a:solidFill>
                  <a:srgbClr val="555555"/>
                </a:solidFill>
                <a:latin typeface="Open Sans"/>
              </a:rPr>
              <a:t>).</a:t>
            </a:r>
            <a:endParaRPr lang="en-GB" dirty="0"/>
          </a:p>
        </p:txBody>
      </p:sp>
      <p:sp>
        <p:nvSpPr>
          <p:cNvPr id="7" name="Rectangle 6"/>
          <p:cNvSpPr/>
          <p:nvPr/>
        </p:nvSpPr>
        <p:spPr>
          <a:xfrm>
            <a:off x="730469" y="2596028"/>
            <a:ext cx="5161093" cy="369332"/>
          </a:xfrm>
          <a:prstGeom prst="rect">
            <a:avLst/>
          </a:prstGeom>
        </p:spPr>
        <p:txBody>
          <a:bodyPr wrap="none">
            <a:spAutoFit/>
          </a:bodyPr>
          <a:lstStyle/>
          <a:p>
            <a:r>
              <a:rPr lang="en-GB" i="1" dirty="0"/>
              <a:t>https://www.terraform.io/docs/providers/index.html</a:t>
            </a:r>
          </a:p>
        </p:txBody>
      </p:sp>
      <p:pic>
        <p:nvPicPr>
          <p:cNvPr id="2" name="Picture 1"/>
          <p:cNvPicPr>
            <a:picLocks noChangeAspect="1"/>
          </p:cNvPicPr>
          <p:nvPr/>
        </p:nvPicPr>
        <p:blipFill>
          <a:blip r:embed="rId2"/>
          <a:stretch>
            <a:fillRect/>
          </a:stretch>
        </p:blipFill>
        <p:spPr>
          <a:xfrm>
            <a:off x="6285514" y="4038297"/>
            <a:ext cx="4981575" cy="1190625"/>
          </a:xfrm>
          <a:prstGeom prst="rect">
            <a:avLst/>
          </a:prstGeom>
        </p:spPr>
      </p:pic>
      <p:pic>
        <p:nvPicPr>
          <p:cNvPr id="3" name="Picture 2"/>
          <p:cNvPicPr>
            <a:picLocks noChangeAspect="1"/>
          </p:cNvPicPr>
          <p:nvPr/>
        </p:nvPicPr>
        <p:blipFill>
          <a:blip r:embed="rId3"/>
          <a:stretch>
            <a:fillRect/>
          </a:stretch>
        </p:blipFill>
        <p:spPr>
          <a:xfrm>
            <a:off x="1591752" y="4095447"/>
            <a:ext cx="3438525" cy="1133475"/>
          </a:xfrm>
          <a:prstGeom prst="rect">
            <a:avLst/>
          </a:prstGeom>
        </p:spPr>
      </p:pic>
    </p:spTree>
    <p:extLst>
      <p:ext uri="{BB962C8B-B14F-4D97-AF65-F5344CB8AC3E}">
        <p14:creationId xmlns:p14="http://schemas.microsoft.com/office/powerpoint/2010/main" val="2661466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1999" cy="835571"/>
          </a:xfrm>
          <a:prstGeom prst="rect">
            <a:avLst/>
          </a:prstGeom>
          <a:solidFill>
            <a:srgbClr val="5C4E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0" y="228994"/>
            <a:ext cx="11561379" cy="461665"/>
          </a:xfrm>
          <a:prstGeom prst="rect">
            <a:avLst/>
          </a:prstGeom>
          <a:noFill/>
        </p:spPr>
        <p:txBody>
          <a:bodyPr wrap="square" rtlCol="0">
            <a:spAutoFit/>
          </a:bodyPr>
          <a:lstStyle/>
          <a:p>
            <a:pPr algn="ctr"/>
            <a:r>
              <a:rPr lang="en-GB" sz="2400" dirty="0">
                <a:latin typeface="Helvetica" panose="020B0604020202020204" pitchFamily="34" charset="0"/>
                <a:cs typeface="Helvetica" panose="020B0604020202020204" pitchFamily="34" charset="0"/>
              </a:rPr>
              <a:t>Variables</a:t>
            </a:r>
          </a:p>
        </p:txBody>
      </p:sp>
      <p:pic>
        <p:nvPicPr>
          <p:cNvPr id="2" name="Picture 1"/>
          <p:cNvPicPr>
            <a:picLocks noChangeAspect="1"/>
          </p:cNvPicPr>
          <p:nvPr/>
        </p:nvPicPr>
        <p:blipFill>
          <a:blip r:embed="rId2"/>
          <a:stretch>
            <a:fillRect/>
          </a:stretch>
        </p:blipFill>
        <p:spPr>
          <a:xfrm>
            <a:off x="3568426" y="4497771"/>
            <a:ext cx="4676775" cy="1257300"/>
          </a:xfrm>
          <a:prstGeom prst="rect">
            <a:avLst/>
          </a:prstGeom>
        </p:spPr>
      </p:pic>
      <p:pic>
        <p:nvPicPr>
          <p:cNvPr id="3" name="Picture 2"/>
          <p:cNvPicPr>
            <a:picLocks noChangeAspect="1"/>
          </p:cNvPicPr>
          <p:nvPr/>
        </p:nvPicPr>
        <p:blipFill>
          <a:blip r:embed="rId3"/>
          <a:stretch>
            <a:fillRect/>
          </a:stretch>
        </p:blipFill>
        <p:spPr>
          <a:xfrm>
            <a:off x="3163449" y="1885950"/>
            <a:ext cx="5381625" cy="1257300"/>
          </a:xfrm>
          <a:prstGeom prst="rect">
            <a:avLst/>
          </a:prstGeom>
        </p:spPr>
      </p:pic>
      <p:sp>
        <p:nvSpPr>
          <p:cNvPr id="5" name="TextBox 4"/>
          <p:cNvSpPr txBox="1"/>
          <p:nvPr/>
        </p:nvSpPr>
        <p:spPr>
          <a:xfrm>
            <a:off x="1403131" y="1371600"/>
            <a:ext cx="1920719" cy="369332"/>
          </a:xfrm>
          <a:prstGeom prst="rect">
            <a:avLst/>
          </a:prstGeom>
          <a:noFill/>
        </p:spPr>
        <p:txBody>
          <a:bodyPr wrap="none" rtlCol="0">
            <a:spAutoFit/>
          </a:bodyPr>
          <a:lstStyle/>
          <a:p>
            <a:r>
              <a:rPr lang="en-GB" dirty="0"/>
              <a:t>Declare a variable:</a:t>
            </a:r>
          </a:p>
        </p:txBody>
      </p:sp>
      <p:sp>
        <p:nvSpPr>
          <p:cNvPr id="9" name="TextBox 8"/>
          <p:cNvSpPr txBox="1"/>
          <p:nvPr/>
        </p:nvSpPr>
        <p:spPr>
          <a:xfrm>
            <a:off x="1545959" y="3899338"/>
            <a:ext cx="817531" cy="369332"/>
          </a:xfrm>
          <a:prstGeom prst="rect">
            <a:avLst/>
          </a:prstGeom>
          <a:noFill/>
        </p:spPr>
        <p:txBody>
          <a:bodyPr wrap="none" rtlCol="0">
            <a:spAutoFit/>
          </a:bodyPr>
          <a:lstStyle/>
          <a:p>
            <a:r>
              <a:rPr lang="en-GB" dirty="0"/>
              <a:t>Usage:</a:t>
            </a:r>
          </a:p>
        </p:txBody>
      </p:sp>
    </p:spTree>
    <p:extLst>
      <p:ext uri="{BB962C8B-B14F-4D97-AF65-F5344CB8AC3E}">
        <p14:creationId xmlns:p14="http://schemas.microsoft.com/office/powerpoint/2010/main" val="88323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1999" cy="835571"/>
          </a:xfrm>
          <a:prstGeom prst="rect">
            <a:avLst/>
          </a:prstGeom>
          <a:solidFill>
            <a:srgbClr val="5C4E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0" y="228994"/>
            <a:ext cx="11561379" cy="461665"/>
          </a:xfrm>
          <a:prstGeom prst="rect">
            <a:avLst/>
          </a:prstGeom>
          <a:noFill/>
        </p:spPr>
        <p:txBody>
          <a:bodyPr wrap="square" rtlCol="0">
            <a:spAutoFit/>
          </a:bodyPr>
          <a:lstStyle/>
          <a:p>
            <a:pPr algn="ctr"/>
            <a:r>
              <a:rPr lang="en-GB" sz="2400" dirty="0">
                <a:latin typeface="Helvetica" panose="020B0604020202020204" pitchFamily="34" charset="0"/>
                <a:cs typeface="Helvetica" panose="020B0604020202020204" pitchFamily="34" charset="0"/>
              </a:rPr>
              <a:t>Resources</a:t>
            </a:r>
          </a:p>
        </p:txBody>
      </p:sp>
      <p:sp>
        <p:nvSpPr>
          <p:cNvPr id="10" name="Rectangle 9"/>
          <p:cNvSpPr/>
          <p:nvPr/>
        </p:nvSpPr>
        <p:spPr>
          <a:xfrm>
            <a:off x="562303" y="1269575"/>
            <a:ext cx="11204028" cy="923330"/>
          </a:xfrm>
          <a:prstGeom prst="rect">
            <a:avLst/>
          </a:prstGeom>
        </p:spPr>
        <p:txBody>
          <a:bodyPr wrap="square">
            <a:spAutoFit/>
          </a:bodyPr>
          <a:lstStyle/>
          <a:p>
            <a:r>
              <a:rPr lang="en-GB" dirty="0">
                <a:solidFill>
                  <a:srgbClr val="555555"/>
                </a:solidFill>
                <a:latin typeface="Open Sans"/>
              </a:rPr>
              <a:t>The most important thing you'll configure with Terraform are resources. Resources are a component of your infrastructure. It might be some low level component such as a physical server, virtual machine, or container. Or it can be a higher level component such as an email provider, DNS record, or database provider.</a:t>
            </a:r>
            <a:endParaRPr lang="en-GB" dirty="0"/>
          </a:p>
        </p:txBody>
      </p:sp>
      <p:sp>
        <p:nvSpPr>
          <p:cNvPr id="11" name="Rectangle 10"/>
          <p:cNvSpPr/>
          <p:nvPr/>
        </p:nvSpPr>
        <p:spPr>
          <a:xfrm>
            <a:off x="562303" y="2192905"/>
            <a:ext cx="5925212" cy="369332"/>
          </a:xfrm>
          <a:prstGeom prst="rect">
            <a:avLst/>
          </a:prstGeom>
        </p:spPr>
        <p:txBody>
          <a:bodyPr wrap="none">
            <a:spAutoFit/>
          </a:bodyPr>
          <a:lstStyle/>
          <a:p>
            <a:r>
              <a:rPr lang="en-GB" i="1" dirty="0"/>
              <a:t>https://www.terraform.io/docs/configuration/resources.html</a:t>
            </a:r>
          </a:p>
        </p:txBody>
      </p:sp>
      <p:pic>
        <p:nvPicPr>
          <p:cNvPr id="12" name="Picture 11"/>
          <p:cNvPicPr>
            <a:picLocks noChangeAspect="1"/>
          </p:cNvPicPr>
          <p:nvPr/>
        </p:nvPicPr>
        <p:blipFill>
          <a:blip r:embed="rId2"/>
          <a:stretch>
            <a:fillRect/>
          </a:stretch>
        </p:blipFill>
        <p:spPr>
          <a:xfrm>
            <a:off x="3114018" y="2973083"/>
            <a:ext cx="5367830" cy="2711699"/>
          </a:xfrm>
          <a:prstGeom prst="rect">
            <a:avLst/>
          </a:prstGeom>
        </p:spPr>
      </p:pic>
    </p:spTree>
    <p:extLst>
      <p:ext uri="{BB962C8B-B14F-4D97-AF65-F5344CB8AC3E}">
        <p14:creationId xmlns:p14="http://schemas.microsoft.com/office/powerpoint/2010/main" val="113807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1999" cy="835571"/>
          </a:xfrm>
          <a:prstGeom prst="rect">
            <a:avLst/>
          </a:prstGeom>
          <a:solidFill>
            <a:srgbClr val="5C4E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0" y="228994"/>
            <a:ext cx="11561379" cy="461665"/>
          </a:xfrm>
          <a:prstGeom prst="rect">
            <a:avLst/>
          </a:prstGeom>
          <a:noFill/>
        </p:spPr>
        <p:txBody>
          <a:bodyPr wrap="square" rtlCol="0">
            <a:spAutoFit/>
          </a:bodyPr>
          <a:lstStyle/>
          <a:p>
            <a:pPr algn="ctr"/>
            <a:r>
              <a:rPr lang="en-GB" sz="2400" dirty="0">
                <a:latin typeface="Helvetica" panose="020B0604020202020204" pitchFamily="34" charset="0"/>
                <a:cs typeface="Helvetica" panose="020B0604020202020204" pitchFamily="34" charset="0"/>
              </a:rPr>
              <a:t>Commands</a:t>
            </a:r>
          </a:p>
        </p:txBody>
      </p:sp>
      <p:sp>
        <p:nvSpPr>
          <p:cNvPr id="2" name="TextBox 1"/>
          <p:cNvSpPr txBox="1"/>
          <p:nvPr/>
        </p:nvSpPr>
        <p:spPr>
          <a:xfrm>
            <a:off x="1749828" y="2165466"/>
            <a:ext cx="6736909" cy="1200329"/>
          </a:xfrm>
          <a:prstGeom prst="rect">
            <a:avLst/>
          </a:prstGeom>
          <a:noFill/>
        </p:spPr>
        <p:txBody>
          <a:bodyPr wrap="none" rtlCol="0">
            <a:spAutoFit/>
          </a:bodyPr>
          <a:lstStyle/>
          <a:p>
            <a:pPr marL="285750" indent="-285750">
              <a:buFont typeface="Arial" panose="020B0604020202020204" pitchFamily="34" charset="0"/>
              <a:buChar char="•"/>
            </a:pPr>
            <a:r>
              <a:rPr lang="en-GB" b="1" dirty="0" err="1"/>
              <a:t>init</a:t>
            </a:r>
            <a:r>
              <a:rPr lang="en-GB" dirty="0"/>
              <a:t>		</a:t>
            </a:r>
            <a:r>
              <a:rPr lang="en-GB" i="1" dirty="0"/>
              <a:t>Initialise a new or existing Terraform configuration</a:t>
            </a:r>
          </a:p>
          <a:p>
            <a:pPr marL="285750" indent="-285750">
              <a:buFont typeface="Arial" panose="020B0604020202020204" pitchFamily="34" charset="0"/>
              <a:buChar char="•"/>
            </a:pPr>
            <a:r>
              <a:rPr lang="en-GB" b="1" dirty="0"/>
              <a:t>plan</a:t>
            </a:r>
            <a:r>
              <a:rPr lang="en-GB" dirty="0"/>
              <a:t>		</a:t>
            </a:r>
            <a:r>
              <a:rPr lang="en-GB" i="1" dirty="0"/>
              <a:t>Generate an show an execution plan</a:t>
            </a:r>
          </a:p>
          <a:p>
            <a:pPr marL="285750" indent="-285750">
              <a:buFont typeface="Arial" panose="020B0604020202020204" pitchFamily="34" charset="0"/>
              <a:buChar char="•"/>
            </a:pPr>
            <a:r>
              <a:rPr lang="en-GB" b="1" dirty="0"/>
              <a:t>apply	</a:t>
            </a:r>
            <a:r>
              <a:rPr lang="en-GB" dirty="0"/>
              <a:t>	</a:t>
            </a:r>
            <a:r>
              <a:rPr lang="en-GB" i="1" dirty="0"/>
              <a:t>Builds or changes infrastructure</a:t>
            </a:r>
          </a:p>
          <a:p>
            <a:pPr marL="285750" indent="-285750">
              <a:buFont typeface="Arial" panose="020B0604020202020204" pitchFamily="34" charset="0"/>
              <a:buChar char="•"/>
            </a:pPr>
            <a:r>
              <a:rPr lang="en-GB" b="1" dirty="0"/>
              <a:t>destroy</a:t>
            </a:r>
            <a:r>
              <a:rPr lang="en-GB" b="1" i="1" dirty="0"/>
              <a:t> </a:t>
            </a:r>
            <a:r>
              <a:rPr lang="en-GB" i="1" dirty="0"/>
              <a:t>	Destroy Terraform-managed </a:t>
            </a:r>
            <a:r>
              <a:rPr lang="en-GB" i="1" dirty="0" err="1"/>
              <a:t>infrastucture</a:t>
            </a:r>
            <a:endParaRPr lang="en-GB" i="1" dirty="0"/>
          </a:p>
        </p:txBody>
      </p:sp>
    </p:spTree>
    <p:extLst>
      <p:ext uri="{BB962C8B-B14F-4D97-AF65-F5344CB8AC3E}">
        <p14:creationId xmlns:p14="http://schemas.microsoft.com/office/powerpoint/2010/main" val="1170762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397</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Open Sans</vt: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Laver, Matt</dc:creator>
  <cp:lastModifiedBy>Laver, Matt</cp:lastModifiedBy>
  <cp:revision>18</cp:revision>
  <dcterms:created xsi:type="dcterms:W3CDTF">2017-09-13T10:58:42Z</dcterms:created>
  <dcterms:modified xsi:type="dcterms:W3CDTF">2017-09-20T09:55:18Z</dcterms:modified>
</cp:coreProperties>
</file>