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9" r:id="rId7"/>
    <p:sldId id="259" r:id="rId8"/>
    <p:sldId id="258" r:id="rId9"/>
    <p:sldId id="262" r:id="rId10"/>
    <p:sldId id="260" r:id="rId11"/>
    <p:sldId id="263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7/7/2021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7/7/2021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7/7/2021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7/7/2021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7/7/2021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7/7/2021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93838" y="4563695"/>
            <a:ext cx="5734050" cy="955565"/>
          </a:xfrm>
        </p:spPr>
        <p:txBody>
          <a:bodyPr/>
          <a:lstStyle/>
          <a:p>
            <a:r>
              <a:rPr lang="en-US" dirty="0"/>
              <a:t>Presentation by: Matt LeGro</a:t>
            </a:r>
          </a:p>
          <a:p>
            <a:r>
              <a:rPr lang="en-US" dirty="0"/>
              <a:t>07/09/21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  <p:sp>
        <p:nvSpPr>
          <p:cNvPr id="5" name="Subtitle 6">
            <a:extLst>
              <a:ext uri="{FF2B5EF4-FFF2-40B4-BE49-F238E27FC236}">
                <a16:creationId xmlns:a16="http://schemas.microsoft.com/office/drawing/2014/main" id="{49C5F6A3-E462-4E0E-BB8D-929763EA55D9}"/>
              </a:ext>
            </a:extLst>
          </p:cNvPr>
          <p:cNvSpPr txBox="1">
            <a:spLocks/>
          </p:cNvSpPr>
          <p:nvPr/>
        </p:nvSpPr>
        <p:spPr>
          <a:xfrm>
            <a:off x="693838" y="2304271"/>
            <a:ext cx="6145112" cy="206639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+mj-lt"/>
              </a:rPr>
              <a:t>A Classification Algorithm Detecting Major Depressive Disorders in Wrist Actigraphy Data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Motivation</a:t>
            </a:r>
          </a:p>
          <a:p>
            <a:r>
              <a:rPr lang="en-US" dirty="0"/>
              <a:t>Discuss data source and relevant background</a:t>
            </a:r>
          </a:p>
          <a:p>
            <a:r>
              <a:rPr lang="en-US" dirty="0"/>
              <a:t>Describe constructed features</a:t>
            </a:r>
          </a:p>
          <a:p>
            <a:r>
              <a:rPr lang="en-US" dirty="0"/>
              <a:t>Present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Algorithm Development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National Institute of Mental Health (NIMH), over 20% of US Adults have mental illnesses meeting clinical diagnostic criteria </a:t>
            </a:r>
          </a:p>
          <a:p>
            <a:r>
              <a:rPr lang="en-US" dirty="0"/>
              <a:t>Of the 20%, more than half did not receive Mental Health Services</a:t>
            </a:r>
          </a:p>
          <a:p>
            <a:r>
              <a:rPr lang="en-US" dirty="0"/>
              <a:t>Wearable sensors rise in popularity; People have phones!</a:t>
            </a:r>
          </a:p>
          <a:p>
            <a:r>
              <a:rPr lang="en-US" dirty="0"/>
              <a:t>Proof of concept: Additional health recommendations and alerts to broadly benefit the health of society through quantitative validation and early detection of illness</a:t>
            </a:r>
          </a:p>
        </p:txBody>
      </p:sp>
    </p:spTree>
    <p:extLst>
      <p:ext uri="{BB962C8B-B14F-4D97-AF65-F5344CB8AC3E}">
        <p14:creationId xmlns:p14="http://schemas.microsoft.com/office/powerpoint/2010/main" val="1085134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Literature Review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7D25F5-8971-4888-81B8-26FC2ED81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899" y="1600200"/>
            <a:ext cx="9980681" cy="2762075"/>
          </a:xfrm>
        </p:spPr>
        <p:txBody>
          <a:bodyPr/>
          <a:lstStyle/>
          <a:p>
            <a:r>
              <a:rPr lang="en-US" dirty="0"/>
              <a:t>Altered, usually reduced, motor activity is an integral component of clinical diagnoses of depressive states</a:t>
            </a:r>
          </a:p>
          <a:p>
            <a:r>
              <a:rPr lang="en-US" dirty="0"/>
              <a:t>Circadian rhythms are often disrupted in those afflicted</a:t>
            </a:r>
          </a:p>
          <a:p>
            <a:r>
              <a:rPr lang="en-US" dirty="0"/>
              <a:t>Actigraphy is a non-invasive method of collecting long term data from which information on activity levels and sleep quality can be derived</a:t>
            </a: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Actigraphy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54333-A10E-42A7-B8BF-9F73D1036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82086"/>
            <a:ext cx="9982200" cy="1939954"/>
          </a:xfrm>
        </p:spPr>
        <p:txBody>
          <a:bodyPr/>
          <a:lstStyle/>
          <a:p>
            <a:r>
              <a:rPr lang="en-US" dirty="0"/>
              <a:t>Data was sourced from the </a:t>
            </a:r>
            <a:r>
              <a:rPr lang="en-US" dirty="0" err="1"/>
              <a:t>Depresjon</a:t>
            </a:r>
            <a:r>
              <a:rPr lang="en-US" dirty="0"/>
              <a:t> Dataset, originally collected for a study on the motor activity of schizophrenic and majorly depressed subjects</a:t>
            </a:r>
          </a:p>
          <a:p>
            <a:r>
              <a:rPr lang="en-US" dirty="0"/>
              <a:t>23 Unipolar or Bipolar patients and 32 healthy controls wore a wrist </a:t>
            </a:r>
            <a:r>
              <a:rPr lang="en-US" dirty="0" err="1"/>
              <a:t>actigraph</a:t>
            </a:r>
            <a:r>
              <a:rPr lang="en-US" dirty="0"/>
              <a:t> on their right wrist constantly for anywhere between 13 and 35 days</a:t>
            </a:r>
          </a:p>
          <a:p>
            <a:r>
              <a:rPr lang="en-US" dirty="0"/>
              <a:t>Activity is recorded as a sum of movements greater than </a:t>
            </a:r>
            <a:r>
              <a:rPr lang="en-US" dirty="0" err="1"/>
              <a:t>0.05g</a:t>
            </a:r>
            <a:r>
              <a:rPr lang="en-US" dirty="0"/>
              <a:t> over every minute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657ABF-9054-4333-AC25-081C1F699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19" y="3458803"/>
            <a:ext cx="9226000" cy="321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Constructed Features Based on Domain Knowledge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907869"/>
            <a:ext cx="4919472" cy="823912"/>
          </a:xfrm>
        </p:spPr>
        <p:txBody>
          <a:bodyPr/>
          <a:lstStyle/>
          <a:p>
            <a:r>
              <a:rPr lang="en-US" dirty="0"/>
              <a:t>Time Domain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1731780"/>
            <a:ext cx="4919472" cy="37480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Statistics generated from half-hour lapses in the subject’s actigraphy time series:</a:t>
            </a:r>
          </a:p>
          <a:p>
            <a:r>
              <a:rPr lang="en-US" dirty="0"/>
              <a:t>Total</a:t>
            </a:r>
          </a:p>
          <a:p>
            <a:r>
              <a:rPr lang="en-US" dirty="0"/>
              <a:t>Maximum</a:t>
            </a:r>
          </a:p>
          <a:p>
            <a:r>
              <a:rPr lang="en-US" dirty="0"/>
              <a:t>Median</a:t>
            </a:r>
          </a:p>
          <a:p>
            <a:r>
              <a:rPr lang="en-US" dirty="0"/>
              <a:t>Average</a:t>
            </a:r>
          </a:p>
          <a:p>
            <a:r>
              <a:rPr lang="en-US" dirty="0"/>
              <a:t>Standard Deviation</a:t>
            </a:r>
          </a:p>
          <a:p>
            <a:r>
              <a:rPr lang="en-US" dirty="0"/>
              <a:t>Variance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907869"/>
            <a:ext cx="4919472" cy="823912"/>
          </a:xfrm>
        </p:spPr>
        <p:txBody>
          <a:bodyPr/>
          <a:lstStyle/>
          <a:p>
            <a:r>
              <a:rPr lang="en-US" dirty="0"/>
              <a:t>Frequency Domain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1731781"/>
            <a:ext cx="4919472" cy="3748088"/>
          </a:xfrm>
        </p:spPr>
        <p:txBody>
          <a:bodyPr/>
          <a:lstStyle/>
          <a:p>
            <a:r>
              <a:rPr lang="en-US" dirty="0"/>
              <a:t>The strength and period in hours of a subjects three strongest circadian cycles determined by </a:t>
            </a:r>
            <a:r>
              <a:rPr lang="en-US" dirty="0" err="1"/>
              <a:t>DFT</a:t>
            </a:r>
            <a:r>
              <a:rPr lang="en-US" dirty="0"/>
              <a:t> analysis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31C0E66-3B9C-4CA1-AA8A-27DE5B2E5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383" y="2670955"/>
            <a:ext cx="35433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AFAE29B-0A50-443B-85BE-44363C977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207" y="2732048"/>
            <a:ext cx="2443994" cy="167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314F81-95A0-4001-91F8-6542300F5F9E}"/>
              </a:ext>
            </a:extLst>
          </p:cNvPr>
          <p:cNvSpPr txBox="1"/>
          <p:nvPr/>
        </p:nvSpPr>
        <p:spPr>
          <a:xfrm>
            <a:off x="1104900" y="5479869"/>
            <a:ext cx="9980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additional to the statistical measures, features were generated identifying blocks occurring during traditional nighttime (</a:t>
            </a:r>
            <a:r>
              <a:rPr lang="en-US" dirty="0" err="1"/>
              <a:t>9pm-7am</a:t>
            </a:r>
            <a:r>
              <a:rPr lang="en-US" dirty="0"/>
              <a:t>), whether or not the patient was likely asleep or interrupted sleep, the number of restful minutes, and the number of minutes of zero activity</a:t>
            </a:r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AE8692-4BB6-42AE-99F8-5B7720919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82" y="1516310"/>
            <a:ext cx="9982200" cy="5893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Standard </a:t>
            </a:r>
            <a:r>
              <a:rPr lang="en-US" dirty="0" err="1"/>
              <a:t>XGBoost</a:t>
            </a:r>
            <a:r>
              <a:rPr lang="en-US" dirty="0"/>
              <a:t> and Random Forest classifiers achieved 100% accuracy in classifying half hour lapses as belonging to healthy or afflicted individuals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10BC82A-B294-4869-9EF4-EE2DF149C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82" y="2223083"/>
            <a:ext cx="57150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2887FE5-EEAC-4463-9519-15658304E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3083"/>
            <a:ext cx="57150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BD2E743-656A-4099-8612-C25BC3DFBCF0}"/>
              </a:ext>
            </a:extLst>
          </p:cNvPr>
          <p:cNvSpPr txBox="1">
            <a:spLocks/>
          </p:cNvSpPr>
          <p:nvPr/>
        </p:nvSpPr>
        <p:spPr>
          <a:xfrm>
            <a:off x="1104899" y="1600200"/>
            <a:ext cx="9980681" cy="27620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Two classification algorithms were trained and were able to correctly classify with 100% accuracy actigraphy data sourced from healthy subjects and patients affected by Major Depressive Disorders</a:t>
            </a:r>
          </a:p>
          <a:p>
            <a:r>
              <a:rPr lang="en-US" dirty="0"/>
              <a:t>The major factors in classification are presence and strength of circadian rhythms</a:t>
            </a:r>
          </a:p>
          <a:p>
            <a:r>
              <a:rPr lang="en-US" dirty="0"/>
              <a:t>In the future, investigate other features and algorithms for improving efficacy of classifier without frequency analysis </a:t>
            </a:r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BD2E743-656A-4099-8612-C25BC3DFBCF0}"/>
              </a:ext>
            </a:extLst>
          </p:cNvPr>
          <p:cNvSpPr txBox="1">
            <a:spLocks/>
          </p:cNvSpPr>
          <p:nvPr/>
        </p:nvSpPr>
        <p:spPr>
          <a:xfrm>
            <a:off x="1104899" y="1600200"/>
            <a:ext cx="9980681" cy="27620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Questions?</a:t>
            </a:r>
          </a:p>
          <a:p>
            <a:endParaRPr lang="en-US" dirty="0"/>
          </a:p>
          <a:p>
            <a:pPr marL="0" indent="0">
              <a:buNone/>
            </a:pPr>
            <a:r>
              <a:rPr lang="fr-FR" dirty="0"/>
              <a:t>Email: mlegro93@gmail.com</a:t>
            </a:r>
          </a:p>
          <a:p>
            <a:pPr marL="0" indent="0">
              <a:buNone/>
            </a:pPr>
            <a:r>
              <a:rPr lang="fr-FR" dirty="0"/>
              <a:t>LinkedIn: https://www.linkedin.com/in/matthew-legro-8b60211b6/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2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125</TotalTime>
  <Words>453</Words>
  <Application>Microsoft Office PowerPoint</Application>
  <PresentationFormat>Widescreen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Euphemia</vt:lpstr>
      <vt:lpstr>Plantagenet Cherokee</vt:lpstr>
      <vt:lpstr>Wingdings</vt:lpstr>
      <vt:lpstr>Academic Literature 16x9</vt:lpstr>
      <vt:lpstr>PowerPoint Presentation</vt:lpstr>
      <vt:lpstr>Presentation Outline</vt:lpstr>
      <vt:lpstr>Motivation for Algorithm Development</vt:lpstr>
      <vt:lpstr>A Brief Literature Review</vt:lpstr>
      <vt:lpstr>Actigraphy Data</vt:lpstr>
      <vt:lpstr>Constructed Features Based on Domain Knowledge</vt:lpstr>
      <vt:lpstr>Model Performance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</dc:creator>
  <cp:lastModifiedBy>Author</cp:lastModifiedBy>
  <cp:revision>13</cp:revision>
  <dcterms:created xsi:type="dcterms:W3CDTF">2021-07-08T04:31:14Z</dcterms:created>
  <dcterms:modified xsi:type="dcterms:W3CDTF">2021-07-08T06:36:42Z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