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8"/>
  </p:notesMasterIdLst>
  <p:sldIdLst>
    <p:sldId id="272" r:id="rId2"/>
    <p:sldId id="274" r:id="rId3"/>
    <p:sldId id="275" r:id="rId4"/>
    <p:sldId id="276" r:id="rId5"/>
    <p:sldId id="277" r:id="rId6"/>
    <p:sldId id="278" r:id="rId7"/>
    <p:sldId id="279" r:id="rId8"/>
    <p:sldId id="273" r:id="rId9"/>
    <p:sldId id="259" r:id="rId10"/>
    <p:sldId id="260" r:id="rId11"/>
    <p:sldId id="261" r:id="rId12"/>
    <p:sldId id="282" r:id="rId13"/>
    <p:sldId id="262" r:id="rId14"/>
    <p:sldId id="281" r:id="rId15"/>
    <p:sldId id="257" r:id="rId16"/>
    <p:sldId id="28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185"/>
    <a:srgbClr val="FDB701"/>
    <a:srgbClr val="01A2ED"/>
    <a:srgbClr val="7FBA00"/>
    <a:srgbClr val="F05022"/>
    <a:srgbClr val="656565"/>
    <a:srgbClr val="F4F4F4"/>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p:scale>
          <a:sx n="75" d="100"/>
          <a:sy n="75" d="100"/>
        </p:scale>
        <p:origin x="852" y="34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89243F-B1BB-4202-BD78-416ACA555174}" type="datetimeFigureOut">
              <a:rPr lang="en-US" smtClean="0"/>
              <a:t>5/3/2021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8D2766-C49B-4C1A-9FEE-6F146754B02B}" type="slidenum">
              <a:rPr lang="en-US" smtClean="0"/>
              <a:t>‹#›</a:t>
            </a:fld>
            <a:endParaRPr lang="en-US"/>
          </a:p>
        </p:txBody>
      </p:sp>
    </p:spTree>
    <p:extLst>
      <p:ext uri="{BB962C8B-B14F-4D97-AF65-F5344CB8AC3E}">
        <p14:creationId xmlns:p14="http://schemas.microsoft.com/office/powerpoint/2010/main" val="4064041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13B8D1-E409-465F-BB17-06DF2B06A969}" type="slidenum">
              <a:rPr lang="en-US" smtClean="0"/>
              <a:t>1</a:t>
            </a:fld>
            <a:endParaRPr lang="en-US"/>
          </a:p>
        </p:txBody>
      </p:sp>
    </p:spTree>
    <p:extLst>
      <p:ext uri="{BB962C8B-B14F-4D97-AF65-F5344CB8AC3E}">
        <p14:creationId xmlns:p14="http://schemas.microsoft.com/office/powerpoint/2010/main" val="23122569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creativecommons.org/licenses/by-nc-sa/3.0/" TargetMode="External"/><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creativecommons.org/licenses/by-nc-sa/3.0/" TargetMode="External"/><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White">
    <p:spTree>
      <p:nvGrpSpPr>
        <p:cNvPr id="1" name=""/>
        <p:cNvGrpSpPr/>
        <p:nvPr/>
      </p:nvGrpSpPr>
      <p:grpSpPr>
        <a:xfrm>
          <a:off x="0" y="0"/>
          <a:ext cx="0" cy="0"/>
          <a:chOff x="0" y="0"/>
          <a:chExt cx="0" cy="0"/>
        </a:xfrm>
      </p:grpSpPr>
      <p:sp>
        <p:nvSpPr>
          <p:cNvPr id="7" name="Rectangle 6"/>
          <p:cNvSpPr/>
          <p:nvPr userDrawn="1"/>
        </p:nvSpPr>
        <p:spPr>
          <a:xfrm>
            <a:off x="8482012" y="-14288"/>
            <a:ext cx="2185988" cy="6872288"/>
          </a:xfrm>
          <a:prstGeom prst="rect">
            <a:avLst/>
          </a:prstGeom>
          <a:solidFill>
            <a:srgbClr val="004185"/>
          </a:solidFill>
          <a:ln>
            <a:noFill/>
          </a:ln>
          <a:effectLst>
            <a:outerShdw blurRad="38100" dist="254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sz="1100" dirty="0">
              <a:solidFill>
                <a:srgbClr val="656565"/>
              </a:solidFill>
            </a:endParaRPr>
          </a:p>
        </p:txBody>
      </p:sp>
      <p:sp>
        <p:nvSpPr>
          <p:cNvPr id="8" name="Title 1"/>
          <p:cNvSpPr>
            <a:spLocks noGrp="1"/>
          </p:cNvSpPr>
          <p:nvPr>
            <p:ph type="ctrTitle"/>
          </p:nvPr>
        </p:nvSpPr>
        <p:spPr>
          <a:xfrm>
            <a:off x="2433711" y="1122363"/>
            <a:ext cx="5719690" cy="2387600"/>
          </a:xfrm>
        </p:spPr>
        <p:txBody>
          <a:bodyPr vert="horz" lIns="91440" tIns="45720" rIns="91440" bIns="45720" rtlCol="0" anchor="b">
            <a:normAutofit/>
          </a:bodyPr>
          <a:lstStyle>
            <a:lvl1pPr>
              <a:defRPr lang="en-US" sz="3600" cap="all" baseline="0" dirty="0">
                <a:solidFill>
                  <a:srgbClr val="004185"/>
                </a:solidFill>
              </a:defRPr>
            </a:lvl1pPr>
          </a:lstStyle>
          <a:p>
            <a:pPr lvl="0"/>
            <a:r>
              <a:rPr lang="en-US"/>
              <a:t>Click to edit Master title style</a:t>
            </a:r>
            <a:endParaRPr lang="en-US" dirty="0"/>
          </a:p>
        </p:txBody>
      </p:sp>
      <p:sp>
        <p:nvSpPr>
          <p:cNvPr id="9" name="Subtitle 2"/>
          <p:cNvSpPr>
            <a:spLocks noGrp="1"/>
          </p:cNvSpPr>
          <p:nvPr>
            <p:ph type="subTitle" idx="1"/>
          </p:nvPr>
        </p:nvSpPr>
        <p:spPr>
          <a:xfrm>
            <a:off x="2433711" y="3602038"/>
            <a:ext cx="5719690" cy="1655762"/>
          </a:xfrm>
        </p:spPr>
        <p:txBody>
          <a:bodyPr vert="horz" lIns="91440" tIns="45720" rIns="91440" bIns="45720" rtlCol="0">
            <a:normAutofit/>
          </a:bodyPr>
          <a:lstStyle>
            <a:lvl1pPr>
              <a:defRPr lang="en-US" sz="1600" dirty="0">
                <a:solidFill>
                  <a:schemeClr val="bg1">
                    <a:lumMod val="65000"/>
                  </a:schemeClr>
                </a:solidFill>
              </a:defRPr>
            </a:lvl1pPr>
          </a:lstStyle>
          <a:p>
            <a:pPr marL="0" lvl="0" indent="0">
              <a:buNone/>
            </a:pPr>
            <a:r>
              <a:rPr lang="en-US"/>
              <a:t>Click to edit Master subtitle style</a:t>
            </a:r>
            <a:endParaRPr lang="en-US" dirty="0"/>
          </a:p>
        </p:txBody>
      </p:sp>
      <p:sp>
        <p:nvSpPr>
          <p:cNvPr id="10" name="Date Placeholder 3"/>
          <p:cNvSpPr>
            <a:spLocks noGrp="1"/>
          </p:cNvSpPr>
          <p:nvPr>
            <p:ph type="dt" sz="half" idx="10"/>
          </p:nvPr>
        </p:nvSpPr>
        <p:spPr>
          <a:xfrm>
            <a:off x="6096001" y="6503551"/>
            <a:ext cx="2057400" cy="365125"/>
          </a:xfrm>
        </p:spPr>
        <p:txBody>
          <a:bodyPr/>
          <a:lstStyle>
            <a:lvl1pPr algn="r">
              <a:defRPr sz="1100">
                <a:solidFill>
                  <a:schemeClr val="bg1">
                    <a:lumMod val="75000"/>
                  </a:schemeClr>
                </a:solidFill>
              </a:defRPr>
            </a:lvl1pPr>
          </a:lstStyle>
          <a:p>
            <a:fld id="{6CE09111-6A1E-4A2B-8C76-0FE36002D8F7}" type="datetimeFigureOut">
              <a:rPr lang="en-US" smtClean="0"/>
              <a:pPr/>
              <a:t>5/3/2021</a:t>
            </a:fld>
            <a:endParaRPr lang="en-US"/>
          </a:p>
        </p:txBody>
      </p:sp>
      <p:sp>
        <p:nvSpPr>
          <p:cNvPr id="11" name="Footer Placeholder 4"/>
          <p:cNvSpPr>
            <a:spLocks noGrp="1"/>
          </p:cNvSpPr>
          <p:nvPr>
            <p:ph type="ftr" sz="quarter" idx="11"/>
          </p:nvPr>
        </p:nvSpPr>
        <p:spPr>
          <a:xfrm>
            <a:off x="8482012" y="6503551"/>
            <a:ext cx="2185988" cy="365125"/>
          </a:xfrm>
        </p:spPr>
        <p:txBody>
          <a:bodyPr/>
          <a:lstStyle>
            <a:lvl1pPr>
              <a:defRPr>
                <a:solidFill>
                  <a:schemeClr val="bg1"/>
                </a:solidFill>
              </a:defRPr>
            </a:lvl1pPr>
          </a:lstStyle>
          <a:p>
            <a:r>
              <a:rPr lang="en-US"/>
              <a:t>Your Name</a:t>
            </a:r>
            <a:endParaRPr lang="en-US" dirty="0"/>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59944" y="2783481"/>
            <a:ext cx="2242120" cy="822960"/>
          </a:xfrm>
          <a:prstGeom prst="rect">
            <a:avLst/>
          </a:prstGeom>
        </p:spPr>
      </p:pic>
      <p:grpSp>
        <p:nvGrpSpPr>
          <p:cNvPr id="12" name="Group 11"/>
          <p:cNvGrpSpPr/>
          <p:nvPr userDrawn="1"/>
        </p:nvGrpSpPr>
        <p:grpSpPr>
          <a:xfrm>
            <a:off x="-1688237" y="-20371"/>
            <a:ext cx="1688237" cy="601820"/>
            <a:chOff x="-1725897" y="263"/>
            <a:chExt cx="1688237" cy="601820"/>
          </a:xfrm>
        </p:grpSpPr>
        <p:sp>
          <p:nvSpPr>
            <p:cNvPr id="13" name="TextBox 4"/>
            <p:cNvSpPr txBox="1"/>
            <p:nvPr userDrawn="1"/>
          </p:nvSpPr>
          <p:spPr>
            <a:xfrm>
              <a:off x="-1725897" y="263"/>
              <a:ext cx="346570" cy="24622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t>By:</a:t>
              </a:r>
            </a:p>
          </p:txBody>
        </p:sp>
        <p:pic>
          <p:nvPicPr>
            <p:cNvPr id="14" name="Picture 13"/>
            <p:cNvPicPr>
              <a:picLocks noChangeAspect="1"/>
            </p:cNvPicPr>
            <p:nvPr userDrawn="1"/>
          </p:nvPicPr>
          <p:blipFill>
            <a:blip r:embed="rId3"/>
            <a:stretch>
              <a:fillRect/>
            </a:stretch>
          </p:blipFill>
          <p:spPr>
            <a:xfrm>
              <a:off x="-1635307" y="246222"/>
              <a:ext cx="1517814" cy="168646"/>
            </a:xfrm>
            <a:prstGeom prst="rect">
              <a:avLst/>
            </a:prstGeom>
          </p:spPr>
        </p:pic>
        <p:sp>
          <p:nvSpPr>
            <p:cNvPr id="15" name="TextBox 14"/>
            <p:cNvSpPr txBox="1"/>
            <p:nvPr userDrawn="1"/>
          </p:nvSpPr>
          <p:spPr>
            <a:xfrm>
              <a:off x="-478806" y="355862"/>
              <a:ext cx="441146" cy="24622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t>.com</a:t>
              </a:r>
            </a:p>
          </p:txBody>
        </p:sp>
      </p:grpSp>
    </p:spTree>
    <p:extLst>
      <p:ext uri="{BB962C8B-B14F-4D97-AF65-F5344CB8AC3E}">
        <p14:creationId xmlns:p14="http://schemas.microsoft.com/office/powerpoint/2010/main" val="2363329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1C3FD7-7715-417D-B3A3-A1B9493F00A7}" type="datetimeFigureOut">
              <a:rPr lang="en-US" smtClean="0"/>
              <a:t>5/3/2021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EF2AFE-8C02-4AD5-AB18-6AC97B5839D5}" type="slidenum">
              <a:rPr lang="en-US" smtClean="0"/>
              <a:t>‹#›</a:t>
            </a:fld>
            <a:endParaRPr lang="en-US"/>
          </a:p>
        </p:txBody>
      </p:sp>
    </p:spTree>
    <p:extLst>
      <p:ext uri="{BB962C8B-B14F-4D97-AF65-F5344CB8AC3E}">
        <p14:creationId xmlns:p14="http://schemas.microsoft.com/office/powerpoint/2010/main" val="2993138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1C3FD7-7715-417D-B3A3-A1B9493F00A7}" type="datetimeFigureOut">
              <a:rPr lang="en-US" smtClean="0"/>
              <a:t>5/3/2021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EF2AFE-8C02-4AD5-AB18-6AC97B5839D5}" type="slidenum">
              <a:rPr lang="en-US" smtClean="0"/>
              <a:t>‹#›</a:t>
            </a:fld>
            <a:endParaRPr lang="en-US"/>
          </a:p>
        </p:txBody>
      </p:sp>
    </p:spTree>
    <p:extLst>
      <p:ext uri="{BB962C8B-B14F-4D97-AF65-F5344CB8AC3E}">
        <p14:creationId xmlns:p14="http://schemas.microsoft.com/office/powerpoint/2010/main" val="5769088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1C3FD7-7715-417D-B3A3-A1B9493F00A7}" type="datetimeFigureOut">
              <a:rPr lang="en-US" smtClean="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EF2AFE-8C02-4AD5-AB18-6AC97B5839D5}" type="slidenum">
              <a:rPr lang="en-US" smtClean="0"/>
              <a:t>‹#›</a:t>
            </a:fld>
            <a:endParaRPr lang="en-US"/>
          </a:p>
        </p:txBody>
      </p:sp>
    </p:spTree>
    <p:extLst>
      <p:ext uri="{BB962C8B-B14F-4D97-AF65-F5344CB8AC3E}">
        <p14:creationId xmlns:p14="http://schemas.microsoft.com/office/powerpoint/2010/main" val="28479837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1C3FD7-7715-417D-B3A3-A1B9493F00A7}" type="datetimeFigureOut">
              <a:rPr lang="en-US" smtClean="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EF2AFE-8C02-4AD5-AB18-6AC97B5839D5}" type="slidenum">
              <a:rPr lang="en-US" smtClean="0"/>
              <a:t>‹#›</a:t>
            </a:fld>
            <a:endParaRPr lang="en-US"/>
          </a:p>
        </p:txBody>
      </p:sp>
    </p:spTree>
    <p:extLst>
      <p:ext uri="{BB962C8B-B14F-4D97-AF65-F5344CB8AC3E}">
        <p14:creationId xmlns:p14="http://schemas.microsoft.com/office/powerpoint/2010/main" val="25223846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1C3FD7-7715-417D-B3A3-A1B9493F00A7}"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EF2AFE-8C02-4AD5-AB18-6AC97B5839D5}" type="slidenum">
              <a:rPr lang="en-US" smtClean="0"/>
              <a:t>‹#›</a:t>
            </a:fld>
            <a:endParaRPr lang="en-US"/>
          </a:p>
        </p:txBody>
      </p:sp>
    </p:spTree>
    <p:extLst>
      <p:ext uri="{BB962C8B-B14F-4D97-AF65-F5344CB8AC3E}">
        <p14:creationId xmlns:p14="http://schemas.microsoft.com/office/powerpoint/2010/main" val="12173769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1C3FD7-7715-417D-B3A3-A1B9493F00A7}"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EF2AFE-8C02-4AD5-AB18-6AC97B5839D5}" type="slidenum">
              <a:rPr lang="en-US" smtClean="0"/>
              <a:t>‹#›</a:t>
            </a:fld>
            <a:endParaRPr lang="en-US"/>
          </a:p>
        </p:txBody>
      </p:sp>
    </p:spTree>
    <p:extLst>
      <p:ext uri="{BB962C8B-B14F-4D97-AF65-F5344CB8AC3E}">
        <p14:creationId xmlns:p14="http://schemas.microsoft.com/office/powerpoint/2010/main" val="632012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Black">
    <p:bg>
      <p:bgPr>
        <a:solidFill>
          <a:srgbClr val="004185"/>
        </a:solidFill>
        <a:effectLst/>
      </p:bgPr>
    </p:bg>
    <p:spTree>
      <p:nvGrpSpPr>
        <p:cNvPr id="1" name=""/>
        <p:cNvGrpSpPr/>
        <p:nvPr/>
      </p:nvGrpSpPr>
      <p:grpSpPr>
        <a:xfrm>
          <a:off x="0" y="0"/>
          <a:ext cx="0" cy="0"/>
          <a:chOff x="0" y="0"/>
          <a:chExt cx="0" cy="0"/>
        </a:xfrm>
      </p:grpSpPr>
      <p:sp>
        <p:nvSpPr>
          <p:cNvPr id="7" name="Rectangle 6"/>
          <p:cNvSpPr/>
          <p:nvPr userDrawn="1"/>
        </p:nvSpPr>
        <p:spPr>
          <a:xfrm>
            <a:off x="8482012" y="-14288"/>
            <a:ext cx="2185988" cy="6872288"/>
          </a:xfrm>
          <a:prstGeom prst="rect">
            <a:avLst/>
          </a:prstGeom>
          <a:solidFill>
            <a:schemeClr val="bg1"/>
          </a:solidFill>
          <a:ln>
            <a:noFill/>
          </a:ln>
          <a:effectLst>
            <a:outerShdw blurRad="38100" dist="254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sz="1100" dirty="0">
              <a:solidFill>
                <a:srgbClr val="656565"/>
              </a:solidFill>
            </a:endParaRPr>
          </a:p>
        </p:txBody>
      </p:sp>
      <p:sp>
        <p:nvSpPr>
          <p:cNvPr id="8" name="Title 1"/>
          <p:cNvSpPr>
            <a:spLocks noGrp="1"/>
          </p:cNvSpPr>
          <p:nvPr>
            <p:ph type="ctrTitle"/>
          </p:nvPr>
        </p:nvSpPr>
        <p:spPr>
          <a:xfrm>
            <a:off x="2433711" y="1122363"/>
            <a:ext cx="5719690" cy="2387600"/>
          </a:xfrm>
        </p:spPr>
        <p:txBody>
          <a:bodyPr vert="horz" lIns="91440" tIns="45720" rIns="91440" bIns="45720" rtlCol="0" anchor="b">
            <a:normAutofit/>
          </a:bodyPr>
          <a:lstStyle>
            <a:lvl1pPr>
              <a:defRPr lang="en-US" sz="3600" cap="all" baseline="0" dirty="0">
                <a:solidFill>
                  <a:schemeClr val="bg1"/>
                </a:solidFill>
              </a:defRPr>
            </a:lvl1pPr>
          </a:lstStyle>
          <a:p>
            <a:pPr lvl="0"/>
            <a:r>
              <a:rPr lang="en-US"/>
              <a:t>Click to edit Master title style</a:t>
            </a:r>
            <a:endParaRPr lang="en-US" dirty="0"/>
          </a:p>
        </p:txBody>
      </p:sp>
      <p:sp>
        <p:nvSpPr>
          <p:cNvPr id="9" name="Subtitle 2"/>
          <p:cNvSpPr>
            <a:spLocks noGrp="1"/>
          </p:cNvSpPr>
          <p:nvPr>
            <p:ph type="subTitle" idx="1"/>
          </p:nvPr>
        </p:nvSpPr>
        <p:spPr>
          <a:xfrm>
            <a:off x="2433711" y="3602038"/>
            <a:ext cx="5719690" cy="1655762"/>
          </a:xfrm>
        </p:spPr>
        <p:txBody>
          <a:bodyPr vert="horz" lIns="91440" tIns="45720" rIns="91440" bIns="45720" rtlCol="0">
            <a:normAutofit/>
          </a:bodyPr>
          <a:lstStyle>
            <a:lvl1pPr>
              <a:defRPr lang="en-US" sz="1600" dirty="0">
                <a:solidFill>
                  <a:schemeClr val="bg1">
                    <a:lumMod val="85000"/>
                  </a:schemeClr>
                </a:solidFill>
              </a:defRPr>
            </a:lvl1pPr>
          </a:lstStyle>
          <a:p>
            <a:pPr marL="0" lvl="0" indent="0">
              <a:buNone/>
            </a:pPr>
            <a:r>
              <a:rPr lang="en-US"/>
              <a:t>Click to edit Master subtitle style</a:t>
            </a:r>
            <a:endParaRPr lang="en-US" dirty="0"/>
          </a:p>
        </p:txBody>
      </p:sp>
      <p:sp>
        <p:nvSpPr>
          <p:cNvPr id="10" name="Date Placeholder 3"/>
          <p:cNvSpPr>
            <a:spLocks noGrp="1"/>
          </p:cNvSpPr>
          <p:nvPr>
            <p:ph type="dt" sz="half" idx="10"/>
          </p:nvPr>
        </p:nvSpPr>
        <p:spPr>
          <a:xfrm>
            <a:off x="6096001" y="6503551"/>
            <a:ext cx="2057400" cy="365125"/>
          </a:xfrm>
        </p:spPr>
        <p:txBody>
          <a:bodyPr/>
          <a:lstStyle>
            <a:lvl1pPr algn="r">
              <a:defRPr sz="1100">
                <a:solidFill>
                  <a:schemeClr val="bg1">
                    <a:lumMod val="75000"/>
                  </a:schemeClr>
                </a:solidFill>
              </a:defRPr>
            </a:lvl1pPr>
          </a:lstStyle>
          <a:p>
            <a:fld id="{6CE09111-6A1E-4A2B-8C76-0FE36002D8F7}" type="datetimeFigureOut">
              <a:rPr lang="en-US" smtClean="0"/>
              <a:pPr/>
              <a:t>5/3/2021</a:t>
            </a:fld>
            <a:endParaRPr lang="en-US"/>
          </a:p>
        </p:txBody>
      </p:sp>
      <p:sp>
        <p:nvSpPr>
          <p:cNvPr id="11" name="Footer Placeholder 4"/>
          <p:cNvSpPr>
            <a:spLocks noGrp="1"/>
          </p:cNvSpPr>
          <p:nvPr>
            <p:ph type="ftr" sz="quarter" idx="11"/>
          </p:nvPr>
        </p:nvSpPr>
        <p:spPr>
          <a:xfrm>
            <a:off x="8482012" y="6503551"/>
            <a:ext cx="2185988" cy="365125"/>
          </a:xfrm>
        </p:spPr>
        <p:txBody>
          <a:bodyPr/>
          <a:lstStyle>
            <a:lvl1pPr>
              <a:defRPr>
                <a:solidFill>
                  <a:srgbClr val="004185"/>
                </a:solidFill>
              </a:defRPr>
            </a:lvl1pPr>
          </a:lstStyle>
          <a:p>
            <a:r>
              <a:rPr lang="en-US"/>
              <a:t>Your Name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59944" y="2783481"/>
            <a:ext cx="2230123" cy="818557"/>
          </a:xfrm>
          <a:prstGeom prst="rect">
            <a:avLst/>
          </a:prstGeom>
        </p:spPr>
      </p:pic>
      <p:grpSp>
        <p:nvGrpSpPr>
          <p:cNvPr id="13" name="Group 12"/>
          <p:cNvGrpSpPr/>
          <p:nvPr userDrawn="1"/>
        </p:nvGrpSpPr>
        <p:grpSpPr>
          <a:xfrm>
            <a:off x="-1688237" y="-20371"/>
            <a:ext cx="1688237" cy="601820"/>
            <a:chOff x="-1725897" y="263"/>
            <a:chExt cx="1688237" cy="601820"/>
          </a:xfrm>
        </p:grpSpPr>
        <p:sp>
          <p:nvSpPr>
            <p:cNvPr id="14" name="TextBox 4"/>
            <p:cNvSpPr txBox="1"/>
            <p:nvPr userDrawn="1"/>
          </p:nvSpPr>
          <p:spPr>
            <a:xfrm>
              <a:off x="-1725897" y="263"/>
              <a:ext cx="346570" cy="24622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t>By:</a:t>
              </a:r>
            </a:p>
          </p:txBody>
        </p:sp>
        <p:pic>
          <p:nvPicPr>
            <p:cNvPr id="15" name="Picture 14"/>
            <p:cNvPicPr>
              <a:picLocks noChangeAspect="1"/>
            </p:cNvPicPr>
            <p:nvPr userDrawn="1"/>
          </p:nvPicPr>
          <p:blipFill>
            <a:blip r:embed="rId3"/>
            <a:stretch>
              <a:fillRect/>
            </a:stretch>
          </p:blipFill>
          <p:spPr>
            <a:xfrm>
              <a:off x="-1635307" y="246222"/>
              <a:ext cx="1517814" cy="168646"/>
            </a:xfrm>
            <a:prstGeom prst="rect">
              <a:avLst/>
            </a:prstGeom>
          </p:spPr>
        </p:pic>
        <p:sp>
          <p:nvSpPr>
            <p:cNvPr id="16" name="TextBox 15"/>
            <p:cNvSpPr txBox="1"/>
            <p:nvPr userDrawn="1"/>
          </p:nvSpPr>
          <p:spPr>
            <a:xfrm>
              <a:off x="-478806" y="355862"/>
              <a:ext cx="441146" cy="24622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t>.com</a:t>
              </a:r>
            </a:p>
          </p:txBody>
        </p:sp>
      </p:grpSp>
    </p:spTree>
    <p:extLst>
      <p:ext uri="{BB962C8B-B14F-4D97-AF65-F5344CB8AC3E}">
        <p14:creationId xmlns:p14="http://schemas.microsoft.com/office/powerpoint/2010/main" val="478043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1650" y="365125"/>
            <a:ext cx="9582150" cy="1325563"/>
          </a:xfrm>
        </p:spPr>
        <p:txBody>
          <a:bodyPr vert="horz" lIns="91440" tIns="45720" rIns="91440" bIns="45720" rtlCol="0" anchor="ctr">
            <a:normAutofit/>
          </a:bodyPr>
          <a:lstStyle>
            <a:lvl1pPr>
              <a:defRPr lang="en-US" sz="4000">
                <a:solidFill>
                  <a:srgbClr val="004185"/>
                </a:solidFill>
                <a:latin typeface="+mn-lt"/>
              </a:defRPr>
            </a:lvl1pPr>
          </a:lstStyle>
          <a:p>
            <a:pPr lvl="0"/>
            <a:r>
              <a:rPr lang="en-US"/>
              <a:t>Click to edit Master title style</a:t>
            </a:r>
          </a:p>
        </p:txBody>
      </p:sp>
      <p:sp>
        <p:nvSpPr>
          <p:cNvPr id="3" name="Content Placeholder 2"/>
          <p:cNvSpPr>
            <a:spLocks noGrp="1"/>
          </p:cNvSpPr>
          <p:nvPr>
            <p:ph idx="1"/>
          </p:nvPr>
        </p:nvSpPr>
        <p:spPr>
          <a:xfrm>
            <a:off x="1771650" y="1825625"/>
            <a:ext cx="9582150" cy="4351338"/>
          </a:xfrm>
        </p:spPr>
        <p:txBody>
          <a:bodyPr vert="horz" lIns="91440" tIns="45720" rIns="91440" bIns="45720" rtlCol="0">
            <a:normAutofit/>
          </a:bodyPr>
          <a:lstStyle>
            <a:lvl1pPr>
              <a:defRPr lang="en-US" smtClean="0">
                <a:solidFill>
                  <a:srgbClr val="656565"/>
                </a:solidFill>
                <a:latin typeface="+mj-lt"/>
              </a:defRPr>
            </a:lvl1pPr>
            <a:lvl2pPr>
              <a:defRPr lang="en-US" smtClean="0">
                <a:solidFill>
                  <a:srgbClr val="656565"/>
                </a:solidFill>
                <a:latin typeface="+mj-lt"/>
              </a:defRPr>
            </a:lvl2pPr>
            <a:lvl3pPr>
              <a:defRPr lang="en-US" smtClean="0">
                <a:solidFill>
                  <a:srgbClr val="656565"/>
                </a:solidFill>
                <a:latin typeface="+mj-lt"/>
              </a:defRPr>
            </a:lvl3pPr>
            <a:lvl4pPr>
              <a:defRPr lang="en-US" smtClean="0">
                <a:solidFill>
                  <a:srgbClr val="656565"/>
                </a:solidFill>
                <a:latin typeface="+mj-lt"/>
              </a:defRPr>
            </a:lvl4pPr>
            <a:lvl5pPr>
              <a:defRPr lang="en-US">
                <a:solidFill>
                  <a:srgbClr val="65656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1771650" y="6356350"/>
            <a:ext cx="6381750" cy="365125"/>
          </a:xfrm>
        </p:spPr>
        <p:txBody>
          <a:bodyPr vert="horz" lIns="91440" tIns="45720" rIns="91440" bIns="45720" rtlCol="0" anchor="ctr"/>
          <a:lstStyle>
            <a:lvl1pPr>
              <a:defRPr lang="en-US">
                <a:solidFill>
                  <a:srgbClr val="969696"/>
                </a:solidFill>
              </a:defRPr>
            </a:lvl1pPr>
          </a:lstStyle>
          <a:p>
            <a:pPr algn="l"/>
            <a:endParaRPr lang="en-US"/>
          </a:p>
        </p:txBody>
      </p:sp>
      <p:sp>
        <p:nvSpPr>
          <p:cNvPr id="6" name="Slide Number Placeholder 5"/>
          <p:cNvSpPr>
            <a:spLocks noGrp="1"/>
          </p:cNvSpPr>
          <p:nvPr>
            <p:ph type="sldNum" sz="quarter" idx="12"/>
          </p:nvPr>
        </p:nvSpPr>
        <p:spPr/>
        <p:txBody>
          <a:bodyPr/>
          <a:lstStyle/>
          <a:p>
            <a:fld id="{54B2B266-7584-451A-9C75-7BE4F74A4708}" type="slidenum">
              <a:rPr lang="en-US" smtClean="0"/>
              <a:t>‹#›</a:t>
            </a:fld>
            <a:endParaRPr lang="en-US"/>
          </a:p>
        </p:txBody>
      </p:sp>
      <p:sp>
        <p:nvSpPr>
          <p:cNvPr id="7" name="Rectangle 6"/>
          <p:cNvSpPr/>
          <p:nvPr userDrawn="1"/>
        </p:nvSpPr>
        <p:spPr>
          <a:xfrm>
            <a:off x="0" y="0"/>
            <a:ext cx="1200150" cy="6858000"/>
          </a:xfrm>
          <a:prstGeom prst="rect">
            <a:avLst/>
          </a:prstGeom>
          <a:solidFill>
            <a:srgbClr val="004185"/>
          </a:solidFill>
          <a:ln>
            <a:noFill/>
          </a:ln>
          <a:effectLst>
            <a:outerShdw blurRad="38100" dist="254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sz="1100" dirty="0">
              <a:solidFill>
                <a:srgbClr val="656565"/>
              </a:solidFill>
            </a:endParaRPr>
          </a:p>
        </p:txBody>
      </p:sp>
      <p:pic>
        <p:nvPicPr>
          <p:cNvPr id="9" name="Picture 2" descr="Creative Commons Licens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7038975"/>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userDrawn="1"/>
        </p:nvSpPr>
        <p:spPr>
          <a:xfrm>
            <a:off x="838200" y="7063501"/>
            <a:ext cx="8305800" cy="246221"/>
          </a:xfrm>
          <a:prstGeom prst="rect">
            <a:avLst/>
          </a:prstGeom>
        </p:spPr>
        <p:txBody>
          <a:bodyPr wrap="square">
            <a:spAutoFit/>
          </a:bodyPr>
          <a:lstStyle/>
          <a:p>
            <a:r>
              <a:rPr lang="en-US" sz="1000" b="0" i="0" dirty="0">
                <a:solidFill>
                  <a:srgbClr val="000000"/>
                </a:solidFill>
                <a:effectLst/>
                <a:latin typeface="+mj-lt"/>
              </a:rPr>
              <a:t>This work is licensed under a </a:t>
            </a:r>
            <a:r>
              <a:rPr lang="en-US" sz="1000" b="0" i="0" u="none" strike="noStrike" dirty="0">
                <a:solidFill>
                  <a:srgbClr val="4374B7"/>
                </a:solidFill>
                <a:effectLst/>
                <a:latin typeface="+mj-lt"/>
                <a:hlinkClick r:id="rId3"/>
              </a:rPr>
              <a:t>Creative Commons Attribution-</a:t>
            </a:r>
            <a:r>
              <a:rPr lang="en-US" sz="1000" b="0" i="0" u="none" strike="noStrike" dirty="0" err="1">
                <a:solidFill>
                  <a:srgbClr val="4374B7"/>
                </a:solidFill>
                <a:effectLst/>
                <a:latin typeface="+mj-lt"/>
                <a:hlinkClick r:id="rId3"/>
              </a:rPr>
              <a:t>NonCommercial</a:t>
            </a:r>
            <a:r>
              <a:rPr lang="en-US" sz="1000" b="0" i="0" u="none" strike="noStrike" dirty="0">
                <a:solidFill>
                  <a:srgbClr val="4374B7"/>
                </a:solidFill>
                <a:effectLst/>
                <a:latin typeface="+mj-lt"/>
                <a:hlinkClick r:id="rId3"/>
              </a:rPr>
              <a:t>-</a:t>
            </a:r>
            <a:r>
              <a:rPr lang="en-US" sz="1000" b="0" i="0" u="none" strike="noStrike" dirty="0" err="1">
                <a:solidFill>
                  <a:srgbClr val="4374B7"/>
                </a:solidFill>
                <a:effectLst/>
                <a:latin typeface="+mj-lt"/>
                <a:hlinkClick r:id="rId3"/>
              </a:rPr>
              <a:t>ShareAlike</a:t>
            </a:r>
            <a:r>
              <a:rPr lang="en-US" sz="1000" b="0" i="0" u="none" strike="noStrike" dirty="0">
                <a:solidFill>
                  <a:srgbClr val="4374B7"/>
                </a:solidFill>
                <a:effectLst/>
                <a:latin typeface="+mj-lt"/>
                <a:hlinkClick r:id="rId3"/>
              </a:rPr>
              <a:t> 3.0 Unported License</a:t>
            </a:r>
            <a:r>
              <a:rPr lang="en-US" sz="1000" b="0" i="0" dirty="0">
                <a:solidFill>
                  <a:srgbClr val="000000"/>
                </a:solidFill>
                <a:effectLst/>
                <a:latin typeface="+mj-lt"/>
              </a:rPr>
              <a:t>.</a:t>
            </a:r>
            <a:endParaRPr lang="en-US" sz="1000" dirty="0">
              <a:latin typeface="+mj-lt"/>
            </a:endParaRPr>
          </a:p>
        </p:txBody>
      </p:sp>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0105" y="6298977"/>
            <a:ext cx="1320360" cy="484632"/>
          </a:xfrm>
          <a:prstGeom prst="rect">
            <a:avLst/>
          </a:prstGeom>
        </p:spPr>
      </p:pic>
      <p:grpSp>
        <p:nvGrpSpPr>
          <p:cNvPr id="11" name="Group 10"/>
          <p:cNvGrpSpPr/>
          <p:nvPr userDrawn="1"/>
        </p:nvGrpSpPr>
        <p:grpSpPr>
          <a:xfrm>
            <a:off x="-1688237" y="-20371"/>
            <a:ext cx="1688237" cy="601820"/>
            <a:chOff x="-1725897" y="263"/>
            <a:chExt cx="1688237" cy="601820"/>
          </a:xfrm>
        </p:grpSpPr>
        <p:sp>
          <p:nvSpPr>
            <p:cNvPr id="12" name="TextBox 4"/>
            <p:cNvSpPr txBox="1"/>
            <p:nvPr userDrawn="1"/>
          </p:nvSpPr>
          <p:spPr>
            <a:xfrm>
              <a:off x="-1725897" y="263"/>
              <a:ext cx="346570" cy="24622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t>By:</a:t>
              </a:r>
            </a:p>
          </p:txBody>
        </p:sp>
        <p:pic>
          <p:nvPicPr>
            <p:cNvPr id="14" name="Picture 13"/>
            <p:cNvPicPr>
              <a:picLocks noChangeAspect="1"/>
            </p:cNvPicPr>
            <p:nvPr userDrawn="1"/>
          </p:nvPicPr>
          <p:blipFill>
            <a:blip r:embed="rId5"/>
            <a:stretch>
              <a:fillRect/>
            </a:stretch>
          </p:blipFill>
          <p:spPr>
            <a:xfrm>
              <a:off x="-1635307" y="246222"/>
              <a:ext cx="1517814" cy="168646"/>
            </a:xfrm>
            <a:prstGeom prst="rect">
              <a:avLst/>
            </a:prstGeom>
          </p:spPr>
        </p:pic>
        <p:sp>
          <p:nvSpPr>
            <p:cNvPr id="15" name="TextBox 14"/>
            <p:cNvSpPr txBox="1"/>
            <p:nvPr userDrawn="1"/>
          </p:nvSpPr>
          <p:spPr>
            <a:xfrm>
              <a:off x="-478806" y="355862"/>
              <a:ext cx="441146" cy="24622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t>.com</a:t>
              </a:r>
            </a:p>
          </p:txBody>
        </p:sp>
      </p:grpSp>
    </p:spTree>
    <p:extLst>
      <p:ext uri="{BB962C8B-B14F-4D97-AF65-F5344CB8AC3E}">
        <p14:creationId xmlns:p14="http://schemas.microsoft.com/office/powerpoint/2010/main" val="3537113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 Black">
    <p:bg>
      <p:bgPr>
        <a:solidFill>
          <a:srgbClr val="00418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1650" y="365125"/>
            <a:ext cx="9582150" cy="1325563"/>
          </a:xfrm>
        </p:spPr>
        <p:txBody>
          <a:bodyPr vert="horz" lIns="91440" tIns="45720" rIns="91440" bIns="45720" rtlCol="0" anchor="ctr">
            <a:normAutofit/>
          </a:bodyPr>
          <a:lstStyle>
            <a:lvl1pPr>
              <a:defRPr lang="en-US" sz="4000">
                <a:solidFill>
                  <a:schemeClr val="bg1"/>
                </a:solidFill>
                <a:latin typeface="+mn-lt"/>
              </a:defRPr>
            </a:lvl1pPr>
          </a:lstStyle>
          <a:p>
            <a:pPr lvl="0"/>
            <a:r>
              <a:rPr lang="en-US"/>
              <a:t>Click to edit Master title style</a:t>
            </a:r>
          </a:p>
        </p:txBody>
      </p:sp>
      <p:sp>
        <p:nvSpPr>
          <p:cNvPr id="3" name="Content Placeholder 2"/>
          <p:cNvSpPr>
            <a:spLocks noGrp="1"/>
          </p:cNvSpPr>
          <p:nvPr>
            <p:ph idx="1"/>
          </p:nvPr>
        </p:nvSpPr>
        <p:spPr>
          <a:xfrm>
            <a:off x="1771650" y="1825625"/>
            <a:ext cx="9582150" cy="4351338"/>
          </a:xfrm>
        </p:spPr>
        <p:txBody>
          <a:bodyPr vert="horz" lIns="91440" tIns="45720" rIns="91440" bIns="45720" rtlCol="0">
            <a:normAutofit/>
          </a:bodyPr>
          <a:lstStyle>
            <a:lvl1pPr>
              <a:defRPr lang="en-US" smtClean="0">
                <a:solidFill>
                  <a:srgbClr val="FCFCFC"/>
                </a:solidFill>
                <a:latin typeface="+mj-lt"/>
              </a:defRPr>
            </a:lvl1pPr>
            <a:lvl2pPr>
              <a:defRPr lang="en-US" smtClean="0">
                <a:solidFill>
                  <a:srgbClr val="FCFCFC"/>
                </a:solidFill>
                <a:latin typeface="+mj-lt"/>
              </a:defRPr>
            </a:lvl2pPr>
            <a:lvl3pPr>
              <a:defRPr lang="en-US" smtClean="0">
                <a:solidFill>
                  <a:srgbClr val="FCFCFC"/>
                </a:solidFill>
                <a:latin typeface="+mj-lt"/>
              </a:defRPr>
            </a:lvl3pPr>
            <a:lvl4pPr>
              <a:defRPr lang="en-US" smtClean="0">
                <a:solidFill>
                  <a:srgbClr val="FCFCFC"/>
                </a:solidFill>
                <a:latin typeface="+mj-lt"/>
              </a:defRPr>
            </a:lvl4pPr>
            <a:lvl5pPr>
              <a:defRPr lang="en-US">
                <a:solidFill>
                  <a:srgbClr val="FCFCFC"/>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1771650" y="6356350"/>
            <a:ext cx="6381750" cy="365125"/>
          </a:xfrm>
        </p:spPr>
        <p:txBody>
          <a:bodyPr vert="horz" lIns="91440" tIns="45720" rIns="91440" bIns="45720" rtlCol="0" anchor="ctr"/>
          <a:lstStyle>
            <a:lvl1pPr>
              <a:defRPr lang="en-US">
                <a:solidFill>
                  <a:schemeClr val="bg1">
                    <a:lumMod val="85000"/>
                  </a:schemeClr>
                </a:solidFill>
              </a:defRPr>
            </a:lvl1pPr>
          </a:lstStyle>
          <a:p>
            <a:pPr algn="l"/>
            <a:endParaRPr lang="en-US"/>
          </a:p>
        </p:txBody>
      </p:sp>
      <p:sp>
        <p:nvSpPr>
          <p:cNvPr id="6" name="Slide Number Placeholder 5"/>
          <p:cNvSpPr>
            <a:spLocks noGrp="1"/>
          </p:cNvSpPr>
          <p:nvPr>
            <p:ph type="sldNum" sz="quarter" idx="12"/>
          </p:nvPr>
        </p:nvSpPr>
        <p:spPr/>
        <p:txBody>
          <a:bodyPr vert="horz" lIns="91440" tIns="45720" rIns="91440" bIns="45720" rtlCol="0" anchor="ctr"/>
          <a:lstStyle>
            <a:lvl1pPr>
              <a:defRPr lang="en-US" smtClean="0">
                <a:solidFill>
                  <a:schemeClr val="bg1">
                    <a:lumMod val="85000"/>
                  </a:schemeClr>
                </a:solidFill>
              </a:defRPr>
            </a:lvl1pPr>
          </a:lstStyle>
          <a:p>
            <a:fld id="{54B2B266-7584-451A-9C75-7BE4F74A4708}" type="slidenum">
              <a:rPr lang="en-US" smtClean="0"/>
              <a:pPr/>
              <a:t>‹#›</a:t>
            </a:fld>
            <a:endParaRPr lang="en-US"/>
          </a:p>
        </p:txBody>
      </p:sp>
      <p:sp>
        <p:nvSpPr>
          <p:cNvPr id="7" name="Rectangle 6"/>
          <p:cNvSpPr/>
          <p:nvPr userDrawn="1"/>
        </p:nvSpPr>
        <p:spPr>
          <a:xfrm>
            <a:off x="0" y="0"/>
            <a:ext cx="1200150" cy="6858000"/>
          </a:xfrm>
          <a:prstGeom prst="rect">
            <a:avLst/>
          </a:prstGeom>
          <a:solidFill>
            <a:schemeClr val="bg1"/>
          </a:solidFill>
          <a:ln>
            <a:solidFill>
              <a:srgbClr val="F2F2F2"/>
            </a:solidFill>
          </a:ln>
          <a:effectLst>
            <a:outerShdw blurRad="38100" dist="254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sz="1100" dirty="0">
              <a:solidFill>
                <a:srgbClr val="656565"/>
              </a:solidFill>
            </a:endParaRPr>
          </a:p>
        </p:txBody>
      </p:sp>
      <p:pic>
        <p:nvPicPr>
          <p:cNvPr id="9" name="Picture 2" descr="Creative Commons Licens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7038975"/>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userDrawn="1"/>
        </p:nvSpPr>
        <p:spPr>
          <a:xfrm>
            <a:off x="838200" y="7063501"/>
            <a:ext cx="8305800" cy="246221"/>
          </a:xfrm>
          <a:prstGeom prst="rect">
            <a:avLst/>
          </a:prstGeom>
        </p:spPr>
        <p:txBody>
          <a:bodyPr wrap="square">
            <a:spAutoFit/>
          </a:bodyPr>
          <a:lstStyle/>
          <a:p>
            <a:r>
              <a:rPr lang="en-US" sz="1000" b="0" i="0" dirty="0">
                <a:solidFill>
                  <a:srgbClr val="000000"/>
                </a:solidFill>
                <a:effectLst/>
                <a:latin typeface="+mj-lt"/>
              </a:rPr>
              <a:t>This work is licensed under a </a:t>
            </a:r>
            <a:r>
              <a:rPr lang="en-US" sz="1000" b="0" i="0" u="none" strike="noStrike" dirty="0">
                <a:solidFill>
                  <a:srgbClr val="4374B7"/>
                </a:solidFill>
                <a:effectLst/>
                <a:latin typeface="+mj-lt"/>
                <a:hlinkClick r:id="rId3"/>
              </a:rPr>
              <a:t>Creative Commons Attribution-</a:t>
            </a:r>
            <a:r>
              <a:rPr lang="en-US" sz="1000" b="0" i="0" u="none" strike="noStrike" dirty="0" err="1">
                <a:solidFill>
                  <a:srgbClr val="4374B7"/>
                </a:solidFill>
                <a:effectLst/>
                <a:latin typeface="+mj-lt"/>
                <a:hlinkClick r:id="rId3"/>
              </a:rPr>
              <a:t>NonCommercial</a:t>
            </a:r>
            <a:r>
              <a:rPr lang="en-US" sz="1000" b="0" i="0" u="none" strike="noStrike" dirty="0">
                <a:solidFill>
                  <a:srgbClr val="4374B7"/>
                </a:solidFill>
                <a:effectLst/>
                <a:latin typeface="+mj-lt"/>
                <a:hlinkClick r:id="rId3"/>
              </a:rPr>
              <a:t>-</a:t>
            </a:r>
            <a:r>
              <a:rPr lang="en-US" sz="1000" b="0" i="0" u="none" strike="noStrike" dirty="0" err="1">
                <a:solidFill>
                  <a:srgbClr val="4374B7"/>
                </a:solidFill>
                <a:effectLst/>
                <a:latin typeface="+mj-lt"/>
                <a:hlinkClick r:id="rId3"/>
              </a:rPr>
              <a:t>ShareAlike</a:t>
            </a:r>
            <a:r>
              <a:rPr lang="en-US" sz="1000" b="0" i="0" u="none" strike="noStrike" dirty="0">
                <a:solidFill>
                  <a:srgbClr val="4374B7"/>
                </a:solidFill>
                <a:effectLst/>
                <a:latin typeface="+mj-lt"/>
                <a:hlinkClick r:id="rId3"/>
              </a:rPr>
              <a:t> 3.0 Unported License</a:t>
            </a:r>
            <a:r>
              <a:rPr lang="en-US" sz="1000" b="0" i="0" dirty="0">
                <a:solidFill>
                  <a:srgbClr val="000000"/>
                </a:solidFill>
                <a:effectLst/>
                <a:latin typeface="+mj-lt"/>
              </a:rPr>
              <a:t>.</a:t>
            </a:r>
            <a:endParaRPr lang="en-US" sz="1000" dirty="0">
              <a:latin typeface="+mj-lt"/>
            </a:endParaRPr>
          </a:p>
        </p:txBody>
      </p:sp>
      <p:pic>
        <p:nvPicPr>
          <p:cNvPr id="11" name="Picture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1852" y="6298553"/>
            <a:ext cx="1323854" cy="485915"/>
          </a:xfrm>
          <a:prstGeom prst="rect">
            <a:avLst/>
          </a:prstGeom>
        </p:spPr>
      </p:pic>
      <p:grpSp>
        <p:nvGrpSpPr>
          <p:cNvPr id="12" name="Group 11"/>
          <p:cNvGrpSpPr/>
          <p:nvPr userDrawn="1"/>
        </p:nvGrpSpPr>
        <p:grpSpPr>
          <a:xfrm>
            <a:off x="-1688237" y="-20371"/>
            <a:ext cx="1688237" cy="601820"/>
            <a:chOff x="-1725897" y="263"/>
            <a:chExt cx="1688237" cy="601820"/>
          </a:xfrm>
        </p:grpSpPr>
        <p:sp>
          <p:nvSpPr>
            <p:cNvPr id="13" name="TextBox 4"/>
            <p:cNvSpPr txBox="1"/>
            <p:nvPr userDrawn="1"/>
          </p:nvSpPr>
          <p:spPr>
            <a:xfrm>
              <a:off x="-1725897" y="263"/>
              <a:ext cx="346570" cy="24622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t>By:</a:t>
              </a:r>
            </a:p>
          </p:txBody>
        </p:sp>
        <p:pic>
          <p:nvPicPr>
            <p:cNvPr id="14" name="Picture 13"/>
            <p:cNvPicPr>
              <a:picLocks noChangeAspect="1"/>
            </p:cNvPicPr>
            <p:nvPr userDrawn="1"/>
          </p:nvPicPr>
          <p:blipFill>
            <a:blip r:embed="rId5"/>
            <a:stretch>
              <a:fillRect/>
            </a:stretch>
          </p:blipFill>
          <p:spPr>
            <a:xfrm>
              <a:off x="-1635307" y="246222"/>
              <a:ext cx="1517814" cy="168646"/>
            </a:xfrm>
            <a:prstGeom prst="rect">
              <a:avLst/>
            </a:prstGeom>
          </p:spPr>
        </p:pic>
        <p:sp>
          <p:nvSpPr>
            <p:cNvPr id="15" name="TextBox 14"/>
            <p:cNvSpPr txBox="1"/>
            <p:nvPr userDrawn="1"/>
          </p:nvSpPr>
          <p:spPr>
            <a:xfrm>
              <a:off x="-478806" y="355862"/>
              <a:ext cx="441146" cy="24622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t>.com</a:t>
              </a:r>
            </a:p>
          </p:txBody>
        </p:sp>
      </p:grpSp>
    </p:spTree>
    <p:extLst>
      <p:ext uri="{BB962C8B-B14F-4D97-AF65-F5344CB8AC3E}">
        <p14:creationId xmlns:p14="http://schemas.microsoft.com/office/powerpoint/2010/main" val="2765493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A1C3FD7-7715-417D-B3A3-A1B9493F00A7}"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EF2AFE-8C02-4AD5-AB18-6AC97B5839D5}" type="slidenum">
              <a:rPr lang="en-US" smtClean="0"/>
              <a:t>‹#›</a:t>
            </a:fld>
            <a:endParaRPr lang="en-US"/>
          </a:p>
        </p:txBody>
      </p:sp>
    </p:spTree>
    <p:extLst>
      <p:ext uri="{BB962C8B-B14F-4D97-AF65-F5344CB8AC3E}">
        <p14:creationId xmlns:p14="http://schemas.microsoft.com/office/powerpoint/2010/main" val="1574774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1C3FD7-7715-417D-B3A3-A1B9493F00A7}"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EF2AFE-8C02-4AD5-AB18-6AC97B5839D5}" type="slidenum">
              <a:rPr lang="en-US" smtClean="0"/>
              <a:t>‹#›</a:t>
            </a:fld>
            <a:endParaRPr lang="en-US"/>
          </a:p>
        </p:txBody>
      </p:sp>
    </p:spTree>
    <p:extLst>
      <p:ext uri="{BB962C8B-B14F-4D97-AF65-F5344CB8AC3E}">
        <p14:creationId xmlns:p14="http://schemas.microsoft.com/office/powerpoint/2010/main" val="421108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1C3FD7-7715-417D-B3A3-A1B9493F00A7}"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EF2AFE-8C02-4AD5-AB18-6AC97B5839D5}" type="slidenum">
              <a:rPr lang="en-US" smtClean="0"/>
              <a:t>‹#›</a:t>
            </a:fld>
            <a:endParaRPr lang="en-US"/>
          </a:p>
        </p:txBody>
      </p:sp>
    </p:spTree>
    <p:extLst>
      <p:ext uri="{BB962C8B-B14F-4D97-AF65-F5344CB8AC3E}">
        <p14:creationId xmlns:p14="http://schemas.microsoft.com/office/powerpoint/2010/main" val="1020513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A1C3FD7-7715-417D-B3A3-A1B9493F00A7}" type="datetimeFigureOut">
              <a:rPr lang="en-US" smtClean="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EF2AFE-8C02-4AD5-AB18-6AC97B5839D5}" type="slidenum">
              <a:rPr lang="en-US" smtClean="0"/>
              <a:t>‹#›</a:t>
            </a:fld>
            <a:endParaRPr lang="en-US"/>
          </a:p>
        </p:txBody>
      </p:sp>
    </p:spTree>
    <p:extLst>
      <p:ext uri="{BB962C8B-B14F-4D97-AF65-F5344CB8AC3E}">
        <p14:creationId xmlns:p14="http://schemas.microsoft.com/office/powerpoint/2010/main" val="345976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A1C3FD7-7715-417D-B3A3-A1B9493F00A7}" type="datetimeFigureOut">
              <a:rPr lang="en-US" smtClean="0"/>
              <a:t>5/3/2021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EF2AFE-8C02-4AD5-AB18-6AC97B5839D5}" type="slidenum">
              <a:rPr lang="en-US" smtClean="0"/>
              <a:t>‹#›</a:t>
            </a:fld>
            <a:endParaRPr lang="en-US"/>
          </a:p>
        </p:txBody>
      </p:sp>
    </p:spTree>
    <p:extLst>
      <p:ext uri="{BB962C8B-B14F-4D97-AF65-F5344CB8AC3E}">
        <p14:creationId xmlns:p14="http://schemas.microsoft.com/office/powerpoint/2010/main" val="103911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1C3FD7-7715-417D-B3A3-A1B9493F00A7}" type="datetimeFigureOut">
              <a:rPr lang="en-US" smtClean="0"/>
              <a:t>5/3/2021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EF2AFE-8C02-4AD5-AB18-6AC97B5839D5}" type="slidenum">
              <a:rPr lang="en-US" smtClean="0"/>
              <a:t>‹#›</a:t>
            </a:fld>
            <a:endParaRPr lang="en-US"/>
          </a:p>
        </p:txBody>
      </p:sp>
    </p:spTree>
    <p:extLst>
      <p:ext uri="{BB962C8B-B14F-4D97-AF65-F5344CB8AC3E}">
        <p14:creationId xmlns:p14="http://schemas.microsoft.com/office/powerpoint/2010/main" val="3894221070"/>
      </p:ext>
    </p:extLst>
  </p:cSld>
  <p:clrMap bg1="lt1" tx1="dk1" bg2="lt2" tx2="dk2" accent1="accent1" accent2="accent2" accent3="accent3" accent4="accent4" accent5="accent5" accent6="accent6" hlink="hlink" folHlink="folHlink"/>
  <p:sldLayoutIdLst>
    <p:sldLayoutId id="2147483700" r:id="rId1"/>
    <p:sldLayoutId id="2147483685" r:id="rId2"/>
    <p:sldLayoutId id="2147483686" r:id="rId3"/>
    <p:sldLayoutId id="2147483687"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mattlegro/dsc-phase-1-project"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346200" y="1422400"/>
            <a:ext cx="5778501" cy="2387600"/>
          </a:xfrm>
        </p:spPr>
        <p:txBody>
          <a:bodyPr>
            <a:normAutofit fontScale="90000"/>
          </a:bodyPr>
          <a:lstStyle/>
          <a:p>
            <a:r>
              <a:rPr lang="en-US" sz="4000" dirty="0"/>
              <a:t>An Analysis of Theatrical Movie Releases:</a:t>
            </a:r>
            <a:br>
              <a:rPr lang="en-US" dirty="0"/>
            </a:br>
            <a:r>
              <a:rPr lang="en-US" sz="3100" dirty="0"/>
              <a:t>A SUMMARY OF PREDICTORS IN THE PRODUCTION OF MOVIES WITH HIGH RETURN ON INVESTMENT</a:t>
            </a:r>
          </a:p>
        </p:txBody>
      </p:sp>
      <p:sp>
        <p:nvSpPr>
          <p:cNvPr id="3" name="Date Placeholder 2"/>
          <p:cNvSpPr>
            <a:spLocks noGrp="1"/>
          </p:cNvSpPr>
          <p:nvPr>
            <p:ph type="dt" sz="half" idx="10"/>
          </p:nvPr>
        </p:nvSpPr>
        <p:spPr/>
        <p:txBody>
          <a:bodyPr/>
          <a:lstStyle/>
          <a:p>
            <a:r>
              <a:rPr lang="en-US" dirty="0">
                <a:solidFill>
                  <a:srgbClr val="004185"/>
                </a:solidFill>
              </a:rPr>
              <a:t>05/03/21</a:t>
            </a:r>
          </a:p>
        </p:txBody>
      </p:sp>
      <p:sp>
        <p:nvSpPr>
          <p:cNvPr id="2" name="Footer Placeholder 1"/>
          <p:cNvSpPr>
            <a:spLocks noGrp="1"/>
          </p:cNvSpPr>
          <p:nvPr>
            <p:ph type="ftr" sz="quarter" idx="11"/>
          </p:nvPr>
        </p:nvSpPr>
        <p:spPr/>
        <p:txBody>
          <a:bodyPr/>
          <a:lstStyle/>
          <a:p>
            <a:r>
              <a:rPr lang="en-US" dirty="0"/>
              <a:t>Matt LeGro</a:t>
            </a:r>
          </a:p>
        </p:txBody>
      </p:sp>
    </p:spTree>
    <p:extLst>
      <p:ext uri="{BB962C8B-B14F-4D97-AF65-F5344CB8AC3E}">
        <p14:creationId xmlns:p14="http://schemas.microsoft.com/office/powerpoint/2010/main" val="3463928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186A0-39EE-4700-866A-AB295E0D8D94}"/>
              </a:ext>
            </a:extLst>
          </p:cNvPr>
          <p:cNvSpPr>
            <a:spLocks noGrp="1"/>
          </p:cNvSpPr>
          <p:nvPr>
            <p:ph type="title"/>
          </p:nvPr>
        </p:nvSpPr>
        <p:spPr>
          <a:xfrm>
            <a:off x="1771650" y="-3175"/>
            <a:ext cx="9582150" cy="1325563"/>
          </a:xfrm>
        </p:spPr>
        <p:txBody>
          <a:bodyPr/>
          <a:lstStyle/>
          <a:p>
            <a:r>
              <a:rPr lang="en-US" u="sng" dirty="0"/>
              <a:t>What should be spent on production?</a:t>
            </a:r>
            <a:endParaRPr lang="en-US" dirty="0"/>
          </a:p>
        </p:txBody>
      </p:sp>
      <p:pic>
        <p:nvPicPr>
          <p:cNvPr id="3074" name="Picture 2">
            <a:extLst>
              <a:ext uri="{FF2B5EF4-FFF2-40B4-BE49-F238E27FC236}">
                <a16:creationId xmlns:a16="http://schemas.microsoft.com/office/drawing/2014/main" id="{93736505-0273-4D09-B6F5-752F736A95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8571" y="1501342"/>
            <a:ext cx="6708096" cy="4534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2218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B452B-7A16-4B07-B681-62266656661F}"/>
              </a:ext>
            </a:extLst>
          </p:cNvPr>
          <p:cNvSpPr>
            <a:spLocks noGrp="1"/>
          </p:cNvSpPr>
          <p:nvPr>
            <p:ph type="title"/>
          </p:nvPr>
        </p:nvSpPr>
        <p:spPr>
          <a:xfrm>
            <a:off x="1771650" y="-3175"/>
            <a:ext cx="9582150" cy="1325563"/>
          </a:xfrm>
        </p:spPr>
        <p:txBody>
          <a:bodyPr/>
          <a:lstStyle/>
          <a:p>
            <a:r>
              <a:rPr lang="en-US" u="sng" dirty="0"/>
              <a:t>What types of movies produce high returns?</a:t>
            </a:r>
          </a:p>
        </p:txBody>
      </p:sp>
      <p:pic>
        <p:nvPicPr>
          <p:cNvPr id="4098" name="Picture 2">
            <a:extLst>
              <a:ext uri="{FF2B5EF4-FFF2-40B4-BE49-F238E27FC236}">
                <a16:creationId xmlns:a16="http://schemas.microsoft.com/office/drawing/2014/main" id="{BFEF21BA-7FBF-4895-8121-BF7C7D197F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8100" y="1054099"/>
            <a:ext cx="4600202" cy="2908301"/>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748EAF73-254B-49BB-8640-4ABDEB634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5352" y="1181100"/>
            <a:ext cx="3914775" cy="2505075"/>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8DC9AD5D-C75A-4F09-8482-3CACA0780A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6351" y="3886201"/>
            <a:ext cx="4203700" cy="2842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9816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B452B-7A16-4B07-B681-62266656661F}"/>
              </a:ext>
            </a:extLst>
          </p:cNvPr>
          <p:cNvSpPr>
            <a:spLocks noGrp="1"/>
          </p:cNvSpPr>
          <p:nvPr>
            <p:ph type="title"/>
          </p:nvPr>
        </p:nvSpPr>
        <p:spPr>
          <a:xfrm>
            <a:off x="1771650" y="-3175"/>
            <a:ext cx="9582150" cy="1325563"/>
          </a:xfrm>
        </p:spPr>
        <p:txBody>
          <a:bodyPr/>
          <a:lstStyle/>
          <a:p>
            <a:r>
              <a:rPr lang="en-US" u="sng" dirty="0"/>
              <a:t>What types of movies produce high returns?</a:t>
            </a:r>
          </a:p>
        </p:txBody>
      </p:sp>
      <p:pic>
        <p:nvPicPr>
          <p:cNvPr id="4104" name="Picture 8">
            <a:extLst>
              <a:ext uri="{FF2B5EF4-FFF2-40B4-BE49-F238E27FC236}">
                <a16:creationId xmlns:a16="http://schemas.microsoft.com/office/drawing/2014/main" id="{748EAF73-254B-49BB-8640-4ABDEB634A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1650" y="1322388"/>
            <a:ext cx="4979057" cy="3186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0753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88402-4E2F-44E3-BEE5-77E88849D77B}"/>
              </a:ext>
            </a:extLst>
          </p:cNvPr>
          <p:cNvSpPr>
            <a:spLocks noGrp="1"/>
          </p:cNvSpPr>
          <p:nvPr>
            <p:ph type="title"/>
          </p:nvPr>
        </p:nvSpPr>
        <p:spPr>
          <a:xfrm>
            <a:off x="1771650" y="-3175"/>
            <a:ext cx="9582150" cy="1325563"/>
          </a:xfrm>
        </p:spPr>
        <p:txBody>
          <a:bodyPr/>
          <a:lstStyle/>
          <a:p>
            <a:r>
              <a:rPr lang="en-US" u="sng" dirty="0"/>
              <a:t>When to release?</a:t>
            </a:r>
          </a:p>
        </p:txBody>
      </p:sp>
      <p:pic>
        <p:nvPicPr>
          <p:cNvPr id="5123" name="Picture 3">
            <a:extLst>
              <a:ext uri="{FF2B5EF4-FFF2-40B4-BE49-F238E27FC236}">
                <a16:creationId xmlns:a16="http://schemas.microsoft.com/office/drawing/2014/main" id="{0B458CF4-3D53-466A-BEF4-D786EC66AB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0261" y="1690688"/>
            <a:ext cx="3714750" cy="2505075"/>
          </a:xfrm>
          <a:prstGeom prst="rect">
            <a:avLst/>
          </a:prstGeom>
          <a:noFill/>
          <a:extLst>
            <a:ext uri="{909E8E84-426E-40DD-AFC4-6F175D3DCCD1}">
              <a14:hiddenFill xmlns:a14="http://schemas.microsoft.com/office/drawing/2010/main">
                <a:solidFill>
                  <a:srgbClr val="FFFFFF"/>
                </a:solidFill>
              </a14:hiddenFill>
            </a:ext>
          </a:extLst>
        </p:spPr>
      </p:pic>
      <p:pic>
        <p:nvPicPr>
          <p:cNvPr id="5127" name="Picture 7">
            <a:extLst>
              <a:ext uri="{FF2B5EF4-FFF2-40B4-BE49-F238E27FC236}">
                <a16:creationId xmlns:a16="http://schemas.microsoft.com/office/drawing/2014/main" id="{0C857D22-8CD2-41BE-85E0-D56F59E5D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8424" y="1357312"/>
            <a:ext cx="3714750" cy="2505075"/>
          </a:xfrm>
          <a:prstGeom prst="rect">
            <a:avLst/>
          </a:prstGeom>
          <a:noFill/>
          <a:extLst>
            <a:ext uri="{909E8E84-426E-40DD-AFC4-6F175D3DCCD1}">
              <a14:hiddenFill xmlns:a14="http://schemas.microsoft.com/office/drawing/2010/main">
                <a:solidFill>
                  <a:srgbClr val="FFFFFF"/>
                </a:solidFill>
              </a14:hiddenFill>
            </a:ext>
          </a:extLst>
        </p:spPr>
      </p:pic>
      <p:pic>
        <p:nvPicPr>
          <p:cNvPr id="5131" name="Picture 11">
            <a:extLst>
              <a:ext uri="{FF2B5EF4-FFF2-40B4-BE49-F238E27FC236}">
                <a16:creationId xmlns:a16="http://schemas.microsoft.com/office/drawing/2014/main" id="{526EDEB3-5C27-4C00-BADC-5A8B75413B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8424" y="3917372"/>
            <a:ext cx="3714750" cy="260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718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84A26-77C3-4291-992D-179EEE13F24C}"/>
              </a:ext>
            </a:extLst>
          </p:cNvPr>
          <p:cNvSpPr>
            <a:spLocks noGrp="1"/>
          </p:cNvSpPr>
          <p:nvPr>
            <p:ph type="title"/>
          </p:nvPr>
        </p:nvSpPr>
        <p:spPr/>
        <p:txBody>
          <a:bodyPr/>
          <a:lstStyle/>
          <a:p>
            <a:r>
              <a:rPr lang="en-US" u="sng" dirty="0"/>
              <a:t>Summary</a:t>
            </a:r>
          </a:p>
        </p:txBody>
      </p:sp>
      <p:sp>
        <p:nvSpPr>
          <p:cNvPr id="3" name="TextBox 2">
            <a:extLst>
              <a:ext uri="{FF2B5EF4-FFF2-40B4-BE49-F238E27FC236}">
                <a16:creationId xmlns:a16="http://schemas.microsoft.com/office/drawing/2014/main" id="{0D8C49C8-F2CA-4F7F-A961-C1C919E42302}"/>
              </a:ext>
            </a:extLst>
          </p:cNvPr>
          <p:cNvSpPr txBox="1"/>
          <p:nvPr/>
        </p:nvSpPr>
        <p:spPr>
          <a:xfrm>
            <a:off x="1524000" y="1416559"/>
            <a:ext cx="10391775"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chemeClr val="bg1"/>
                </a:solidFill>
              </a:rPr>
              <a:t>In general, spending more on production will increase the return on the original investment</a:t>
            </a:r>
          </a:p>
          <a:p>
            <a:pPr marL="285750" indent="-285750">
              <a:buFont typeface="Arial" panose="020B0604020202020204" pitchFamily="34" charset="0"/>
              <a:buChar char="•"/>
            </a:pPr>
            <a:r>
              <a:rPr lang="en-US" sz="2800" dirty="0">
                <a:solidFill>
                  <a:schemeClr val="bg1"/>
                </a:solidFill>
              </a:rPr>
              <a:t>Of the different movie genres, Thriller movies are least often produced but tend to yield the highest ROI and ROI may be less affected by production quality</a:t>
            </a:r>
          </a:p>
          <a:p>
            <a:pPr marL="285750" indent="-285750">
              <a:buFont typeface="Arial" panose="020B0604020202020204" pitchFamily="34" charset="0"/>
              <a:buChar char="•"/>
            </a:pPr>
            <a:r>
              <a:rPr lang="en-US" sz="2800" dirty="0">
                <a:solidFill>
                  <a:schemeClr val="bg1"/>
                </a:solidFill>
              </a:rPr>
              <a:t>To maximize availability on theatrical release, release movies on a Monday evening in one of the early summer months</a:t>
            </a:r>
          </a:p>
        </p:txBody>
      </p:sp>
    </p:spTree>
    <p:extLst>
      <p:ext uri="{BB962C8B-B14F-4D97-AF65-F5344CB8AC3E}">
        <p14:creationId xmlns:p14="http://schemas.microsoft.com/office/powerpoint/2010/main" val="2488118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84A26-77C3-4291-992D-179EEE13F24C}"/>
              </a:ext>
            </a:extLst>
          </p:cNvPr>
          <p:cNvSpPr>
            <a:spLocks noGrp="1"/>
          </p:cNvSpPr>
          <p:nvPr>
            <p:ph type="title"/>
          </p:nvPr>
        </p:nvSpPr>
        <p:spPr/>
        <p:txBody>
          <a:bodyPr/>
          <a:lstStyle/>
          <a:p>
            <a:r>
              <a:rPr lang="en-US" u="sng" dirty="0"/>
              <a:t>Future Avenues of Exploration</a:t>
            </a:r>
          </a:p>
        </p:txBody>
      </p:sp>
      <p:sp>
        <p:nvSpPr>
          <p:cNvPr id="3" name="TextBox 2">
            <a:extLst>
              <a:ext uri="{FF2B5EF4-FFF2-40B4-BE49-F238E27FC236}">
                <a16:creationId xmlns:a16="http://schemas.microsoft.com/office/drawing/2014/main" id="{0D8C49C8-F2CA-4F7F-A961-C1C919E42302}"/>
              </a:ext>
            </a:extLst>
          </p:cNvPr>
          <p:cNvSpPr txBox="1"/>
          <p:nvPr/>
        </p:nvSpPr>
        <p:spPr>
          <a:xfrm>
            <a:off x="1524000" y="1416559"/>
            <a:ext cx="10391775" cy="480131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These datasets and analysis only investigates returns based on reported worldwide box office gross numbers and estimated production budgets. The theatrical release of a blockbuster film does not account for a majority of movie-related income; there is home entertainment sales (DVDs), Video on Demand and Streaming Services, Television airtime,  and merchandising. On the other hand, costs related to these are also not explored; manufacturing DVDs and merchandise, deals with streaming service providers and television providers, etc. Similarly, ROI’s presented here have the potential to be hugely overinflated because it is unclear exactly what is included in the production budget estimate. It may be that marketing and other costs related solely to the theatrical release have not been accounted for.</a:t>
            </a:r>
          </a:p>
          <a:p>
            <a:pPr marL="285750" indent="-285750">
              <a:buFont typeface="Arial" panose="020B0604020202020204" pitchFamily="34" charset="0"/>
              <a:buChar char="•"/>
            </a:pPr>
            <a:r>
              <a:rPr lang="en-US" dirty="0">
                <a:solidFill>
                  <a:schemeClr val="bg1"/>
                </a:solidFill>
              </a:rPr>
              <a:t>We primarily looked at a subset of our movie collection where we required movies to make a profit (have ROI &gt; 0). In the future, we can double check that the described features hold true only for profitable movies, increasing our confidence</a:t>
            </a:r>
          </a:p>
          <a:p>
            <a:pPr marL="285750" indent="-285750">
              <a:buFont typeface="Arial" panose="020B0604020202020204" pitchFamily="34" charset="0"/>
              <a:buChar char="•"/>
            </a:pPr>
            <a:r>
              <a:rPr lang="en-US" dirty="0">
                <a:solidFill>
                  <a:schemeClr val="bg1"/>
                </a:solidFill>
              </a:rPr>
              <a:t>We have access to data connecting movie cast and crew to IMDb ID’s which we have for every movie in our collection dataset. While for Thrillers it may not be as important, it may be that there are a subset of the production crew that is a better predictor of high return movies</a:t>
            </a:r>
          </a:p>
          <a:p>
            <a:pPr marL="285750" indent="-285750">
              <a:buFont typeface="Arial" panose="020B0604020202020204" pitchFamily="34" charset="0"/>
              <a:buChar char="•"/>
            </a:pPr>
            <a:r>
              <a:rPr lang="en-US" dirty="0">
                <a:solidFill>
                  <a:schemeClr val="bg1"/>
                </a:solidFill>
              </a:rPr>
              <a:t>As it relates to the first concern, the pandemic, and the rise of streaming services.. Is theatrical release worth it as a new production company with plenty of capital?</a:t>
            </a:r>
          </a:p>
          <a:p>
            <a:pPr marL="285750" indent="-285750">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3939720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B71A1-53FD-428B-847D-CA718AD0D169}"/>
              </a:ext>
            </a:extLst>
          </p:cNvPr>
          <p:cNvSpPr>
            <a:spLocks noGrp="1"/>
          </p:cNvSpPr>
          <p:nvPr>
            <p:ph type="title"/>
          </p:nvPr>
        </p:nvSpPr>
        <p:spPr/>
        <p:txBody>
          <a:bodyPr/>
          <a:lstStyle/>
          <a:p>
            <a:r>
              <a:rPr lang="en-US" u="sng" dirty="0"/>
              <a:t>Thank You!</a:t>
            </a:r>
          </a:p>
        </p:txBody>
      </p:sp>
      <p:sp>
        <p:nvSpPr>
          <p:cNvPr id="3" name="Content Placeholder 2">
            <a:extLst>
              <a:ext uri="{FF2B5EF4-FFF2-40B4-BE49-F238E27FC236}">
                <a16:creationId xmlns:a16="http://schemas.microsoft.com/office/drawing/2014/main" id="{B0884504-C6D9-4DD2-8F33-AA2801047BAC}"/>
              </a:ext>
            </a:extLst>
          </p:cNvPr>
          <p:cNvSpPr>
            <a:spLocks noGrp="1"/>
          </p:cNvSpPr>
          <p:nvPr>
            <p:ph idx="1"/>
          </p:nvPr>
        </p:nvSpPr>
        <p:spPr/>
        <p:txBody>
          <a:bodyPr/>
          <a:lstStyle/>
          <a:p>
            <a:r>
              <a:rPr lang="en-US" dirty="0"/>
              <a:t>Questions?</a:t>
            </a:r>
          </a:p>
          <a:p>
            <a:endParaRPr lang="en-US" dirty="0"/>
          </a:p>
          <a:p>
            <a:r>
              <a:rPr lang="en-US" dirty="0" err="1">
                <a:solidFill>
                  <a:schemeClr val="bg1"/>
                </a:solidFill>
              </a:rPr>
              <a:t>Github</a:t>
            </a:r>
            <a:r>
              <a:rPr lang="en-US" dirty="0">
                <a:solidFill>
                  <a:schemeClr val="bg1"/>
                </a:solidFill>
              </a:rPr>
              <a:t> Repo: </a:t>
            </a:r>
            <a:r>
              <a:rPr lang="en-US" dirty="0">
                <a:solidFill>
                  <a:schemeClr val="bg1"/>
                </a:solidFill>
                <a:hlinkClick r:id="rId2">
                  <a:extLst>
                    <a:ext uri="{A12FA001-AC4F-418D-AE19-62706E023703}">
                      <ahyp:hlinkClr xmlns:ahyp="http://schemas.microsoft.com/office/drawing/2018/hyperlinkcolor" val="tx"/>
                    </a:ext>
                  </a:extLst>
                </a:hlinkClick>
              </a:rPr>
              <a:t>https://github.com/mattlegro/dsc-phase-1-project</a:t>
            </a:r>
            <a:r>
              <a:rPr lang="en-US" dirty="0">
                <a:solidFill>
                  <a:schemeClr val="bg1"/>
                </a:solidFill>
              </a:rPr>
              <a:t> </a:t>
            </a:r>
          </a:p>
          <a:p>
            <a:r>
              <a:rPr lang="en-US" dirty="0"/>
              <a:t>Email: mlegro93@gmail.com</a:t>
            </a:r>
          </a:p>
          <a:p>
            <a:r>
              <a:rPr lang="en-US" dirty="0"/>
              <a:t>LinkedIn: https://www.linkedin.com/in/matthew-legro-8b60211b6/</a:t>
            </a:r>
          </a:p>
          <a:p>
            <a:endParaRPr lang="en-US" dirty="0"/>
          </a:p>
        </p:txBody>
      </p:sp>
    </p:spTree>
    <p:extLst>
      <p:ext uri="{BB962C8B-B14F-4D97-AF65-F5344CB8AC3E}">
        <p14:creationId xmlns:p14="http://schemas.microsoft.com/office/powerpoint/2010/main" val="4244383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889A65-FFF6-4306-AABC-55FC77D56C3C}"/>
              </a:ext>
            </a:extLst>
          </p:cNvPr>
          <p:cNvSpPr>
            <a:spLocks noGrp="1"/>
          </p:cNvSpPr>
          <p:nvPr>
            <p:ph type="title"/>
          </p:nvPr>
        </p:nvSpPr>
        <p:spPr/>
        <p:txBody>
          <a:bodyPr/>
          <a:lstStyle/>
          <a:p>
            <a:r>
              <a:rPr lang="en-US" u="sng" dirty="0"/>
              <a:t>Presentation Roadmap</a:t>
            </a:r>
          </a:p>
        </p:txBody>
      </p:sp>
      <p:sp>
        <p:nvSpPr>
          <p:cNvPr id="5" name="Content Placeholder 4">
            <a:extLst>
              <a:ext uri="{FF2B5EF4-FFF2-40B4-BE49-F238E27FC236}">
                <a16:creationId xmlns:a16="http://schemas.microsoft.com/office/drawing/2014/main" id="{D1A18A0C-B77B-4779-9B69-50110585F516}"/>
              </a:ext>
            </a:extLst>
          </p:cNvPr>
          <p:cNvSpPr>
            <a:spLocks noGrp="1"/>
          </p:cNvSpPr>
          <p:nvPr>
            <p:ph idx="1"/>
          </p:nvPr>
        </p:nvSpPr>
        <p:spPr/>
        <p:txBody>
          <a:bodyPr/>
          <a:lstStyle/>
          <a:p>
            <a:r>
              <a:rPr lang="en-US" dirty="0"/>
              <a:t>Outline the business objective</a:t>
            </a:r>
          </a:p>
          <a:p>
            <a:r>
              <a:rPr lang="en-US" dirty="0"/>
              <a:t>Describe the data source and preparation methods</a:t>
            </a:r>
          </a:p>
          <a:p>
            <a:r>
              <a:rPr lang="en-US" dirty="0"/>
              <a:t>Summarize results and discuss interpretations</a:t>
            </a:r>
          </a:p>
          <a:p>
            <a:r>
              <a:rPr lang="en-US" dirty="0"/>
              <a:t>Provide actionable insights</a:t>
            </a:r>
          </a:p>
          <a:p>
            <a:endParaRPr lang="en-US" dirty="0"/>
          </a:p>
          <a:p>
            <a:endParaRPr lang="en-US" dirty="0"/>
          </a:p>
        </p:txBody>
      </p:sp>
    </p:spTree>
    <p:extLst>
      <p:ext uri="{BB962C8B-B14F-4D97-AF65-F5344CB8AC3E}">
        <p14:creationId xmlns:p14="http://schemas.microsoft.com/office/powerpoint/2010/main" val="2093745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889A65-FFF6-4306-AABC-55FC77D56C3C}"/>
              </a:ext>
            </a:extLst>
          </p:cNvPr>
          <p:cNvSpPr>
            <a:spLocks noGrp="1"/>
          </p:cNvSpPr>
          <p:nvPr>
            <p:ph type="title"/>
          </p:nvPr>
        </p:nvSpPr>
        <p:spPr/>
        <p:txBody>
          <a:bodyPr/>
          <a:lstStyle/>
          <a:p>
            <a:r>
              <a:rPr lang="en-US" u="sng" dirty="0"/>
              <a:t>Business Objective</a:t>
            </a:r>
          </a:p>
        </p:txBody>
      </p:sp>
      <p:sp>
        <p:nvSpPr>
          <p:cNvPr id="5" name="Content Placeholder 4">
            <a:extLst>
              <a:ext uri="{FF2B5EF4-FFF2-40B4-BE49-F238E27FC236}">
                <a16:creationId xmlns:a16="http://schemas.microsoft.com/office/drawing/2014/main" id="{D1A18A0C-B77B-4779-9B69-50110585F516}"/>
              </a:ext>
            </a:extLst>
          </p:cNvPr>
          <p:cNvSpPr>
            <a:spLocks noGrp="1"/>
          </p:cNvSpPr>
          <p:nvPr>
            <p:ph idx="1"/>
          </p:nvPr>
        </p:nvSpPr>
        <p:spPr/>
        <p:txBody>
          <a:bodyPr/>
          <a:lstStyle/>
          <a:p>
            <a:r>
              <a:rPr lang="en-US" dirty="0"/>
              <a:t>Global Box Office Revenue hit a new record in 2019 at $42.5 billion and has been growing every year</a:t>
            </a:r>
          </a:p>
          <a:p>
            <a:r>
              <a:rPr lang="en-US" dirty="0"/>
              <a:t>Netflix is reported to invest $15 billion on new content; Prime Video and Apple TV+ at $6 billion; Hulu, Disney+ and HBO Max are all coming in around $3 billion</a:t>
            </a:r>
          </a:p>
          <a:p>
            <a:r>
              <a:rPr lang="en-US" dirty="0"/>
              <a:t>Enable Microsoft to join the media industry as a production company and grow shareholder value</a:t>
            </a:r>
          </a:p>
          <a:p>
            <a:r>
              <a:rPr lang="en-US" dirty="0"/>
              <a:t>Determine features of successful theatrical movie releases to guide Microsoft in producing films that will generate profit</a:t>
            </a:r>
          </a:p>
          <a:p>
            <a:endParaRPr lang="en-US" dirty="0"/>
          </a:p>
        </p:txBody>
      </p:sp>
    </p:spTree>
    <p:extLst>
      <p:ext uri="{BB962C8B-B14F-4D97-AF65-F5344CB8AC3E}">
        <p14:creationId xmlns:p14="http://schemas.microsoft.com/office/powerpoint/2010/main" val="1650485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6216B-66CF-4E74-A340-E631FE29DF86}"/>
              </a:ext>
            </a:extLst>
          </p:cNvPr>
          <p:cNvSpPr>
            <a:spLocks noGrp="1"/>
          </p:cNvSpPr>
          <p:nvPr>
            <p:ph type="title"/>
          </p:nvPr>
        </p:nvSpPr>
        <p:spPr>
          <a:xfrm>
            <a:off x="1771650" y="431800"/>
            <a:ext cx="9582150" cy="1119188"/>
          </a:xfrm>
        </p:spPr>
        <p:txBody>
          <a:bodyPr/>
          <a:lstStyle/>
          <a:p>
            <a:r>
              <a:rPr lang="en-US" u="sng" dirty="0"/>
              <a:t>Data Preparation</a:t>
            </a:r>
          </a:p>
        </p:txBody>
      </p:sp>
      <p:sp>
        <p:nvSpPr>
          <p:cNvPr id="7" name="Content Placeholder 4">
            <a:extLst>
              <a:ext uri="{FF2B5EF4-FFF2-40B4-BE49-F238E27FC236}">
                <a16:creationId xmlns:a16="http://schemas.microsoft.com/office/drawing/2014/main" id="{8BEB5E29-3A79-43E6-82A2-FE80795587DF}"/>
              </a:ext>
            </a:extLst>
          </p:cNvPr>
          <p:cNvSpPr>
            <a:spLocks noGrp="1"/>
          </p:cNvSpPr>
          <p:nvPr>
            <p:ph idx="1"/>
          </p:nvPr>
        </p:nvSpPr>
        <p:spPr>
          <a:xfrm>
            <a:off x="1631950" y="1393825"/>
            <a:ext cx="9582150" cy="5070476"/>
          </a:xfrm>
        </p:spPr>
        <p:txBody>
          <a:bodyPr>
            <a:normAutofit/>
          </a:bodyPr>
          <a:lstStyle/>
          <a:p>
            <a:r>
              <a:rPr lang="en-US" dirty="0"/>
              <a:t>The data used in the analysis comes from The Numbers (TN), The Movie Database (</a:t>
            </a:r>
            <a:r>
              <a:rPr lang="en-US" dirty="0" err="1"/>
              <a:t>TMDb</a:t>
            </a:r>
            <a:r>
              <a:rPr lang="en-US" dirty="0"/>
              <a:t>), and the Internet Movie Database (IMDb)</a:t>
            </a:r>
          </a:p>
          <a:p>
            <a:r>
              <a:rPr lang="en-US" dirty="0"/>
              <a:t>Being interested in profitable movies, as many records as possible containing budget and revenue were collected, but to determine features of successful films, we need other attributes as well</a:t>
            </a:r>
          </a:p>
          <a:p>
            <a:r>
              <a:rPr lang="en-US" dirty="0"/>
              <a:t>Our initial TN dataset had both financial fields, but lacked other categorical information</a:t>
            </a:r>
          </a:p>
          <a:p>
            <a:r>
              <a:rPr lang="en-US" dirty="0"/>
              <a:t>Our </a:t>
            </a:r>
            <a:r>
              <a:rPr lang="en-US" dirty="0" err="1"/>
              <a:t>TMDb</a:t>
            </a:r>
            <a:r>
              <a:rPr lang="en-US" dirty="0"/>
              <a:t> and IMDb datasets had plenty of descriptive information, but no financial necessary</a:t>
            </a:r>
          </a:p>
          <a:p>
            <a:endParaRPr lang="en-US" dirty="0"/>
          </a:p>
        </p:txBody>
      </p:sp>
    </p:spTree>
    <p:extLst>
      <p:ext uri="{BB962C8B-B14F-4D97-AF65-F5344CB8AC3E}">
        <p14:creationId xmlns:p14="http://schemas.microsoft.com/office/powerpoint/2010/main" val="1301881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6216B-66CF-4E74-A340-E631FE29DF86}"/>
              </a:ext>
            </a:extLst>
          </p:cNvPr>
          <p:cNvSpPr>
            <a:spLocks noGrp="1"/>
          </p:cNvSpPr>
          <p:nvPr>
            <p:ph type="title"/>
          </p:nvPr>
        </p:nvSpPr>
        <p:spPr>
          <a:xfrm>
            <a:off x="1771650" y="393700"/>
            <a:ext cx="9582150" cy="1119188"/>
          </a:xfrm>
        </p:spPr>
        <p:txBody>
          <a:bodyPr/>
          <a:lstStyle/>
          <a:p>
            <a:r>
              <a:rPr lang="en-US" u="sng" dirty="0"/>
              <a:t>Data Preparation</a:t>
            </a:r>
          </a:p>
        </p:txBody>
      </p:sp>
      <p:sp>
        <p:nvSpPr>
          <p:cNvPr id="7" name="Content Placeholder 4">
            <a:extLst>
              <a:ext uri="{FF2B5EF4-FFF2-40B4-BE49-F238E27FC236}">
                <a16:creationId xmlns:a16="http://schemas.microsoft.com/office/drawing/2014/main" id="{8BEB5E29-3A79-43E6-82A2-FE80795587DF}"/>
              </a:ext>
            </a:extLst>
          </p:cNvPr>
          <p:cNvSpPr>
            <a:spLocks noGrp="1"/>
          </p:cNvSpPr>
          <p:nvPr>
            <p:ph idx="1"/>
          </p:nvPr>
        </p:nvSpPr>
        <p:spPr>
          <a:xfrm>
            <a:off x="1631950" y="1406525"/>
            <a:ext cx="9582150" cy="5070476"/>
          </a:xfrm>
        </p:spPr>
        <p:txBody>
          <a:bodyPr>
            <a:normAutofit lnSpcReduction="10000"/>
          </a:bodyPr>
          <a:lstStyle/>
          <a:p>
            <a:r>
              <a:rPr lang="en-US" dirty="0"/>
              <a:t>To improve the </a:t>
            </a:r>
            <a:r>
              <a:rPr lang="en-US" dirty="0" err="1"/>
              <a:t>TMDb</a:t>
            </a:r>
            <a:r>
              <a:rPr lang="en-US" dirty="0"/>
              <a:t> dataset, it was found that information about individual movies could be easily retrieved using a unique movie ID via their web API. Thus, for each movie in the initial </a:t>
            </a:r>
            <a:r>
              <a:rPr lang="en-US" dirty="0" err="1"/>
              <a:t>TMDb</a:t>
            </a:r>
            <a:r>
              <a:rPr lang="en-US" dirty="0"/>
              <a:t> set, additional information including budget, revenue, and importantly, the </a:t>
            </a:r>
            <a:r>
              <a:rPr lang="en-US" dirty="0" err="1"/>
              <a:t>IDMb</a:t>
            </a:r>
            <a:r>
              <a:rPr lang="en-US" dirty="0"/>
              <a:t> unique ID was retrieved</a:t>
            </a:r>
          </a:p>
          <a:p>
            <a:r>
              <a:rPr lang="en-US" dirty="0"/>
              <a:t>To improve the TN dataset, the unique IMDb was found and assigned based on the title and release year of movies in the TN dataset. Once an IMDb ID was assigned, it could easily be related to the other tables in which IMDb is an identifier</a:t>
            </a:r>
          </a:p>
          <a:p>
            <a:r>
              <a:rPr lang="en-US" dirty="0"/>
              <a:t>Finally, the expanded TN and </a:t>
            </a:r>
            <a:r>
              <a:rPr lang="en-US" dirty="0" err="1"/>
              <a:t>TMDB</a:t>
            </a:r>
            <a:r>
              <a:rPr lang="en-US" dirty="0"/>
              <a:t> datasets were combined and checked for duplicate records for a final collection of movies with the required budgetary information and maximal categorical attributes</a:t>
            </a:r>
          </a:p>
          <a:p>
            <a:endParaRPr lang="en-US" dirty="0"/>
          </a:p>
        </p:txBody>
      </p:sp>
    </p:spTree>
    <p:extLst>
      <p:ext uri="{BB962C8B-B14F-4D97-AF65-F5344CB8AC3E}">
        <p14:creationId xmlns:p14="http://schemas.microsoft.com/office/powerpoint/2010/main" val="139841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6216B-66CF-4E74-A340-E631FE29DF86}"/>
              </a:ext>
            </a:extLst>
          </p:cNvPr>
          <p:cNvSpPr>
            <a:spLocks noGrp="1"/>
          </p:cNvSpPr>
          <p:nvPr>
            <p:ph type="title"/>
          </p:nvPr>
        </p:nvSpPr>
        <p:spPr>
          <a:xfrm>
            <a:off x="1771650" y="0"/>
            <a:ext cx="9582150" cy="1119188"/>
          </a:xfrm>
        </p:spPr>
        <p:txBody>
          <a:bodyPr/>
          <a:lstStyle/>
          <a:p>
            <a:r>
              <a:rPr lang="en-US" u="sng" dirty="0"/>
              <a:t>Data Preparation</a:t>
            </a:r>
          </a:p>
        </p:txBody>
      </p:sp>
      <p:graphicFrame>
        <p:nvGraphicFramePr>
          <p:cNvPr id="5" name="Table 4">
            <a:extLst>
              <a:ext uri="{FF2B5EF4-FFF2-40B4-BE49-F238E27FC236}">
                <a16:creationId xmlns:a16="http://schemas.microsoft.com/office/drawing/2014/main" id="{08ED8092-7E00-4828-A4AD-7AA3566496F3}"/>
              </a:ext>
            </a:extLst>
          </p:cNvPr>
          <p:cNvGraphicFramePr>
            <a:graphicFrameLocks noGrp="1"/>
          </p:cNvGraphicFramePr>
          <p:nvPr>
            <p:extLst>
              <p:ext uri="{D42A27DB-BD31-4B8C-83A1-F6EECF244321}">
                <p14:modId xmlns:p14="http://schemas.microsoft.com/office/powerpoint/2010/main" val="219578271"/>
              </p:ext>
            </p:extLst>
          </p:nvPr>
        </p:nvGraphicFramePr>
        <p:xfrm>
          <a:off x="244476" y="935158"/>
          <a:ext cx="11779248" cy="2777886"/>
        </p:xfrm>
        <a:graphic>
          <a:graphicData uri="http://schemas.openxmlformats.org/drawingml/2006/table">
            <a:tbl>
              <a:tblPr/>
              <a:tblGrid>
                <a:gridCol w="981604">
                  <a:extLst>
                    <a:ext uri="{9D8B030D-6E8A-4147-A177-3AD203B41FA5}">
                      <a16:colId xmlns:a16="http://schemas.microsoft.com/office/drawing/2014/main" val="2628010639"/>
                    </a:ext>
                  </a:extLst>
                </a:gridCol>
                <a:gridCol w="981604">
                  <a:extLst>
                    <a:ext uri="{9D8B030D-6E8A-4147-A177-3AD203B41FA5}">
                      <a16:colId xmlns:a16="http://schemas.microsoft.com/office/drawing/2014/main" val="1662043322"/>
                    </a:ext>
                  </a:extLst>
                </a:gridCol>
                <a:gridCol w="981604">
                  <a:extLst>
                    <a:ext uri="{9D8B030D-6E8A-4147-A177-3AD203B41FA5}">
                      <a16:colId xmlns:a16="http://schemas.microsoft.com/office/drawing/2014/main" val="2838755048"/>
                    </a:ext>
                  </a:extLst>
                </a:gridCol>
                <a:gridCol w="981604">
                  <a:extLst>
                    <a:ext uri="{9D8B030D-6E8A-4147-A177-3AD203B41FA5}">
                      <a16:colId xmlns:a16="http://schemas.microsoft.com/office/drawing/2014/main" val="1654475044"/>
                    </a:ext>
                  </a:extLst>
                </a:gridCol>
                <a:gridCol w="981604">
                  <a:extLst>
                    <a:ext uri="{9D8B030D-6E8A-4147-A177-3AD203B41FA5}">
                      <a16:colId xmlns:a16="http://schemas.microsoft.com/office/drawing/2014/main" val="1984784370"/>
                    </a:ext>
                  </a:extLst>
                </a:gridCol>
                <a:gridCol w="981604">
                  <a:extLst>
                    <a:ext uri="{9D8B030D-6E8A-4147-A177-3AD203B41FA5}">
                      <a16:colId xmlns:a16="http://schemas.microsoft.com/office/drawing/2014/main" val="3601624045"/>
                    </a:ext>
                  </a:extLst>
                </a:gridCol>
                <a:gridCol w="981604">
                  <a:extLst>
                    <a:ext uri="{9D8B030D-6E8A-4147-A177-3AD203B41FA5}">
                      <a16:colId xmlns:a16="http://schemas.microsoft.com/office/drawing/2014/main" val="617672681"/>
                    </a:ext>
                  </a:extLst>
                </a:gridCol>
                <a:gridCol w="981604">
                  <a:extLst>
                    <a:ext uri="{9D8B030D-6E8A-4147-A177-3AD203B41FA5}">
                      <a16:colId xmlns:a16="http://schemas.microsoft.com/office/drawing/2014/main" val="1484371401"/>
                    </a:ext>
                  </a:extLst>
                </a:gridCol>
                <a:gridCol w="981604">
                  <a:extLst>
                    <a:ext uri="{9D8B030D-6E8A-4147-A177-3AD203B41FA5}">
                      <a16:colId xmlns:a16="http://schemas.microsoft.com/office/drawing/2014/main" val="2325195261"/>
                    </a:ext>
                  </a:extLst>
                </a:gridCol>
                <a:gridCol w="981604">
                  <a:extLst>
                    <a:ext uri="{9D8B030D-6E8A-4147-A177-3AD203B41FA5}">
                      <a16:colId xmlns:a16="http://schemas.microsoft.com/office/drawing/2014/main" val="1571898670"/>
                    </a:ext>
                  </a:extLst>
                </a:gridCol>
                <a:gridCol w="981604">
                  <a:extLst>
                    <a:ext uri="{9D8B030D-6E8A-4147-A177-3AD203B41FA5}">
                      <a16:colId xmlns:a16="http://schemas.microsoft.com/office/drawing/2014/main" val="4054122203"/>
                    </a:ext>
                  </a:extLst>
                </a:gridCol>
                <a:gridCol w="981604">
                  <a:extLst>
                    <a:ext uri="{9D8B030D-6E8A-4147-A177-3AD203B41FA5}">
                      <a16:colId xmlns:a16="http://schemas.microsoft.com/office/drawing/2014/main" val="1300748452"/>
                    </a:ext>
                  </a:extLst>
                </a:gridCol>
              </a:tblGrid>
              <a:tr h="4481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tconst</a:t>
                      </a:r>
                      <a:endParaRPr lang="en-US" sz="1400" dirty="0"/>
                    </a:p>
                    <a:p>
                      <a:endParaRPr lang="en-US" sz="1400" dirty="0"/>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Title</a:t>
                      </a:r>
                    </a:p>
                    <a:p>
                      <a:endParaRPr lang="en-US" sz="1400" dirty="0"/>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Genres</a:t>
                      </a:r>
                    </a:p>
                    <a:p>
                      <a:endParaRPr lang="en-US" sz="1400" dirty="0"/>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runtime_</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minutes</a:t>
                      </a:r>
                    </a:p>
                    <a:p>
                      <a:endParaRPr lang="en-US" sz="1400" dirty="0"/>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vote_</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average</a:t>
                      </a:r>
                    </a:p>
                    <a:p>
                      <a:endParaRPr lang="en-US" sz="1400" dirty="0"/>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vote_count</a:t>
                      </a:r>
                      <a:endParaRPr lang="en-US" sz="1400" dirty="0"/>
                    </a:p>
                    <a:p>
                      <a:endParaRPr lang="en-US" sz="1400" dirty="0"/>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budget_est</a:t>
                      </a:r>
                      <a:endParaRPr lang="en-US" sz="1400" dirty="0"/>
                    </a:p>
                    <a:p>
                      <a:endParaRPr lang="en-US" sz="1400" dirty="0"/>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worldwide_gross</a:t>
                      </a:r>
                      <a:endParaRPr lang="en-US" sz="1400" dirty="0"/>
                    </a:p>
                    <a:p>
                      <a:endParaRPr lang="en-US" sz="1400" dirty="0"/>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release_</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week_day</a:t>
                      </a:r>
                      <a:endParaRPr lang="en-US" sz="1400" dirty="0"/>
                    </a:p>
                    <a:p>
                      <a:endParaRPr lang="en-US" sz="1400" dirty="0"/>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release_</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day</a:t>
                      </a:r>
                    </a:p>
                    <a:p>
                      <a:endParaRPr lang="en-US" sz="1400" dirty="0"/>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release_</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month</a:t>
                      </a:r>
                    </a:p>
                    <a:p>
                      <a:endParaRPr lang="en-US" sz="1400" dirty="0"/>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release_</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year</a:t>
                      </a:r>
                    </a:p>
                    <a:p>
                      <a:endParaRPr lang="en-US" sz="1400" dirty="0"/>
                    </a:p>
                  </a:txBody>
                  <a:tcPr marL="72522" marR="72522" marT="36261" marB="362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2608882306"/>
                  </a:ext>
                </a:extLst>
              </a:tr>
              <a:tr h="654650">
                <a:tc>
                  <a:txBody>
                    <a:bodyPr/>
                    <a:lstStyle/>
                    <a:p>
                      <a:r>
                        <a:rPr lang="en-US" sz="1400"/>
                        <a:t>tt0892769</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r>
                        <a:rPr lang="en-US" sz="1400"/>
                        <a:t>How to Train Your Dragon</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r>
                        <a:rPr lang="en-US" sz="1400"/>
                        <a:t>['Fantasy', 'Adventure', 'Animation', 'Family']</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r>
                        <a:rPr lang="en-US" sz="1400" dirty="0"/>
                        <a:t>98</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r>
                        <a:rPr lang="en-US" sz="1400"/>
                        <a:t>8.095082</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r>
                        <a:rPr lang="en-US" sz="1400"/>
                        <a:t>618909</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r>
                        <a:rPr lang="en-US" sz="1400"/>
                        <a:t>165000000.0</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r>
                        <a:rPr lang="en-US" sz="1400" dirty="0"/>
                        <a:t>494874875.5</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r>
                        <a:rPr lang="en-US" sz="1400"/>
                        <a:t>4</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r>
                        <a:rPr lang="en-US" sz="1400"/>
                        <a:t>26</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r>
                        <a:rPr lang="en-US" sz="1400" dirty="0"/>
                        <a:t>3</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r>
                        <a:rPr lang="en-US" sz="1400" dirty="0"/>
                        <a:t>2010</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2538342806"/>
                  </a:ext>
                </a:extLst>
              </a:tr>
              <a:tr h="551392">
                <a:tc>
                  <a:txBody>
                    <a:bodyPr/>
                    <a:lstStyle/>
                    <a:p>
                      <a:r>
                        <a:rPr lang="en-US" sz="1400" dirty="0" err="1"/>
                        <a:t>tt1228705</a:t>
                      </a:r>
                      <a:endParaRPr lang="en-US" sz="1400" dirty="0"/>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r>
                        <a:rPr lang="en-US" sz="1400" dirty="0"/>
                        <a:t>Iron Man 2</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r>
                        <a:rPr lang="en-US" sz="1400" dirty="0"/>
                        <a:t>['Adventure', 'Action', 'Science Fiction']</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r>
                        <a:rPr lang="en-US" sz="1400" dirty="0"/>
                        <a:t>124</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r>
                        <a:rPr lang="en-US" sz="1400" dirty="0"/>
                        <a:t>6.996308</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r>
                        <a:rPr lang="en-US" sz="1400" dirty="0"/>
                        <a:t>670058</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r>
                        <a:rPr lang="en-US" sz="1400" dirty="0"/>
                        <a:t>185000000.0</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r>
                        <a:rPr lang="en-US" sz="1400"/>
                        <a:t>622544860.0</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r>
                        <a:rPr lang="en-US" sz="1400" dirty="0"/>
                        <a:t>4</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r>
                        <a:rPr lang="en-US" sz="1400"/>
                        <a:t>7</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r>
                        <a:rPr lang="en-US" sz="1400"/>
                        <a:t>5</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r>
                        <a:rPr lang="en-US" sz="1400" dirty="0"/>
                        <a:t>2010</a:t>
                      </a:r>
                    </a:p>
                  </a:txBody>
                  <a:tcPr marL="72522" marR="72522" marT="36261" marB="362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862389112"/>
                  </a:ext>
                </a:extLst>
              </a:tr>
            </a:tbl>
          </a:graphicData>
        </a:graphic>
      </p:graphicFrame>
      <p:sp>
        <p:nvSpPr>
          <p:cNvPr id="8" name="Content Placeholder 4">
            <a:extLst>
              <a:ext uri="{FF2B5EF4-FFF2-40B4-BE49-F238E27FC236}">
                <a16:creationId xmlns:a16="http://schemas.microsoft.com/office/drawing/2014/main" id="{D1A555EB-6BB4-4EF0-B3EA-4E9E5383B894}"/>
              </a:ext>
            </a:extLst>
          </p:cNvPr>
          <p:cNvSpPr>
            <a:spLocks noGrp="1"/>
          </p:cNvSpPr>
          <p:nvPr>
            <p:ph idx="1"/>
          </p:nvPr>
        </p:nvSpPr>
        <p:spPr>
          <a:xfrm>
            <a:off x="1492250" y="3878141"/>
            <a:ext cx="9582150" cy="2611559"/>
          </a:xfrm>
        </p:spPr>
        <p:txBody>
          <a:bodyPr>
            <a:normAutofit/>
          </a:bodyPr>
          <a:lstStyle/>
          <a:p>
            <a:r>
              <a:rPr lang="en-US" dirty="0"/>
              <a:t>Note: For duplicate rows when merging TN and </a:t>
            </a:r>
            <a:r>
              <a:rPr lang="en-US" dirty="0" err="1"/>
              <a:t>TMDb</a:t>
            </a:r>
            <a:r>
              <a:rPr lang="en-US" dirty="0"/>
              <a:t>, if records existed in both, all numeric columns were averaged and categorical columns were kept from the </a:t>
            </a:r>
            <a:r>
              <a:rPr lang="en-US" dirty="0" err="1"/>
              <a:t>TMDb</a:t>
            </a:r>
            <a:r>
              <a:rPr lang="en-US" dirty="0"/>
              <a:t> dataset</a:t>
            </a:r>
          </a:p>
          <a:p>
            <a:r>
              <a:rPr lang="en-US" dirty="0"/>
              <a:t>In analysis, additional aggregate categories such as Return on Investment were included (ROI), plus binning categories were defined, such as ranges for budget, and ROI percentage</a:t>
            </a:r>
          </a:p>
          <a:p>
            <a:endParaRPr lang="en-US" dirty="0"/>
          </a:p>
        </p:txBody>
      </p:sp>
    </p:spTree>
    <p:extLst>
      <p:ext uri="{BB962C8B-B14F-4D97-AF65-F5344CB8AC3E}">
        <p14:creationId xmlns:p14="http://schemas.microsoft.com/office/powerpoint/2010/main" val="3954561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B3E63-D5DD-4934-B754-1733A2D9D87B}"/>
              </a:ext>
            </a:extLst>
          </p:cNvPr>
          <p:cNvSpPr>
            <a:spLocks noGrp="1"/>
          </p:cNvSpPr>
          <p:nvPr>
            <p:ph type="title"/>
          </p:nvPr>
        </p:nvSpPr>
        <p:spPr/>
        <p:txBody>
          <a:bodyPr/>
          <a:lstStyle/>
          <a:p>
            <a:r>
              <a:rPr lang="en-US" u="sng" dirty="0"/>
              <a:t>Questions for Review</a:t>
            </a:r>
          </a:p>
        </p:txBody>
      </p:sp>
      <p:sp>
        <p:nvSpPr>
          <p:cNvPr id="3" name="Content Placeholder 2">
            <a:extLst>
              <a:ext uri="{FF2B5EF4-FFF2-40B4-BE49-F238E27FC236}">
                <a16:creationId xmlns:a16="http://schemas.microsoft.com/office/drawing/2014/main" id="{A588E333-FE52-48DC-BB14-3CF0A72F4B24}"/>
              </a:ext>
            </a:extLst>
          </p:cNvPr>
          <p:cNvSpPr>
            <a:spLocks noGrp="1"/>
          </p:cNvSpPr>
          <p:nvPr>
            <p:ph idx="1"/>
          </p:nvPr>
        </p:nvSpPr>
        <p:spPr/>
        <p:txBody>
          <a:bodyPr/>
          <a:lstStyle/>
          <a:p>
            <a:r>
              <a:rPr lang="en-US" dirty="0"/>
              <a:t>How much should be spent on production?</a:t>
            </a:r>
          </a:p>
          <a:p>
            <a:r>
              <a:rPr lang="en-US" dirty="0"/>
              <a:t>What type of movie is most often high in ROI percentage?</a:t>
            </a:r>
          </a:p>
          <a:p>
            <a:r>
              <a:rPr lang="en-US" dirty="0"/>
              <a:t>Once the movie is produced, when should it be released?</a:t>
            </a:r>
          </a:p>
        </p:txBody>
      </p:sp>
    </p:spTree>
    <p:extLst>
      <p:ext uri="{BB962C8B-B14F-4D97-AF65-F5344CB8AC3E}">
        <p14:creationId xmlns:p14="http://schemas.microsoft.com/office/powerpoint/2010/main" val="3441712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6E336-9F17-4E3A-A5EE-60CE85ACC045}"/>
              </a:ext>
            </a:extLst>
          </p:cNvPr>
          <p:cNvSpPr>
            <a:spLocks noGrp="1"/>
          </p:cNvSpPr>
          <p:nvPr>
            <p:ph type="title"/>
          </p:nvPr>
        </p:nvSpPr>
        <p:spPr>
          <a:xfrm>
            <a:off x="1771650" y="9525"/>
            <a:ext cx="9582150" cy="1325563"/>
          </a:xfrm>
        </p:spPr>
        <p:txBody>
          <a:bodyPr/>
          <a:lstStyle/>
          <a:p>
            <a:r>
              <a:rPr lang="en-US" u="sng" dirty="0"/>
              <a:t>What should be spent on production?</a:t>
            </a:r>
          </a:p>
        </p:txBody>
      </p:sp>
      <p:pic>
        <p:nvPicPr>
          <p:cNvPr id="1028" name="Picture 4">
            <a:extLst>
              <a:ext uri="{FF2B5EF4-FFF2-40B4-BE49-F238E27FC236}">
                <a16:creationId xmlns:a16="http://schemas.microsoft.com/office/drawing/2014/main" id="{19D00943-731F-4EF3-9906-0D4A4AD1F9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9582" y="1508191"/>
            <a:ext cx="4686518" cy="464757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a:extLst>
              <a:ext uri="{FF2B5EF4-FFF2-40B4-BE49-F238E27FC236}">
                <a16:creationId xmlns:a16="http://schemas.microsoft.com/office/drawing/2014/main" id="{3ACF14A9-6BBD-45A1-8C71-6B2A2F69B3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4199" y="1595482"/>
            <a:ext cx="6224283" cy="4406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4648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2A214-E320-46C6-9EC4-75DE0BCB9539}"/>
              </a:ext>
            </a:extLst>
          </p:cNvPr>
          <p:cNvSpPr>
            <a:spLocks noGrp="1"/>
          </p:cNvSpPr>
          <p:nvPr>
            <p:ph type="title"/>
          </p:nvPr>
        </p:nvSpPr>
        <p:spPr>
          <a:xfrm>
            <a:off x="1543050" y="9525"/>
            <a:ext cx="9582150" cy="1325563"/>
          </a:xfrm>
        </p:spPr>
        <p:txBody>
          <a:bodyPr/>
          <a:lstStyle/>
          <a:p>
            <a:r>
              <a:rPr lang="en-US" u="sng" dirty="0"/>
              <a:t>What should be spent on production?</a:t>
            </a:r>
            <a:endParaRPr lang="en-US" dirty="0"/>
          </a:p>
        </p:txBody>
      </p:sp>
      <p:pic>
        <p:nvPicPr>
          <p:cNvPr id="2058" name="Picture 10">
            <a:extLst>
              <a:ext uri="{FF2B5EF4-FFF2-40B4-BE49-F238E27FC236}">
                <a16:creationId xmlns:a16="http://schemas.microsoft.com/office/drawing/2014/main" id="{6B677942-FA21-4BE9-8DB3-1228DD0BA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7625" y="4353540"/>
            <a:ext cx="2759075" cy="1953453"/>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13">
            <a:extLst>
              <a:ext uri="{FF2B5EF4-FFF2-40B4-BE49-F238E27FC236}">
                <a16:creationId xmlns:a16="http://schemas.microsoft.com/office/drawing/2014/main" id="{23E4B066-97BF-4E94-AB08-76ADA23E8A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3050" y="1335088"/>
            <a:ext cx="6470650" cy="5142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081430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5" id="{101713B3-5571-4800-B865-C09E6B543538}" vid="{F723CE83-65CB-4019-8CC3-CC6EAE78281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0059_T_PGO_TOP100_MICROSOFT_marine16_9</Template>
  <TotalTime>218</TotalTime>
  <Words>956</Words>
  <Application>Microsoft Office PowerPoint</Application>
  <PresentationFormat>Widescreen</PresentationFormat>
  <Paragraphs>93</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Custom Design</vt:lpstr>
      <vt:lpstr>An Analysis of Theatrical Movie Releases: A SUMMARY OF PREDICTORS IN THE PRODUCTION OF MOVIES WITH HIGH RETURN ON INVESTMENT</vt:lpstr>
      <vt:lpstr>Presentation Roadmap</vt:lpstr>
      <vt:lpstr>Business Objective</vt:lpstr>
      <vt:lpstr>Data Preparation</vt:lpstr>
      <vt:lpstr>Data Preparation</vt:lpstr>
      <vt:lpstr>Data Preparation</vt:lpstr>
      <vt:lpstr>Questions for Review</vt:lpstr>
      <vt:lpstr>What should be spent on production?</vt:lpstr>
      <vt:lpstr>What should be spent on production?</vt:lpstr>
      <vt:lpstr>What should be spent on production?</vt:lpstr>
      <vt:lpstr>What types of movies produce high returns?</vt:lpstr>
      <vt:lpstr>What types of movies produce high returns?</vt:lpstr>
      <vt:lpstr>When to release?</vt:lpstr>
      <vt:lpstr>Summary</vt:lpstr>
      <vt:lpstr>Future Avenues of Exploration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my presentation about: Microsoft Corp</dc:title>
  <dc:creator>Author</dc:creator>
  <cp:lastModifiedBy>Author</cp:lastModifiedBy>
  <cp:revision>15</cp:revision>
  <dcterms:created xsi:type="dcterms:W3CDTF">2021-05-04T03:03:30Z</dcterms:created>
  <dcterms:modified xsi:type="dcterms:W3CDTF">2021-05-04T06:41:34Z</dcterms:modified>
</cp:coreProperties>
</file>