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4" r:id="rId2"/>
    <p:sldId id="288" r:id="rId3"/>
    <p:sldId id="259" r:id="rId4"/>
    <p:sldId id="289" r:id="rId5"/>
    <p:sldId id="291" r:id="rId6"/>
    <p:sldId id="292" r:id="rId7"/>
    <p:sldId id="293" r:id="rId8"/>
    <p:sldId id="298" r:id="rId9"/>
    <p:sldId id="294" r:id="rId10"/>
    <p:sldId id="275" r:id="rId11"/>
    <p:sldId id="283" r:id="rId12"/>
    <p:sldId id="286" r:id="rId13"/>
    <p:sldId id="295" r:id="rId14"/>
    <p:sldId id="296" r:id="rId15"/>
    <p:sldId id="297" r:id="rId16"/>
    <p:sldId id="300" r:id="rId17"/>
    <p:sldId id="301" r:id="rId18"/>
    <p:sldId id="299" r:id="rId19"/>
    <p:sldId id="262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078E91-61C9-94C8-0EDE-1D319A755405}" name="Safia Abdalla" initials="SA" userId="S::safia@microsoft.com::cd0d7893-f0fc-428d-b08a-e70de45f1b2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ACB2C-C576-2246-A0DD-6C1EA62A4195}" v="219" dt="2020-11-09T21:11:07.277"/>
    <p1510:client id="{549F4B5F-32E6-D04B-A25A-0EFB351D8239}" v="2" dt="2020-11-10T17:36:08.604"/>
    <p1510:client id="{A84CEFF5-F223-4B37-9479-862B72A19D66}" v="31" dt="2020-11-10T16:03:0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76" autoAdjust="0"/>
  </p:normalViewPr>
  <p:slideViewPr>
    <p:cSldViewPr snapToGrid="0">
      <p:cViewPr varScale="1">
        <p:scale>
          <a:sx n="58" d="100"/>
          <a:sy n="58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D6534-43C7-0F4F-A279-F94FCBFA28D4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7FCA-BD8A-BE4C-B42C-E16B56444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1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71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0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49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5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4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4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9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9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9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37FCA-BD8A-BE4C-B42C-E16B564440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3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2DD2-F29F-3945-8833-5186A41E2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E0E71-8424-3A4F-8DB2-EDBE61C7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ACDF-E6FB-8249-BFDE-6F9CA648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43F1B-DA57-D343-8091-80F9A9FA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2511-54DC-7F4D-9CF2-FD0CCDE6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3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C412-9812-FD4A-AD61-89B46742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A3952-4DDA-FD47-880C-FDBB38BEB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56E6-38AE-4B44-BDFB-3D5B0D26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0743-3B1D-7F4D-9D6D-F009D201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9F4D-7BAB-E349-A19B-19A725C7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BD4DF-DEA8-2E46-A752-82EEE93E4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016A-218C-CC4B-A8D1-D2A99BE2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8D888-446D-7349-A3AB-04790260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98A45-1AAE-1647-879B-8C5A2BA8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0685E-3B9C-4248-ABB5-3A33FD2E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7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6693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A0DA-A349-2D4B-84B5-1FF83FE1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6774-CB16-CA43-A6CB-C044498E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6FAF-964A-5146-88FB-B7A3DE6C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AA6B-06E0-1D44-A55D-3D6C736B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AC28D-83C5-5045-BEA2-083FBFA8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6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6528-272A-6C42-91FC-E18DA48F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447A7-B19A-1048-8686-C2767E4A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385A-9EF5-1543-AF51-A7E45B3E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0557-E87C-A740-91CD-25DA109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4327-0AFF-2F43-A40E-1F2B6575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654C-991E-0941-995A-BEF0ED6C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D00B-061E-DE4D-A885-A07B9E55E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A0968-604A-DA47-A368-5B36328BD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3888-5713-0347-8343-9BC7AAE9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4514-1FBD-504C-95A3-684D901C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7D66-DCF1-8A44-A203-C458412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1414-092B-3C4E-BB88-0A4A731D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341A-7419-054B-93A7-5B84B4367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2B6FF-AC2E-AA41-9302-7357395F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E2DF5-0171-B744-B032-7DF1D538D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24888-FF64-4F4E-B13E-19502507C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7B27B-56F1-4845-9B41-F815D96B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8C886-07BC-7743-8209-B7C7C99E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13964-DD9A-5A44-8595-3CE0C53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9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121F-CCB6-D345-9F4C-319A5397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B9241-13EF-1940-BD8B-A85AAC58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F7C1B-9CD3-1349-9BE0-E62A01A4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8BD1C-BB19-2C4A-BE1E-DF07CB9A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02BC8-7823-6A40-8805-A7A27C1C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6542A-CC8C-5D4B-8447-2F4E095F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96C59-C645-C744-A8DA-05EEF2E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1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8AC7-8E7C-3E40-A52B-BE95D07A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7D2F-568D-874A-9603-1B67B7E6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01C96-1922-D342-BEE9-B48CCC40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6F3D1-FBE5-E04E-9BBB-22266675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2E54-6C88-C442-BC61-FBF6B8B2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663D-1D20-7A4F-B128-EF795C1F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9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1833-865B-F84E-8E4D-6B190047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49134-3C3F-B142-B1C7-CF9CD6F5B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1F60-67FB-D748-ABA4-4DAC36087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581FD-4A6C-7440-B5A5-A11B8801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9559A-707D-8142-89E2-62220B48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51E79-F1C1-5640-906D-8E0A74D5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AE71-9B15-714C-B0E1-48CC3A5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881FF-FA02-D040-8FCF-E4CCABDD4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29CD-9F05-1D47-84D4-E5CB046E0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5BCB-2A06-C54C-8677-BEF609048FDA}" type="datetimeFigureOut">
              <a:rPr lang="en-US" smtClean="0"/>
              <a:t>09-Dec-20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A4BC-C393-254E-BBE9-650C45388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8B473-B82E-6A48-91D7-7C6BF77C1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809B-2A1F-194D-80ED-663BCA78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3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30059"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All The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Matthew Leibowitz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@mattleibow</a:t>
            </a:r>
          </a:p>
        </p:txBody>
      </p:sp>
    </p:spTree>
    <p:extLst>
      <p:ext uri="{BB962C8B-B14F-4D97-AF65-F5344CB8AC3E}">
        <p14:creationId xmlns:p14="http://schemas.microsoft.com/office/powerpoint/2010/main" val="418700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F630A7F-E100-F946-98A7-A7C061EBD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Demo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6468AB5-FF0B-3C43-B086-7162B4EBEA16}"/>
              </a:ext>
            </a:extLst>
          </p:cNvPr>
          <p:cNvSpPr txBox="1">
            <a:spLocks/>
          </p:cNvSpPr>
          <p:nvPr/>
        </p:nvSpPr>
        <p:spPr>
          <a:xfrm>
            <a:off x="920051" y="4518826"/>
            <a:ext cx="10515600" cy="629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github.com/</a:t>
            </a:r>
            <a:r>
              <a:rPr lang="en-US" sz="32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mattleibow</a:t>
            </a: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32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BlazorAllTheThings</a:t>
            </a:r>
            <a:endParaRPr 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9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0B0-ED21-4048-B32A-4023722F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for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.NET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A468-3EB7-2947-9916-1F08AD82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315" y="2476900"/>
            <a:ext cx="10515600" cy="4689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 Isolation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Auto-refresh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Packages auto-add their own CSS/JS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 debugging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InputFile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support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Virtualization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Static Web Apps Integration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BD9BD-EB8C-6A45-8A36-61830A594129}"/>
              </a:ext>
            </a:extLst>
          </p:cNvPr>
          <p:cNvSpPr txBox="1"/>
          <p:nvPr/>
        </p:nvSpPr>
        <p:spPr>
          <a:xfrm>
            <a:off x="9466729" y="1699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5627A3-4DCE-4DDB-B856-E629C80463E6}"/>
              </a:ext>
            </a:extLst>
          </p:cNvPr>
          <p:cNvGrpSpPr/>
          <p:nvPr/>
        </p:nvGrpSpPr>
        <p:grpSpPr>
          <a:xfrm>
            <a:off x="950482" y="2435886"/>
            <a:ext cx="464474" cy="464474"/>
            <a:chOff x="1231057" y="1076960"/>
            <a:chExt cx="4795520" cy="479552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1D1BDF6-2F76-43FD-A8EC-F15C52991E86}"/>
                </a:ext>
              </a:extLst>
            </p:cNvPr>
            <p:cNvSpPr/>
            <p:nvPr/>
          </p:nvSpPr>
          <p:spPr>
            <a:xfrm>
              <a:off x="1231057" y="1076960"/>
              <a:ext cx="4795520" cy="4795520"/>
            </a:xfrm>
            <a:prstGeom prst="roundRect">
              <a:avLst>
                <a:gd name="adj" fmla="val 144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6A45A5-C073-460D-BC30-A086EDECA0B0}"/>
                </a:ext>
              </a:extLst>
            </p:cNvPr>
            <p:cNvSpPr/>
            <p:nvPr/>
          </p:nvSpPr>
          <p:spPr>
            <a:xfrm>
              <a:off x="2391117" y="2277497"/>
              <a:ext cx="2614246" cy="2543908"/>
            </a:xfrm>
            <a:custGeom>
              <a:avLst/>
              <a:gdLst>
                <a:gd name="connsiteX0" fmla="*/ 0 w 2614246"/>
                <a:gd name="connsiteY0" fmla="*/ 1688123 h 2543908"/>
                <a:gd name="connsiteX1" fmla="*/ 961292 w 2614246"/>
                <a:gd name="connsiteY1" fmla="*/ 2543908 h 2543908"/>
                <a:gd name="connsiteX2" fmla="*/ 2614246 w 2614246"/>
                <a:gd name="connsiteY2" fmla="*/ 0 h 254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246" h="2543908">
                  <a:moveTo>
                    <a:pt x="0" y="1688123"/>
                  </a:moveTo>
                  <a:lnTo>
                    <a:pt x="961292" y="2543908"/>
                  </a:lnTo>
                  <a:lnTo>
                    <a:pt x="2614246" y="0"/>
                  </a:lnTo>
                </a:path>
              </a:pathLst>
            </a:custGeom>
            <a:noFill/>
            <a:ln w="571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470FC0-B15D-42D5-9BF4-F3AC867874CF}"/>
              </a:ext>
            </a:extLst>
          </p:cNvPr>
          <p:cNvGrpSpPr/>
          <p:nvPr/>
        </p:nvGrpSpPr>
        <p:grpSpPr>
          <a:xfrm>
            <a:off x="950482" y="2948648"/>
            <a:ext cx="464474" cy="464474"/>
            <a:chOff x="1231057" y="1076960"/>
            <a:chExt cx="4795520" cy="479552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38E5951-F818-4EB5-8AED-61F0DB13A407}"/>
                </a:ext>
              </a:extLst>
            </p:cNvPr>
            <p:cNvSpPr/>
            <p:nvPr/>
          </p:nvSpPr>
          <p:spPr>
            <a:xfrm>
              <a:off x="1231057" y="1076960"/>
              <a:ext cx="4795520" cy="4795520"/>
            </a:xfrm>
            <a:prstGeom prst="roundRect">
              <a:avLst>
                <a:gd name="adj" fmla="val 144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5E02F6-DC6A-478C-BC54-47C22D306B8F}"/>
                </a:ext>
              </a:extLst>
            </p:cNvPr>
            <p:cNvSpPr/>
            <p:nvPr/>
          </p:nvSpPr>
          <p:spPr>
            <a:xfrm>
              <a:off x="2391117" y="2277497"/>
              <a:ext cx="2614246" cy="2543908"/>
            </a:xfrm>
            <a:custGeom>
              <a:avLst/>
              <a:gdLst>
                <a:gd name="connsiteX0" fmla="*/ 0 w 2614246"/>
                <a:gd name="connsiteY0" fmla="*/ 1688123 h 2543908"/>
                <a:gd name="connsiteX1" fmla="*/ 961292 w 2614246"/>
                <a:gd name="connsiteY1" fmla="*/ 2543908 h 2543908"/>
                <a:gd name="connsiteX2" fmla="*/ 2614246 w 2614246"/>
                <a:gd name="connsiteY2" fmla="*/ 0 h 254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246" h="2543908">
                  <a:moveTo>
                    <a:pt x="0" y="1688123"/>
                  </a:moveTo>
                  <a:lnTo>
                    <a:pt x="961292" y="2543908"/>
                  </a:lnTo>
                  <a:lnTo>
                    <a:pt x="2614246" y="0"/>
                  </a:lnTo>
                </a:path>
              </a:pathLst>
            </a:custGeom>
            <a:noFill/>
            <a:ln w="571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091D7E-658B-4F9A-90DE-03421416C75C}"/>
              </a:ext>
            </a:extLst>
          </p:cNvPr>
          <p:cNvGrpSpPr/>
          <p:nvPr/>
        </p:nvGrpSpPr>
        <p:grpSpPr>
          <a:xfrm>
            <a:off x="950482" y="3461410"/>
            <a:ext cx="464474" cy="464474"/>
            <a:chOff x="1231057" y="1076960"/>
            <a:chExt cx="4795520" cy="479552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5351EF0-53A1-4722-856A-E5F6EEC2F289}"/>
                </a:ext>
              </a:extLst>
            </p:cNvPr>
            <p:cNvSpPr/>
            <p:nvPr/>
          </p:nvSpPr>
          <p:spPr>
            <a:xfrm>
              <a:off x="1231057" y="1076960"/>
              <a:ext cx="4795520" cy="4795520"/>
            </a:xfrm>
            <a:prstGeom prst="roundRect">
              <a:avLst>
                <a:gd name="adj" fmla="val 144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DE88FC-BB52-48EF-A833-2E9B1E33F54C}"/>
                </a:ext>
              </a:extLst>
            </p:cNvPr>
            <p:cNvSpPr/>
            <p:nvPr/>
          </p:nvSpPr>
          <p:spPr>
            <a:xfrm>
              <a:off x="2391117" y="2277497"/>
              <a:ext cx="2614246" cy="2543908"/>
            </a:xfrm>
            <a:custGeom>
              <a:avLst/>
              <a:gdLst>
                <a:gd name="connsiteX0" fmla="*/ 0 w 2614246"/>
                <a:gd name="connsiteY0" fmla="*/ 1688123 h 2543908"/>
                <a:gd name="connsiteX1" fmla="*/ 961292 w 2614246"/>
                <a:gd name="connsiteY1" fmla="*/ 2543908 h 2543908"/>
                <a:gd name="connsiteX2" fmla="*/ 2614246 w 2614246"/>
                <a:gd name="connsiteY2" fmla="*/ 0 h 254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246" h="2543908">
                  <a:moveTo>
                    <a:pt x="0" y="1688123"/>
                  </a:moveTo>
                  <a:lnTo>
                    <a:pt x="961292" y="2543908"/>
                  </a:lnTo>
                  <a:lnTo>
                    <a:pt x="2614246" y="0"/>
                  </a:lnTo>
                </a:path>
              </a:pathLst>
            </a:custGeom>
            <a:noFill/>
            <a:ln w="571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B5FEE2-E748-40F9-94A3-87185EE60033}"/>
              </a:ext>
            </a:extLst>
          </p:cNvPr>
          <p:cNvGrpSpPr/>
          <p:nvPr/>
        </p:nvGrpSpPr>
        <p:grpSpPr>
          <a:xfrm>
            <a:off x="950482" y="3974172"/>
            <a:ext cx="464474" cy="464474"/>
            <a:chOff x="1231057" y="1076960"/>
            <a:chExt cx="4795520" cy="47955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88E3DA7-B7A8-4A8B-A9D3-704DCA839B2B}"/>
                </a:ext>
              </a:extLst>
            </p:cNvPr>
            <p:cNvSpPr/>
            <p:nvPr/>
          </p:nvSpPr>
          <p:spPr>
            <a:xfrm>
              <a:off x="1231057" y="1076960"/>
              <a:ext cx="4795520" cy="4795520"/>
            </a:xfrm>
            <a:prstGeom prst="roundRect">
              <a:avLst>
                <a:gd name="adj" fmla="val 144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491226-F13D-4686-9DCA-57A582D04C42}"/>
                </a:ext>
              </a:extLst>
            </p:cNvPr>
            <p:cNvSpPr/>
            <p:nvPr/>
          </p:nvSpPr>
          <p:spPr>
            <a:xfrm>
              <a:off x="2391117" y="2277497"/>
              <a:ext cx="2614246" cy="2543908"/>
            </a:xfrm>
            <a:custGeom>
              <a:avLst/>
              <a:gdLst>
                <a:gd name="connsiteX0" fmla="*/ 0 w 2614246"/>
                <a:gd name="connsiteY0" fmla="*/ 1688123 h 2543908"/>
                <a:gd name="connsiteX1" fmla="*/ 961292 w 2614246"/>
                <a:gd name="connsiteY1" fmla="*/ 2543908 h 2543908"/>
                <a:gd name="connsiteX2" fmla="*/ 2614246 w 2614246"/>
                <a:gd name="connsiteY2" fmla="*/ 0 h 254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246" h="2543908">
                  <a:moveTo>
                    <a:pt x="0" y="1688123"/>
                  </a:moveTo>
                  <a:lnTo>
                    <a:pt x="961292" y="2543908"/>
                  </a:lnTo>
                  <a:lnTo>
                    <a:pt x="2614246" y="0"/>
                  </a:lnTo>
                </a:path>
              </a:pathLst>
            </a:custGeom>
            <a:noFill/>
            <a:ln w="571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426F36-270C-4B3B-BF9E-6693C96C8157}"/>
              </a:ext>
            </a:extLst>
          </p:cNvPr>
          <p:cNvGrpSpPr/>
          <p:nvPr/>
        </p:nvGrpSpPr>
        <p:grpSpPr>
          <a:xfrm>
            <a:off x="950482" y="4486934"/>
            <a:ext cx="464474" cy="464474"/>
            <a:chOff x="1231057" y="1076960"/>
            <a:chExt cx="4795520" cy="479552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6BB880B-1859-4194-9333-8BA1AC1E4BF6}"/>
                </a:ext>
              </a:extLst>
            </p:cNvPr>
            <p:cNvSpPr/>
            <p:nvPr/>
          </p:nvSpPr>
          <p:spPr>
            <a:xfrm>
              <a:off x="1231057" y="1076960"/>
              <a:ext cx="4795520" cy="4795520"/>
            </a:xfrm>
            <a:prstGeom prst="roundRect">
              <a:avLst>
                <a:gd name="adj" fmla="val 144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096A09-61D1-410F-9F52-79C03DD1A55B}"/>
                </a:ext>
              </a:extLst>
            </p:cNvPr>
            <p:cNvSpPr/>
            <p:nvPr/>
          </p:nvSpPr>
          <p:spPr>
            <a:xfrm>
              <a:off x="2391117" y="2277497"/>
              <a:ext cx="2614246" cy="2543908"/>
            </a:xfrm>
            <a:custGeom>
              <a:avLst/>
              <a:gdLst>
                <a:gd name="connsiteX0" fmla="*/ 0 w 2614246"/>
                <a:gd name="connsiteY0" fmla="*/ 1688123 h 2543908"/>
                <a:gd name="connsiteX1" fmla="*/ 961292 w 2614246"/>
                <a:gd name="connsiteY1" fmla="*/ 2543908 h 2543908"/>
                <a:gd name="connsiteX2" fmla="*/ 2614246 w 2614246"/>
                <a:gd name="connsiteY2" fmla="*/ 0 h 254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246" h="2543908">
                  <a:moveTo>
                    <a:pt x="0" y="1688123"/>
                  </a:moveTo>
                  <a:lnTo>
                    <a:pt x="961292" y="2543908"/>
                  </a:lnTo>
                  <a:lnTo>
                    <a:pt x="2614246" y="0"/>
                  </a:lnTo>
                </a:path>
              </a:pathLst>
            </a:custGeom>
            <a:noFill/>
            <a:ln w="571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49304-0D37-4A53-9E29-445AEC29EEE0}"/>
              </a:ext>
            </a:extLst>
          </p:cNvPr>
          <p:cNvGrpSpPr/>
          <p:nvPr/>
        </p:nvGrpSpPr>
        <p:grpSpPr>
          <a:xfrm>
            <a:off x="950482" y="4999696"/>
            <a:ext cx="464474" cy="464474"/>
            <a:chOff x="1231057" y="1076960"/>
            <a:chExt cx="4795520" cy="479552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AFEA2F-2F4E-4A7E-B0AE-054F05D7B8C0}"/>
                </a:ext>
              </a:extLst>
            </p:cNvPr>
            <p:cNvSpPr/>
            <p:nvPr/>
          </p:nvSpPr>
          <p:spPr>
            <a:xfrm>
              <a:off x="1231057" y="1076960"/>
              <a:ext cx="4795520" cy="4795520"/>
            </a:xfrm>
            <a:prstGeom prst="roundRect">
              <a:avLst>
                <a:gd name="adj" fmla="val 144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710BCC-4297-4322-9391-C475A8DDA957}"/>
                </a:ext>
              </a:extLst>
            </p:cNvPr>
            <p:cNvSpPr/>
            <p:nvPr/>
          </p:nvSpPr>
          <p:spPr>
            <a:xfrm>
              <a:off x="2391117" y="2277497"/>
              <a:ext cx="2614246" cy="2543908"/>
            </a:xfrm>
            <a:custGeom>
              <a:avLst/>
              <a:gdLst>
                <a:gd name="connsiteX0" fmla="*/ 0 w 2614246"/>
                <a:gd name="connsiteY0" fmla="*/ 1688123 h 2543908"/>
                <a:gd name="connsiteX1" fmla="*/ 961292 w 2614246"/>
                <a:gd name="connsiteY1" fmla="*/ 2543908 h 2543908"/>
                <a:gd name="connsiteX2" fmla="*/ 2614246 w 2614246"/>
                <a:gd name="connsiteY2" fmla="*/ 0 h 254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246" h="2543908">
                  <a:moveTo>
                    <a:pt x="0" y="1688123"/>
                  </a:moveTo>
                  <a:lnTo>
                    <a:pt x="961292" y="2543908"/>
                  </a:lnTo>
                  <a:lnTo>
                    <a:pt x="2614246" y="0"/>
                  </a:lnTo>
                </a:path>
              </a:pathLst>
            </a:custGeom>
            <a:noFill/>
            <a:ln w="571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430FC7-CB68-4E24-AB1E-88FD6A85772A}"/>
              </a:ext>
            </a:extLst>
          </p:cNvPr>
          <p:cNvGrpSpPr/>
          <p:nvPr/>
        </p:nvGrpSpPr>
        <p:grpSpPr>
          <a:xfrm>
            <a:off x="950482" y="5512458"/>
            <a:ext cx="464474" cy="464474"/>
            <a:chOff x="1231057" y="1076960"/>
            <a:chExt cx="4795520" cy="479552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1539FFB-D074-4FBB-B31A-266D688089B8}"/>
                </a:ext>
              </a:extLst>
            </p:cNvPr>
            <p:cNvSpPr/>
            <p:nvPr/>
          </p:nvSpPr>
          <p:spPr>
            <a:xfrm>
              <a:off x="1231057" y="1076960"/>
              <a:ext cx="4795520" cy="4795520"/>
            </a:xfrm>
            <a:prstGeom prst="roundRect">
              <a:avLst>
                <a:gd name="adj" fmla="val 144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1D3557-EE9C-4DD6-AFE3-F0F2E2935F87}"/>
                </a:ext>
              </a:extLst>
            </p:cNvPr>
            <p:cNvSpPr/>
            <p:nvPr/>
          </p:nvSpPr>
          <p:spPr>
            <a:xfrm>
              <a:off x="2391117" y="2277497"/>
              <a:ext cx="2614246" cy="2543908"/>
            </a:xfrm>
            <a:custGeom>
              <a:avLst/>
              <a:gdLst>
                <a:gd name="connsiteX0" fmla="*/ 0 w 2614246"/>
                <a:gd name="connsiteY0" fmla="*/ 1688123 h 2543908"/>
                <a:gd name="connsiteX1" fmla="*/ 961292 w 2614246"/>
                <a:gd name="connsiteY1" fmla="*/ 2543908 h 2543908"/>
                <a:gd name="connsiteX2" fmla="*/ 2614246 w 2614246"/>
                <a:gd name="connsiteY2" fmla="*/ 0 h 254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246" h="2543908">
                  <a:moveTo>
                    <a:pt x="0" y="1688123"/>
                  </a:moveTo>
                  <a:lnTo>
                    <a:pt x="961292" y="2543908"/>
                  </a:lnTo>
                  <a:lnTo>
                    <a:pt x="2614246" y="0"/>
                  </a:lnTo>
                </a:path>
              </a:pathLst>
            </a:custGeom>
            <a:noFill/>
            <a:ln w="5715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987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0B0-ED21-4048-B32A-4023722F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wait…there’s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A468-3EB7-2947-9916-1F08AD82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315" y="2476900"/>
            <a:ext cx="10515600" cy="4689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improvements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Protected browser storage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Browser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analyzers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Pre-rendering improvements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Lazy-loading support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…and more!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BD9BD-EB8C-6A45-8A36-61830A594129}"/>
              </a:ext>
            </a:extLst>
          </p:cNvPr>
          <p:cNvSpPr txBox="1"/>
          <p:nvPr/>
        </p:nvSpPr>
        <p:spPr>
          <a:xfrm>
            <a:off x="9466729" y="1699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61580-3440-4749-B61D-6E8D6FBEA297}"/>
              </a:ext>
            </a:extLst>
          </p:cNvPr>
          <p:cNvSpPr txBox="1"/>
          <p:nvPr/>
        </p:nvSpPr>
        <p:spPr>
          <a:xfrm>
            <a:off x="1742739" y="1247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DAF71-1E99-8949-B134-85C795708E36}"/>
              </a:ext>
            </a:extLst>
          </p:cNvPr>
          <p:cNvSpPr txBox="1"/>
          <p:nvPr/>
        </p:nvSpPr>
        <p:spPr>
          <a:xfrm>
            <a:off x="1420009" y="11940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0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2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9C0F-6E02-4A46-9E8A-17EDF301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4538"/>
            <a:ext cx="10515600" cy="128892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Mobile???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E0DA272-8FA1-5C45-89FF-BD05BE01D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5026" y="4073460"/>
            <a:ext cx="3786974" cy="27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</a:t>
            </a:r>
            <a:r>
              <a:rPr lang="en-US" dirty="0" err="1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</a:t>
            </a:r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6D46C-914E-ED4A-BF28-8900AF0E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GB" dirty="0"/>
              <a:t>Experimental!</a:t>
            </a:r>
          </a:p>
          <a:p>
            <a:r>
              <a:rPr lang="en-GB" dirty="0"/>
              <a:t>Build native or hybrid apps using Razor syntax</a:t>
            </a:r>
          </a:p>
          <a:p>
            <a:r>
              <a:rPr lang="en-GB" dirty="0"/>
              <a:t>Based on the </a:t>
            </a:r>
            <a:r>
              <a:rPr lang="en-GB" dirty="0" err="1"/>
              <a:t>Xamarin.Forms</a:t>
            </a:r>
            <a:r>
              <a:rPr lang="en-GB" dirty="0"/>
              <a:t> controls</a:t>
            </a:r>
          </a:p>
          <a:p>
            <a:r>
              <a:rPr lang="en-GB" dirty="0"/>
              <a:t>Gain the benefits of Razor syntax, hosted app model and DI</a:t>
            </a:r>
          </a:p>
          <a:p>
            <a:r>
              <a:rPr lang="en-GB" dirty="0"/>
              <a:t>Access to all the native APIs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docs.microsoft.com/mobile-blazor-bindings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D69B65C5-B77F-5A40-8A6F-1AA1610B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5300" y="4311433"/>
            <a:ext cx="3267075" cy="24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Razor! Again!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6D46C-914E-ED4A-BF28-8900AF0E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ZA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ContentPage</a:t>
            </a:r>
            <a:r>
              <a:rPr lang="en-ZA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ZA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StackLayout</a:t>
            </a: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Margin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new</a:t>
            </a:r>
            <a:r>
              <a:rPr lang="en-GB" sz="1800" b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Thickness(20)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Text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="Counter"</a:t>
            </a: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FontSize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40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Label</a:t>
            </a: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Text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@(</a:t>
            </a:r>
            <a:r>
              <a:rPr lang="en-GB" sz="1800" b="0" dirty="0">
                <a:solidFill>
                  <a:srgbClr val="A31515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"Current count: "</a:t>
            </a:r>
            <a:r>
              <a:rPr lang="en-GB" sz="1800" b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+ </a:t>
            </a:r>
            <a:r>
              <a:rPr lang="en-GB" sz="1800" b="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currentCount</a:t>
            </a:r>
            <a:r>
              <a:rPr lang="en-GB" sz="18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Button</a:t>
            </a: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OnClick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IncrementCount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Click me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Button</a:t>
            </a:r>
            <a:r>
              <a:rPr lang="en-GB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ZA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ZA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StackLayout</a:t>
            </a:r>
            <a:r>
              <a:rPr lang="en-ZA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ZA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ZA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ZA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ContentPage</a:t>
            </a:r>
            <a:r>
              <a:rPr lang="en-ZA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ZA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ZA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ZA" sz="18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ZA" sz="1800" b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code {</a:t>
            </a:r>
          </a:p>
          <a:p>
            <a:pPr marL="0" indent="0">
              <a:buNone/>
            </a:pP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ZA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currentCount</a:t>
            </a: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ZA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IncrementCount</a:t>
            </a: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ZA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currentCount</a:t>
            </a: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ZA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ZA" sz="1800" b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}</a:t>
            </a:r>
            <a:endParaRPr lang="en-ZA" sz="1800" dirty="0">
              <a:solidFill>
                <a:srgbClr val="000000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CAB61403-250C-4BA9-94A6-36C161FD1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5300" y="4311433"/>
            <a:ext cx="3267075" cy="24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9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</a:t>
            </a:r>
            <a:r>
              <a:rPr lang="en-US" dirty="0" err="1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</a:t>
            </a:r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Bindings (Hybrid)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6D46C-914E-ED4A-BF28-8900AF0E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GB" dirty="0"/>
              <a:t>Experimental!</a:t>
            </a:r>
          </a:p>
          <a:p>
            <a:r>
              <a:rPr lang="en-GB" dirty="0"/>
              <a:t>Host entire </a:t>
            </a:r>
            <a:r>
              <a:rPr lang="en-GB" dirty="0" err="1"/>
              <a:t>Blazor</a:t>
            </a:r>
            <a:r>
              <a:rPr lang="en-GB" dirty="0"/>
              <a:t> web apps inside a web view</a:t>
            </a:r>
          </a:p>
          <a:p>
            <a:r>
              <a:rPr lang="en-GB" dirty="0"/>
              <a:t>Shared memory and process</a:t>
            </a:r>
          </a:p>
          <a:p>
            <a:r>
              <a:rPr lang="en-GB" dirty="0"/>
              <a:t>Object references are preserved</a:t>
            </a:r>
          </a:p>
          <a:p>
            <a:r>
              <a:rPr lang="en-GB" dirty="0"/>
              <a:t>Access native APIs directly everywhere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docs.microsoft.com/mobile-blazor-bindings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D69B65C5-B77F-5A40-8A6F-1AA1610B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5300" y="4311433"/>
            <a:ext cx="3267075" cy="24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Razor! Even More!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6D46C-914E-ED4A-BF28-8900AF0E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StackLayout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6400"/>
                </a:solidFill>
                <a:latin typeface="Consolas" panose="020B0609020204030204" pitchFamily="49" charset="0"/>
              </a:rPr>
              <a:t>&lt;@* Native UI goes here *@&gt;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Button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6400"/>
                </a:solidFill>
                <a:latin typeface="Consolas" panose="020B0609020204030204" pitchFamily="49" charset="0"/>
              </a:rPr>
              <a:t>&lt;@* Web UI is hosted here *@&gt;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BlazorWebView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MyWebCode.WebUI.App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BlazorWebView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StackLayout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BE970A-3CFE-4816-8621-4B260763178E}"/>
              </a:ext>
            </a:extLst>
          </p:cNvPr>
          <p:cNvSpPr/>
          <p:nvPr/>
        </p:nvSpPr>
        <p:spPr>
          <a:xfrm>
            <a:off x="1326873" y="2449996"/>
            <a:ext cx="4562061" cy="979004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FA26FA-13EB-47D6-89DA-579BC58A0CAC}"/>
              </a:ext>
            </a:extLst>
          </p:cNvPr>
          <p:cNvSpPr/>
          <p:nvPr/>
        </p:nvSpPr>
        <p:spPr>
          <a:xfrm rot="10800000">
            <a:off x="6096000" y="2820228"/>
            <a:ext cx="1515718" cy="238539"/>
          </a:xfrm>
          <a:prstGeom prst="right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BDDF6-28E7-4E9F-8AF8-AD63FBEF55C8}"/>
              </a:ext>
            </a:extLst>
          </p:cNvPr>
          <p:cNvSpPr txBox="1"/>
          <p:nvPr/>
        </p:nvSpPr>
        <p:spPr>
          <a:xfrm>
            <a:off x="7818784" y="2616331"/>
            <a:ext cx="295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Native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8DAC7-CECE-4AB9-8523-84DCADFA9533}"/>
              </a:ext>
            </a:extLst>
          </p:cNvPr>
          <p:cNvSpPr/>
          <p:nvPr/>
        </p:nvSpPr>
        <p:spPr>
          <a:xfrm>
            <a:off x="1326873" y="3638861"/>
            <a:ext cx="4562061" cy="158415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27A65A-8C74-427D-8A7A-7D7F28936E89}"/>
              </a:ext>
            </a:extLst>
          </p:cNvPr>
          <p:cNvSpPr/>
          <p:nvPr/>
        </p:nvSpPr>
        <p:spPr>
          <a:xfrm rot="10800000">
            <a:off x="6096000" y="4285285"/>
            <a:ext cx="1515718" cy="238539"/>
          </a:xfrm>
          <a:prstGeom prst="rightArrow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B91C4-2AC5-4BAD-AFB2-FEA61E9AE12D}"/>
              </a:ext>
            </a:extLst>
          </p:cNvPr>
          <p:cNvSpPr txBox="1"/>
          <p:nvPr/>
        </p:nvSpPr>
        <p:spPr>
          <a:xfrm>
            <a:off x="7818784" y="4081388"/>
            <a:ext cx="295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Web UI</a:t>
            </a:r>
          </a:p>
        </p:txBody>
      </p:sp>
    </p:spTree>
    <p:extLst>
      <p:ext uri="{BB962C8B-B14F-4D97-AF65-F5344CB8AC3E}">
        <p14:creationId xmlns:p14="http://schemas.microsoft.com/office/powerpoint/2010/main" val="156187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 animBg="1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F630A7F-E100-F946-98A7-A7C061EBD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 Demo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6468AB5-FF0B-3C43-B086-7162B4EBEA16}"/>
              </a:ext>
            </a:extLst>
          </p:cNvPr>
          <p:cNvSpPr txBox="1">
            <a:spLocks/>
          </p:cNvSpPr>
          <p:nvPr/>
        </p:nvSpPr>
        <p:spPr>
          <a:xfrm>
            <a:off x="920051" y="4518826"/>
            <a:ext cx="10515600" cy="629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github.com/</a:t>
            </a:r>
            <a:r>
              <a:rPr lang="en-US" sz="32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mattleibow</a:t>
            </a: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32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BlazorAllTheThings</a:t>
            </a:r>
            <a:endParaRPr 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9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0B0-ED21-4048-B32A-4023722F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</a:rPr>
              <a:t>Mobile Blazor Bindings Preview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A468-3EB7-2947-9916-1F08AD82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Use Blazor Web UI in desktop/mobile apps</a:t>
            </a:r>
          </a:p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</a:rPr>
              <a:t>SkiaSharp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 for 2D graphics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Blazor URL-based navigation for native UI</a:t>
            </a:r>
          </a:p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Also: gesture recognizers, dual-screen, and more!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https://aka.ms/mbb-preview5-blog</a:t>
            </a:r>
          </a:p>
        </p:txBody>
      </p:sp>
    </p:spTree>
    <p:extLst>
      <p:ext uri="{BB962C8B-B14F-4D97-AF65-F5344CB8AC3E}">
        <p14:creationId xmlns:p14="http://schemas.microsoft.com/office/powerpoint/2010/main" val="411365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2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9C0F-6E02-4A46-9E8A-17EDF301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4538"/>
            <a:ext cx="10515600" cy="128892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this “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”?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B12524-BB57-7A4C-A6D4-FB2625624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9448" y="42672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58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2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B8E2-CE9C-6641-B44E-6D3C7CFF0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1159"/>
            <a:ext cx="9144000" cy="1075682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b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Questions?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B4ADD2-FB30-DB47-AE43-511375989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6925" y="4876800"/>
            <a:ext cx="2578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Razor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6D46C-914E-ED4A-BF28-8900AF0E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GB" dirty="0"/>
              <a:t>Server-side </a:t>
            </a:r>
            <a:r>
              <a:rPr lang="en-GB" b="1" dirty="0" err="1"/>
              <a:t>markup</a:t>
            </a:r>
            <a:r>
              <a:rPr lang="en-GB" b="1" dirty="0"/>
              <a:t> language</a:t>
            </a:r>
          </a:p>
          <a:p>
            <a:r>
              <a:rPr lang="en-GB" dirty="0"/>
              <a:t>Allows </a:t>
            </a:r>
            <a:r>
              <a:rPr lang="en-GB" b="1" dirty="0"/>
              <a:t>embedding of C#/VB server code</a:t>
            </a:r>
            <a:r>
              <a:rPr lang="en-GB" dirty="0"/>
              <a:t> in HTML pages</a:t>
            </a:r>
          </a:p>
          <a:p>
            <a:r>
              <a:rPr lang="en-GB" dirty="0"/>
              <a:t>Razor code can generate HTML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 can also just generate anything that is XML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docs.microsoft.com/aspnet/core/mvc/views/razor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A7C4481-03D5-F34B-A79E-E1D58526C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464" y="4446480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3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Razor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6D46C-914E-ED4A-BF28-8900AF0E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ZA" sz="1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if</a:t>
            </a: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ZA" sz="18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data?.Length</a:t>
            </a: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ZA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Z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ZA" sz="1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foreach</a:t>
            </a: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(</a:t>
            </a:r>
            <a:r>
              <a:rPr lang="en-ZA" sz="1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var</a:t>
            </a: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item </a:t>
            </a:r>
            <a:r>
              <a:rPr lang="en-ZA" sz="1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</a:t>
            </a: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data)</a:t>
            </a:r>
          </a:p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ZA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ZA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item.Description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ZA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ZA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ZA" sz="18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else</a:t>
            </a:r>
            <a:endParaRPr lang="en-ZA" sz="1800" dirty="0">
              <a:solidFill>
                <a:srgbClr val="000000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ZA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No data.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ZA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ZA" sz="18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A7C4481-03D5-F34B-A79E-E1D58526C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464" y="4446480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6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err="1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</a:t>
            </a:r>
            <a:endParaRPr lang="en-US" dirty="0">
              <a:solidFill>
                <a:srgbClr val="512BD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6D46C-914E-ED4A-BF28-8900AF0E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GB" b="1" dirty="0"/>
              <a:t>Framework</a:t>
            </a:r>
            <a:r>
              <a:rPr lang="en-GB" dirty="0"/>
              <a:t> or building interactive client-side web UI</a:t>
            </a:r>
          </a:p>
          <a:p>
            <a:r>
              <a:rPr lang="en-GB" dirty="0"/>
              <a:t>Uses Razor as the </a:t>
            </a:r>
            <a:r>
              <a:rPr lang="en-GB" dirty="0" err="1"/>
              <a:t>markup</a:t>
            </a:r>
            <a:r>
              <a:rPr lang="en-GB" dirty="0"/>
              <a:t> language</a:t>
            </a:r>
          </a:p>
          <a:p>
            <a:r>
              <a:rPr lang="en-GB" dirty="0" err="1"/>
              <a:t>Blazor</a:t>
            </a:r>
            <a:r>
              <a:rPr lang="en-GB" dirty="0"/>
              <a:t> apps are built on </a:t>
            </a:r>
            <a:r>
              <a:rPr lang="en-GB" b="1" dirty="0"/>
              <a:t>components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Runs on the </a:t>
            </a:r>
            <a:r>
              <a:rPr lang="en-GB" b="1" dirty="0"/>
              <a:t>server</a:t>
            </a:r>
            <a:r>
              <a:rPr lang="en-GB" dirty="0"/>
              <a:t> or </a:t>
            </a:r>
            <a:r>
              <a:rPr lang="en-GB" b="1" dirty="0"/>
              <a:t>client</a:t>
            </a:r>
          </a:p>
          <a:p>
            <a:r>
              <a:rPr lang="en-GB" dirty="0"/>
              <a:t>Server-side </a:t>
            </a:r>
            <a:r>
              <a:rPr lang="en-GB" dirty="0" err="1"/>
              <a:t>Blazor</a:t>
            </a:r>
            <a:r>
              <a:rPr lang="en-GB" dirty="0"/>
              <a:t> communicates over </a:t>
            </a:r>
            <a:r>
              <a:rPr lang="en-GB" b="1" dirty="0" err="1"/>
              <a:t>SignalR</a:t>
            </a:r>
            <a:endParaRPr lang="en-GB" b="1" dirty="0"/>
          </a:p>
          <a:p>
            <a:r>
              <a:rPr lang="en-GB" dirty="0"/>
              <a:t>Client-side </a:t>
            </a:r>
            <a:r>
              <a:rPr lang="en-GB" dirty="0" err="1"/>
              <a:t>Blazor</a:t>
            </a:r>
            <a:r>
              <a:rPr lang="en-GB" dirty="0"/>
              <a:t> runs on </a:t>
            </a:r>
            <a:r>
              <a:rPr lang="en-GB" b="1" dirty="0"/>
              <a:t>WASM</a:t>
            </a:r>
            <a:r>
              <a:rPr lang="en-GB" dirty="0"/>
              <a:t> in the client browser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docs.microsoft.com/aspnet/core/blazor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A7C4481-03D5-F34B-A79E-E1D58526C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464" y="4446480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2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err="1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</a:t>
            </a:r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6D46C-914E-ED4A-BF28-8900AF0E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GB" dirty="0"/>
              <a:t>Razor class libraries or </a:t>
            </a:r>
            <a:r>
              <a:rPr lang="en-GB" dirty="0" err="1"/>
              <a:t>NuGets</a:t>
            </a:r>
            <a:endParaRPr lang="en-GB" dirty="0"/>
          </a:p>
          <a:p>
            <a:r>
              <a:rPr lang="en-GB" dirty="0"/>
              <a:t>Contain both logic and UI</a:t>
            </a:r>
          </a:p>
          <a:p>
            <a:r>
              <a:rPr lang="en-GB" dirty="0"/>
              <a:t>CSS and JS isolation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A7C4481-03D5-F34B-A79E-E1D58526C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464" y="4446480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6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err="1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</a:t>
            </a:r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Server-Side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6D46C-914E-ED4A-BF28-8900AF0E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GB" dirty="0"/>
              <a:t>Client-server architecture</a:t>
            </a:r>
          </a:p>
          <a:p>
            <a:r>
              <a:rPr lang="en-GB" dirty="0"/>
              <a:t>Server sends HTML to the client</a:t>
            </a:r>
          </a:p>
          <a:p>
            <a:r>
              <a:rPr lang="en-GB" dirty="0"/>
              <a:t>Client sends UI events to the server</a:t>
            </a:r>
          </a:p>
          <a:p>
            <a:r>
              <a:rPr lang="en-GB" dirty="0"/>
              <a:t>Server processes events and generates new HTML</a:t>
            </a:r>
          </a:p>
          <a:p>
            <a:r>
              <a:rPr lang="en-GB" dirty="0"/>
              <a:t>Client applies UI updates to the rendered 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docs.microsoft.com/aspnet/core/blazor/hosting-models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A7C4481-03D5-F34B-A79E-E1D58526C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464" y="4446480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err="1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</a:t>
            </a:r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Server-Side (SIDE NOTE)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6D46C-914E-ED4A-BF28-8900AF0E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GB" dirty="0"/>
              <a:t>“Similar” to Web Forms and the </a:t>
            </a:r>
            <a:r>
              <a:rPr lang="en-GB" dirty="0" err="1"/>
              <a:t>postback</a:t>
            </a:r>
            <a:r>
              <a:rPr lang="en-GB" dirty="0"/>
              <a:t> concept</a:t>
            </a:r>
          </a:p>
          <a:p>
            <a:r>
              <a:rPr lang="en-GB" dirty="0"/>
              <a:t>Migration from Web Forms to </a:t>
            </a:r>
            <a:r>
              <a:rPr lang="en-GB" dirty="0" err="1"/>
              <a:t>Blazor</a:t>
            </a:r>
            <a:r>
              <a:rPr lang="en-GB" dirty="0"/>
              <a:t> is possible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aka.ms/blazor-ebook 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bit.ly/blazorwebformscomponents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A7C4481-03D5-F34B-A79E-E1D58526C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464" y="4446480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AD5E0-0C61-DD4A-B5A5-A197677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err="1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Blazor</a:t>
            </a:r>
            <a:r>
              <a:rPr lang="en-US" dirty="0">
                <a:solidFill>
                  <a:srgbClr val="512B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Assembly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6D46C-914E-ED4A-BF28-8900AF0E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GB" dirty="0"/>
              <a:t>Single-page application framework</a:t>
            </a:r>
          </a:p>
          <a:p>
            <a:r>
              <a:rPr lang="en-GB" dirty="0"/>
              <a:t>Uses web standards and no plugins</a:t>
            </a:r>
          </a:p>
          <a:p>
            <a:r>
              <a:rPr lang="en-GB" dirty="0"/>
              <a:t>Runs on WASM</a:t>
            </a:r>
          </a:p>
          <a:p>
            <a:r>
              <a:rPr lang="en-GB" dirty="0"/>
              <a:t>All binaries are running on the client</a:t>
            </a:r>
          </a:p>
          <a:p>
            <a:r>
              <a:rPr lang="en-GB" dirty="0"/>
              <a:t>Can run offline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docs.microsoft.com/aspnet/core/blazor/hosting-models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A7C4481-03D5-F34B-A79E-E1D58526C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464" y="4446480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651</Words>
  <Application>Microsoft Office PowerPoint</Application>
  <PresentationFormat>Widescreen</PresentationFormat>
  <Paragraphs>167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Open Sans</vt:lpstr>
      <vt:lpstr>Office Theme</vt:lpstr>
      <vt:lpstr>Blazor All The Things</vt:lpstr>
      <vt:lpstr>What is this “Blazor”?</vt:lpstr>
      <vt:lpstr>Razor</vt:lpstr>
      <vt:lpstr>Razor</vt:lpstr>
      <vt:lpstr>Blazor</vt:lpstr>
      <vt:lpstr>Blazor Components</vt:lpstr>
      <vt:lpstr>Blazor Server-Side</vt:lpstr>
      <vt:lpstr>Blazor Server-Side (SIDE NOTE)</vt:lpstr>
      <vt:lpstr>Blazor Web Assembly</vt:lpstr>
      <vt:lpstr>Web Demo</vt:lpstr>
      <vt:lpstr>New for Blazor in .NET 5</vt:lpstr>
      <vt:lpstr>But wait…there’s more!</vt:lpstr>
      <vt:lpstr>Blazor on Mobile???</vt:lpstr>
      <vt:lpstr>Mobile Blazor Bindings</vt:lpstr>
      <vt:lpstr>Razor! Again!</vt:lpstr>
      <vt:lpstr>Mobile Blazor Bindings (Hybrid)</vt:lpstr>
      <vt:lpstr>Razor! Even More!</vt:lpstr>
      <vt:lpstr>Mobile Demo</vt:lpstr>
      <vt:lpstr>Mobile Blazor Bindings Preview 5</vt:lpstr>
      <vt:lpstr>Thank You!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All The Things</dc:title>
  <dc:creator/>
  <cp:lastModifiedBy>Matthew Leibowitz</cp:lastModifiedBy>
  <cp:revision>70</cp:revision>
  <dcterms:created xsi:type="dcterms:W3CDTF">2020-10-26T15:51:26Z</dcterms:created>
  <dcterms:modified xsi:type="dcterms:W3CDTF">2020-12-09T01:48:00Z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2020-10-26T15:51:27Z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d7c071f9-2139-4d3d-9fa2-ae5522e79893</vt:lpwstr>
  </property>
  <property fmtid="{D5CDD505-2E9C-101B-9397-08002B2CF9AE}" pid="8" name="MSIP_Label_f42aa342-8706-4288-bd11-ebb85995028c_ContentBits">
    <vt:lpwstr>0</vt:lpwstr>
  </property>
</Properties>
</file>