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72" r:id="rId4"/>
    <p:sldMasterId id="2147484700" r:id="rId5"/>
  </p:sldMasterIdLst>
  <p:notesMasterIdLst>
    <p:notesMasterId r:id="rId23"/>
  </p:notesMasterIdLst>
  <p:handoutMasterIdLst>
    <p:handoutMasterId r:id="rId24"/>
  </p:handoutMasterIdLst>
  <p:sldIdLst>
    <p:sldId id="1663" r:id="rId6"/>
    <p:sldId id="1683" r:id="rId7"/>
    <p:sldId id="1530" r:id="rId8"/>
    <p:sldId id="1687" r:id="rId9"/>
    <p:sldId id="1688" r:id="rId10"/>
    <p:sldId id="1689" r:id="rId11"/>
    <p:sldId id="1690" r:id="rId12"/>
    <p:sldId id="1691" r:id="rId13"/>
    <p:sldId id="1692" r:id="rId14"/>
    <p:sldId id="1693" r:id="rId15"/>
    <p:sldId id="1697" r:id="rId16"/>
    <p:sldId id="1695" r:id="rId17"/>
    <p:sldId id="1696" r:id="rId18"/>
    <p:sldId id="1686" r:id="rId19"/>
    <p:sldId id="1671" r:id="rId20"/>
    <p:sldId id="1532" r:id="rId21"/>
    <p:sldId id="1682" r:id="rId22"/>
  </p:sldIdLst>
  <p:sldSz cx="9144000" cy="6858000" type="screen4x3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2"/>
    <a:srgbClr val="0078D4"/>
    <a:srgbClr val="D2D2D2"/>
    <a:srgbClr val="1A1A1A"/>
    <a:srgbClr val="FFFFFF"/>
    <a:srgbClr val="0D0D0D"/>
    <a:srgbClr val="107C10"/>
    <a:srgbClr val="EAEAEA"/>
    <a:srgbClr val="004B50"/>
    <a:srgbClr val="008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78760" autoAdjust="0"/>
  </p:normalViewPr>
  <p:slideViewPr>
    <p:cSldViewPr snapToGrid="0">
      <p:cViewPr>
        <p:scale>
          <a:sx n="81" d="100"/>
          <a:sy n="81" d="100"/>
        </p:scale>
        <p:origin x="1308" y="36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2019-01-23 2:54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2019-01-23 2:52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1E5A7B-BB8D-4368-A182-109669521632}" type="datetime8">
              <a:rPr lang="en-US" smtClean="0"/>
              <a:t>2019-01-23 2:52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5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2019-01-23 4:42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9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2019-01-23 4:43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54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2019-01-23 4:56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96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2019-01-23 2:52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2019-01-23 2:52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48897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Can also use &lt;</a:t>
            </a:r>
            <a:r>
              <a:rPr lang="en-US" sz="882" b="0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NullableReferenceTypes</a:t>
            </a:r>
            <a:r>
              <a:rPr lang="en-US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&gt;true&lt;/</a:t>
            </a:r>
            <a:r>
              <a:rPr lang="en-US" sz="882" b="0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NullableReferenceTypes</a:t>
            </a:r>
            <a:r>
              <a:rPr lang="en-US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&gt; in the .csproj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2019-01-23 5:21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2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2019-01-23 3:03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8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2019-01-23 3:03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54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2019-01-23 3:19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90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2019-01-23 3:25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6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2019-01-23 3:27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3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2019-01-23 4:27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70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2019-01-23 4:45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9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41334"/>
            <a:ext cx="365760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3657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CC0876BE-2701-4C67-825D-3F6D72131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3D629-B6B0-4EFC-9489-E9829771E0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29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3987800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050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7">
          <p15:clr>
            <a:srgbClr val="5ACBF0"/>
          </p15:clr>
        </p15:guide>
        <p15:guide id="31" pos="1608">
          <p15:clr>
            <a:srgbClr val="FBAE40"/>
          </p15:clr>
        </p15:guide>
        <p15:guide id="32" pos="1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148763"/>
            <a:ext cx="2946400" cy="984885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3"/>
            <a:ext cx="29464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7855547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35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AE9285-9977-4441-A573-2C3A07B00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36558"/>
            <a:ext cx="2946400" cy="984885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Title  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06601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719B9B-073B-414F-9803-90DA34F8C2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9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55981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6164C-0A0F-4AC8-BA1B-55E810AEF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9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24432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E5D10-0B63-41BF-B3D5-6F7AF14D62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92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5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15215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298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4304"/>
            <a:ext cx="2949575" cy="1477328"/>
          </a:xfrm>
        </p:spPr>
        <p:txBody>
          <a:bodyPr wrap="square" anchor="b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957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BD28D7B8-3B51-46C3-872B-13B841FF5E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A08463-3CEA-4CAC-947D-59A8F41E1D5A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91C52C-82E9-4128-B1C3-F526813815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1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9">
          <p15:clr>
            <a:srgbClr val="5ACBF0"/>
          </p15:clr>
        </p15:guide>
        <p15:guide id="7" pos="222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168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219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7"/>
            <a:ext cx="321554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67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635F5944-A906-47A7-AD29-6439BDCE36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26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91"/>
            <a:ext cx="7974011" cy="2123658"/>
          </a:xfrm>
        </p:spPr>
        <p:txBody>
          <a:bodyPr wrap="square">
            <a:spAutoFit/>
          </a:bodyPr>
          <a:lstStyle>
            <a:lvl1pPr>
              <a:defRPr sz="30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69041"/>
            <a:ext cx="9144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165252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41334"/>
            <a:ext cx="365760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3657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3F5398AA-9E56-4CE9-9016-E184ECC781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AD8C75-7D2C-42D1-B3AF-CEED05388B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51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4304"/>
            <a:ext cx="2949575" cy="1477328"/>
          </a:xfrm>
        </p:spPr>
        <p:txBody>
          <a:bodyPr wrap="square" anchor="b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957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8F38395A-DF12-4DB3-A49A-8852F816A0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87E5FC-033E-4B89-9F80-76185F341908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1C67D8-30E3-47E1-94FE-D18F8BC7F4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28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9">
          <p15:clr>
            <a:srgbClr val="5ACBF0"/>
          </p15:clr>
        </p15:guide>
        <p15:guide id="7" pos="2226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3114"/>
            <a:ext cx="2943225" cy="1477328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322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0036EB-CD3C-4CCC-9018-4CADDA4FF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622DFA-0A57-4692-9805-5A9877873763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A0A16A-67F5-4762-B585-E0CC1ECA67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9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8">
          <p15:clr>
            <a:srgbClr val="5ACBF0"/>
          </p15:clr>
        </p15:guide>
        <p15:guide id="7" pos="2222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1809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198" y="3962402"/>
            <a:ext cx="6711951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DD1C7074-B3FD-4E15-B5C6-78C8DEAF9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19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321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0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6127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083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300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4E55E2-360E-492C-A1F4-A4D32D001875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3114"/>
            <a:ext cx="2943225" cy="1477328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322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F706382E-EA12-4E53-838C-E3F808C1C8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93B8B-48A0-4835-9D51-82568D2EE0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4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8">
          <p15:clr>
            <a:srgbClr val="5ACBF0"/>
          </p15:clr>
        </p15:guide>
        <p15:guide id="7" pos="2222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66034-917A-4F9A-ACC8-8CC5B8B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7731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495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3ACEF5-93A4-452F-A833-13A15FE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1686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9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89712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300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3987800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840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7">
          <p15:clr>
            <a:srgbClr val="5ACBF0"/>
          </p15:clr>
        </p15:guide>
        <p15:guide id="31" pos="1608">
          <p15:clr>
            <a:srgbClr val="FBAE40"/>
          </p15:clr>
        </p15:guide>
        <p15:guide id="32" pos="143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148763"/>
            <a:ext cx="2946400" cy="984885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3"/>
            <a:ext cx="29464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1574784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35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AE9285-9977-4441-A573-2C3A07B00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36558"/>
            <a:ext cx="2946400" cy="984885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Title  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920560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EBB0A-C35E-4402-A08B-4337D224FE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50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96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AE753-50EC-4FB5-BE12-4F7CEB1F20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8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098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1809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198" y="3962402"/>
            <a:ext cx="6711951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FAFFA9B6-7AA0-4573-9463-F67027688D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19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11293-9833-42EB-A4A8-ABC034C57A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7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5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35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889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44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997476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7"/>
            <a:ext cx="321554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67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B00A58DD-DAA0-489B-A047-37A7D06C9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16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91"/>
            <a:ext cx="7974011" cy="2123658"/>
          </a:xfrm>
        </p:spPr>
        <p:txBody>
          <a:bodyPr wrap="square">
            <a:spAutoFit/>
          </a:bodyPr>
          <a:lstStyle>
            <a:lvl1pPr>
              <a:defRPr sz="30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69041"/>
            <a:ext cx="9144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11525763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70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0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92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300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66034-917A-4F9A-ACC8-8CC5B8B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7731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1801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3ACEF5-93A4-452F-A833-13A15FE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6651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9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6113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30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4200" y="476252"/>
            <a:ext cx="7974011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5"/>
            <a:ext cx="7974013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4" name="NEW Brand Colors 2018">
            <a:extLst>
              <a:ext uri="{FF2B5EF4-FFF2-40B4-BE49-F238E27FC236}">
                <a16:creationId xmlns:a16="http://schemas.microsoft.com/office/drawing/2014/main" id="{081235F6-3889-46A7-9F4E-F9186F5725A8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6264763" y="2942644"/>
            <a:ext cx="6858000" cy="972712"/>
          </a:xfrm>
          <a:prstGeom prst="rect">
            <a:avLst/>
          </a:prstGeom>
        </p:spPr>
      </p:pic>
      <p:grpSp>
        <p:nvGrpSpPr>
          <p:cNvPr id="34" name="Grid" hidden="1">
            <a:extLst>
              <a:ext uri="{FF2B5EF4-FFF2-40B4-BE49-F238E27FC236}">
                <a16:creationId xmlns:a16="http://schemas.microsoft.com/office/drawing/2014/main" id="{E0D44F23-88E3-4012-B732-BF79250BB7F8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63DFB1-3137-4D5A-B7A1-C55D205AB3B3}"/>
                </a:ext>
              </a:extLst>
            </p:cNvPr>
            <p:cNvCxnSpPr/>
            <p:nvPr/>
          </p:nvCxnSpPr>
          <p:spPr>
            <a:xfrm>
              <a:off x="0" y="29260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7FC59D-EEB8-4B4E-B227-A03E6BA408AC}"/>
                </a:ext>
              </a:extLst>
            </p:cNvPr>
            <p:cNvCxnSpPr/>
            <p:nvPr/>
          </p:nvCxnSpPr>
          <p:spPr>
            <a:xfrm>
              <a:off x="0" y="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749465-CD14-4325-A40E-4BE1BC186913}"/>
                </a:ext>
              </a:extLst>
            </p:cNvPr>
            <p:cNvCxnSpPr/>
            <p:nvPr/>
          </p:nvCxnSpPr>
          <p:spPr>
            <a:xfrm>
              <a:off x="0" y="585216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E24D7-6B88-4640-A1F8-56FB8DA123CF}"/>
                </a:ext>
              </a:extLst>
            </p:cNvPr>
            <p:cNvCxnSpPr/>
            <p:nvPr/>
          </p:nvCxnSpPr>
          <p:spPr>
            <a:xfrm>
              <a:off x="0" y="6272784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4206-AC4C-44AD-A61D-C64585B8718D}"/>
                </a:ext>
              </a:extLst>
            </p:cNvPr>
            <p:cNvCxnSpPr/>
            <p:nvPr/>
          </p:nvCxnSpPr>
          <p:spPr>
            <a:xfrm>
              <a:off x="0" y="656539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33E3B-598C-4152-A109-767CA4026AFF}"/>
                </a:ext>
              </a:extLst>
            </p:cNvPr>
            <p:cNvCxnSpPr/>
            <p:nvPr/>
          </p:nvCxnSpPr>
          <p:spPr>
            <a:xfrm>
              <a:off x="0" y="685800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E6D5C-C985-46E9-BBBB-6E8C11B87C8B}"/>
                </a:ext>
              </a:extLst>
            </p:cNvPr>
            <p:cNvCxnSpPr/>
            <p:nvPr/>
          </p:nvCxnSpPr>
          <p:spPr>
            <a:xfrm>
              <a:off x="0" y="87782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537872-275D-46DA-BE4B-35F98A7E23D9}"/>
                </a:ext>
              </a:extLst>
            </p:cNvPr>
            <p:cNvCxnSpPr/>
            <p:nvPr/>
          </p:nvCxnSpPr>
          <p:spPr>
            <a:xfrm>
              <a:off x="0" y="117043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0B809D-3BD7-4740-B43C-87DEAB995181}"/>
                </a:ext>
              </a:extLst>
            </p:cNvPr>
            <p:cNvCxnSpPr/>
            <p:nvPr/>
          </p:nvCxnSpPr>
          <p:spPr>
            <a:xfrm>
              <a:off x="0" y="146304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0DE340-F3C6-446C-9656-FC3F7331A02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79FCAF-696D-459F-8DC7-60C6FC6B8C7F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73C172-0798-4D71-B9CC-81C2255D9A9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F688EA-449D-4B56-BED0-ED77B0A3FD50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EAD8F-6B08-4E0A-B4F8-F6A245136F43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B7F0B6-A9EF-40C4-96BE-846A2DD02DB4}"/>
                </a:ext>
              </a:extLst>
            </p:cNvPr>
            <p:cNvCxnSpPr/>
            <p:nvPr/>
          </p:nvCxnSpPr>
          <p:spPr>
            <a:xfrm>
              <a:off x="7973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50C83F-8A41-41C3-976D-DD6BFAA277ED}"/>
                </a:ext>
              </a:extLst>
            </p:cNvPr>
            <p:cNvCxnSpPr/>
            <p:nvPr/>
          </p:nvCxnSpPr>
          <p:spPr>
            <a:xfrm>
              <a:off x="8558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9A6CCC-E11D-4D98-8835-3D79EC51D616}"/>
                </a:ext>
              </a:extLst>
            </p:cNvPr>
            <p:cNvCxnSpPr/>
            <p:nvPr/>
          </p:nvCxnSpPr>
          <p:spPr>
            <a:xfrm>
              <a:off x="8266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68F274-9627-4FF8-9DC4-B233456D1C6C}"/>
                </a:ext>
              </a:extLst>
            </p:cNvPr>
            <p:cNvCxnSpPr/>
            <p:nvPr/>
          </p:nvCxnSpPr>
          <p:spPr>
            <a:xfrm>
              <a:off x="8851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9279B-21AF-4FFB-9E89-38786771D50F}"/>
                </a:ext>
              </a:extLst>
            </p:cNvPr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A4311A-A27E-4DFC-8004-423DEEDBB1E7}"/>
                </a:ext>
              </a:extLst>
            </p:cNvPr>
            <p:cNvCxnSpPr/>
            <p:nvPr userDrawn="1"/>
          </p:nvCxnSpPr>
          <p:spPr>
            <a:xfrm>
              <a:off x="0" y="175564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0BD66B6-E5B8-4436-BD02-DE1681BA99C3}"/>
                </a:ext>
              </a:extLst>
            </p:cNvPr>
            <p:cNvCxnSpPr/>
            <p:nvPr userDrawn="1"/>
          </p:nvCxnSpPr>
          <p:spPr>
            <a:xfrm>
              <a:off x="0" y="204825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02102-C25C-4378-B22E-1B9E6AD28B84}"/>
                </a:ext>
              </a:extLst>
            </p:cNvPr>
            <p:cNvCxnSpPr/>
            <p:nvPr userDrawn="1"/>
          </p:nvCxnSpPr>
          <p:spPr>
            <a:xfrm>
              <a:off x="0" y="234086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285F75-F404-44CD-803E-358A74C5506A}"/>
                </a:ext>
              </a:extLst>
            </p:cNvPr>
            <p:cNvCxnSpPr/>
            <p:nvPr userDrawn="1"/>
          </p:nvCxnSpPr>
          <p:spPr>
            <a:xfrm>
              <a:off x="0" y="263347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66CF8D-9AA7-4739-AA5B-CBD92DBDB678}"/>
                </a:ext>
              </a:extLst>
            </p:cNvPr>
            <p:cNvCxnSpPr/>
            <p:nvPr userDrawn="1"/>
          </p:nvCxnSpPr>
          <p:spPr>
            <a:xfrm>
              <a:off x="0" y="292608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A5C448-09C5-4C84-B819-8C8CB7DE97B3}"/>
                </a:ext>
              </a:extLst>
            </p:cNvPr>
            <p:cNvCxnSpPr/>
            <p:nvPr userDrawn="1"/>
          </p:nvCxnSpPr>
          <p:spPr>
            <a:xfrm>
              <a:off x="0" y="321868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8126530-98D9-4173-AB7F-3F016FE6D4E1}"/>
                </a:ext>
              </a:extLst>
            </p:cNvPr>
            <p:cNvCxnSpPr/>
            <p:nvPr userDrawn="1"/>
          </p:nvCxnSpPr>
          <p:spPr>
            <a:xfrm>
              <a:off x="0" y="351129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DD54AF-7CB6-4DD7-869D-B33B6A5140D3}"/>
                </a:ext>
              </a:extLst>
            </p:cNvPr>
            <p:cNvCxnSpPr/>
            <p:nvPr userDrawn="1"/>
          </p:nvCxnSpPr>
          <p:spPr>
            <a:xfrm>
              <a:off x="0" y="380390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90DE93-3FA0-4244-9EBC-F4E34DC821C9}"/>
                </a:ext>
              </a:extLst>
            </p:cNvPr>
            <p:cNvCxnSpPr/>
            <p:nvPr userDrawn="1"/>
          </p:nvCxnSpPr>
          <p:spPr>
            <a:xfrm>
              <a:off x="0" y="409651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410FB8-4257-4D2A-BEA2-0B3F4AB5A707}"/>
                </a:ext>
              </a:extLst>
            </p:cNvPr>
            <p:cNvCxnSpPr/>
            <p:nvPr userDrawn="1"/>
          </p:nvCxnSpPr>
          <p:spPr>
            <a:xfrm>
              <a:off x="0" y="438912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25F6D4-B01D-45B8-8C11-D64B4637889A}"/>
                </a:ext>
              </a:extLst>
            </p:cNvPr>
            <p:cNvCxnSpPr/>
            <p:nvPr userDrawn="1"/>
          </p:nvCxnSpPr>
          <p:spPr>
            <a:xfrm>
              <a:off x="0" y="468172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C981B0-B5E4-428B-86FB-600B7E336C2C}"/>
                </a:ext>
              </a:extLst>
            </p:cNvPr>
            <p:cNvCxnSpPr/>
            <p:nvPr userDrawn="1"/>
          </p:nvCxnSpPr>
          <p:spPr>
            <a:xfrm>
              <a:off x="0" y="497433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C38D28-82EF-4ECD-A68C-5A878704197D}"/>
                </a:ext>
              </a:extLst>
            </p:cNvPr>
            <p:cNvCxnSpPr/>
            <p:nvPr userDrawn="1"/>
          </p:nvCxnSpPr>
          <p:spPr>
            <a:xfrm>
              <a:off x="0" y="526694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EC99B3-A15D-4751-A781-9703CB287103}"/>
                </a:ext>
              </a:extLst>
            </p:cNvPr>
            <p:cNvCxnSpPr/>
            <p:nvPr userDrawn="1"/>
          </p:nvCxnSpPr>
          <p:spPr>
            <a:xfrm>
              <a:off x="0" y="555955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C86158-586A-4DCE-9C20-B4F1C68CA055}"/>
                </a:ext>
              </a:extLst>
            </p:cNvPr>
            <p:cNvCxnSpPr/>
            <p:nvPr userDrawn="1"/>
          </p:nvCxnSpPr>
          <p:spPr>
            <a:xfrm>
              <a:off x="0" y="585216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5" r:id="rId1"/>
    <p:sldLayoutId id="2147484673" r:id="rId2"/>
    <p:sldLayoutId id="2147484674" r:id="rId3"/>
    <p:sldLayoutId id="2147484676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  <p:sldLayoutId id="2147484687" r:id="rId12"/>
    <p:sldLayoutId id="2147484689" r:id="rId13"/>
    <p:sldLayoutId id="2147484690" r:id="rId14"/>
    <p:sldLayoutId id="2147484691" r:id="rId15"/>
    <p:sldLayoutId id="2147484692" r:id="rId16"/>
    <p:sldLayoutId id="2147484693" r:id="rId17"/>
    <p:sldLayoutId id="2147484694" r:id="rId18"/>
    <p:sldLayoutId id="2147484695" r:id="rId19"/>
    <p:sldLayoutId id="2147484696" r:id="rId20"/>
    <p:sldLayoutId id="2147484697" r:id="rId21"/>
    <p:sldLayoutId id="2147484698" r:id="rId22"/>
    <p:sldLayoutId id="2147484699" r:id="rId23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200" b="1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539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3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5576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4200" y="476252"/>
            <a:ext cx="7974011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5"/>
            <a:ext cx="7974013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4" name="NEW Brand Colors 2018">
            <a:extLst>
              <a:ext uri="{FF2B5EF4-FFF2-40B4-BE49-F238E27FC236}">
                <a16:creationId xmlns:a16="http://schemas.microsoft.com/office/drawing/2014/main" id="{081235F6-3889-46A7-9F4E-F9186F5725A8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6264763" y="2942644"/>
            <a:ext cx="6858000" cy="972712"/>
          </a:xfrm>
          <a:prstGeom prst="rect">
            <a:avLst/>
          </a:prstGeom>
        </p:spPr>
      </p:pic>
      <p:grpSp>
        <p:nvGrpSpPr>
          <p:cNvPr id="34" name="Grid" hidden="1">
            <a:extLst>
              <a:ext uri="{FF2B5EF4-FFF2-40B4-BE49-F238E27FC236}">
                <a16:creationId xmlns:a16="http://schemas.microsoft.com/office/drawing/2014/main" id="{E0D44F23-88E3-4012-B732-BF79250BB7F8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63DFB1-3137-4D5A-B7A1-C55D205AB3B3}"/>
                </a:ext>
              </a:extLst>
            </p:cNvPr>
            <p:cNvCxnSpPr/>
            <p:nvPr/>
          </p:nvCxnSpPr>
          <p:spPr>
            <a:xfrm>
              <a:off x="0" y="29260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7FC59D-EEB8-4B4E-B227-A03E6BA408AC}"/>
                </a:ext>
              </a:extLst>
            </p:cNvPr>
            <p:cNvCxnSpPr/>
            <p:nvPr/>
          </p:nvCxnSpPr>
          <p:spPr>
            <a:xfrm>
              <a:off x="0" y="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749465-CD14-4325-A40E-4BE1BC186913}"/>
                </a:ext>
              </a:extLst>
            </p:cNvPr>
            <p:cNvCxnSpPr/>
            <p:nvPr/>
          </p:nvCxnSpPr>
          <p:spPr>
            <a:xfrm>
              <a:off x="0" y="585216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E24D7-6B88-4640-A1F8-56FB8DA123CF}"/>
                </a:ext>
              </a:extLst>
            </p:cNvPr>
            <p:cNvCxnSpPr/>
            <p:nvPr/>
          </p:nvCxnSpPr>
          <p:spPr>
            <a:xfrm>
              <a:off x="0" y="6272784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4206-AC4C-44AD-A61D-C64585B8718D}"/>
                </a:ext>
              </a:extLst>
            </p:cNvPr>
            <p:cNvCxnSpPr/>
            <p:nvPr/>
          </p:nvCxnSpPr>
          <p:spPr>
            <a:xfrm>
              <a:off x="0" y="656539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33E3B-598C-4152-A109-767CA4026AFF}"/>
                </a:ext>
              </a:extLst>
            </p:cNvPr>
            <p:cNvCxnSpPr/>
            <p:nvPr/>
          </p:nvCxnSpPr>
          <p:spPr>
            <a:xfrm>
              <a:off x="0" y="685800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E6D5C-C985-46E9-BBBB-6E8C11B87C8B}"/>
                </a:ext>
              </a:extLst>
            </p:cNvPr>
            <p:cNvCxnSpPr/>
            <p:nvPr/>
          </p:nvCxnSpPr>
          <p:spPr>
            <a:xfrm>
              <a:off x="0" y="87782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537872-275D-46DA-BE4B-35F98A7E23D9}"/>
                </a:ext>
              </a:extLst>
            </p:cNvPr>
            <p:cNvCxnSpPr/>
            <p:nvPr/>
          </p:nvCxnSpPr>
          <p:spPr>
            <a:xfrm>
              <a:off x="0" y="117043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0B809D-3BD7-4740-B43C-87DEAB995181}"/>
                </a:ext>
              </a:extLst>
            </p:cNvPr>
            <p:cNvCxnSpPr/>
            <p:nvPr/>
          </p:nvCxnSpPr>
          <p:spPr>
            <a:xfrm>
              <a:off x="0" y="146304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0DE340-F3C6-446C-9656-FC3F7331A02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79FCAF-696D-459F-8DC7-60C6FC6B8C7F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73C172-0798-4D71-B9CC-81C2255D9A9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F688EA-449D-4B56-BED0-ED77B0A3FD50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EAD8F-6B08-4E0A-B4F8-F6A245136F43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B7F0B6-A9EF-40C4-96BE-846A2DD02DB4}"/>
                </a:ext>
              </a:extLst>
            </p:cNvPr>
            <p:cNvCxnSpPr/>
            <p:nvPr/>
          </p:nvCxnSpPr>
          <p:spPr>
            <a:xfrm>
              <a:off x="7973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50C83F-8A41-41C3-976D-DD6BFAA277ED}"/>
                </a:ext>
              </a:extLst>
            </p:cNvPr>
            <p:cNvCxnSpPr/>
            <p:nvPr/>
          </p:nvCxnSpPr>
          <p:spPr>
            <a:xfrm>
              <a:off x="8558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9A6CCC-E11D-4D98-8835-3D79EC51D616}"/>
                </a:ext>
              </a:extLst>
            </p:cNvPr>
            <p:cNvCxnSpPr/>
            <p:nvPr/>
          </p:nvCxnSpPr>
          <p:spPr>
            <a:xfrm>
              <a:off x="8266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68F274-9627-4FF8-9DC4-B233456D1C6C}"/>
                </a:ext>
              </a:extLst>
            </p:cNvPr>
            <p:cNvCxnSpPr/>
            <p:nvPr/>
          </p:nvCxnSpPr>
          <p:spPr>
            <a:xfrm>
              <a:off x="8851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9279B-21AF-4FFB-9E89-38786771D50F}"/>
                </a:ext>
              </a:extLst>
            </p:cNvPr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A4311A-A27E-4DFC-8004-423DEEDBB1E7}"/>
                </a:ext>
              </a:extLst>
            </p:cNvPr>
            <p:cNvCxnSpPr/>
            <p:nvPr userDrawn="1"/>
          </p:nvCxnSpPr>
          <p:spPr>
            <a:xfrm>
              <a:off x="0" y="175564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0BD66B6-E5B8-4436-BD02-DE1681BA99C3}"/>
                </a:ext>
              </a:extLst>
            </p:cNvPr>
            <p:cNvCxnSpPr/>
            <p:nvPr userDrawn="1"/>
          </p:nvCxnSpPr>
          <p:spPr>
            <a:xfrm>
              <a:off x="0" y="204825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02102-C25C-4378-B22E-1B9E6AD28B84}"/>
                </a:ext>
              </a:extLst>
            </p:cNvPr>
            <p:cNvCxnSpPr/>
            <p:nvPr userDrawn="1"/>
          </p:nvCxnSpPr>
          <p:spPr>
            <a:xfrm>
              <a:off x="0" y="234086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285F75-F404-44CD-803E-358A74C5506A}"/>
                </a:ext>
              </a:extLst>
            </p:cNvPr>
            <p:cNvCxnSpPr/>
            <p:nvPr userDrawn="1"/>
          </p:nvCxnSpPr>
          <p:spPr>
            <a:xfrm>
              <a:off x="0" y="263347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66CF8D-9AA7-4739-AA5B-CBD92DBDB678}"/>
                </a:ext>
              </a:extLst>
            </p:cNvPr>
            <p:cNvCxnSpPr/>
            <p:nvPr userDrawn="1"/>
          </p:nvCxnSpPr>
          <p:spPr>
            <a:xfrm>
              <a:off x="0" y="292608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A5C448-09C5-4C84-B819-8C8CB7DE97B3}"/>
                </a:ext>
              </a:extLst>
            </p:cNvPr>
            <p:cNvCxnSpPr/>
            <p:nvPr userDrawn="1"/>
          </p:nvCxnSpPr>
          <p:spPr>
            <a:xfrm>
              <a:off x="0" y="321868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8126530-98D9-4173-AB7F-3F016FE6D4E1}"/>
                </a:ext>
              </a:extLst>
            </p:cNvPr>
            <p:cNvCxnSpPr/>
            <p:nvPr userDrawn="1"/>
          </p:nvCxnSpPr>
          <p:spPr>
            <a:xfrm>
              <a:off x="0" y="351129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DD54AF-7CB6-4DD7-869D-B33B6A5140D3}"/>
                </a:ext>
              </a:extLst>
            </p:cNvPr>
            <p:cNvCxnSpPr/>
            <p:nvPr userDrawn="1"/>
          </p:nvCxnSpPr>
          <p:spPr>
            <a:xfrm>
              <a:off x="0" y="380390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90DE93-3FA0-4244-9EBC-F4E34DC821C9}"/>
                </a:ext>
              </a:extLst>
            </p:cNvPr>
            <p:cNvCxnSpPr/>
            <p:nvPr userDrawn="1"/>
          </p:nvCxnSpPr>
          <p:spPr>
            <a:xfrm>
              <a:off x="0" y="409651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410FB8-4257-4D2A-BEA2-0B3F4AB5A707}"/>
                </a:ext>
              </a:extLst>
            </p:cNvPr>
            <p:cNvCxnSpPr/>
            <p:nvPr userDrawn="1"/>
          </p:nvCxnSpPr>
          <p:spPr>
            <a:xfrm>
              <a:off x="0" y="438912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25F6D4-B01D-45B8-8C11-D64B4637889A}"/>
                </a:ext>
              </a:extLst>
            </p:cNvPr>
            <p:cNvCxnSpPr/>
            <p:nvPr userDrawn="1"/>
          </p:nvCxnSpPr>
          <p:spPr>
            <a:xfrm>
              <a:off x="0" y="468172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C981B0-B5E4-428B-86FB-600B7E336C2C}"/>
                </a:ext>
              </a:extLst>
            </p:cNvPr>
            <p:cNvCxnSpPr/>
            <p:nvPr userDrawn="1"/>
          </p:nvCxnSpPr>
          <p:spPr>
            <a:xfrm>
              <a:off x="0" y="497433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C38D28-82EF-4ECD-A68C-5A878704197D}"/>
                </a:ext>
              </a:extLst>
            </p:cNvPr>
            <p:cNvCxnSpPr/>
            <p:nvPr userDrawn="1"/>
          </p:nvCxnSpPr>
          <p:spPr>
            <a:xfrm>
              <a:off x="0" y="526694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EC99B3-A15D-4751-A781-9703CB287103}"/>
                </a:ext>
              </a:extLst>
            </p:cNvPr>
            <p:cNvCxnSpPr/>
            <p:nvPr userDrawn="1"/>
          </p:nvCxnSpPr>
          <p:spPr>
            <a:xfrm>
              <a:off x="0" y="555955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C86158-586A-4DCE-9C20-B4F1C68CA055}"/>
                </a:ext>
              </a:extLst>
            </p:cNvPr>
            <p:cNvCxnSpPr/>
            <p:nvPr userDrawn="1"/>
          </p:nvCxnSpPr>
          <p:spPr>
            <a:xfrm>
              <a:off x="0" y="585216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0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03" r:id="rId1"/>
    <p:sldLayoutId id="2147484701" r:id="rId2"/>
    <p:sldLayoutId id="2147484702" r:id="rId3"/>
    <p:sldLayoutId id="2147484704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7" r:id="rId13"/>
    <p:sldLayoutId id="2147484718" r:id="rId14"/>
    <p:sldLayoutId id="2147484719" r:id="rId15"/>
    <p:sldLayoutId id="2147484720" r:id="rId16"/>
    <p:sldLayoutId id="2147484721" r:id="rId17"/>
    <p:sldLayoutId id="2147484722" r:id="rId18"/>
    <p:sldLayoutId id="2147484723" r:id="rId19"/>
    <p:sldLayoutId id="2147484724" r:id="rId20"/>
    <p:sldLayoutId id="2147484725" r:id="rId21"/>
    <p:sldLayoutId id="2147484726" r:id="rId22"/>
    <p:sldLayoutId id="2147484727" r:id="rId23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200" b="1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539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3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557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leibow/Connect201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bit.ly/csharp-8-spin" TargetMode="External"/><Relationship Id="rId5" Type="http://schemas.openxmlformats.org/officeDocument/2006/relationships/hyperlink" Target="https://bit.ly/building-csharp-8" TargetMode="External"/><Relationship Id="rId4" Type="http://schemas.openxmlformats.org/officeDocument/2006/relationships/hyperlink" Target="http://bit.ly/connect-net-an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598304"/>
            <a:ext cx="2949575" cy="923330"/>
          </a:xfrm>
        </p:spPr>
        <p:txBody>
          <a:bodyPr/>
          <a:lstStyle/>
          <a:p>
            <a:r>
              <a:rPr lang="en-US" dirty="0"/>
              <a:t>What’s New in</a:t>
            </a:r>
            <a:br>
              <a:rPr lang="en-US" dirty="0"/>
            </a:br>
            <a:r>
              <a:rPr lang="en-US" sz="2800" dirty="0"/>
              <a:t>C# 8 &amp; .NET Core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2"/>
            <a:ext cx="2949575" cy="1231106"/>
          </a:xfrm>
        </p:spPr>
        <p:txBody>
          <a:bodyPr/>
          <a:lstStyle/>
          <a:p>
            <a:r>
              <a:rPr lang="en-US" dirty="0"/>
              <a:t>Matthew Leibowitz</a:t>
            </a:r>
          </a:p>
          <a:p>
            <a:endParaRPr lang="en-US" dirty="0"/>
          </a:p>
          <a:p>
            <a:r>
              <a:rPr lang="en-US" i="1" dirty="0"/>
              <a:t>@mattleibow</a:t>
            </a:r>
          </a:p>
          <a:p>
            <a:r>
              <a:rPr lang="en-US" i="1" dirty="0"/>
              <a:t>maleib@microsoft.com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33661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+ WinForms  (</a:t>
            </a:r>
            <a:r>
              <a:rPr lang="en-US" dirty="0" err="1"/>
              <a:t>System.Windows.Forms</a:t>
            </a:r>
            <a:r>
              <a:rPr lang="en-US" dirty="0"/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3268587"/>
          </a:xfrm>
        </p:spPr>
        <p:txBody>
          <a:bodyPr/>
          <a:lstStyle/>
          <a:p>
            <a:r>
              <a:rPr lang="en-ZA" sz="1800" dirty="0"/>
              <a:t>&lt;Project </a:t>
            </a:r>
            <a:r>
              <a:rPr lang="en-ZA" sz="1800" dirty="0" err="1"/>
              <a:t>Sdk</a:t>
            </a:r>
            <a:r>
              <a:rPr lang="en-ZA" sz="1800" dirty="0"/>
              <a:t>="</a:t>
            </a:r>
            <a:r>
              <a:rPr lang="en-ZA" sz="1800" b="1" dirty="0" err="1"/>
              <a:t>Microsoft.NET.Sdk.WindowsDesktop</a:t>
            </a:r>
            <a:r>
              <a:rPr lang="en-ZA" sz="1800" dirty="0"/>
              <a:t>"&gt;</a:t>
            </a:r>
          </a:p>
          <a:p>
            <a:endParaRPr lang="en-ZA" sz="1800" dirty="0"/>
          </a:p>
          <a:p>
            <a:r>
              <a:rPr lang="en-ZA" sz="1800" dirty="0"/>
              <a:t>  &lt;</a:t>
            </a:r>
            <a:r>
              <a:rPr lang="en-ZA" sz="1800" dirty="0" err="1"/>
              <a:t>PropertyGroup</a:t>
            </a:r>
            <a:r>
              <a:rPr lang="en-ZA" sz="1800" dirty="0"/>
              <a:t>&gt;</a:t>
            </a:r>
          </a:p>
          <a:p>
            <a:r>
              <a:rPr lang="en-ZA" sz="1800" dirty="0"/>
              <a:t>    &lt;</a:t>
            </a:r>
            <a:r>
              <a:rPr lang="en-ZA" sz="1800" dirty="0" err="1"/>
              <a:t>OutputType</a:t>
            </a:r>
            <a:r>
              <a:rPr lang="en-ZA" sz="1800" dirty="0"/>
              <a:t>&gt;</a:t>
            </a:r>
            <a:r>
              <a:rPr lang="en-ZA" sz="1800" dirty="0" err="1"/>
              <a:t>WinExe</a:t>
            </a:r>
            <a:r>
              <a:rPr lang="en-ZA" sz="1800" dirty="0"/>
              <a:t>&lt;/</a:t>
            </a:r>
            <a:r>
              <a:rPr lang="en-ZA" sz="1800" dirty="0" err="1"/>
              <a:t>OutputType</a:t>
            </a:r>
            <a:r>
              <a:rPr lang="en-ZA" sz="1800" dirty="0"/>
              <a:t>&gt;</a:t>
            </a:r>
          </a:p>
          <a:p>
            <a:r>
              <a:rPr lang="en-ZA" sz="1800" dirty="0"/>
              <a:t>    &lt;</a:t>
            </a:r>
            <a:r>
              <a:rPr lang="en-ZA" sz="1800" dirty="0" err="1"/>
              <a:t>TargetFramework</a:t>
            </a:r>
            <a:r>
              <a:rPr lang="en-ZA" sz="1800" dirty="0"/>
              <a:t>&gt;netcoreapp3.0&lt;/</a:t>
            </a:r>
            <a:r>
              <a:rPr lang="en-ZA" sz="1800" dirty="0" err="1"/>
              <a:t>TargetFramework</a:t>
            </a:r>
            <a:r>
              <a:rPr lang="en-ZA" sz="1800" dirty="0"/>
              <a:t>&gt;</a:t>
            </a:r>
          </a:p>
          <a:p>
            <a:r>
              <a:rPr lang="en-ZA" sz="1800" dirty="0"/>
              <a:t>    </a:t>
            </a:r>
            <a:r>
              <a:rPr lang="en-ZA" sz="1800" b="1" dirty="0"/>
              <a:t>&lt;</a:t>
            </a:r>
            <a:r>
              <a:rPr lang="en-ZA" sz="1800" b="1" dirty="0" err="1"/>
              <a:t>UseWPF</a:t>
            </a:r>
            <a:r>
              <a:rPr lang="en-ZA" sz="1800" b="1" dirty="0"/>
              <a:t>&gt;true&lt;/</a:t>
            </a:r>
            <a:r>
              <a:rPr lang="en-ZA" sz="1800" b="1" dirty="0" err="1"/>
              <a:t>UseWPF</a:t>
            </a:r>
            <a:r>
              <a:rPr lang="en-ZA" sz="1800" b="1" dirty="0"/>
              <a:t>&gt;</a:t>
            </a:r>
          </a:p>
          <a:p>
            <a:r>
              <a:rPr lang="en-ZA" sz="1800" dirty="0">
                <a:solidFill>
                  <a:schemeClr val="accent3"/>
                </a:solidFill>
              </a:rPr>
              <a:t>    &lt;!-- &lt;</a:t>
            </a:r>
            <a:r>
              <a:rPr lang="en-ZA" sz="1800" dirty="0" err="1">
                <a:solidFill>
                  <a:schemeClr val="accent3"/>
                </a:solidFill>
              </a:rPr>
              <a:t>UseWindowsForms</a:t>
            </a:r>
            <a:r>
              <a:rPr lang="en-ZA" sz="1800" dirty="0">
                <a:solidFill>
                  <a:schemeClr val="accent3"/>
                </a:solidFill>
              </a:rPr>
              <a:t>&gt;true&lt;</a:t>
            </a:r>
            <a:r>
              <a:rPr lang="en-ZA" sz="1800" dirty="0" err="1">
                <a:solidFill>
                  <a:schemeClr val="accent3"/>
                </a:solidFill>
              </a:rPr>
              <a:t>UseWindowsForms</a:t>
            </a:r>
            <a:r>
              <a:rPr lang="en-ZA" sz="1800" dirty="0">
                <a:solidFill>
                  <a:schemeClr val="accent3"/>
                </a:solidFill>
              </a:rPr>
              <a:t>&gt; --&gt;</a:t>
            </a:r>
          </a:p>
          <a:p>
            <a:r>
              <a:rPr lang="en-ZA" sz="1800" dirty="0"/>
              <a:t>  &lt;/</a:t>
            </a:r>
            <a:r>
              <a:rPr lang="en-ZA" sz="1800" dirty="0" err="1"/>
              <a:t>PropertyGroup</a:t>
            </a:r>
            <a:r>
              <a:rPr lang="en-ZA" sz="1800" dirty="0"/>
              <a:t>&gt;</a:t>
            </a:r>
          </a:p>
          <a:p>
            <a:endParaRPr lang="en-ZA" sz="1800" dirty="0"/>
          </a:p>
          <a:p>
            <a:r>
              <a:rPr lang="en-ZA" sz="18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246521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.exe + dependency .</a:t>
            </a:r>
            <a:r>
              <a:rPr lang="en-US" dirty="0" err="1"/>
              <a:t>dll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2240613"/>
          </a:xfrm>
        </p:spPr>
        <p:txBody>
          <a:bodyPr/>
          <a:lstStyle/>
          <a:p>
            <a:r>
              <a:rPr lang="en-ZA" dirty="0"/>
              <a:t>An application now outputs an </a:t>
            </a:r>
            <a:r>
              <a:rPr lang="en-ZA" b="1" dirty="0"/>
              <a:t>.exe</a:t>
            </a:r>
            <a:r>
              <a:rPr lang="en-ZA" dirty="0"/>
              <a:t> file </a:t>
            </a:r>
          </a:p>
          <a:p>
            <a:r>
              <a:rPr lang="en-ZA" dirty="0"/>
              <a:t>An application now </a:t>
            </a:r>
            <a:r>
              <a:rPr lang="en-ZA" b="1" dirty="0"/>
              <a:t>copies dependencies</a:t>
            </a:r>
          </a:p>
          <a:p>
            <a:endParaRPr lang="en-ZA" dirty="0"/>
          </a:p>
          <a:p>
            <a:r>
              <a:rPr lang="en-ZA" dirty="0"/>
              <a:t>We are all wondering why this was not the case in the initial release… But hey, we have it now </a:t>
            </a:r>
            <a:r>
              <a:rPr lang="en-ZA" dirty="0">
                <a:sym typeface="Wingdings" panose="05000000000000000000" pitchFamily="2" charset="2"/>
              </a:rPr>
              <a:t>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408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Islands (UWP in WPF + WinForms)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4819781"/>
          </a:xfrm>
        </p:spPr>
        <p:txBody>
          <a:bodyPr/>
          <a:lstStyle/>
          <a:p>
            <a:r>
              <a:rPr lang="en-US" sz="1800" dirty="0">
                <a:solidFill>
                  <a:schemeClr val="accent3"/>
                </a:solidFill>
              </a:rPr>
              <a:t>// install </a:t>
            </a:r>
            <a:r>
              <a:rPr lang="en-US" sz="1800" dirty="0" err="1">
                <a:solidFill>
                  <a:schemeClr val="accent3"/>
                </a:solidFill>
              </a:rPr>
              <a:t>Microsoft.Toolkit.Wpf.UI.XamlHost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</a:p>
          <a:p>
            <a:endParaRPr lang="en-ZA" sz="1800" dirty="0"/>
          </a:p>
          <a:p>
            <a:r>
              <a:rPr lang="en-ZA" sz="1800" dirty="0">
                <a:solidFill>
                  <a:schemeClr val="accent3"/>
                </a:solidFill>
              </a:rPr>
              <a:t>&lt;!-- </a:t>
            </a:r>
            <a:r>
              <a:rPr lang="en-US" sz="1800" dirty="0" err="1">
                <a:solidFill>
                  <a:schemeClr val="accent3"/>
                </a:solidFill>
              </a:rPr>
              <a:t>xmlns:xamlhost</a:t>
            </a:r>
            <a:r>
              <a:rPr lang="en-US" sz="1800" dirty="0">
                <a:solidFill>
                  <a:schemeClr val="accent3"/>
                </a:solidFill>
              </a:rPr>
              <a:t>="</a:t>
            </a:r>
            <a:r>
              <a:rPr lang="en-US" sz="1800" dirty="0" err="1">
                <a:solidFill>
                  <a:schemeClr val="accent3"/>
                </a:solidFill>
              </a:rPr>
              <a:t>clr-namespace:Microsoft.Toolkit.Wpf.UI.XamlHost;assembly</a:t>
            </a:r>
            <a:r>
              <a:rPr lang="en-US" sz="1800" dirty="0">
                <a:solidFill>
                  <a:schemeClr val="accent3"/>
                </a:solidFill>
              </a:rPr>
              <a:t>=</a:t>
            </a:r>
            <a:r>
              <a:rPr lang="en-US" sz="1800" dirty="0" err="1">
                <a:solidFill>
                  <a:schemeClr val="accent3"/>
                </a:solidFill>
              </a:rPr>
              <a:t>Microsoft.Toolkit.Wpf.UI.XamlHost</a:t>
            </a:r>
            <a:r>
              <a:rPr lang="en-US" sz="1800" dirty="0">
                <a:solidFill>
                  <a:schemeClr val="accent3"/>
                </a:solidFill>
              </a:rPr>
              <a:t>" --&gt;</a:t>
            </a:r>
          </a:p>
          <a:p>
            <a:endParaRPr lang="en-ZA" sz="1800" dirty="0"/>
          </a:p>
          <a:p>
            <a:r>
              <a:rPr lang="en-US" sz="1800" dirty="0"/>
              <a:t>&lt;</a:t>
            </a:r>
            <a:r>
              <a:rPr lang="en-US" sz="1800" dirty="0" err="1"/>
              <a:t>xamlhost:WindowsXamlHost</a:t>
            </a:r>
            <a:endParaRPr lang="en-US" sz="1800" dirty="0"/>
          </a:p>
          <a:p>
            <a:r>
              <a:rPr lang="en-US" sz="1800" dirty="0"/>
              <a:t>    x:Name="host"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InitialTypeName</a:t>
            </a:r>
            <a:r>
              <a:rPr lang="en-US" sz="1800" dirty="0"/>
              <a:t>="</a:t>
            </a:r>
            <a:r>
              <a:rPr lang="en-US" sz="1800" b="1" dirty="0" err="1"/>
              <a:t>Windows.UI.Xaml.Controls.Button</a:t>
            </a:r>
            <a:r>
              <a:rPr lang="en-US" sz="1800" dirty="0"/>
              <a:t>"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ChildChanged</a:t>
            </a:r>
            <a:r>
              <a:rPr lang="en-US" sz="1800" dirty="0"/>
              <a:t>="</a:t>
            </a:r>
            <a:r>
              <a:rPr lang="en-US" sz="1800" dirty="0" err="1"/>
              <a:t>OnChildChanged</a:t>
            </a:r>
            <a:r>
              <a:rPr lang="en-US" sz="1800" dirty="0"/>
              <a:t>" /&gt;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accent1"/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dirty="0" err="1"/>
              <a:t>OnChildChanged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/>
                </a:solidFill>
              </a:rPr>
              <a:t>object</a:t>
            </a:r>
            <a:r>
              <a:rPr lang="en-US" sz="1800" dirty="0"/>
              <a:t> sender, </a:t>
            </a:r>
            <a:r>
              <a:rPr lang="en-US" sz="1800" dirty="0" err="1"/>
              <a:t>EventArgs</a:t>
            </a:r>
            <a:r>
              <a:rPr lang="en-US" sz="1800" dirty="0"/>
              <a:t> e) {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chemeClr val="accent1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btn</a:t>
            </a:r>
            <a:r>
              <a:rPr lang="en-US" sz="1800" dirty="0"/>
              <a:t> = (</a:t>
            </a:r>
            <a:r>
              <a:rPr lang="en-US" sz="1800" dirty="0" err="1"/>
              <a:t>Windows.UI.Xaml.Controls.Button</a:t>
            </a:r>
            <a:r>
              <a:rPr lang="en-US" sz="1800" dirty="0"/>
              <a:t>)</a:t>
            </a:r>
            <a:r>
              <a:rPr lang="en-US" sz="1800" dirty="0" err="1"/>
              <a:t>host.Child</a:t>
            </a:r>
            <a:r>
              <a:rPr lang="en-US" sz="1800" dirty="0"/>
              <a:t>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btn.Content</a:t>
            </a:r>
            <a:r>
              <a:rPr lang="en-US" sz="1800" dirty="0"/>
              <a:t> = "UWP in WPF";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77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Islands (UWP in WPF + WinForms)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2160591"/>
          </a:xfrm>
        </p:spPr>
        <p:txBody>
          <a:bodyPr/>
          <a:lstStyle/>
          <a:p>
            <a:r>
              <a:rPr lang="en-US" sz="1800" dirty="0">
                <a:solidFill>
                  <a:schemeClr val="accent3"/>
                </a:solidFill>
              </a:rPr>
              <a:t>// install </a:t>
            </a:r>
            <a:r>
              <a:rPr lang="en-US" sz="1800" dirty="0" err="1">
                <a:solidFill>
                  <a:schemeClr val="accent3"/>
                </a:solidFill>
              </a:rPr>
              <a:t>Microsoft.Toolkit.Wpf.UI.Controls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</a:p>
          <a:p>
            <a:endParaRPr lang="en-ZA" sz="1800" dirty="0"/>
          </a:p>
          <a:p>
            <a:r>
              <a:rPr lang="en-ZA" sz="1800" dirty="0">
                <a:solidFill>
                  <a:schemeClr val="accent3"/>
                </a:solidFill>
              </a:rPr>
              <a:t>&lt;!-- </a:t>
            </a:r>
            <a:r>
              <a:rPr lang="en-US" sz="1800" dirty="0" err="1">
                <a:solidFill>
                  <a:schemeClr val="accent3"/>
                </a:solidFill>
              </a:rPr>
              <a:t>xmlns:controls</a:t>
            </a:r>
            <a:r>
              <a:rPr lang="en-US" sz="1800" dirty="0">
                <a:solidFill>
                  <a:schemeClr val="accent3"/>
                </a:solidFill>
              </a:rPr>
              <a:t>="</a:t>
            </a:r>
            <a:r>
              <a:rPr lang="en-US" sz="1800" dirty="0" err="1">
                <a:solidFill>
                  <a:schemeClr val="accent3"/>
                </a:solidFill>
              </a:rPr>
              <a:t>clr-namespace:Microsoft.Toolkit.Wpf.UI.Controls;assembly</a:t>
            </a:r>
            <a:r>
              <a:rPr lang="en-US" sz="1800" dirty="0">
                <a:solidFill>
                  <a:schemeClr val="accent3"/>
                </a:solidFill>
              </a:rPr>
              <a:t>=</a:t>
            </a:r>
            <a:r>
              <a:rPr lang="en-US" sz="1800" dirty="0" err="1">
                <a:solidFill>
                  <a:schemeClr val="accent3"/>
                </a:solidFill>
              </a:rPr>
              <a:t>Microsoft.Toolkit.Wpf.UI.Controls</a:t>
            </a:r>
            <a:r>
              <a:rPr lang="en-US" sz="1800" dirty="0">
                <a:solidFill>
                  <a:schemeClr val="accent3"/>
                </a:solidFill>
              </a:rPr>
              <a:t>" --&gt;</a:t>
            </a:r>
          </a:p>
          <a:p>
            <a:endParaRPr lang="en-ZA" sz="1800" dirty="0"/>
          </a:p>
          <a:p>
            <a:r>
              <a:rPr lang="en-US" sz="1800" dirty="0"/>
              <a:t>&lt;</a:t>
            </a:r>
            <a:r>
              <a:rPr lang="en-US" sz="1800" dirty="0" err="1"/>
              <a:t>controls:MapControl</a:t>
            </a:r>
            <a:r>
              <a:rPr lang="en-US" sz="1800" dirty="0"/>
              <a:t> x:Name="mapControl" /&gt;</a:t>
            </a:r>
          </a:p>
        </p:txBody>
      </p:sp>
    </p:spTree>
    <p:extLst>
      <p:ext uri="{BB962C8B-B14F-4D97-AF65-F5344CB8AC3E}">
        <p14:creationId xmlns:p14="http://schemas.microsoft.com/office/powerpoint/2010/main" val="111114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76A37-7FE1-4BB0-9062-DF9B42D8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230978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183D46-7897-4245-994A-46CA4ADE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70A972-0F6F-4CDC-BF91-B6E23EDDC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284385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800" dirty="0"/>
              <a:t>All Links + Code + Slides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https://github.com/mattleibow/Connect2018</a:t>
            </a:r>
            <a:r>
              <a:rPr lang="en-US" sz="1800" dirty="0"/>
              <a:t> </a:t>
            </a:r>
          </a:p>
          <a:p>
            <a:pPr>
              <a:spcAft>
                <a:spcPts val="1200"/>
              </a:spcAft>
            </a:pPr>
            <a:r>
              <a:rPr lang="en-US" sz="1800" dirty="0"/>
              <a:t>.NET Core + .NET Framework Announcements</a:t>
            </a:r>
            <a:br>
              <a:rPr lang="en-US" sz="1800" dirty="0"/>
            </a:br>
            <a:r>
              <a:rPr lang="en-US" sz="1800" dirty="0">
                <a:hlinkClick r:id="rId4"/>
              </a:rPr>
              <a:t>http://bit.ly/connect-net-ann</a:t>
            </a:r>
            <a:r>
              <a:rPr lang="en-US" sz="1800" dirty="0"/>
              <a:t> </a:t>
            </a:r>
          </a:p>
          <a:p>
            <a:pPr>
              <a:spcAft>
                <a:spcPts val="1200"/>
              </a:spcAft>
            </a:pPr>
            <a:r>
              <a:rPr lang="en-US" sz="1800" dirty="0"/>
              <a:t>Building C# 8.0</a:t>
            </a:r>
            <a:br>
              <a:rPr lang="en-US" sz="1800" dirty="0"/>
            </a:br>
            <a:r>
              <a:rPr lang="en-US" sz="1800" dirty="0">
                <a:hlinkClick r:id="rId5"/>
              </a:rPr>
              <a:t>https://bit.ly/building-csharp-8</a:t>
            </a:r>
            <a:r>
              <a:rPr lang="en-US" sz="1800" dirty="0"/>
              <a:t> </a:t>
            </a:r>
          </a:p>
          <a:p>
            <a:pPr>
              <a:spcAft>
                <a:spcPts val="1200"/>
              </a:spcAft>
            </a:pPr>
            <a:r>
              <a:rPr lang="en-US" sz="1800" dirty="0"/>
              <a:t>Take C# 8.0 for a spin</a:t>
            </a:r>
            <a:br>
              <a:rPr lang="en-US" sz="1800" dirty="0"/>
            </a:br>
            <a:r>
              <a:rPr lang="en-US" sz="1800" dirty="0">
                <a:hlinkClick r:id="rId6"/>
              </a:rPr>
              <a:t>http://bit.ly/csharp-8-spin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1954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40AD-FF93-49AB-986B-771091B3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07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76A37-7FE1-4BB0-9062-DF9B42D8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C# 8.0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AD8E8-C430-49EA-B5B6-47921F5B74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…and what might be coming…</a:t>
            </a:r>
          </a:p>
        </p:txBody>
      </p:sp>
    </p:spTree>
    <p:extLst>
      <p:ext uri="{BB962C8B-B14F-4D97-AF65-F5344CB8AC3E}">
        <p14:creationId xmlns:p14="http://schemas.microsoft.com/office/powerpoint/2010/main" val="5235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4598182"/>
          </a:xfrm>
        </p:spPr>
        <p:txBody>
          <a:bodyPr/>
          <a:lstStyle/>
          <a:p>
            <a:r>
              <a:rPr lang="en-ZA" sz="1800" dirty="0">
                <a:solidFill>
                  <a:schemeClr val="accent3"/>
                </a:solidFill>
              </a:rPr>
              <a:t>// current world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string</a:t>
            </a:r>
            <a:r>
              <a:rPr lang="en-ZA" sz="1800" dirty="0"/>
              <a:t> text = </a:t>
            </a:r>
            <a:r>
              <a:rPr lang="en-ZA" sz="1800" dirty="0">
                <a:solidFill>
                  <a:schemeClr val="accent1"/>
                </a:solidFill>
              </a:rPr>
              <a:t>null</a:t>
            </a:r>
            <a:r>
              <a:rPr lang="en-ZA" sz="1800" dirty="0"/>
              <a:t>;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int</a:t>
            </a:r>
            <a:r>
              <a:rPr lang="en-ZA" sz="1800" dirty="0"/>
              <a:t> length = </a:t>
            </a:r>
            <a:r>
              <a:rPr lang="en-ZA" sz="1800" dirty="0" err="1"/>
              <a:t>text.Length</a:t>
            </a:r>
            <a:r>
              <a:rPr lang="en-ZA" sz="1800" dirty="0"/>
              <a:t>;</a:t>
            </a:r>
            <a:r>
              <a:rPr lang="en-ZA" sz="1800" dirty="0">
                <a:solidFill>
                  <a:schemeClr val="accent3"/>
                </a:solidFill>
              </a:rPr>
              <a:t>   // where are the warnings?</a:t>
            </a:r>
          </a:p>
          <a:p>
            <a:endParaRPr lang="en-ZA" sz="1800" dirty="0"/>
          </a:p>
          <a:p>
            <a:endParaRPr lang="en-ZA" sz="1800" dirty="0"/>
          </a:p>
          <a:p>
            <a:r>
              <a:rPr lang="en-ZA" sz="1800" dirty="0">
                <a:solidFill>
                  <a:schemeClr val="accent3"/>
                </a:solidFill>
              </a:rPr>
              <a:t>// new world</a:t>
            </a:r>
          </a:p>
          <a:p>
            <a:r>
              <a:rPr lang="en-ZA" sz="1800" b="1" dirty="0"/>
              <a:t>#nullable enable            </a:t>
            </a:r>
            <a:r>
              <a:rPr lang="en-ZA" sz="1800" dirty="0">
                <a:solidFill>
                  <a:schemeClr val="accent3"/>
                </a:solidFill>
              </a:rPr>
              <a:t>// enable those warnings</a:t>
            </a:r>
          </a:p>
          <a:p>
            <a:endParaRPr lang="en-ZA" sz="1800" dirty="0"/>
          </a:p>
          <a:p>
            <a:r>
              <a:rPr lang="en-ZA" sz="1800" dirty="0">
                <a:solidFill>
                  <a:schemeClr val="accent1"/>
                </a:solidFill>
              </a:rPr>
              <a:t>string</a:t>
            </a:r>
            <a:r>
              <a:rPr lang="en-ZA" sz="1800" dirty="0"/>
              <a:t> text = </a:t>
            </a:r>
            <a:r>
              <a:rPr lang="en-ZA" sz="1800" b="1" u="sng" dirty="0">
                <a:solidFill>
                  <a:schemeClr val="accent1"/>
                </a:solidFill>
                <a:uFill>
                  <a:solidFill>
                    <a:schemeClr val="accent3"/>
                  </a:solidFill>
                </a:uFill>
              </a:rPr>
              <a:t>null</a:t>
            </a:r>
            <a:r>
              <a:rPr lang="en-ZA" sz="1800" dirty="0"/>
              <a:t>;         </a:t>
            </a:r>
            <a:r>
              <a:rPr lang="en-ZA" sz="1800" dirty="0">
                <a:solidFill>
                  <a:schemeClr val="accent3"/>
                </a:solidFill>
              </a:rPr>
              <a:t>// </a:t>
            </a:r>
            <a:r>
              <a:rPr lang="en-ZA" sz="1800" b="1" dirty="0">
                <a:solidFill>
                  <a:schemeClr val="accent3"/>
                </a:solidFill>
              </a:rPr>
              <a:t>warning: really?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int</a:t>
            </a:r>
            <a:r>
              <a:rPr lang="en-ZA" sz="1800" dirty="0"/>
              <a:t> length = </a:t>
            </a:r>
            <a:r>
              <a:rPr lang="en-ZA" sz="1800" dirty="0" err="1"/>
              <a:t>text.Length</a:t>
            </a:r>
            <a:r>
              <a:rPr lang="en-ZA" sz="1800" dirty="0"/>
              <a:t>;   </a:t>
            </a:r>
            <a:r>
              <a:rPr lang="en-ZA" sz="1800" dirty="0">
                <a:solidFill>
                  <a:schemeClr val="accent3"/>
                </a:solidFill>
              </a:rPr>
              <a:t>// ‘text’ should not be null</a:t>
            </a:r>
            <a:endParaRPr lang="en-ZA" sz="1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ZA" sz="1800" dirty="0"/>
          </a:p>
          <a:p>
            <a:r>
              <a:rPr lang="en-ZA" sz="1800" dirty="0">
                <a:solidFill>
                  <a:schemeClr val="accent1"/>
                </a:solidFill>
              </a:rPr>
              <a:t>string</a:t>
            </a:r>
            <a:r>
              <a:rPr lang="en-ZA" sz="1800" b="1" dirty="0"/>
              <a:t>?</a:t>
            </a:r>
            <a:r>
              <a:rPr lang="en-ZA" sz="1800" dirty="0"/>
              <a:t> text = </a:t>
            </a:r>
            <a:r>
              <a:rPr lang="en-ZA" sz="1800" dirty="0">
                <a:solidFill>
                  <a:schemeClr val="accent1"/>
                </a:solidFill>
              </a:rPr>
              <a:t>null</a:t>
            </a:r>
            <a:r>
              <a:rPr lang="en-ZA" sz="1800" dirty="0"/>
              <a:t>;        </a:t>
            </a:r>
            <a:r>
              <a:rPr lang="en-ZA" sz="1800" dirty="0">
                <a:solidFill>
                  <a:schemeClr val="accent3"/>
                </a:solidFill>
              </a:rPr>
              <a:t>// added a ‘?’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int</a:t>
            </a:r>
            <a:r>
              <a:rPr lang="en-ZA" sz="1800" dirty="0"/>
              <a:t> length = </a:t>
            </a:r>
            <a:r>
              <a:rPr lang="en-ZA" sz="1800" u="sng" dirty="0" err="1">
                <a:uFill>
                  <a:solidFill>
                    <a:schemeClr val="accent3"/>
                  </a:solidFill>
                </a:uFill>
              </a:rPr>
              <a:t>text</a:t>
            </a:r>
            <a:r>
              <a:rPr lang="en-ZA" sz="1800" dirty="0" err="1">
                <a:uFill>
                  <a:solidFill>
                    <a:srgbClr val="FFC000"/>
                  </a:solidFill>
                </a:uFill>
              </a:rPr>
              <a:t>.Length</a:t>
            </a:r>
            <a:r>
              <a:rPr lang="en-ZA" sz="1800" dirty="0"/>
              <a:t>;   </a:t>
            </a:r>
            <a:r>
              <a:rPr lang="en-ZA" sz="1800" dirty="0">
                <a:solidFill>
                  <a:schemeClr val="accent3"/>
                </a:solidFill>
              </a:rPr>
              <a:t>// </a:t>
            </a:r>
            <a:r>
              <a:rPr lang="en-ZA" sz="1800" b="1" dirty="0">
                <a:solidFill>
                  <a:schemeClr val="accent3"/>
                </a:solidFill>
              </a:rPr>
              <a:t>warning: ‘text’ may be null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int</a:t>
            </a:r>
            <a:r>
              <a:rPr lang="en-ZA" sz="1800" dirty="0"/>
              <a:t> length = </a:t>
            </a:r>
            <a:r>
              <a:rPr lang="en-ZA" sz="1800" dirty="0" err="1">
                <a:uFill>
                  <a:solidFill>
                    <a:srgbClr val="FFC000"/>
                  </a:solidFill>
                </a:uFill>
              </a:rPr>
              <a:t>text</a:t>
            </a:r>
            <a:r>
              <a:rPr lang="en-ZA" sz="1800" b="1" dirty="0" err="1">
                <a:uFill>
                  <a:solidFill>
                    <a:srgbClr val="FFC000"/>
                  </a:solidFill>
                </a:uFill>
              </a:rPr>
              <a:t>!</a:t>
            </a:r>
            <a:r>
              <a:rPr lang="en-ZA" sz="1800" dirty="0" err="1">
                <a:uFill>
                  <a:solidFill>
                    <a:srgbClr val="FFC000"/>
                  </a:solidFill>
                </a:uFill>
              </a:rPr>
              <a:t>.Length</a:t>
            </a:r>
            <a:r>
              <a:rPr lang="en-ZA" sz="1800" dirty="0"/>
              <a:t>;  </a:t>
            </a:r>
            <a:r>
              <a:rPr lang="en-ZA" sz="1800" dirty="0">
                <a:solidFill>
                  <a:schemeClr val="accent3"/>
                </a:solidFill>
              </a:rPr>
              <a:t>// just do it!</a:t>
            </a:r>
            <a:endParaRPr lang="en-ZA" sz="1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</a:t>
            </a:r>
            <a:r>
              <a:rPr lang="en-US" dirty="0" err="1"/>
              <a:t>Enumerables</a:t>
            </a:r>
            <a:r>
              <a:rPr lang="en-US" dirty="0"/>
              <a:t> / Streams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4598182"/>
          </a:xfrm>
        </p:spPr>
        <p:txBody>
          <a:bodyPr/>
          <a:lstStyle/>
          <a:p>
            <a:r>
              <a:rPr lang="en-ZA" sz="1800" dirty="0">
                <a:solidFill>
                  <a:schemeClr val="accent3"/>
                </a:solidFill>
              </a:rPr>
              <a:t>// synchronous method</a:t>
            </a:r>
          </a:p>
          <a:p>
            <a:r>
              <a:rPr lang="en-ZA" sz="1800" dirty="0" err="1">
                <a:solidFill>
                  <a:schemeClr val="tx1"/>
                </a:solidFill>
              </a:rPr>
              <a:t>IEnumerable</a:t>
            </a:r>
            <a:r>
              <a:rPr lang="en-ZA" sz="1800" dirty="0">
                <a:solidFill>
                  <a:schemeClr val="tx1"/>
                </a:solidFill>
              </a:rPr>
              <a:t>&lt;</a:t>
            </a:r>
            <a:r>
              <a:rPr lang="en-ZA" sz="1800" dirty="0">
                <a:solidFill>
                  <a:schemeClr val="accent1"/>
                </a:solidFill>
              </a:rPr>
              <a:t>string</a:t>
            </a:r>
            <a:r>
              <a:rPr lang="en-ZA" sz="1800" dirty="0">
                <a:solidFill>
                  <a:schemeClr val="tx1"/>
                </a:solidFill>
              </a:rPr>
              <a:t>&gt;</a:t>
            </a:r>
            <a:r>
              <a:rPr lang="en-ZA" sz="1800" dirty="0"/>
              <a:t> </a:t>
            </a:r>
            <a:r>
              <a:rPr lang="en-ZA" sz="1800" dirty="0" err="1"/>
              <a:t>GetNames</a:t>
            </a:r>
            <a:r>
              <a:rPr lang="en-ZA" sz="1800" dirty="0"/>
              <a:t>() {</a:t>
            </a:r>
          </a:p>
          <a:p>
            <a:r>
              <a:rPr lang="en-ZA" sz="1800" dirty="0"/>
              <a:t>    </a:t>
            </a:r>
            <a:r>
              <a:rPr lang="en-ZA" sz="1800" dirty="0">
                <a:solidFill>
                  <a:schemeClr val="accent1"/>
                </a:solidFill>
              </a:rPr>
              <a:t>var</a:t>
            </a:r>
            <a:r>
              <a:rPr lang="en-ZA" sz="1800" dirty="0"/>
              <a:t> people = </a:t>
            </a:r>
            <a:r>
              <a:rPr lang="en-ZA" sz="1800" dirty="0" err="1"/>
              <a:t>Database.People.GetAll</a:t>
            </a:r>
            <a:r>
              <a:rPr lang="en-ZA" sz="1800" dirty="0"/>
              <a:t>();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    foreach</a:t>
            </a:r>
            <a:r>
              <a:rPr lang="en-ZA" sz="1800" dirty="0"/>
              <a:t> (</a:t>
            </a:r>
            <a:r>
              <a:rPr lang="en-ZA" sz="1800" dirty="0">
                <a:solidFill>
                  <a:schemeClr val="accent1"/>
                </a:solidFill>
              </a:rPr>
              <a:t>var</a:t>
            </a:r>
            <a:r>
              <a:rPr lang="en-ZA" sz="1800" dirty="0"/>
              <a:t> person </a:t>
            </a:r>
            <a:r>
              <a:rPr lang="en-ZA" sz="1800" dirty="0">
                <a:solidFill>
                  <a:schemeClr val="accent1"/>
                </a:solidFill>
              </a:rPr>
              <a:t>in</a:t>
            </a:r>
            <a:r>
              <a:rPr lang="en-ZA" sz="1800" dirty="0"/>
              <a:t> people) {</a:t>
            </a:r>
          </a:p>
          <a:p>
            <a:r>
              <a:rPr lang="en-ZA" sz="1800" dirty="0"/>
              <a:t>        </a:t>
            </a:r>
            <a:r>
              <a:rPr lang="en-ZA" sz="1800" dirty="0">
                <a:solidFill>
                  <a:schemeClr val="accent1"/>
                </a:solidFill>
              </a:rPr>
              <a:t>yield</a:t>
            </a:r>
            <a:r>
              <a:rPr lang="en-ZA" sz="1800" dirty="0"/>
              <a:t> </a:t>
            </a:r>
            <a:r>
              <a:rPr lang="en-ZA" sz="1800" dirty="0">
                <a:solidFill>
                  <a:schemeClr val="accent1"/>
                </a:solidFill>
              </a:rPr>
              <a:t>return</a:t>
            </a:r>
            <a:r>
              <a:rPr lang="en-ZA" sz="1800" dirty="0"/>
              <a:t> </a:t>
            </a:r>
            <a:r>
              <a:rPr lang="en-ZA" sz="1800" dirty="0" err="1"/>
              <a:t>person.FullName</a:t>
            </a:r>
            <a:r>
              <a:rPr lang="en-ZA" sz="1800" dirty="0"/>
              <a:t>;</a:t>
            </a:r>
          </a:p>
          <a:p>
            <a:r>
              <a:rPr lang="en-ZA" sz="1800" dirty="0"/>
              <a:t>    }</a:t>
            </a:r>
          </a:p>
          <a:p>
            <a:r>
              <a:rPr lang="en-ZA" sz="1800" dirty="0"/>
              <a:t>}</a:t>
            </a:r>
          </a:p>
          <a:p>
            <a:endParaRPr lang="en-ZA" sz="1800" dirty="0"/>
          </a:p>
          <a:p>
            <a:r>
              <a:rPr lang="en-ZA" sz="1800" dirty="0">
                <a:solidFill>
                  <a:schemeClr val="accent3"/>
                </a:solidFill>
              </a:rPr>
              <a:t>// synchronous caller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void</a:t>
            </a:r>
            <a:r>
              <a:rPr lang="en-ZA" sz="1800" dirty="0"/>
              <a:t> </a:t>
            </a:r>
            <a:r>
              <a:rPr lang="en-ZA" sz="1800" dirty="0" err="1"/>
              <a:t>PrintNames</a:t>
            </a:r>
            <a:r>
              <a:rPr lang="en-ZA" sz="1800" dirty="0"/>
              <a:t>() {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    foreach</a:t>
            </a:r>
            <a:r>
              <a:rPr lang="en-ZA" sz="1800" dirty="0"/>
              <a:t> (</a:t>
            </a:r>
            <a:r>
              <a:rPr lang="en-ZA" sz="1800" dirty="0">
                <a:solidFill>
                  <a:schemeClr val="accent1"/>
                </a:solidFill>
              </a:rPr>
              <a:t>var</a:t>
            </a:r>
            <a:r>
              <a:rPr lang="en-ZA" sz="1800" dirty="0"/>
              <a:t> name </a:t>
            </a:r>
            <a:r>
              <a:rPr lang="en-ZA" sz="1800" dirty="0">
                <a:solidFill>
                  <a:schemeClr val="accent1"/>
                </a:solidFill>
              </a:rPr>
              <a:t>in</a:t>
            </a:r>
            <a:r>
              <a:rPr lang="en-ZA" sz="1800" dirty="0"/>
              <a:t> </a:t>
            </a:r>
            <a:r>
              <a:rPr lang="en-ZA" sz="1800" dirty="0" err="1"/>
              <a:t>GetNames</a:t>
            </a:r>
            <a:r>
              <a:rPr lang="en-ZA" sz="1800" dirty="0"/>
              <a:t>()) {</a:t>
            </a:r>
          </a:p>
          <a:p>
            <a:r>
              <a:rPr lang="en-ZA" sz="1800" dirty="0"/>
              <a:t>        </a:t>
            </a:r>
            <a:r>
              <a:rPr lang="en-ZA" sz="1800" dirty="0" err="1"/>
              <a:t>Console.WriteLine</a:t>
            </a:r>
            <a:r>
              <a:rPr lang="en-ZA" sz="1800" dirty="0"/>
              <a:t>(name);</a:t>
            </a:r>
          </a:p>
          <a:p>
            <a:r>
              <a:rPr lang="en-ZA" sz="1800" dirty="0"/>
              <a:t>    }</a:t>
            </a:r>
          </a:p>
          <a:p>
            <a:r>
              <a:rPr lang="en-ZA" sz="1800" dirty="0"/>
              <a:t>}</a:t>
            </a:r>
            <a:endParaRPr lang="en-ZA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0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</a:t>
            </a:r>
            <a:r>
              <a:rPr lang="en-US" dirty="0" err="1"/>
              <a:t>Enumerables</a:t>
            </a:r>
            <a:r>
              <a:rPr lang="en-US" dirty="0"/>
              <a:t> / Streams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4598182"/>
          </a:xfrm>
        </p:spPr>
        <p:txBody>
          <a:bodyPr/>
          <a:lstStyle/>
          <a:p>
            <a:r>
              <a:rPr lang="en-ZA" sz="1800" dirty="0">
                <a:solidFill>
                  <a:schemeClr val="accent3"/>
                </a:solidFill>
              </a:rPr>
              <a:t>// asynchronous method</a:t>
            </a:r>
          </a:p>
          <a:p>
            <a:r>
              <a:rPr lang="en-ZA" sz="1800" b="1" dirty="0">
                <a:solidFill>
                  <a:schemeClr val="accent1"/>
                </a:solidFill>
              </a:rPr>
              <a:t>async </a:t>
            </a:r>
            <a:r>
              <a:rPr lang="en-ZA" sz="1800" b="1" dirty="0" err="1">
                <a:solidFill>
                  <a:schemeClr val="tx1"/>
                </a:solidFill>
              </a:rPr>
              <a:t>IAsyncEnumerable</a:t>
            </a:r>
            <a:r>
              <a:rPr lang="en-ZA" sz="1800" b="1" dirty="0">
                <a:solidFill>
                  <a:schemeClr val="tx1"/>
                </a:solidFill>
              </a:rPr>
              <a:t>&lt;</a:t>
            </a:r>
            <a:r>
              <a:rPr lang="en-ZA" sz="1800" b="1" dirty="0">
                <a:solidFill>
                  <a:schemeClr val="accent1"/>
                </a:solidFill>
              </a:rPr>
              <a:t>string</a:t>
            </a:r>
            <a:r>
              <a:rPr lang="en-ZA" sz="1800" b="1" dirty="0">
                <a:solidFill>
                  <a:schemeClr val="tx1"/>
                </a:solidFill>
              </a:rPr>
              <a:t>&gt;</a:t>
            </a:r>
            <a:r>
              <a:rPr lang="en-ZA" sz="1800" dirty="0"/>
              <a:t> </a:t>
            </a:r>
            <a:r>
              <a:rPr lang="en-ZA" sz="1800" dirty="0" err="1"/>
              <a:t>GetNamesAsync</a:t>
            </a:r>
            <a:r>
              <a:rPr lang="en-ZA" sz="1800" dirty="0"/>
              <a:t>() {</a:t>
            </a:r>
          </a:p>
          <a:p>
            <a:r>
              <a:rPr lang="en-ZA" sz="1800" dirty="0"/>
              <a:t>    </a:t>
            </a:r>
            <a:r>
              <a:rPr lang="en-ZA" sz="1800" dirty="0">
                <a:solidFill>
                  <a:schemeClr val="accent1"/>
                </a:solidFill>
              </a:rPr>
              <a:t>var</a:t>
            </a:r>
            <a:r>
              <a:rPr lang="en-ZA" sz="1800" dirty="0"/>
              <a:t> people = </a:t>
            </a:r>
            <a:r>
              <a:rPr lang="en-ZA" sz="1800" b="1" dirty="0">
                <a:solidFill>
                  <a:schemeClr val="accent1"/>
                </a:solidFill>
              </a:rPr>
              <a:t>await</a:t>
            </a:r>
            <a:r>
              <a:rPr lang="en-ZA" sz="1800" dirty="0"/>
              <a:t> </a:t>
            </a:r>
            <a:r>
              <a:rPr lang="en-ZA" sz="1800" dirty="0" err="1"/>
              <a:t>Database.People.GetAllAsync</a:t>
            </a:r>
            <a:r>
              <a:rPr lang="en-ZA" sz="1800" dirty="0"/>
              <a:t>();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    foreach</a:t>
            </a:r>
            <a:r>
              <a:rPr lang="en-ZA" sz="1800" dirty="0"/>
              <a:t> (</a:t>
            </a:r>
            <a:r>
              <a:rPr lang="en-ZA" sz="1800" dirty="0">
                <a:solidFill>
                  <a:schemeClr val="accent1"/>
                </a:solidFill>
              </a:rPr>
              <a:t>var</a:t>
            </a:r>
            <a:r>
              <a:rPr lang="en-ZA" sz="1800" dirty="0"/>
              <a:t> person </a:t>
            </a:r>
            <a:r>
              <a:rPr lang="en-ZA" sz="1800" dirty="0">
                <a:solidFill>
                  <a:schemeClr val="accent1"/>
                </a:solidFill>
              </a:rPr>
              <a:t>in</a:t>
            </a:r>
            <a:r>
              <a:rPr lang="en-ZA" sz="1800" dirty="0"/>
              <a:t> people) {</a:t>
            </a:r>
          </a:p>
          <a:p>
            <a:r>
              <a:rPr lang="en-ZA" sz="1800" dirty="0"/>
              <a:t>        </a:t>
            </a:r>
            <a:r>
              <a:rPr lang="en-ZA" sz="1800" dirty="0">
                <a:solidFill>
                  <a:schemeClr val="accent1"/>
                </a:solidFill>
              </a:rPr>
              <a:t>yield</a:t>
            </a:r>
            <a:r>
              <a:rPr lang="en-ZA" sz="1800" dirty="0"/>
              <a:t> </a:t>
            </a:r>
            <a:r>
              <a:rPr lang="en-ZA" sz="1800" dirty="0">
                <a:solidFill>
                  <a:schemeClr val="accent1"/>
                </a:solidFill>
              </a:rPr>
              <a:t>return </a:t>
            </a:r>
            <a:r>
              <a:rPr lang="en-ZA" sz="1800" b="1" dirty="0">
                <a:solidFill>
                  <a:schemeClr val="accent1"/>
                </a:solidFill>
              </a:rPr>
              <a:t>await</a:t>
            </a:r>
            <a:r>
              <a:rPr lang="en-ZA" sz="1800" dirty="0"/>
              <a:t> </a:t>
            </a:r>
            <a:r>
              <a:rPr lang="en-ZA" sz="1800" dirty="0" err="1"/>
              <a:t>person.GetFullNameAsync</a:t>
            </a:r>
            <a:r>
              <a:rPr lang="en-ZA" sz="1800" dirty="0"/>
              <a:t>();</a:t>
            </a:r>
          </a:p>
          <a:p>
            <a:r>
              <a:rPr lang="en-ZA" sz="1800" dirty="0"/>
              <a:t>    }</a:t>
            </a:r>
          </a:p>
          <a:p>
            <a:r>
              <a:rPr lang="en-ZA" sz="1800" dirty="0"/>
              <a:t>}</a:t>
            </a:r>
          </a:p>
          <a:p>
            <a:endParaRPr lang="en-ZA" sz="1800" dirty="0"/>
          </a:p>
          <a:p>
            <a:r>
              <a:rPr lang="en-ZA" sz="1800" dirty="0">
                <a:solidFill>
                  <a:schemeClr val="accent3"/>
                </a:solidFill>
              </a:rPr>
              <a:t>// asynchronous caller</a:t>
            </a:r>
          </a:p>
          <a:p>
            <a:r>
              <a:rPr lang="en-ZA" sz="1800" b="1" dirty="0">
                <a:solidFill>
                  <a:schemeClr val="accent1"/>
                </a:solidFill>
              </a:rPr>
              <a:t>async </a:t>
            </a:r>
            <a:r>
              <a:rPr lang="en-ZA" sz="1800" b="1" dirty="0">
                <a:solidFill>
                  <a:schemeClr val="tx1"/>
                </a:solidFill>
              </a:rPr>
              <a:t>Task</a:t>
            </a:r>
            <a:r>
              <a:rPr lang="en-ZA" sz="1800" b="1" dirty="0"/>
              <a:t> </a:t>
            </a:r>
            <a:r>
              <a:rPr lang="en-ZA" sz="1800" dirty="0" err="1"/>
              <a:t>PrintNamesAsync</a:t>
            </a:r>
            <a:r>
              <a:rPr lang="en-ZA" sz="1800" dirty="0"/>
              <a:t>() {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    </a:t>
            </a:r>
            <a:r>
              <a:rPr lang="en-ZA" sz="1800" b="1" dirty="0">
                <a:solidFill>
                  <a:schemeClr val="accent1"/>
                </a:solidFill>
              </a:rPr>
              <a:t>await foreach</a:t>
            </a:r>
            <a:r>
              <a:rPr lang="en-ZA" sz="1800" b="1" dirty="0"/>
              <a:t> </a:t>
            </a:r>
            <a:r>
              <a:rPr lang="en-ZA" sz="1800" dirty="0"/>
              <a:t>(</a:t>
            </a:r>
            <a:r>
              <a:rPr lang="en-ZA" sz="1800" dirty="0">
                <a:solidFill>
                  <a:schemeClr val="accent1"/>
                </a:solidFill>
              </a:rPr>
              <a:t>var</a:t>
            </a:r>
            <a:r>
              <a:rPr lang="en-ZA" sz="1800" dirty="0"/>
              <a:t> name </a:t>
            </a:r>
            <a:r>
              <a:rPr lang="en-ZA" sz="1800" dirty="0">
                <a:solidFill>
                  <a:schemeClr val="accent1"/>
                </a:solidFill>
              </a:rPr>
              <a:t>in</a:t>
            </a:r>
            <a:r>
              <a:rPr lang="en-ZA" sz="1800" dirty="0"/>
              <a:t> </a:t>
            </a:r>
            <a:r>
              <a:rPr lang="en-ZA" sz="1800" dirty="0" err="1"/>
              <a:t>GetNamesAsync</a:t>
            </a:r>
            <a:r>
              <a:rPr lang="en-ZA" sz="1800" dirty="0"/>
              <a:t>()) {</a:t>
            </a:r>
          </a:p>
          <a:p>
            <a:r>
              <a:rPr lang="en-ZA" sz="1800" dirty="0"/>
              <a:t>        </a:t>
            </a:r>
            <a:r>
              <a:rPr lang="en-ZA" sz="1800" dirty="0" err="1"/>
              <a:t>Console.WriteLine</a:t>
            </a:r>
            <a:r>
              <a:rPr lang="en-ZA" sz="1800" dirty="0"/>
              <a:t>(name);</a:t>
            </a:r>
          </a:p>
          <a:p>
            <a:r>
              <a:rPr lang="en-ZA" sz="1800" dirty="0"/>
              <a:t>    }</a:t>
            </a:r>
          </a:p>
          <a:p>
            <a:r>
              <a:rPr lang="en-ZA" sz="1800" dirty="0"/>
              <a:t>}</a:t>
            </a:r>
            <a:endParaRPr lang="en-ZA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1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&amp; Indices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4598182"/>
          </a:xfrm>
        </p:spPr>
        <p:txBody>
          <a:bodyPr/>
          <a:lstStyle/>
          <a:p>
            <a:r>
              <a:rPr lang="en-ZA" sz="1800" dirty="0">
                <a:solidFill>
                  <a:schemeClr val="accent1"/>
                </a:solidFill>
              </a:rPr>
              <a:t>var</a:t>
            </a:r>
            <a:r>
              <a:rPr lang="en-ZA" sz="1800" dirty="0">
                <a:solidFill>
                  <a:schemeClr val="tx1"/>
                </a:solidFill>
              </a:rPr>
              <a:t> array = </a:t>
            </a:r>
            <a:r>
              <a:rPr lang="en-ZA" sz="1800" dirty="0">
                <a:solidFill>
                  <a:schemeClr val="accent1"/>
                </a:solidFill>
              </a:rPr>
              <a:t>new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>
                <a:solidFill>
                  <a:schemeClr val="accent1"/>
                </a:solidFill>
              </a:rPr>
              <a:t>char</a:t>
            </a:r>
            <a:r>
              <a:rPr lang="en-ZA" sz="1800" dirty="0">
                <a:solidFill>
                  <a:schemeClr val="tx1"/>
                </a:solidFill>
              </a:rPr>
              <a:t>[] { ‘A’, ‘B’, ‘C’, ‘D’, ‘E’, ‘F’ }</a:t>
            </a:r>
          </a:p>
          <a:p>
            <a:endParaRPr lang="en-ZA" sz="1800" dirty="0">
              <a:solidFill>
                <a:schemeClr val="tx1"/>
              </a:solidFill>
            </a:endParaRPr>
          </a:p>
          <a:p>
            <a:r>
              <a:rPr lang="en-ZA" sz="1800" dirty="0">
                <a:solidFill>
                  <a:schemeClr val="accent3"/>
                </a:solidFill>
              </a:rPr>
              <a:t>// index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var</a:t>
            </a:r>
            <a:r>
              <a:rPr lang="en-ZA" sz="1800" dirty="0">
                <a:solidFill>
                  <a:schemeClr val="tx1"/>
                </a:solidFill>
              </a:rPr>
              <a:t> second = array[1];             </a:t>
            </a:r>
            <a:r>
              <a:rPr lang="en-ZA" sz="1800" dirty="0">
                <a:solidFill>
                  <a:schemeClr val="accent3"/>
                </a:solidFill>
              </a:rPr>
              <a:t>// inclusive [X]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var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secondLast</a:t>
            </a:r>
            <a:r>
              <a:rPr lang="en-ZA" sz="1800" dirty="0">
                <a:solidFill>
                  <a:schemeClr val="tx1"/>
                </a:solidFill>
              </a:rPr>
              <a:t> = array[^2];        </a:t>
            </a:r>
            <a:r>
              <a:rPr lang="en-ZA" sz="1800" dirty="0">
                <a:solidFill>
                  <a:schemeClr val="accent3"/>
                </a:solidFill>
              </a:rPr>
              <a:t>// exclusive [Length – X]</a:t>
            </a:r>
          </a:p>
          <a:p>
            <a:endParaRPr lang="en-ZA" sz="1800" dirty="0">
              <a:solidFill>
                <a:schemeClr val="accent3"/>
              </a:solidFill>
            </a:endParaRPr>
          </a:p>
          <a:p>
            <a:r>
              <a:rPr lang="en-ZA" sz="1800" dirty="0">
                <a:solidFill>
                  <a:schemeClr val="accent3"/>
                </a:solidFill>
              </a:rPr>
              <a:t>// range</a:t>
            </a:r>
          </a:p>
          <a:p>
            <a:r>
              <a:rPr lang="en-ZA" sz="1800" dirty="0">
                <a:solidFill>
                  <a:schemeClr val="accent1"/>
                </a:solidFill>
              </a:rPr>
              <a:t>var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secondToFifth</a:t>
            </a:r>
            <a:r>
              <a:rPr lang="en-ZA" sz="1800" dirty="0">
                <a:solidFill>
                  <a:schemeClr val="tx1"/>
                </a:solidFill>
              </a:rPr>
              <a:t> = array[1..4];   </a:t>
            </a:r>
            <a:r>
              <a:rPr lang="en-ZA" sz="1800" dirty="0">
                <a:solidFill>
                  <a:schemeClr val="accent3"/>
                </a:solidFill>
              </a:rPr>
              <a:t>// </a:t>
            </a:r>
            <a:r>
              <a:rPr lang="en-ZA" sz="1800" dirty="0" err="1">
                <a:solidFill>
                  <a:schemeClr val="accent3"/>
                </a:solidFill>
              </a:rPr>
              <a:t>inclusive..exclusive</a:t>
            </a:r>
            <a:endParaRPr lang="en-ZA" sz="1800" dirty="0">
              <a:solidFill>
                <a:schemeClr val="accent3"/>
              </a:solidFill>
            </a:endParaRPr>
          </a:p>
          <a:p>
            <a:r>
              <a:rPr lang="en-ZA" sz="1800" dirty="0">
                <a:solidFill>
                  <a:schemeClr val="accent1"/>
                </a:solidFill>
              </a:rPr>
              <a:t>var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dropOuter</a:t>
            </a:r>
            <a:r>
              <a:rPr lang="en-ZA" sz="1800" dirty="0">
                <a:solidFill>
                  <a:schemeClr val="tx1"/>
                </a:solidFill>
              </a:rPr>
              <a:t> = array[1..^2];      </a:t>
            </a:r>
            <a:r>
              <a:rPr lang="en-ZA" sz="1800" dirty="0">
                <a:solidFill>
                  <a:schemeClr val="accent3"/>
                </a:solidFill>
              </a:rPr>
              <a:t>// </a:t>
            </a:r>
            <a:r>
              <a:rPr lang="en-ZA" sz="1800" dirty="0" err="1">
                <a:solidFill>
                  <a:schemeClr val="accent3"/>
                </a:solidFill>
              </a:rPr>
              <a:t>inclusive..^exclusive</a:t>
            </a:r>
            <a:endParaRPr lang="en-ZA" sz="1800" dirty="0">
              <a:solidFill>
                <a:schemeClr val="accent3"/>
              </a:solidFill>
            </a:endParaRPr>
          </a:p>
          <a:p>
            <a:endParaRPr lang="en-ZA" sz="1800" dirty="0">
              <a:solidFill>
                <a:schemeClr val="accent3"/>
              </a:solidFill>
            </a:endParaRPr>
          </a:p>
          <a:p>
            <a:r>
              <a:rPr lang="en-ZA" sz="1800" dirty="0">
                <a:solidFill>
                  <a:schemeClr val="accent3"/>
                </a:solidFill>
              </a:rPr>
              <a:t>// new types</a:t>
            </a:r>
          </a:p>
          <a:p>
            <a:r>
              <a:rPr lang="en-ZA" sz="1800" b="1" dirty="0">
                <a:solidFill>
                  <a:schemeClr val="tx1"/>
                </a:solidFill>
              </a:rPr>
              <a:t>Index</a:t>
            </a:r>
            <a:r>
              <a:rPr lang="en-ZA" sz="1800" dirty="0">
                <a:solidFill>
                  <a:schemeClr val="tx1"/>
                </a:solidFill>
              </a:rPr>
              <a:t> start = 1;</a:t>
            </a:r>
          </a:p>
          <a:p>
            <a:r>
              <a:rPr lang="en-ZA" sz="1800" b="1" dirty="0">
                <a:solidFill>
                  <a:schemeClr val="tx1"/>
                </a:solidFill>
              </a:rPr>
              <a:t>Index</a:t>
            </a:r>
            <a:r>
              <a:rPr lang="en-ZA" sz="1800" dirty="0">
                <a:solidFill>
                  <a:schemeClr val="tx1"/>
                </a:solidFill>
              </a:rPr>
              <a:t> end = ^1;</a:t>
            </a:r>
          </a:p>
          <a:p>
            <a:r>
              <a:rPr lang="en-ZA" sz="1800" b="1" dirty="0">
                <a:solidFill>
                  <a:schemeClr val="tx1"/>
                </a:solidFill>
              </a:rPr>
              <a:t>Range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range</a:t>
            </a:r>
            <a:r>
              <a:rPr lang="en-ZA" sz="1800" dirty="0">
                <a:solidFill>
                  <a:schemeClr val="tx1"/>
                </a:solidFill>
              </a:rPr>
              <a:t> = 2..4;</a:t>
            </a:r>
          </a:p>
        </p:txBody>
      </p:sp>
    </p:spTree>
    <p:extLst>
      <p:ext uri="{BB962C8B-B14F-4D97-AF65-F5344CB8AC3E}">
        <p14:creationId xmlns:p14="http://schemas.microsoft.com/office/powerpoint/2010/main" val="130126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Members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4265783"/>
          </a:xfrm>
        </p:spPr>
        <p:txBody>
          <a:bodyPr/>
          <a:lstStyle/>
          <a:p>
            <a:r>
              <a:rPr lang="en-ZA" sz="1800" dirty="0">
                <a:solidFill>
                  <a:schemeClr val="accent1"/>
                </a:solidFill>
              </a:rPr>
              <a:t>interface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IMyInterface</a:t>
            </a:r>
            <a:r>
              <a:rPr lang="en-ZA" sz="1800" dirty="0">
                <a:solidFill>
                  <a:schemeClr val="tx1"/>
                </a:solidFill>
              </a:rPr>
              <a:t> {</a:t>
            </a:r>
          </a:p>
          <a:p>
            <a:r>
              <a:rPr lang="en-ZA" sz="1800" dirty="0">
                <a:solidFill>
                  <a:schemeClr val="tx1"/>
                </a:solidFill>
              </a:rPr>
              <a:t>    </a:t>
            </a:r>
            <a:r>
              <a:rPr lang="en-ZA" sz="1800" dirty="0">
                <a:solidFill>
                  <a:schemeClr val="accent1"/>
                </a:solidFill>
              </a:rPr>
              <a:t>void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OldMethod</a:t>
            </a:r>
            <a:r>
              <a:rPr lang="en-ZA" sz="1800" dirty="0">
                <a:solidFill>
                  <a:schemeClr val="tx1"/>
                </a:solidFill>
              </a:rPr>
              <a:t>();</a:t>
            </a:r>
          </a:p>
          <a:p>
            <a:endParaRPr lang="en-ZA" sz="1800" dirty="0">
              <a:solidFill>
                <a:schemeClr val="tx1"/>
              </a:solidFill>
            </a:endParaRPr>
          </a:p>
          <a:p>
            <a:r>
              <a:rPr lang="en-ZA" sz="1800" dirty="0">
                <a:solidFill>
                  <a:schemeClr val="tx1"/>
                </a:solidFill>
              </a:rPr>
              <a:t>    </a:t>
            </a:r>
            <a:r>
              <a:rPr lang="en-ZA" sz="1800" dirty="0">
                <a:solidFill>
                  <a:schemeClr val="accent1"/>
                </a:solidFill>
              </a:rPr>
              <a:t>void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NewMethod</a:t>
            </a:r>
            <a:r>
              <a:rPr lang="en-ZA" sz="1800" dirty="0">
                <a:solidFill>
                  <a:schemeClr val="tx1"/>
                </a:solidFill>
              </a:rPr>
              <a:t>() {</a:t>
            </a:r>
          </a:p>
          <a:p>
            <a:r>
              <a:rPr lang="en-ZA" sz="1800" dirty="0">
                <a:solidFill>
                  <a:schemeClr val="tx1"/>
                </a:solidFill>
              </a:rPr>
              <a:t>        </a:t>
            </a:r>
            <a:r>
              <a:rPr lang="en-ZA" sz="1800" dirty="0">
                <a:solidFill>
                  <a:schemeClr val="accent3"/>
                </a:solidFill>
              </a:rPr>
              <a:t>// </a:t>
            </a:r>
            <a:r>
              <a:rPr lang="en-US" sz="1800" dirty="0">
                <a:solidFill>
                  <a:schemeClr val="accent3"/>
                </a:solidFill>
              </a:rPr>
              <a:t>an implementation in the interface</a:t>
            </a:r>
            <a:endParaRPr lang="en-ZA" sz="1800" dirty="0">
              <a:solidFill>
                <a:schemeClr val="accent3"/>
              </a:solidFill>
            </a:endParaRPr>
          </a:p>
          <a:p>
            <a:r>
              <a:rPr lang="en-ZA" sz="1800" dirty="0">
                <a:solidFill>
                  <a:schemeClr val="tx1"/>
                </a:solidFill>
              </a:rPr>
              <a:t>    }</a:t>
            </a:r>
          </a:p>
          <a:p>
            <a:r>
              <a:rPr lang="en-ZA" sz="1800" dirty="0">
                <a:solidFill>
                  <a:schemeClr val="tx1"/>
                </a:solidFill>
              </a:rPr>
              <a:t>}</a:t>
            </a:r>
          </a:p>
          <a:p>
            <a:endParaRPr lang="en-ZA" sz="1800" dirty="0">
              <a:solidFill>
                <a:schemeClr val="tx1"/>
              </a:solidFill>
            </a:endParaRPr>
          </a:p>
          <a:p>
            <a:r>
              <a:rPr lang="en-ZA" sz="1800" dirty="0">
                <a:solidFill>
                  <a:schemeClr val="accent1"/>
                </a:solidFill>
              </a:rPr>
              <a:t>class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MyImplementation</a:t>
            </a:r>
            <a:r>
              <a:rPr lang="en-ZA" sz="1800" dirty="0">
                <a:solidFill>
                  <a:schemeClr val="tx1"/>
                </a:solidFill>
              </a:rPr>
              <a:t> : </a:t>
            </a:r>
            <a:r>
              <a:rPr lang="en-ZA" sz="1800" dirty="0" err="1">
                <a:solidFill>
                  <a:schemeClr val="tx1"/>
                </a:solidFill>
              </a:rPr>
              <a:t>IMyInterface</a:t>
            </a:r>
            <a:r>
              <a:rPr lang="en-ZA" sz="1800" dirty="0">
                <a:solidFill>
                  <a:schemeClr val="tx1"/>
                </a:solidFill>
              </a:rPr>
              <a:t> {</a:t>
            </a:r>
          </a:p>
          <a:p>
            <a:r>
              <a:rPr lang="en-ZA" sz="1800" dirty="0">
                <a:solidFill>
                  <a:schemeClr val="tx1"/>
                </a:solidFill>
              </a:rPr>
              <a:t>    </a:t>
            </a:r>
            <a:r>
              <a:rPr lang="en-ZA" sz="1800" dirty="0">
                <a:solidFill>
                  <a:schemeClr val="accent1"/>
                </a:solidFill>
              </a:rPr>
              <a:t>public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>
                <a:solidFill>
                  <a:schemeClr val="accent1"/>
                </a:solidFill>
              </a:rPr>
              <a:t>void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OldMethod</a:t>
            </a:r>
            <a:r>
              <a:rPr lang="en-ZA" sz="1800" dirty="0">
                <a:solidFill>
                  <a:schemeClr val="tx1"/>
                </a:solidFill>
              </a:rPr>
              <a:t>() {</a:t>
            </a:r>
          </a:p>
          <a:p>
            <a:r>
              <a:rPr lang="en-ZA" sz="1800" dirty="0">
                <a:solidFill>
                  <a:schemeClr val="tx1"/>
                </a:solidFill>
              </a:rPr>
              <a:t>        </a:t>
            </a:r>
            <a:r>
              <a:rPr lang="en-ZA" sz="1800" dirty="0">
                <a:solidFill>
                  <a:schemeClr val="accent3"/>
                </a:solidFill>
              </a:rPr>
              <a:t>// </a:t>
            </a:r>
            <a:r>
              <a:rPr lang="en-US" sz="1800" dirty="0">
                <a:solidFill>
                  <a:schemeClr val="accent3"/>
                </a:solidFill>
              </a:rPr>
              <a:t>an implementation in the class</a:t>
            </a:r>
          </a:p>
          <a:p>
            <a:r>
              <a:rPr lang="en-ZA" sz="1800" dirty="0">
                <a:solidFill>
                  <a:schemeClr val="tx1"/>
                </a:solidFill>
              </a:rPr>
              <a:t>    }</a:t>
            </a:r>
          </a:p>
          <a:p>
            <a:r>
              <a:rPr lang="en-ZA" sz="1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276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Members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4265783"/>
          </a:xfrm>
        </p:spPr>
        <p:txBody>
          <a:bodyPr/>
          <a:lstStyle/>
          <a:p>
            <a:r>
              <a:rPr lang="en-ZA" sz="1800" dirty="0">
                <a:solidFill>
                  <a:schemeClr val="accent1"/>
                </a:solidFill>
              </a:rPr>
              <a:t>interface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IMyInterface</a:t>
            </a:r>
            <a:r>
              <a:rPr lang="en-ZA" sz="1800" dirty="0">
                <a:solidFill>
                  <a:schemeClr val="tx1"/>
                </a:solidFill>
              </a:rPr>
              <a:t> {</a:t>
            </a:r>
          </a:p>
          <a:p>
            <a:r>
              <a:rPr lang="en-ZA" sz="1800" dirty="0">
                <a:solidFill>
                  <a:schemeClr val="tx1"/>
                </a:solidFill>
              </a:rPr>
              <a:t>    </a:t>
            </a:r>
            <a:r>
              <a:rPr lang="en-ZA" sz="1800" dirty="0">
                <a:solidFill>
                  <a:schemeClr val="accent1"/>
                </a:solidFill>
              </a:rPr>
              <a:t>void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OldMethod</a:t>
            </a:r>
            <a:r>
              <a:rPr lang="en-ZA" sz="1800" dirty="0">
                <a:solidFill>
                  <a:schemeClr val="tx1"/>
                </a:solidFill>
              </a:rPr>
              <a:t>();</a:t>
            </a:r>
          </a:p>
          <a:p>
            <a:endParaRPr lang="en-ZA" sz="1800" dirty="0">
              <a:solidFill>
                <a:schemeClr val="tx1"/>
              </a:solidFill>
            </a:endParaRPr>
          </a:p>
          <a:p>
            <a:r>
              <a:rPr lang="en-ZA" sz="1800" dirty="0">
                <a:solidFill>
                  <a:schemeClr val="tx1"/>
                </a:solidFill>
              </a:rPr>
              <a:t>    </a:t>
            </a:r>
            <a:r>
              <a:rPr lang="en-ZA" sz="1800" dirty="0">
                <a:solidFill>
                  <a:schemeClr val="accent1"/>
                </a:solidFill>
              </a:rPr>
              <a:t>void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NewMethod</a:t>
            </a:r>
            <a:r>
              <a:rPr lang="en-ZA" sz="1800" dirty="0">
                <a:solidFill>
                  <a:schemeClr val="tx1"/>
                </a:solidFill>
              </a:rPr>
              <a:t>() {</a:t>
            </a:r>
          </a:p>
          <a:p>
            <a:r>
              <a:rPr lang="en-ZA" sz="1800" dirty="0">
                <a:solidFill>
                  <a:schemeClr val="tx1"/>
                </a:solidFill>
              </a:rPr>
              <a:t>        </a:t>
            </a:r>
            <a:r>
              <a:rPr lang="en-ZA" sz="1800" dirty="0">
                <a:solidFill>
                  <a:schemeClr val="accent3"/>
                </a:solidFill>
              </a:rPr>
              <a:t>// </a:t>
            </a:r>
            <a:r>
              <a:rPr lang="en-US" sz="1800" dirty="0">
                <a:solidFill>
                  <a:schemeClr val="accent3"/>
                </a:solidFill>
              </a:rPr>
              <a:t>an implementation in the interface</a:t>
            </a:r>
            <a:endParaRPr lang="en-ZA" sz="1800" dirty="0">
              <a:solidFill>
                <a:schemeClr val="accent3"/>
              </a:solidFill>
            </a:endParaRPr>
          </a:p>
          <a:p>
            <a:r>
              <a:rPr lang="en-ZA" sz="1800" dirty="0">
                <a:solidFill>
                  <a:schemeClr val="tx1"/>
                </a:solidFill>
              </a:rPr>
              <a:t>    }</a:t>
            </a:r>
          </a:p>
          <a:p>
            <a:r>
              <a:rPr lang="en-ZA" sz="1800" dirty="0">
                <a:solidFill>
                  <a:schemeClr val="tx1"/>
                </a:solidFill>
              </a:rPr>
              <a:t>}</a:t>
            </a:r>
          </a:p>
          <a:p>
            <a:endParaRPr lang="en-ZA" sz="1800" dirty="0">
              <a:solidFill>
                <a:schemeClr val="tx1"/>
              </a:solidFill>
            </a:endParaRPr>
          </a:p>
          <a:p>
            <a:r>
              <a:rPr lang="en-ZA" sz="1800" dirty="0">
                <a:solidFill>
                  <a:schemeClr val="accent1"/>
                </a:solidFill>
              </a:rPr>
              <a:t>class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MyImplementation</a:t>
            </a:r>
            <a:r>
              <a:rPr lang="en-ZA" sz="1800" dirty="0">
                <a:solidFill>
                  <a:schemeClr val="tx1"/>
                </a:solidFill>
              </a:rPr>
              <a:t> : </a:t>
            </a:r>
            <a:r>
              <a:rPr lang="en-ZA" sz="1800" dirty="0" err="1">
                <a:solidFill>
                  <a:schemeClr val="tx1"/>
                </a:solidFill>
              </a:rPr>
              <a:t>IMyInterface</a:t>
            </a:r>
            <a:r>
              <a:rPr lang="en-ZA" sz="1800" dirty="0">
                <a:solidFill>
                  <a:schemeClr val="tx1"/>
                </a:solidFill>
              </a:rPr>
              <a:t> {</a:t>
            </a:r>
          </a:p>
          <a:p>
            <a:r>
              <a:rPr lang="en-ZA" sz="1800" dirty="0">
                <a:solidFill>
                  <a:schemeClr val="tx1"/>
                </a:solidFill>
              </a:rPr>
              <a:t>    </a:t>
            </a:r>
            <a:r>
              <a:rPr lang="en-ZA" sz="1800" dirty="0">
                <a:solidFill>
                  <a:schemeClr val="accent1"/>
                </a:solidFill>
              </a:rPr>
              <a:t>public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>
                <a:solidFill>
                  <a:schemeClr val="accent1"/>
                </a:solidFill>
              </a:rPr>
              <a:t>void</a:t>
            </a:r>
            <a:r>
              <a:rPr lang="en-ZA" sz="1800" dirty="0">
                <a:solidFill>
                  <a:schemeClr val="tx1"/>
                </a:solidFill>
              </a:rPr>
              <a:t> </a:t>
            </a:r>
            <a:r>
              <a:rPr lang="en-ZA" sz="1800" dirty="0" err="1">
                <a:solidFill>
                  <a:schemeClr val="tx1"/>
                </a:solidFill>
              </a:rPr>
              <a:t>OldMethod</a:t>
            </a:r>
            <a:r>
              <a:rPr lang="en-ZA" sz="1800" dirty="0">
                <a:solidFill>
                  <a:schemeClr val="tx1"/>
                </a:solidFill>
              </a:rPr>
              <a:t>() {</a:t>
            </a:r>
          </a:p>
          <a:p>
            <a:r>
              <a:rPr lang="en-ZA" sz="1800" dirty="0">
                <a:solidFill>
                  <a:schemeClr val="tx1"/>
                </a:solidFill>
              </a:rPr>
              <a:t>        </a:t>
            </a:r>
            <a:r>
              <a:rPr lang="en-ZA" sz="1800" dirty="0">
                <a:solidFill>
                  <a:schemeClr val="accent3"/>
                </a:solidFill>
              </a:rPr>
              <a:t>// </a:t>
            </a:r>
            <a:r>
              <a:rPr lang="en-US" sz="1800" dirty="0">
                <a:solidFill>
                  <a:schemeClr val="accent3"/>
                </a:solidFill>
              </a:rPr>
              <a:t>an implementation in the class</a:t>
            </a:r>
          </a:p>
          <a:p>
            <a:r>
              <a:rPr lang="en-ZA" sz="1800" dirty="0">
                <a:solidFill>
                  <a:schemeClr val="tx1"/>
                </a:solidFill>
              </a:rPr>
              <a:t>    }</a:t>
            </a:r>
          </a:p>
          <a:p>
            <a:r>
              <a:rPr lang="en-ZA" sz="1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3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76A37-7FE1-4BB0-9062-DF9B42D8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.NET Core 3.0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6ACB2-4A42-4CC9-8302-6E9F270123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…and some new things in .NET Framework 4.8…</a:t>
            </a:r>
          </a:p>
        </p:txBody>
      </p:sp>
    </p:spTree>
    <p:extLst>
      <p:ext uri="{BB962C8B-B14F-4D97-AF65-F5344CB8AC3E}">
        <p14:creationId xmlns:p14="http://schemas.microsoft.com/office/powerpoint/2010/main" val="23927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-3_Illustration_2018_Productivity_005.potx" id="{5C293BE2-AAF0-452A-9321-7B6D4E3C2789}" vid="{95733A04-C693-4C0E-B2E6-C9640B8A4C3E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-3_Illustration_2018_Productivity_005.potx" id="{5C293BE2-AAF0-452A-9321-7B6D4E3C2789}" vid="{4A0132A2-9DBA-4DD0-A6D4-DD52EBAB18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630a2e83-186a-4a0f-ab27-bee8a8096abc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4-3_Illustration_2018_Productivity_005</Template>
  <TotalTime>907</TotalTime>
  <Words>1204</Words>
  <Application>Microsoft Office PowerPoint</Application>
  <PresentationFormat>On-screen Show (4:3)</PresentationFormat>
  <Paragraphs>183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What’s New in C# 8 &amp; .NET Core 3</vt:lpstr>
      <vt:lpstr>What’s new in C# 8.0</vt:lpstr>
      <vt:lpstr>Nullable Reference Types</vt:lpstr>
      <vt:lpstr>Async Enumerables / Streams</vt:lpstr>
      <vt:lpstr>Async Enumerables / Streams</vt:lpstr>
      <vt:lpstr>Ranges &amp; Indices</vt:lpstr>
      <vt:lpstr>Default Interface Members</vt:lpstr>
      <vt:lpstr>Default Interface Members</vt:lpstr>
      <vt:lpstr>What’s new in .NET Core 3.0</vt:lpstr>
      <vt:lpstr>WPF + WinForms  (System.Windows.Forms)</vt:lpstr>
      <vt:lpstr>Output .exe + dependency .dll</vt:lpstr>
      <vt:lpstr>XAML Islands (UWP in WPF + WinForms)</vt:lpstr>
      <vt:lpstr>XAML Islands (UWP in WPF + WinForms)</vt:lpstr>
      <vt:lpstr>DEMOS!</vt:lpstr>
      <vt:lpstr>Links</vt:lpstr>
      <vt:lpstr>Thank You!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Matthew Leibowitz</dc:creator>
  <cp:keywords/>
  <dc:description/>
  <cp:lastModifiedBy>Matthew Leibowitz</cp:lastModifiedBy>
  <cp:revision>139</cp:revision>
  <dcterms:created xsi:type="dcterms:W3CDTF">2018-07-24T23:44:59Z</dcterms:created>
  <dcterms:modified xsi:type="dcterms:W3CDTF">2019-01-23T15:44:29Z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