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72" r:id="rId4"/>
    <p:sldMasterId id="2147484700" r:id="rId5"/>
  </p:sldMasterIdLst>
  <p:notesMasterIdLst>
    <p:notesMasterId r:id="rId16"/>
  </p:notesMasterIdLst>
  <p:handoutMasterIdLst>
    <p:handoutMasterId r:id="rId17"/>
  </p:handoutMasterIdLst>
  <p:sldIdLst>
    <p:sldId id="1719" r:id="rId6"/>
    <p:sldId id="1888" r:id="rId7"/>
    <p:sldId id="1670" r:id="rId8"/>
    <p:sldId id="1660" r:id="rId9"/>
    <p:sldId id="1890" r:id="rId10"/>
    <p:sldId id="1889" r:id="rId11"/>
    <p:sldId id="1530" r:id="rId12"/>
    <p:sldId id="1886" r:id="rId13"/>
    <p:sldId id="1532" r:id="rId14"/>
    <p:sldId id="1891" r:id="rId15"/>
  </p:sldIdLst>
  <p:sldSz cx="9144000" cy="6858000" type="screen4x3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  <a:srgbClr val="FFB900"/>
    <a:srgbClr val="00BCF2"/>
    <a:srgbClr val="B4A0FF"/>
    <a:srgbClr val="BAD80A"/>
    <a:srgbClr val="D2D2D2"/>
    <a:srgbClr val="3498DB"/>
    <a:srgbClr val="008272"/>
    <a:srgbClr val="004B1C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4868" autoAdjust="0"/>
  </p:normalViewPr>
  <p:slideViewPr>
    <p:cSldViewPr snapToGrid="0">
      <p:cViewPr varScale="1">
        <p:scale>
          <a:sx n="77" d="100"/>
          <a:sy n="77" d="100"/>
        </p:scale>
        <p:origin x="14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18-Jun-18 6:28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18-Jun-18 6:28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 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SkiaSharp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Signature Pad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Xamarin.Essentials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Ad-hoc bindings for iOS, Android or C/C++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18-Jun-18 6:28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19-Jun-18 2:43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581117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apps have many different areas for duplication: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UI such as buttons and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Features such as accelerometer, battery and app preferences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Business logic using REST calls or calculations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Even with all the abstractions, there are still some features that need to be separate: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Hardware such as the Surface dial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 features such as 3D Touch and app widgets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18-Jun-18 8:29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currently supported platforms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Android v4.4+ (KitKat)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API level 19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b="1" dirty="0"/>
              <a:t>95%</a:t>
            </a:r>
            <a:r>
              <a:rPr lang="en-US" dirty="0"/>
              <a:t> of devices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https://developer.android.com/about/dashboards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iOS v11+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b="1" dirty="0"/>
              <a:t>81%</a:t>
            </a:r>
            <a:r>
              <a:rPr lang="en-US" dirty="0"/>
              <a:t> of devices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https://developer.apple.com/support/app-store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UWP Fall Creators Update 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v10.0.16299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b="1" dirty="0"/>
              <a:t>93.2%</a:t>
            </a:r>
            <a:r>
              <a:rPr lang="en-US" dirty="0"/>
              <a:t> of devices</a:t>
            </a:r>
          </a:p>
          <a:p>
            <a:pPr marL="384432" lvl="1" indent="-171450">
              <a:buFont typeface="Arial" panose="020B0604020202020204" pitchFamily="34" charset="0"/>
              <a:buChar char="•"/>
            </a:pPr>
            <a:r>
              <a:rPr lang="en-US" dirty="0"/>
              <a:t>http://reports.adduplex.com/reports/2018-05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Android has 2 places to </a:t>
            </a:r>
            <a:r>
              <a:rPr lang="en-US" dirty="0" err="1"/>
              <a:t>init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Platform.Init</a:t>
            </a:r>
            <a:r>
              <a:rPr lang="en-US" dirty="0"/>
              <a:t> call in order to register the </a:t>
            </a:r>
            <a:r>
              <a:rPr lang="en-US" dirty="0" err="1"/>
              <a:t>IActivityLifecycleCallbacks</a:t>
            </a:r>
            <a:r>
              <a:rPr lang="en-US" dirty="0"/>
              <a:t> which is used to get the current activity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OnRequestPermissionsResult</a:t>
            </a:r>
            <a:r>
              <a:rPr lang="en-US" dirty="0"/>
              <a:t> to handle the permissions popup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Plugins still have a place: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more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platforms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18-Jun-18 8:53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list of what we have right now, but there are many more potential APIs that can be added. Some have even been suggested: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Geofencing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NFC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Biometrics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Bluetooth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Media capture (picture, video, audio)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Screenshots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Extending existing APIs: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Display orientation locking and brightness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Geolocation altitude and background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App launcher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New features can be requested by simply opening an issue: https://github.com/xamarin/Essentials/issues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18-Jun-18 8:37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19-Jun-18 2:29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0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Areas of interest: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Installed the package into all the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the location permission to the app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the two bits of code to the Android activity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</a:t>
            </a:r>
            <a:r>
              <a:rPr lang="en-US" dirty="0" err="1"/>
              <a:t>MainPage.xaml.cs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18-Jun-18 10:32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19-Jun-18 2:27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19-Jun-18 2:33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4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18-Jun-18 6:28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CC0876BE-2701-4C67-825D-3F6D72131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479877-43A7-4A17-A594-9FEF3EE0DB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3192" y="1228725"/>
            <a:ext cx="4400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5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785554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06601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F5A14-3DFA-4183-8798-7389532DC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5598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C0F1A-AC2F-44CA-8518-36CD1EAA92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2443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E0577-876A-417A-AABC-1EC1FE35FD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521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98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BD28D7B8-3B51-46C3-872B-13B841FF5E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08463-3CEA-4CAC-947D-59A8F41E1D5A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DEFA16-C871-41E0-BBC6-C6328D1BC4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7811" y="2457450"/>
            <a:ext cx="455131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6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19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635F5944-A906-47A7-AD29-6439BDCE36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6525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3F5398AA-9E56-4CE9-9016-E184ECC78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8D2A5-4DCB-4283-958E-9FD0D83FEC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7811" y="2457450"/>
            <a:ext cx="455131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F38395A-DF12-4DB3-A49A-8852F816A0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34CF93-C23F-44A9-8372-D39E1825A88D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5BEC4-876D-46FC-BF41-F325681606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7811" y="2457450"/>
            <a:ext cx="455131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0036EB-CD3C-4CCC-9018-4CADDA4F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30B306-215F-4A59-B563-9023BB39891A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CF650-A0A2-400D-81C0-A3AE1D4CDE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7811" y="2457450"/>
            <a:ext cx="4551312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DD1C7074-B3FD-4E15-B5C6-78C8DEAF9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1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083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4E55E2-360E-492C-A1F4-A4D32D001875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3498D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706382E-EA12-4E53-838C-E3F808C1C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E09EBD-C400-4A28-99A7-131CF5C0C5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3192" y="1228725"/>
            <a:ext cx="4400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495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686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971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40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574784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20560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F1BD2-F89E-4F5A-9E44-E1148BEB5D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6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8F431-0D9F-4C14-A236-536D5272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09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AFFA9B6-7AA0-4573-9463-F67027688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CA0CC-0214-4C56-ACCA-E20F3C06BB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436" y="5239042"/>
            <a:ext cx="1674423" cy="16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8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9747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00A58DD-DAA0-489B-A047-37A7D06C9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15257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80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65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611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3" r:id="rId2"/>
    <p:sldLayoutId id="2147484674" r:id="rId3"/>
    <p:sldLayoutId id="2147484676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9" r:id="rId13"/>
    <p:sldLayoutId id="2147484690" r:id="rId14"/>
    <p:sldLayoutId id="2147484691" r:id="rId15"/>
    <p:sldLayoutId id="2147484692" r:id="rId16"/>
    <p:sldLayoutId id="2147484693" r:id="rId17"/>
    <p:sldLayoutId id="2147484694" r:id="rId18"/>
    <p:sldLayoutId id="2147484695" r:id="rId19"/>
    <p:sldLayoutId id="2147484696" r:id="rId20"/>
    <p:sldLayoutId id="2147484697" r:id="rId21"/>
    <p:sldLayoutId id="2147484698" r:id="rId22"/>
    <p:sldLayoutId id="2147484699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1" r:id="rId2"/>
    <p:sldLayoutId id="2147484702" r:id="rId3"/>
    <p:sldLayoutId id="2147484704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7" r:id="rId13"/>
    <p:sldLayoutId id="2147484718" r:id="rId14"/>
    <p:sldLayoutId id="2147484719" r:id="rId15"/>
    <p:sldLayoutId id="2147484720" r:id="rId16"/>
    <p:sldLayoutId id="2147484721" r:id="rId17"/>
    <p:sldLayoutId id="2147484722" r:id="rId18"/>
    <p:sldLayoutId id="2147484723" r:id="rId19"/>
    <p:sldLayoutId id="2147484724" r:id="rId20"/>
    <p:sldLayoutId id="2147484725" r:id="rId21"/>
    <p:sldLayoutId id="2147484726" r:id="rId22"/>
    <p:sldLayoutId id="2147484727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arin/Essentials" TargetMode="External"/><Relationship Id="rId7" Type="http://schemas.openxmlformats.org/officeDocument/2006/relationships/hyperlink" Target="https://github.com/mattleibow/EssentialsDem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yget.org/F/xamarin-essentials/api/v3/index.json" TargetMode="External"/><Relationship Id="rId5" Type="http://schemas.openxmlformats.org/officeDocument/2006/relationships/hyperlink" Target="https://docs.microsoft.com/en-us/dotnet/api/xamarin.essentials" TargetMode="External"/><Relationship Id="rId4" Type="http://schemas.openxmlformats.org/officeDocument/2006/relationships/hyperlink" Target="https://docs.microsoft.com/en-us/xamarin/essential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043114"/>
            <a:ext cx="3515014" cy="1477328"/>
          </a:xfrm>
        </p:spPr>
        <p:txBody>
          <a:bodyPr/>
          <a:lstStyle/>
          <a:p>
            <a:r>
              <a:rPr lang="en-US" dirty="0" err="1"/>
              <a:t>Xamarin.Essentials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2"/>
            <a:ext cx="2943225" cy="1231106"/>
          </a:xfrm>
        </p:spPr>
        <p:txBody>
          <a:bodyPr/>
          <a:lstStyle/>
          <a:p>
            <a:r>
              <a:rPr lang="en-US" dirty="0"/>
              <a:t>Matthew Leibowitz</a:t>
            </a:r>
          </a:p>
          <a:p>
            <a:endParaRPr lang="en-US" dirty="0"/>
          </a:p>
          <a:p>
            <a:r>
              <a:rPr lang="en-US" i="1" dirty="0"/>
              <a:t>@mattleibow</a:t>
            </a:r>
          </a:p>
          <a:p>
            <a:r>
              <a:rPr lang="en-US" i="1" dirty="0"/>
              <a:t>maleib@microsoft.com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669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1BBA3B-98E7-443A-926E-100CD952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Apps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60644C-2E97-4B95-B608-EEEFA07C7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65336"/>
              </p:ext>
            </p:extLst>
          </p:nvPr>
        </p:nvGraphicFramePr>
        <p:xfrm>
          <a:off x="584199" y="1428750"/>
          <a:ext cx="7974012" cy="4840290"/>
        </p:xfrm>
        <a:graphic>
          <a:graphicData uri="http://schemas.openxmlformats.org/drawingml/2006/table">
            <a:tbl>
              <a:tblPr firstRow="1" firstCol="1">
                <a:tableStyleId>{2D5ABB26-0587-4C30-8999-92F81FD0307C}</a:tableStyleId>
              </a:tblPr>
              <a:tblGrid>
                <a:gridCol w="1993503">
                  <a:extLst>
                    <a:ext uri="{9D8B030D-6E8A-4147-A177-3AD203B41FA5}">
                      <a16:colId xmlns:a16="http://schemas.microsoft.com/office/drawing/2014/main" val="225263138"/>
                    </a:ext>
                  </a:extLst>
                </a:gridCol>
                <a:gridCol w="1993503">
                  <a:extLst>
                    <a:ext uri="{9D8B030D-6E8A-4147-A177-3AD203B41FA5}">
                      <a16:colId xmlns:a16="http://schemas.microsoft.com/office/drawing/2014/main" val="1227545786"/>
                    </a:ext>
                  </a:extLst>
                </a:gridCol>
                <a:gridCol w="1993503">
                  <a:extLst>
                    <a:ext uri="{9D8B030D-6E8A-4147-A177-3AD203B41FA5}">
                      <a16:colId xmlns:a16="http://schemas.microsoft.com/office/drawing/2014/main" val="2520591856"/>
                    </a:ext>
                  </a:extLst>
                </a:gridCol>
                <a:gridCol w="1993503">
                  <a:extLst>
                    <a:ext uri="{9D8B030D-6E8A-4147-A177-3AD203B41FA5}">
                      <a16:colId xmlns:a16="http://schemas.microsoft.com/office/drawing/2014/main" val="1590116834"/>
                    </a:ext>
                  </a:extLst>
                </a:gridCol>
              </a:tblGrid>
              <a:tr h="80671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Android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iOS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UWP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8322"/>
                  </a:ext>
                </a:extLst>
              </a:tr>
              <a:tr h="8067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Platform Specific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AppWidgetHost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(Widgets)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UIPreviewAction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(3D Touch)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RadialController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(Surface Dial)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4954"/>
                  </a:ext>
                </a:extLst>
              </a:tr>
              <a:tr h="8067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User Interface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TextView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UILabel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TextBlock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44709"/>
                  </a:ext>
                </a:extLst>
              </a:tr>
              <a:tr h="8067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Platform Features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SharedPreferences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NSUserDefaults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ApplicationData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528237"/>
                  </a:ext>
                </a:extLst>
              </a:tr>
              <a:tr h="8067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Business Logic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HttpURLConnection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NSURLSession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HttpClient</a:t>
                      </a:r>
                      <a:endParaRPr lang="en-US" sz="160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892423"/>
                  </a:ext>
                </a:extLst>
              </a:tr>
              <a:tr h="80671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Programming Language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Java / Kotlin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Objective-C / Swift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C# / F# / VB.NET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6625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4F18DA1-E343-4171-8983-942E2AD6A2CA}"/>
              </a:ext>
            </a:extLst>
          </p:cNvPr>
          <p:cNvSpPr/>
          <p:nvPr/>
        </p:nvSpPr>
        <p:spPr bwMode="auto">
          <a:xfrm>
            <a:off x="2592434" y="5477820"/>
            <a:ext cx="5965777" cy="79122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Xamarin → C# / F#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EEBBC2-F2F3-4141-86B9-DE9E5326320C}"/>
              </a:ext>
            </a:extLst>
          </p:cNvPr>
          <p:cNvSpPr/>
          <p:nvPr/>
        </p:nvSpPr>
        <p:spPr bwMode="auto">
          <a:xfrm>
            <a:off x="2592433" y="4662032"/>
            <a:ext cx="5965777" cy="79122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.NET + BCL → </a:t>
            </a:r>
            <a:r>
              <a:rPr lang="en-US" sz="20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HttpClient</a:t>
            </a: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258E3E-85B2-4794-AC63-8FB153E4E715}"/>
              </a:ext>
            </a:extLst>
          </p:cNvPr>
          <p:cNvSpPr/>
          <p:nvPr/>
        </p:nvSpPr>
        <p:spPr bwMode="auto">
          <a:xfrm>
            <a:off x="2592436" y="3030456"/>
            <a:ext cx="5965777" cy="79122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Xamarin.Forms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→ Label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79A50B-09B7-4563-8138-F503FD3428C9}"/>
              </a:ext>
            </a:extLst>
          </p:cNvPr>
          <p:cNvSpPr/>
          <p:nvPr/>
        </p:nvSpPr>
        <p:spPr bwMode="auto">
          <a:xfrm>
            <a:off x="2592436" y="3846244"/>
            <a:ext cx="5965777" cy="791220"/>
          </a:xfrm>
          <a:prstGeom prst="rect">
            <a:avLst/>
          </a:prstGeom>
          <a:solidFill>
            <a:srgbClr val="FF8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Xamarin.Essentials</a:t>
            </a: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→ Preferences</a:t>
            </a:r>
          </a:p>
        </p:txBody>
      </p:sp>
    </p:spTree>
    <p:extLst>
      <p:ext uri="{BB962C8B-B14F-4D97-AF65-F5344CB8AC3E}">
        <p14:creationId xmlns:p14="http://schemas.microsoft.com/office/powerpoint/2010/main" val="38115809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Xamarin.Essentials?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4388894"/>
          </a:xfrm>
        </p:spPr>
        <p:txBody>
          <a:bodyPr/>
          <a:lstStyle/>
          <a:p>
            <a:r>
              <a:rPr lang="en-US" dirty="0"/>
              <a:t>Set of core cross-platform APIs</a:t>
            </a:r>
          </a:p>
          <a:p>
            <a:r>
              <a:rPr lang="en-US" dirty="0"/>
              <a:t>.NET Standard 2.0 compatible</a:t>
            </a:r>
          </a:p>
          <a:p>
            <a:r>
              <a:rPr lang="en-US" dirty="0"/>
              <a:t>Supported Platforms</a:t>
            </a:r>
          </a:p>
          <a:p>
            <a:pPr lvl="1"/>
            <a:r>
              <a:rPr lang="en-US" dirty="0"/>
              <a:t>Android 4.4</a:t>
            </a:r>
          </a:p>
          <a:p>
            <a:pPr lvl="1"/>
            <a:r>
              <a:rPr lang="en-US" dirty="0"/>
              <a:t>iOS 11</a:t>
            </a:r>
          </a:p>
          <a:p>
            <a:pPr lvl="1"/>
            <a:r>
              <a:rPr lang="en-US" dirty="0"/>
              <a:t>UWP Fall Creators Update</a:t>
            </a:r>
          </a:p>
          <a:p>
            <a:r>
              <a:rPr lang="en-US" dirty="0"/>
              <a:t>Almost no setup code</a:t>
            </a:r>
          </a:p>
          <a:p>
            <a:r>
              <a:rPr lang="en-US" dirty="0"/>
              <a:t>Could replace plugins for many use cases</a:t>
            </a:r>
          </a:p>
          <a:p>
            <a:r>
              <a:rPr lang="en-US" dirty="0"/>
              <a:t>Designed for mobile and cross-platform</a:t>
            </a:r>
          </a:p>
          <a:p>
            <a:r>
              <a:rPr lang="en-US" dirty="0"/>
              <a:t>Small and Linkable</a:t>
            </a: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</a:t>
            </a:r>
            <a:r>
              <a:rPr lang="en-US" dirty="0" err="1"/>
              <a:t>Xamarin.Essentials</a:t>
            </a:r>
            <a:r>
              <a:rPr lang="en-US" dirty="0"/>
              <a:t>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6689"/>
            <a:ext cx="7974014" cy="4832349"/>
          </a:xfrm>
        </p:spPr>
        <p:txBody>
          <a:bodyPr numCol="3" spcCol="182880"/>
          <a:lstStyle/>
          <a:p>
            <a:pPr lvl="0"/>
            <a:r>
              <a:rPr lang="en-US" sz="2400" dirty="0"/>
              <a:t>Accelerometer</a:t>
            </a:r>
          </a:p>
          <a:p>
            <a:pPr lvl="0"/>
            <a:r>
              <a:rPr lang="en-US" sz="2400" dirty="0"/>
              <a:t>App Info</a:t>
            </a:r>
          </a:p>
          <a:p>
            <a:pPr lvl="0"/>
            <a:r>
              <a:rPr lang="en-US" sz="2400" dirty="0"/>
              <a:t>Battery</a:t>
            </a:r>
          </a:p>
          <a:p>
            <a:pPr lvl="0"/>
            <a:r>
              <a:rPr lang="en-US" sz="2400" dirty="0"/>
              <a:t>Browser</a:t>
            </a:r>
          </a:p>
          <a:p>
            <a:pPr lvl="0"/>
            <a:r>
              <a:rPr lang="en-US" sz="2400" dirty="0"/>
              <a:t>Clipboard</a:t>
            </a:r>
          </a:p>
          <a:p>
            <a:pPr lvl="0"/>
            <a:r>
              <a:rPr lang="en-US" sz="2400" dirty="0"/>
              <a:t>Compass</a:t>
            </a:r>
          </a:p>
          <a:p>
            <a:pPr lvl="0"/>
            <a:r>
              <a:rPr lang="en-US" sz="2400" dirty="0"/>
              <a:t>Connectivity</a:t>
            </a:r>
          </a:p>
          <a:p>
            <a:pPr lvl="0"/>
            <a:r>
              <a:rPr lang="en-US" sz="2400" dirty="0"/>
              <a:t>Data Transfer</a:t>
            </a:r>
          </a:p>
          <a:p>
            <a:pPr lvl="0"/>
            <a:r>
              <a:rPr lang="en-US" sz="2400" dirty="0"/>
              <a:t>Device Display</a:t>
            </a:r>
          </a:p>
          <a:p>
            <a:pPr lvl="0"/>
            <a:r>
              <a:rPr lang="en-US" sz="2400" dirty="0"/>
              <a:t>DeviceInfo</a:t>
            </a:r>
          </a:p>
          <a:p>
            <a:pPr lvl="0"/>
            <a:r>
              <a:rPr lang="en-US" sz="2400" dirty="0"/>
              <a:t>Email</a:t>
            </a:r>
          </a:p>
          <a:p>
            <a:pPr lvl="0"/>
            <a:r>
              <a:rPr lang="en-US" sz="2400" dirty="0"/>
              <a:t>File System</a:t>
            </a:r>
          </a:p>
          <a:p>
            <a:pPr lvl="0"/>
            <a:r>
              <a:rPr lang="en-US" sz="2400" dirty="0"/>
              <a:t>Flashlight</a:t>
            </a:r>
          </a:p>
          <a:p>
            <a:pPr lvl="0"/>
            <a:r>
              <a:rPr lang="en-US" sz="2400" dirty="0"/>
              <a:t>Geocoding</a:t>
            </a:r>
          </a:p>
          <a:p>
            <a:pPr lvl="0"/>
            <a:r>
              <a:rPr lang="en-US" sz="2400" dirty="0"/>
              <a:t>Geolocation</a:t>
            </a:r>
          </a:p>
          <a:p>
            <a:pPr lvl="0"/>
            <a:r>
              <a:rPr lang="en-US" sz="2400" dirty="0"/>
              <a:t>Gyroscope</a:t>
            </a:r>
          </a:p>
          <a:p>
            <a:pPr lvl="0"/>
            <a:r>
              <a:rPr lang="en-US" sz="2400" dirty="0"/>
              <a:t>Magnetometer</a:t>
            </a:r>
          </a:p>
          <a:p>
            <a:pPr lvl="0"/>
            <a:r>
              <a:rPr lang="en-US" sz="2400" dirty="0"/>
              <a:t>Orientation Sensor</a:t>
            </a:r>
          </a:p>
          <a:p>
            <a:pPr lvl="0"/>
            <a:r>
              <a:rPr lang="en-US" sz="2400" dirty="0"/>
              <a:t>Phone Dialer</a:t>
            </a:r>
          </a:p>
          <a:p>
            <a:pPr lvl="0"/>
            <a:r>
              <a:rPr lang="en-US" sz="2400" dirty="0"/>
              <a:t>Platform</a:t>
            </a:r>
          </a:p>
          <a:p>
            <a:pPr lvl="0"/>
            <a:r>
              <a:rPr lang="en-US" sz="2400" dirty="0"/>
              <a:t>Preferences</a:t>
            </a:r>
          </a:p>
          <a:p>
            <a:pPr lvl="0"/>
            <a:r>
              <a:rPr lang="en-US" sz="2400" dirty="0"/>
              <a:t>Screen Lock</a:t>
            </a:r>
          </a:p>
          <a:p>
            <a:pPr lvl="0"/>
            <a:r>
              <a:rPr lang="en-US" sz="2400" dirty="0"/>
              <a:t>Secure Storage</a:t>
            </a:r>
          </a:p>
          <a:p>
            <a:pPr lvl="0"/>
            <a:r>
              <a:rPr lang="en-US" sz="2400" dirty="0"/>
              <a:t>SMS</a:t>
            </a:r>
          </a:p>
          <a:p>
            <a:pPr lvl="0"/>
            <a:r>
              <a:rPr lang="en-US" sz="2400" dirty="0"/>
              <a:t>Text-to-Speech</a:t>
            </a:r>
          </a:p>
          <a:p>
            <a:pPr lvl="0"/>
            <a:r>
              <a:rPr lang="en-US" sz="2400" dirty="0"/>
              <a:t>Version Tracking</a:t>
            </a:r>
          </a:p>
          <a:p>
            <a:pPr lvl="0"/>
            <a:r>
              <a:rPr lang="en-US" sz="2400" dirty="0"/>
              <a:t>Vibration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– Preferences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2523768"/>
          </a:xfrm>
        </p:spPr>
        <p:txBody>
          <a:bodyPr/>
          <a:lstStyle/>
          <a:p>
            <a:r>
              <a:rPr lang="en-US" sz="2000" dirty="0"/>
              <a:t>using </a:t>
            </a:r>
            <a:r>
              <a:rPr lang="en-US" sz="2000" dirty="0" err="1"/>
              <a:t>Xamarin.Essentials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// get a value from the preferences</a:t>
            </a:r>
          </a:p>
          <a:p>
            <a:r>
              <a:rPr lang="en-US" sz="2000" dirty="0"/>
              <a:t>string value = </a:t>
            </a:r>
            <a:r>
              <a:rPr lang="en-US" sz="2000" dirty="0" err="1"/>
              <a:t>Preferences.Get</a:t>
            </a:r>
            <a:r>
              <a:rPr lang="en-US" sz="2000" dirty="0"/>
              <a:t>("KEY", </a:t>
            </a:r>
            <a:r>
              <a:rPr lang="en-US" sz="2000" dirty="0" err="1"/>
              <a:t>string.Empty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// set a value in the preferences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97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Getting Started with Geography</a:t>
            </a:r>
          </a:p>
        </p:txBody>
      </p:sp>
    </p:spTree>
    <p:extLst>
      <p:ext uri="{BB962C8B-B14F-4D97-AF65-F5344CB8AC3E}">
        <p14:creationId xmlns:p14="http://schemas.microsoft.com/office/powerpoint/2010/main" val="35217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Code for Android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610493"/>
          </a:xfrm>
        </p:spPr>
        <p:txBody>
          <a:bodyPr/>
          <a:lstStyle/>
          <a:p>
            <a:r>
              <a:rPr lang="en-US" sz="1400" dirty="0"/>
              <a:t>using </a:t>
            </a:r>
            <a:r>
              <a:rPr lang="en-US" sz="1400" dirty="0" err="1"/>
              <a:t>Xamarin.Essentials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protected override void </a:t>
            </a:r>
            <a:r>
              <a:rPr lang="en-US" sz="1400" dirty="0" err="1"/>
              <a:t>OnCreate</a:t>
            </a:r>
            <a:r>
              <a:rPr lang="en-US" sz="1400" dirty="0"/>
              <a:t>(Bundle bundle) {</a:t>
            </a:r>
          </a:p>
          <a:p>
            <a:r>
              <a:rPr lang="en-US" sz="1400" dirty="0"/>
              <a:t>    // ...</a:t>
            </a:r>
          </a:p>
          <a:p>
            <a:endParaRPr lang="en-US" sz="1400" dirty="0"/>
          </a:p>
          <a:p>
            <a:r>
              <a:rPr lang="en-US" sz="1400" dirty="0"/>
              <a:t>    // initialize </a:t>
            </a:r>
            <a:r>
              <a:rPr lang="en-US" sz="1400" dirty="0" err="1"/>
              <a:t>Xamarin.Essentials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 err="1"/>
              <a:t>Platform.Init</a:t>
            </a:r>
            <a:r>
              <a:rPr lang="en-US" sz="1400" b="1" dirty="0"/>
              <a:t>(this, bundle);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public override void </a:t>
            </a:r>
            <a:r>
              <a:rPr lang="en-US" sz="1400" dirty="0" err="1"/>
              <a:t>OnRequestPermissionsResult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int </a:t>
            </a:r>
            <a:r>
              <a:rPr lang="en-US" sz="1400" dirty="0" err="1"/>
              <a:t>requestCode</a:t>
            </a:r>
            <a:r>
              <a:rPr lang="en-US" sz="1400" dirty="0"/>
              <a:t>, string[] permissions, Permission[] </a:t>
            </a:r>
            <a:r>
              <a:rPr lang="en-US" sz="1400" dirty="0" err="1"/>
              <a:t>grantResults</a:t>
            </a:r>
            <a:r>
              <a:rPr lang="en-US" sz="1400" dirty="0"/>
              <a:t>) {</a:t>
            </a:r>
          </a:p>
          <a:p>
            <a:endParaRPr lang="en-US" sz="1400" dirty="0"/>
          </a:p>
          <a:p>
            <a:r>
              <a:rPr lang="en-US" sz="1400" dirty="0"/>
              <a:t>    // pass the permission result on to </a:t>
            </a:r>
            <a:r>
              <a:rPr lang="en-US" sz="1400" dirty="0" err="1"/>
              <a:t>Xamarin.Essentials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 err="1"/>
              <a:t>Platform.OnRequestPermissionsResult</a:t>
            </a:r>
            <a:r>
              <a:rPr lang="en-US" sz="1400" b="1" dirty="0"/>
              <a:t>(</a:t>
            </a:r>
            <a:r>
              <a:rPr lang="en-US" sz="1400" b="1" dirty="0" err="1"/>
              <a:t>requestCode</a:t>
            </a:r>
            <a:r>
              <a:rPr lang="en-US" sz="1400" b="1" dirty="0"/>
              <a:t>, permissions, </a:t>
            </a:r>
            <a:r>
              <a:rPr lang="en-US" sz="1400" b="1" dirty="0" err="1"/>
              <a:t>grantResults</a:t>
            </a:r>
            <a:r>
              <a:rPr lang="en-US" sz="1400" b="1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// continue as normal</a:t>
            </a:r>
          </a:p>
          <a:p>
            <a:r>
              <a:rPr lang="en-US" sz="1400" dirty="0"/>
              <a:t>    </a:t>
            </a:r>
            <a:r>
              <a:rPr lang="fr-FR" sz="1400" dirty="0" err="1"/>
              <a:t>base.OnRequestPermissionsResult</a:t>
            </a:r>
            <a:r>
              <a:rPr lang="fr-FR" sz="1400" dirty="0"/>
              <a:t>(</a:t>
            </a:r>
            <a:r>
              <a:rPr lang="fr-FR" sz="1400" dirty="0" err="1"/>
              <a:t>requestCode</a:t>
            </a:r>
            <a:r>
              <a:rPr lang="fr-FR" sz="1400" dirty="0"/>
              <a:t>, permissions, </a:t>
            </a:r>
            <a:r>
              <a:rPr lang="fr-FR" sz="1400" dirty="0" err="1"/>
              <a:t>grantResults</a:t>
            </a:r>
            <a:r>
              <a:rPr lang="fr-FR" sz="1400" dirty="0"/>
              <a:t>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41672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Source Code</a:t>
            </a:r>
          </a:p>
          <a:p>
            <a:pPr marL="228595" lvl="1" indent="0">
              <a:buNone/>
            </a:pPr>
            <a:r>
              <a:rPr lang="en-US" dirty="0">
                <a:hlinkClick r:id="rId3"/>
              </a:rPr>
              <a:t>https://github.com/xamarin/Essentials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Documentation</a:t>
            </a:r>
          </a:p>
          <a:p>
            <a:pPr marL="228595" lvl="1" indent="0">
              <a:buNone/>
            </a:pPr>
            <a:r>
              <a:rPr lang="en-US" dirty="0">
                <a:hlinkClick r:id="rId4"/>
              </a:rPr>
              <a:t>https://docs.microsoft.com/en-us/xamarin/essentials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API Documentation</a:t>
            </a:r>
          </a:p>
          <a:p>
            <a:pPr marL="228595" lvl="1" indent="0">
              <a:buNone/>
            </a:pPr>
            <a:r>
              <a:rPr lang="en-US" dirty="0">
                <a:hlinkClick r:id="rId5"/>
              </a:rPr>
              <a:t>https://docs.microsoft.com/en-us/dotnet/api/xamarin.essentials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Development NuGet Feed</a:t>
            </a:r>
          </a:p>
          <a:p>
            <a:pPr marL="228595" lvl="1" indent="0">
              <a:buNone/>
            </a:pPr>
            <a:r>
              <a:rPr lang="en-US" dirty="0">
                <a:hlinkClick r:id="rId6"/>
              </a:rPr>
              <a:t>https://www.myget.org/F/xamarin-essentials/api/v3/index.json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Demo Source Code</a:t>
            </a:r>
          </a:p>
          <a:p>
            <a:pPr marL="228595" lvl="1" indent="0">
              <a:buNone/>
            </a:pPr>
            <a:r>
              <a:rPr lang="en-US" dirty="0">
                <a:hlinkClick r:id="rId7"/>
              </a:rPr>
              <a:t>https://github.com/mattleibow/EssentialsDemo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83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0AAA00-72C3-462F-93F2-E2F3649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 - Teal on whit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Devices_003.potx" id="{D0F204F4-3C47-4E65-A164-36A079383A5A}" vid="{58C40A7C-0707-4379-8EA1-B1E837722D14}"/>
    </a:ext>
  </a:extLst>
</a:theme>
</file>

<file path=ppt/theme/theme2.xml><?xml version="1.0" encoding="utf-8"?>
<a:theme xmlns:a="http://schemas.openxmlformats.org/drawingml/2006/main" name="SOFT BLACK TEMPLATE">
  <a:themeElements>
    <a:clrScheme name="ST - Teal on 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008272"/>
      </a:accent3>
      <a:accent4>
        <a:srgbClr val="00B294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Devices_003.potx" id="{D0F204F4-3C47-4E65-A164-36A079383A5A}" vid="{D9691CD0-52CF-4D50-BD11-9596B22D14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30a2e83-186a-4a0f-ab27-bee8a8096ab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4-3_Illustration_2018_Devices_003</Template>
  <TotalTime>498</TotalTime>
  <Words>986</Words>
  <Application>Microsoft Office PowerPoint</Application>
  <PresentationFormat>On-screen Show (4:3)</PresentationFormat>
  <Paragraphs>195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Xamarin.Essentials</vt:lpstr>
      <vt:lpstr>Cross-Platform Apps</vt:lpstr>
      <vt:lpstr>What is Xamarin.Essentials?</vt:lpstr>
      <vt:lpstr>What is in Xamarin.Essentials?</vt:lpstr>
      <vt:lpstr>Example Code – Preferences</vt:lpstr>
      <vt:lpstr>Demo</vt:lpstr>
      <vt:lpstr>Setup Code for Android</vt:lpstr>
      <vt:lpstr>Links</vt:lpstr>
      <vt:lpstr>Thank You!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 or presentation title</dc:title>
  <dc:subject>&lt;Event name&gt;</dc:subject>
  <dc:creator>Matthew Leibowitz</dc:creator>
  <cp:keywords/>
  <dc:description/>
  <cp:lastModifiedBy>Matthew Leibowitz</cp:lastModifiedBy>
  <cp:revision>4</cp:revision>
  <dcterms:created xsi:type="dcterms:W3CDTF">2018-06-18T16:28:09Z</dcterms:created>
  <dcterms:modified xsi:type="dcterms:W3CDTF">2018-06-19T00:46:57Z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