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2"/>
  </p:notesMasterIdLst>
  <p:handoutMasterIdLst>
    <p:handoutMasterId r:id="rId23"/>
  </p:handoutMasterIdLst>
  <p:sldIdLst>
    <p:sldId id="1663" r:id="rId6"/>
    <p:sldId id="1670" r:id="rId7"/>
    <p:sldId id="1672" r:id="rId8"/>
    <p:sldId id="1674" r:id="rId9"/>
    <p:sldId id="1530" r:id="rId10"/>
    <p:sldId id="1673" r:id="rId11"/>
    <p:sldId id="1675" r:id="rId12"/>
    <p:sldId id="1527" r:id="rId13"/>
    <p:sldId id="1676" r:id="rId14"/>
    <p:sldId id="1678" r:id="rId15"/>
    <p:sldId id="1677" r:id="rId16"/>
    <p:sldId id="1679" r:id="rId17"/>
    <p:sldId id="1681" r:id="rId18"/>
    <p:sldId id="1671" r:id="rId19"/>
    <p:sldId id="1532" r:id="rId20"/>
    <p:sldId id="1682" r:id="rId21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D2D2D2"/>
    <a:srgbClr val="1A1A1A"/>
    <a:srgbClr val="FFFFFF"/>
    <a:srgbClr val="0D0D0D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760" autoAdjust="0"/>
  </p:normalViewPr>
  <p:slideViewPr>
    <p:cSldViewPr snapToGrid="0">
      <p:cViewPr varScale="1">
        <p:scale>
          <a:sx n="81" d="100"/>
          <a:sy n="81" d="100"/>
        </p:scale>
        <p:origin x="1308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25-Jul-18 5:56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25-Jul-18 5:56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25-Jul-18 5:56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889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of:</a:t>
            </a:r>
          </a:p>
          <a:p>
            <a:r>
              <a:rPr lang="en-US" dirty="0"/>
              <a:t> * options dialog has search</a:t>
            </a:r>
          </a:p>
          <a:p>
            <a:r>
              <a:rPr lang="en-US" dirty="0"/>
              <a:t> * simple as a dropdown selection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the options dialog</a:t>
            </a:r>
          </a:p>
          <a:p>
            <a:r>
              <a:rPr lang="en-US" dirty="0"/>
              <a:t> * the migration path</a:t>
            </a:r>
          </a:p>
          <a:p>
            <a:r>
              <a:rPr lang="en-US" dirty="0"/>
              <a:t> * the .csproj differences</a:t>
            </a:r>
          </a:p>
          <a:p>
            <a:r>
              <a:rPr lang="en-US" dirty="0"/>
              <a:t>    * the .props and .targets</a:t>
            </a:r>
          </a:p>
          <a:p>
            <a:r>
              <a:rPr lang="en-US" dirty="0"/>
              <a:t>    * the references and hint paths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multiple things wrong with this solution:</a:t>
            </a:r>
          </a:p>
          <a:p>
            <a:r>
              <a:rPr lang="en-US" dirty="0"/>
              <a:t> * There are multiple projects (1 per platform)</a:t>
            </a:r>
          </a:p>
          <a:p>
            <a:r>
              <a:rPr lang="en-US" dirty="0"/>
              <a:t> * Some platforms have multiple configurations</a:t>
            </a:r>
          </a:p>
          <a:p>
            <a:r>
              <a:rPr lang="en-US" dirty="0"/>
              <a:t>    * Desktop (net462) and </a:t>
            </a:r>
            <a:r>
              <a:rPr lang="en-US" dirty="0" err="1"/>
              <a:t>OldDesktop</a:t>
            </a:r>
            <a:r>
              <a:rPr lang="en-US" dirty="0"/>
              <a:t> (net20)</a:t>
            </a:r>
          </a:p>
          <a:p>
            <a:r>
              <a:rPr lang="en-US" dirty="0"/>
              <a:t> * There are shared projects and/or file linking</a:t>
            </a:r>
          </a:p>
          <a:p>
            <a:r>
              <a:rPr lang="en-US" dirty="0"/>
              <a:t> * The project files will have duplicate properties</a:t>
            </a:r>
          </a:p>
          <a:p>
            <a:r>
              <a:rPr lang="en-US" dirty="0"/>
              <a:t> * Managing dependencies is hard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single file</a:t>
            </a:r>
          </a:p>
          <a:p>
            <a:r>
              <a:rPr lang="en-US" dirty="0"/>
              <a:t> * wildcards</a:t>
            </a:r>
          </a:p>
          <a:p>
            <a:r>
              <a:rPr lang="en-US" dirty="0"/>
              <a:t> * &lt;</a:t>
            </a:r>
            <a:r>
              <a:rPr lang="en-US" dirty="0" err="1"/>
              <a:t>TargetFrameworks</a:t>
            </a:r>
            <a:r>
              <a:rPr lang="en-US" dirty="0"/>
              <a:t>&gt; (plural) instead &lt;</a:t>
            </a:r>
            <a:r>
              <a:rPr lang="en-US" dirty="0" err="1"/>
              <a:t>TargetFramework</a:t>
            </a:r>
            <a:r>
              <a:rPr lang="en-US" dirty="0"/>
              <a:t>&gt; (singular)</a:t>
            </a:r>
          </a:p>
          <a:p>
            <a:r>
              <a:rPr lang="en-US" dirty="0"/>
              <a:t> * Conditions are easy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endParaRPr lang="en-US" dirty="0"/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r>
              <a:rPr lang="en-US" dirty="0"/>
              <a:t> with properties</a:t>
            </a:r>
          </a:p>
          <a:p>
            <a:r>
              <a:rPr lang="en-US" dirty="0"/>
              <a:t> * The properties in the .csproj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5:56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D629-B6B0-4EFC-9489-E9829771E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9B9B-073B-414F-9803-90DA34F8C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164C-0A0F-4AC8-BA1B-55E810AEF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5D10-0B63-41BF-B3D5-6F7AF14D6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1C52C-82E9-4128-B1C3-F526813815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8C75-7D2C-42D1-B3AF-CEED05388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7E5FC-033E-4B89-9F80-76185F341908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C67D8-30E3-47E1-94FE-D18F8BC7F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A16A-67F5-4762-B585-E0CC1ECA67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93B8B-48A0-4835-9D51-82568D2E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EBB0A-C35E-4402-A08B-4337D224FE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AE753-50EC-4FB5-BE12-4F7CEB1F2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293-9833-42EB-A4A8-ABC034C57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sdk-archive" TargetMode="External"/><Relationship Id="rId7" Type="http://schemas.openxmlformats.org/officeDocument/2006/relationships/hyperlink" Target="https://github.com/xamarin/Essentials" TargetMode="External"/><Relationship Id="rId2" Type="http://schemas.openxmlformats.org/officeDocument/2006/relationships/hyperlink" Target="https://portablelibraryprofiles.stephenclear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otnet/project-system/issues/935" TargetMode="External"/><Relationship Id="rId5" Type="http://schemas.openxmlformats.org/officeDocument/2006/relationships/hyperlink" Target="https://github.com/onovotny/MSBuildSdkExtras" TargetMode="External"/><Relationship Id="rId4" Type="http://schemas.openxmlformats.org/officeDocument/2006/relationships/hyperlink" Target="https://docs.microsoft.com/nuget/reference/migrate-packages-config-to-package-referen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748"/>
            <a:ext cx="2949575" cy="984885"/>
          </a:xfrm>
        </p:spPr>
        <p:txBody>
          <a:bodyPr/>
          <a:lstStyle/>
          <a:p>
            <a:r>
              <a:rPr lang="en-US" dirty="0"/>
              <a:t>Modernizing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957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TargetFrameworks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b="1" dirty="0"/>
              <a:t>      monoandroid8.1;</a:t>
            </a:r>
          </a:p>
          <a:p>
            <a:r>
              <a:rPr lang="en-US" sz="1800" b="1" dirty="0"/>
              <a:t>      xamarinios1.0;</a:t>
            </a:r>
          </a:p>
          <a:p>
            <a:r>
              <a:rPr lang="en-US" sz="1800" b="1" dirty="0"/>
              <a:t>      uap10.0.16299;</a:t>
            </a:r>
          </a:p>
          <a:p>
            <a:r>
              <a:rPr lang="en-US" sz="1800" b="1" dirty="0"/>
              <a:t>      netstandard2.0</a:t>
            </a:r>
          </a:p>
          <a:p>
            <a:r>
              <a:rPr lang="en-US" sz="1800" b="1" dirty="0"/>
              <a:t>    &lt;/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3746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Mergalicious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68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4 – /</a:t>
            </a:r>
            <a:r>
              <a:rPr lang="en-US" dirty="0" err="1"/>
              <a:t>t:Pack</a:t>
            </a:r>
            <a:br>
              <a:rPr lang="en-US" dirty="0"/>
            </a:br>
            <a:r>
              <a:rPr lang="en-US" sz="1800" dirty="0"/>
              <a:t>Switch from .nuspec files to .csproj files to create NuGets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360372"/>
          </a:xfrm>
        </p:spPr>
        <p:txBody>
          <a:bodyPr/>
          <a:lstStyle/>
          <a:p>
            <a:r>
              <a:rPr lang="en-US" dirty="0"/>
              <a:t>No need for .nuspec files</a:t>
            </a:r>
          </a:p>
          <a:p>
            <a:r>
              <a:rPr lang="en-US" dirty="0"/>
              <a:t>Automatic dependencies and references</a:t>
            </a:r>
          </a:p>
          <a:p>
            <a:r>
              <a:rPr lang="en-US" dirty="0"/>
              <a:t>Package properties can be set with </a:t>
            </a:r>
            <a:r>
              <a:rPr lang="en-US" dirty="0" err="1"/>
              <a:t>MSBuild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42478086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Packing, packing, packing…</a:t>
            </a:r>
          </a:p>
        </p:txBody>
      </p:sp>
    </p:spTree>
    <p:extLst>
      <p:ext uri="{BB962C8B-B14F-4D97-AF65-F5344CB8AC3E}">
        <p14:creationId xmlns:p14="http://schemas.microsoft.com/office/powerpoint/2010/main" val="42185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83D46-7897-4245-994A-46CA4A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A972-0F6F-4CDC-BF91-B6E23EDDC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6474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/>
              <a:t>Portable Class Library Profile Viewer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https://portablelibraryprofiles.stephencleary.com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Windows SDKs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https://developer.microsoft.com/en-us/windows/downloads/sdk-archive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NuGet Migration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https://docs.microsoft.com/nuget/reference/migrate-packages-config-to-package-reference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 err="1"/>
              <a:t>MSBuild.Sdk.Extras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https://github.com/onovotny/MSBuildSdkExtras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Multitargeting in Visual Studio Bug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https://github.com/dotnet/project-system/issues/935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Example Library – </a:t>
            </a:r>
            <a:r>
              <a:rPr lang="en-US" sz="1800"/>
              <a:t>Xamarin.Essentials</a:t>
            </a:r>
            <a:br>
              <a:rPr lang="en-US" sz="1800"/>
            </a:br>
            <a:r>
              <a:rPr lang="en-US" sz="1800" dirty="0">
                <a:hlinkClick r:id="rId7"/>
              </a:rPr>
              <a:t>https://github.com/xamarin/Essentials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95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0AD-FF93-49AB-986B-771091B3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Terrible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280898"/>
          </a:xfrm>
        </p:spPr>
        <p:txBody>
          <a:bodyPr/>
          <a:lstStyle/>
          <a:p>
            <a:r>
              <a:rPr lang="en-US" dirty="0"/>
              <a:t>Large project files</a:t>
            </a:r>
          </a:p>
          <a:p>
            <a:r>
              <a:rPr lang="en-US" dirty="0"/>
              <a:t>Weird elements</a:t>
            </a:r>
          </a:p>
          <a:p>
            <a:r>
              <a:rPr lang="en-US" dirty="0"/>
              <a:t>Many, many projects</a:t>
            </a:r>
          </a:p>
          <a:p>
            <a:r>
              <a:rPr lang="en-US" dirty="0"/>
              <a:t>Shared Projects</a:t>
            </a:r>
          </a:p>
          <a:p>
            <a:r>
              <a:rPr lang="en-US" dirty="0"/>
              <a:t>File Linking</a:t>
            </a:r>
          </a:p>
          <a:p>
            <a:r>
              <a:rPr lang="en-US" dirty="0"/>
              <a:t>Old Tools</a:t>
            </a:r>
          </a:p>
          <a:p>
            <a:r>
              <a:rPr lang="en-US" dirty="0"/>
              <a:t>Dependency Tracking </a:t>
            </a:r>
            <a:r>
              <a:rPr lang="en-US"/>
              <a:t>/ Coordinating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1046440"/>
          </a:xfrm>
        </p:spPr>
        <p:txBody>
          <a:bodyPr/>
          <a:lstStyle/>
          <a:p>
            <a:r>
              <a:rPr lang="en-US" dirty="0"/>
              <a:t>Modernization 1 - &lt;</a:t>
            </a:r>
            <a:r>
              <a:rPr lang="en-US" dirty="0" err="1"/>
              <a:t>PackageReference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800" dirty="0"/>
              <a:t>Switch from </a:t>
            </a:r>
            <a:r>
              <a:rPr lang="en-US" sz="1800" dirty="0" err="1"/>
              <a:t>package.config</a:t>
            </a:r>
            <a:r>
              <a:rPr lang="en-US" sz="1800" dirty="0"/>
              <a:t> and </a:t>
            </a:r>
            <a:r>
              <a:rPr lang="en-US" sz="1800" dirty="0" err="1"/>
              <a:t>project.json</a:t>
            </a:r>
            <a:r>
              <a:rPr lang="en-US" sz="1800" dirty="0"/>
              <a:t> to &lt;</a:t>
            </a:r>
            <a:r>
              <a:rPr lang="en-US" sz="1800" dirty="0" err="1"/>
              <a:t>PackageReference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US" dirty="0" err="1"/>
              <a:t>package.config</a:t>
            </a:r>
            <a:r>
              <a:rPr lang="en-US" dirty="0"/>
              <a:t> has a local copy of all packages</a:t>
            </a:r>
          </a:p>
          <a:p>
            <a:r>
              <a:rPr lang="en-US" dirty="0" err="1"/>
              <a:t>project.json</a:t>
            </a:r>
            <a:r>
              <a:rPr lang="en-US" dirty="0"/>
              <a:t> is really bad, trust me!</a:t>
            </a:r>
          </a:p>
          <a:p>
            <a:r>
              <a:rPr lang="en-US" dirty="0"/>
              <a:t>&lt;Reference&gt; and &lt;</a:t>
            </a:r>
            <a:r>
              <a:rPr lang="en-US" dirty="0" err="1"/>
              <a:t>HintPath</a:t>
            </a:r>
            <a:r>
              <a:rPr lang="en-US" dirty="0"/>
              <a:t>&gt; is just clutter</a:t>
            </a:r>
          </a:p>
          <a:p>
            <a:endParaRPr lang="en-US" dirty="0"/>
          </a:p>
          <a:p>
            <a:r>
              <a:rPr lang="en-US" dirty="0"/>
              <a:t>Packages are stored in a single location</a:t>
            </a:r>
          </a:p>
          <a:p>
            <a:r>
              <a:rPr lang="en-US" dirty="0"/>
              <a:t>No Visual Studio restarts</a:t>
            </a:r>
          </a:p>
        </p:txBody>
      </p:sp>
    </p:spTree>
    <p:extLst>
      <p:ext uri="{BB962C8B-B14F-4D97-AF65-F5344CB8AC3E}">
        <p14:creationId xmlns:p14="http://schemas.microsoft.com/office/powerpoint/2010/main" val="15550052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6F8D1-E656-4E3B-BC9C-409F4BE0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US"/>
              <a:t>Setting the new defaults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D429A-4AA8-4EAF-A563-E04C4E83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91" y="1435100"/>
            <a:ext cx="703955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PackageReference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PackageReference</a:t>
            </a:r>
            <a:r>
              <a:rPr lang="en-US" sz="1800" b="1" dirty="0"/>
              <a:t> Include="</a:t>
            </a:r>
            <a:r>
              <a:rPr lang="en-US" sz="1800" b="1" dirty="0" err="1"/>
              <a:t>Package.Id</a:t>
            </a:r>
            <a:r>
              <a:rPr lang="en-US" sz="1800" b="1" dirty="0"/>
              <a:t>" Version="1.0.0" /&gt;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8F592-9959-4DBD-9C53-AAFBF91C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33224"/>
            <a:ext cx="6712712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4358-65F5-4EAC-884D-89307055E0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the switch…</a:t>
            </a:r>
          </a:p>
        </p:txBody>
      </p:sp>
    </p:spTree>
    <p:extLst>
      <p:ext uri="{BB962C8B-B14F-4D97-AF65-F5344CB8AC3E}">
        <p14:creationId xmlns:p14="http://schemas.microsoft.com/office/powerpoint/2010/main" val="32002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2 – SDK Style</a:t>
            </a:r>
            <a:br>
              <a:rPr lang="en-US" dirty="0"/>
            </a:br>
            <a:r>
              <a:rPr lang="en-US" sz="1800" dirty="0"/>
              <a:t>Switch from the old project format to the SDK style project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US" dirty="0"/>
              <a:t>Removes boilerplate elements</a:t>
            </a:r>
          </a:p>
          <a:p>
            <a:r>
              <a:rPr lang="en-US" dirty="0"/>
              <a:t>Smaller project files</a:t>
            </a:r>
          </a:p>
          <a:p>
            <a:r>
              <a:rPr lang="en-US" dirty="0"/>
              <a:t>Automatic file inclusion</a:t>
            </a:r>
          </a:p>
          <a:p>
            <a:r>
              <a:rPr lang="en-US" dirty="0"/>
              <a:t>Visual Studio 2017 can open obsolete platforms</a:t>
            </a:r>
          </a:p>
          <a:p>
            <a:endParaRPr lang="en-US" dirty="0"/>
          </a:p>
          <a:p>
            <a:r>
              <a:rPr lang="en-US" dirty="0"/>
              <a:t>Makes use of </a:t>
            </a:r>
            <a:r>
              <a:rPr lang="en-US" dirty="0" err="1"/>
              <a:t>MSBuild.Sdk.Extras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915672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Humongous, </a:t>
            </a:r>
            <a:r>
              <a:rPr lang="en-US" dirty="0" err="1"/>
              <a:t>numongous</a:t>
            </a:r>
            <a:r>
              <a:rPr lang="en-US" dirty="0"/>
              <a:t>, and </a:t>
            </a:r>
            <a:r>
              <a:rPr lang="en-US" dirty="0" err="1"/>
              <a:t>annoymongous</a:t>
            </a:r>
            <a:r>
              <a:rPr lang="en-US" dirty="0"/>
              <a:t>, projects…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3 – Multitargeting</a:t>
            </a:r>
            <a:br>
              <a:rPr lang="en-US" dirty="0"/>
            </a:br>
            <a:r>
              <a:rPr lang="en-US" sz="1800" dirty="0"/>
              <a:t>Switch from multiple projects to a single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840504"/>
          </a:xfrm>
        </p:spPr>
        <p:txBody>
          <a:bodyPr/>
          <a:lstStyle/>
          <a:p>
            <a:r>
              <a:rPr lang="en-US" dirty="0"/>
              <a:t>Far, far fewer projects</a:t>
            </a:r>
          </a:p>
          <a:p>
            <a:r>
              <a:rPr lang="en-US" dirty="0"/>
              <a:t>Centralized configuration</a:t>
            </a:r>
          </a:p>
          <a:p>
            <a:r>
              <a:rPr lang="en-US" dirty="0"/>
              <a:t>Conventions can be used</a:t>
            </a:r>
          </a:p>
          <a:p>
            <a:r>
              <a:rPr lang="en-US" dirty="0"/>
              <a:t>Attributes can be set with </a:t>
            </a:r>
            <a:r>
              <a:rPr lang="en-US" dirty="0" err="1"/>
              <a:t>MSBuild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1222767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95733A04-C693-4C0E-B2E6-C9640B8A4C3E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4A0132A2-9DBA-4DD0-A6D4-DD52EBAB18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630a2e83-186a-4a0f-ab27-bee8a8096ab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4-3_Illustration_2018_Productivity_005</Template>
  <TotalTime>230</TotalTime>
  <Words>752</Words>
  <Application>Microsoft Office PowerPoint</Application>
  <PresentationFormat>On-screen Show (4:3)</PresentationFormat>
  <Paragraphs>137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Modernizing Projects</vt:lpstr>
      <vt:lpstr>Terrible Things</vt:lpstr>
      <vt:lpstr>Modernization 1 - &lt;PackageReference&gt; Switch from package.config and project.json to &lt;PackageReference&gt; </vt:lpstr>
      <vt:lpstr>Setting the new defaults</vt:lpstr>
      <vt:lpstr>The &lt;PackageReference&gt; Code</vt:lpstr>
      <vt:lpstr>Demo</vt:lpstr>
      <vt:lpstr>Modernization 2 – SDK Style Switch from the old project format to the SDK style project format</vt:lpstr>
      <vt:lpstr>Demo</vt:lpstr>
      <vt:lpstr>Modernization 3 – Multitargeting Switch from multiple projects to a single project</vt:lpstr>
      <vt:lpstr>The &lt;TargetFrameworks&gt; Code</vt:lpstr>
      <vt:lpstr>Demo</vt:lpstr>
      <vt:lpstr>Modernization 4 – /t:Pack Switch from .nuspec files to .csproj files to create NuGets</vt:lpstr>
      <vt:lpstr>Demo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Matthew Leibowitz</dc:creator>
  <cp:keywords/>
  <dc:description/>
  <cp:lastModifiedBy>Matthew Leibowitz</cp:lastModifiedBy>
  <cp:revision>27</cp:revision>
  <dcterms:created xsi:type="dcterms:W3CDTF">2018-07-24T23:44:59Z</dcterms:created>
  <dcterms:modified xsi:type="dcterms:W3CDTF">2018-07-25T03:57:10Z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