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72" r:id="rId4"/>
    <p:sldMasterId id="2147484700" r:id="rId5"/>
  </p:sldMasterIdLst>
  <p:notesMasterIdLst>
    <p:notesMasterId r:id="rId26"/>
  </p:notesMasterIdLst>
  <p:handoutMasterIdLst>
    <p:handoutMasterId r:id="rId27"/>
  </p:handoutMasterIdLst>
  <p:sldIdLst>
    <p:sldId id="1663" r:id="rId6"/>
    <p:sldId id="1670" r:id="rId7"/>
    <p:sldId id="1683" r:id="rId8"/>
    <p:sldId id="1672" r:id="rId9"/>
    <p:sldId id="1674" r:id="rId10"/>
    <p:sldId id="1530" r:id="rId11"/>
    <p:sldId id="1673" r:id="rId12"/>
    <p:sldId id="1675" r:id="rId13"/>
    <p:sldId id="1684" r:id="rId14"/>
    <p:sldId id="1527" r:id="rId15"/>
    <p:sldId id="1676" r:id="rId16"/>
    <p:sldId id="1678" r:id="rId17"/>
    <p:sldId id="1677" r:id="rId18"/>
    <p:sldId id="1679" r:id="rId19"/>
    <p:sldId id="1681" r:id="rId20"/>
    <p:sldId id="1686" r:id="rId21"/>
    <p:sldId id="1685" r:id="rId22"/>
    <p:sldId id="1671" r:id="rId23"/>
    <p:sldId id="1532" r:id="rId24"/>
    <p:sldId id="1682" r:id="rId25"/>
  </p:sldIdLst>
  <p:sldSz cx="9144000" cy="6858000" type="screen4x3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2"/>
    <a:srgbClr val="0078D4"/>
    <a:srgbClr val="D2D2D2"/>
    <a:srgbClr val="1A1A1A"/>
    <a:srgbClr val="FFFFFF"/>
    <a:srgbClr val="0D0D0D"/>
    <a:srgbClr val="107C10"/>
    <a:srgbClr val="EAEAEA"/>
    <a:srgbClr val="004B50"/>
    <a:srgbClr val="008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78760" autoAdjust="0"/>
  </p:normalViewPr>
  <p:slideViewPr>
    <p:cSldViewPr snapToGrid="0">
      <p:cViewPr varScale="1">
        <p:scale>
          <a:sx n="81" d="100"/>
          <a:sy n="81" d="100"/>
        </p:scale>
        <p:origin x="1308" y="4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2018-07-25 3:56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2018-07-25 3:56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1E5A7B-BB8D-4368-A182-109669521632}" type="datetime8">
              <a:rPr lang="en-US" smtClean="0"/>
              <a:t>2018-07-25 3:56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5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Show:</a:t>
            </a:r>
          </a:p>
          <a:p>
            <a:r>
              <a:rPr lang="en-US" dirty="0"/>
              <a:t> * /</a:t>
            </a:r>
            <a:r>
              <a:rPr lang="en-US" dirty="0" err="1"/>
              <a:t>t:Pack</a:t>
            </a:r>
            <a:endParaRPr lang="en-US" dirty="0"/>
          </a:p>
          <a:p>
            <a:r>
              <a:rPr lang="en-US" dirty="0"/>
              <a:t> * /</a:t>
            </a:r>
            <a:r>
              <a:rPr lang="en-US" dirty="0" err="1"/>
              <a:t>t:Pack</a:t>
            </a:r>
            <a:r>
              <a:rPr lang="en-US" dirty="0"/>
              <a:t> with properties</a:t>
            </a:r>
          </a:p>
          <a:p>
            <a:r>
              <a:rPr lang="en-US" dirty="0"/>
              <a:t> * The properties in the .csproj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2018-07-25 3:56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53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2018-07-25 5:39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98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2018-07-25 3:56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2018-07-25 3:56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48897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2018-07-25 3:56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note of:</a:t>
            </a:r>
          </a:p>
          <a:p>
            <a:r>
              <a:rPr lang="en-US" dirty="0"/>
              <a:t> * options dialog has search</a:t>
            </a:r>
          </a:p>
          <a:p>
            <a:r>
              <a:rPr lang="en-US" dirty="0"/>
              <a:t> * simple as a dropdown selection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2018-07-25 3:56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65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2018-07-25 3:56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23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Show:</a:t>
            </a:r>
          </a:p>
          <a:p>
            <a:r>
              <a:rPr lang="en-US" dirty="0"/>
              <a:t> * the options dialog</a:t>
            </a:r>
          </a:p>
          <a:p>
            <a:r>
              <a:rPr lang="en-US" dirty="0"/>
              <a:t> * the migration path</a:t>
            </a:r>
          </a:p>
          <a:p>
            <a:r>
              <a:rPr lang="en-US" dirty="0"/>
              <a:t> * the .csproj differences</a:t>
            </a:r>
          </a:p>
          <a:p>
            <a:r>
              <a:rPr lang="en-US" dirty="0"/>
              <a:t>    * the .props and .targets</a:t>
            </a:r>
          </a:p>
          <a:p>
            <a:r>
              <a:rPr lang="en-US" dirty="0"/>
              <a:t>    * the references and hint paths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2018-07-25 3:56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47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2018-07-25 4:08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65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multiple things wrong with this solution:</a:t>
            </a:r>
          </a:p>
          <a:p>
            <a:r>
              <a:rPr lang="en-US" dirty="0"/>
              <a:t> * There are multiple projects (1 per platform)</a:t>
            </a:r>
          </a:p>
          <a:p>
            <a:r>
              <a:rPr lang="en-US" dirty="0"/>
              <a:t> * Some platforms have multiple configurations</a:t>
            </a:r>
          </a:p>
          <a:p>
            <a:r>
              <a:rPr lang="en-US" dirty="0"/>
              <a:t>    * Desktop (net462) and </a:t>
            </a:r>
            <a:r>
              <a:rPr lang="en-US" dirty="0" err="1"/>
              <a:t>OldDesktop</a:t>
            </a:r>
            <a:r>
              <a:rPr lang="en-US" dirty="0"/>
              <a:t> (net20)</a:t>
            </a:r>
          </a:p>
          <a:p>
            <a:r>
              <a:rPr lang="en-US" dirty="0"/>
              <a:t> * There are shared projects and/or file linking</a:t>
            </a:r>
          </a:p>
          <a:p>
            <a:r>
              <a:rPr lang="en-US" dirty="0"/>
              <a:t> * The project files will have duplicate properties</a:t>
            </a:r>
          </a:p>
          <a:p>
            <a:r>
              <a:rPr lang="en-US" dirty="0"/>
              <a:t> * Managing dependencies is hard</a:t>
            </a:r>
          </a:p>
          <a:p>
            <a:r>
              <a:rPr lang="en-US" dirty="0"/>
              <a:t> * not all works in VS2017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2018-07-25 3:56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2018-07-25 3:56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72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Show:</a:t>
            </a:r>
          </a:p>
          <a:p>
            <a:r>
              <a:rPr lang="en-US" dirty="0"/>
              <a:t> * single file</a:t>
            </a:r>
          </a:p>
          <a:p>
            <a:r>
              <a:rPr lang="en-US" dirty="0"/>
              <a:t> * wildcards</a:t>
            </a:r>
          </a:p>
          <a:p>
            <a:r>
              <a:rPr lang="en-US" dirty="0"/>
              <a:t> * &lt;</a:t>
            </a:r>
            <a:r>
              <a:rPr lang="en-US" dirty="0" err="1"/>
              <a:t>TargetFrameworks</a:t>
            </a:r>
            <a:r>
              <a:rPr lang="en-US" dirty="0"/>
              <a:t>&gt; (plural) instead &lt;</a:t>
            </a:r>
            <a:r>
              <a:rPr lang="en-US" dirty="0" err="1"/>
              <a:t>TargetFramework</a:t>
            </a:r>
            <a:r>
              <a:rPr lang="en-US" dirty="0"/>
              <a:t>&gt; (singular)</a:t>
            </a:r>
          </a:p>
          <a:p>
            <a:r>
              <a:rPr lang="en-US" dirty="0"/>
              <a:t> * Conditions are easy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2018-07-25 3:56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41334"/>
            <a:ext cx="365760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3657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CC0876BE-2701-4C67-825D-3F6D72131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3D629-B6B0-4EFC-9489-E9829771E0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29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3987800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050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7">
          <p15:clr>
            <a:srgbClr val="5ACBF0"/>
          </p15:clr>
        </p15:guide>
        <p15:guide id="31" pos="1608">
          <p15:clr>
            <a:srgbClr val="FBAE40"/>
          </p15:clr>
        </p15:guide>
        <p15:guide id="32" pos="1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148763"/>
            <a:ext cx="2946400" cy="984885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3"/>
            <a:ext cx="29464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7855547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35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AE9285-9977-4441-A573-2C3A07B00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36558"/>
            <a:ext cx="2946400" cy="984885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Title  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06601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719B9B-073B-414F-9803-90DA34F8C2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9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55981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6164C-0A0F-4AC8-BA1B-55E810AEF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9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24432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E5D10-0B63-41BF-B3D5-6F7AF14D62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92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5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15215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298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4304"/>
            <a:ext cx="2949575" cy="1477328"/>
          </a:xfrm>
        </p:spPr>
        <p:txBody>
          <a:bodyPr wrap="square" anchor="b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957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BD28D7B8-3B51-46C3-872B-13B841FF5E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A08463-3CEA-4CAC-947D-59A8F41E1D5A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91C52C-82E9-4128-B1C3-F526813815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1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9">
          <p15:clr>
            <a:srgbClr val="5ACBF0"/>
          </p15:clr>
        </p15:guide>
        <p15:guide id="7" pos="222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168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219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7"/>
            <a:ext cx="321554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67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635F5944-A906-47A7-AD29-6439BDCE36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26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91"/>
            <a:ext cx="7974011" cy="2123658"/>
          </a:xfrm>
        </p:spPr>
        <p:txBody>
          <a:bodyPr wrap="square">
            <a:spAutoFit/>
          </a:bodyPr>
          <a:lstStyle>
            <a:lvl1pPr>
              <a:defRPr sz="30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69041"/>
            <a:ext cx="9144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165252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41334"/>
            <a:ext cx="365760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3657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3F5398AA-9E56-4CE9-9016-E184ECC781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AD8C75-7D2C-42D1-B3AF-CEED05388B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51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4304"/>
            <a:ext cx="2949575" cy="1477328"/>
          </a:xfrm>
        </p:spPr>
        <p:txBody>
          <a:bodyPr wrap="square" anchor="b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957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8F38395A-DF12-4DB3-A49A-8852F816A0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87E5FC-033E-4B89-9F80-76185F341908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1C67D8-30E3-47E1-94FE-D18F8BC7F4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28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9">
          <p15:clr>
            <a:srgbClr val="5ACBF0"/>
          </p15:clr>
        </p15:guide>
        <p15:guide id="7" pos="2226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3114"/>
            <a:ext cx="2943225" cy="1477328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322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0036EB-CD3C-4CCC-9018-4CADDA4FF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622DFA-0A57-4692-9805-5A9877873763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A0A16A-67F5-4762-B585-E0CC1ECA67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9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8">
          <p15:clr>
            <a:srgbClr val="5ACBF0"/>
          </p15:clr>
        </p15:guide>
        <p15:guide id="7" pos="2222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1809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198" y="3962402"/>
            <a:ext cx="6711951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DD1C7074-B3FD-4E15-B5C6-78C8DEAF9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19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321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0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6127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083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300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4E55E2-360E-492C-A1F4-A4D32D001875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3114"/>
            <a:ext cx="2943225" cy="1477328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322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F706382E-EA12-4E53-838C-E3F808C1C8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93B8B-48A0-4835-9D51-82568D2EE0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4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8">
          <p15:clr>
            <a:srgbClr val="5ACBF0"/>
          </p15:clr>
        </p15:guide>
        <p15:guide id="7" pos="2222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66034-917A-4F9A-ACC8-8CC5B8B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7731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495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3ACEF5-93A4-452F-A833-13A15FE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1686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9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89712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300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3987800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840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7">
          <p15:clr>
            <a:srgbClr val="5ACBF0"/>
          </p15:clr>
        </p15:guide>
        <p15:guide id="31" pos="1608">
          <p15:clr>
            <a:srgbClr val="FBAE40"/>
          </p15:clr>
        </p15:guide>
        <p15:guide id="32" pos="143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148763"/>
            <a:ext cx="2946400" cy="984885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3"/>
            <a:ext cx="29464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1574784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35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AE9285-9977-4441-A573-2C3A07B00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36558"/>
            <a:ext cx="2946400" cy="984885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Title  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920560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EBB0A-C35E-4402-A08B-4337D224FE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50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96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AE753-50EC-4FB5-BE12-4F7CEB1F20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8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098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1809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198" y="3962402"/>
            <a:ext cx="6711951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FAFFA9B6-7AA0-4573-9463-F67027688D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19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11293-9833-42EB-A4A8-ABC034C57A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7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5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35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889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44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997476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7"/>
            <a:ext cx="321554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67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B00A58DD-DAA0-489B-A047-37A7D06C9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16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91"/>
            <a:ext cx="7974011" cy="2123658"/>
          </a:xfrm>
        </p:spPr>
        <p:txBody>
          <a:bodyPr wrap="square">
            <a:spAutoFit/>
          </a:bodyPr>
          <a:lstStyle>
            <a:lvl1pPr>
              <a:defRPr sz="30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69041"/>
            <a:ext cx="9144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11525763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70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0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92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300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66034-917A-4F9A-ACC8-8CC5B8B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7731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1801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3ACEF5-93A4-452F-A833-13A15FE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6651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9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6113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30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4200" y="476252"/>
            <a:ext cx="7974011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5"/>
            <a:ext cx="7974013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4" name="NEW Brand Colors 2018">
            <a:extLst>
              <a:ext uri="{FF2B5EF4-FFF2-40B4-BE49-F238E27FC236}">
                <a16:creationId xmlns:a16="http://schemas.microsoft.com/office/drawing/2014/main" id="{081235F6-3889-46A7-9F4E-F9186F5725A8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6264763" y="2942644"/>
            <a:ext cx="6858000" cy="972712"/>
          </a:xfrm>
          <a:prstGeom prst="rect">
            <a:avLst/>
          </a:prstGeom>
        </p:spPr>
      </p:pic>
      <p:grpSp>
        <p:nvGrpSpPr>
          <p:cNvPr id="34" name="Grid" hidden="1">
            <a:extLst>
              <a:ext uri="{FF2B5EF4-FFF2-40B4-BE49-F238E27FC236}">
                <a16:creationId xmlns:a16="http://schemas.microsoft.com/office/drawing/2014/main" id="{E0D44F23-88E3-4012-B732-BF79250BB7F8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63DFB1-3137-4D5A-B7A1-C55D205AB3B3}"/>
                </a:ext>
              </a:extLst>
            </p:cNvPr>
            <p:cNvCxnSpPr/>
            <p:nvPr/>
          </p:nvCxnSpPr>
          <p:spPr>
            <a:xfrm>
              <a:off x="0" y="29260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7FC59D-EEB8-4B4E-B227-A03E6BA408AC}"/>
                </a:ext>
              </a:extLst>
            </p:cNvPr>
            <p:cNvCxnSpPr/>
            <p:nvPr/>
          </p:nvCxnSpPr>
          <p:spPr>
            <a:xfrm>
              <a:off x="0" y="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749465-CD14-4325-A40E-4BE1BC186913}"/>
                </a:ext>
              </a:extLst>
            </p:cNvPr>
            <p:cNvCxnSpPr/>
            <p:nvPr/>
          </p:nvCxnSpPr>
          <p:spPr>
            <a:xfrm>
              <a:off x="0" y="585216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E24D7-6B88-4640-A1F8-56FB8DA123CF}"/>
                </a:ext>
              </a:extLst>
            </p:cNvPr>
            <p:cNvCxnSpPr/>
            <p:nvPr/>
          </p:nvCxnSpPr>
          <p:spPr>
            <a:xfrm>
              <a:off x="0" y="6272784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4206-AC4C-44AD-A61D-C64585B8718D}"/>
                </a:ext>
              </a:extLst>
            </p:cNvPr>
            <p:cNvCxnSpPr/>
            <p:nvPr/>
          </p:nvCxnSpPr>
          <p:spPr>
            <a:xfrm>
              <a:off x="0" y="656539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33E3B-598C-4152-A109-767CA4026AFF}"/>
                </a:ext>
              </a:extLst>
            </p:cNvPr>
            <p:cNvCxnSpPr/>
            <p:nvPr/>
          </p:nvCxnSpPr>
          <p:spPr>
            <a:xfrm>
              <a:off x="0" y="685800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E6D5C-C985-46E9-BBBB-6E8C11B87C8B}"/>
                </a:ext>
              </a:extLst>
            </p:cNvPr>
            <p:cNvCxnSpPr/>
            <p:nvPr/>
          </p:nvCxnSpPr>
          <p:spPr>
            <a:xfrm>
              <a:off x="0" y="87782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537872-275D-46DA-BE4B-35F98A7E23D9}"/>
                </a:ext>
              </a:extLst>
            </p:cNvPr>
            <p:cNvCxnSpPr/>
            <p:nvPr/>
          </p:nvCxnSpPr>
          <p:spPr>
            <a:xfrm>
              <a:off x="0" y="117043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0B809D-3BD7-4740-B43C-87DEAB995181}"/>
                </a:ext>
              </a:extLst>
            </p:cNvPr>
            <p:cNvCxnSpPr/>
            <p:nvPr/>
          </p:nvCxnSpPr>
          <p:spPr>
            <a:xfrm>
              <a:off x="0" y="146304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0DE340-F3C6-446C-9656-FC3F7331A02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79FCAF-696D-459F-8DC7-60C6FC6B8C7F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73C172-0798-4D71-B9CC-81C2255D9A9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F688EA-449D-4B56-BED0-ED77B0A3FD50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EAD8F-6B08-4E0A-B4F8-F6A245136F43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B7F0B6-A9EF-40C4-96BE-846A2DD02DB4}"/>
                </a:ext>
              </a:extLst>
            </p:cNvPr>
            <p:cNvCxnSpPr/>
            <p:nvPr/>
          </p:nvCxnSpPr>
          <p:spPr>
            <a:xfrm>
              <a:off x="7973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50C83F-8A41-41C3-976D-DD6BFAA277ED}"/>
                </a:ext>
              </a:extLst>
            </p:cNvPr>
            <p:cNvCxnSpPr/>
            <p:nvPr/>
          </p:nvCxnSpPr>
          <p:spPr>
            <a:xfrm>
              <a:off x="8558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9A6CCC-E11D-4D98-8835-3D79EC51D616}"/>
                </a:ext>
              </a:extLst>
            </p:cNvPr>
            <p:cNvCxnSpPr/>
            <p:nvPr/>
          </p:nvCxnSpPr>
          <p:spPr>
            <a:xfrm>
              <a:off x="8266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68F274-9627-4FF8-9DC4-B233456D1C6C}"/>
                </a:ext>
              </a:extLst>
            </p:cNvPr>
            <p:cNvCxnSpPr/>
            <p:nvPr/>
          </p:nvCxnSpPr>
          <p:spPr>
            <a:xfrm>
              <a:off x="8851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9279B-21AF-4FFB-9E89-38786771D50F}"/>
                </a:ext>
              </a:extLst>
            </p:cNvPr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A4311A-A27E-4DFC-8004-423DEEDBB1E7}"/>
                </a:ext>
              </a:extLst>
            </p:cNvPr>
            <p:cNvCxnSpPr/>
            <p:nvPr userDrawn="1"/>
          </p:nvCxnSpPr>
          <p:spPr>
            <a:xfrm>
              <a:off x="0" y="175564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0BD66B6-E5B8-4436-BD02-DE1681BA99C3}"/>
                </a:ext>
              </a:extLst>
            </p:cNvPr>
            <p:cNvCxnSpPr/>
            <p:nvPr userDrawn="1"/>
          </p:nvCxnSpPr>
          <p:spPr>
            <a:xfrm>
              <a:off x="0" y="204825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02102-C25C-4378-B22E-1B9E6AD28B84}"/>
                </a:ext>
              </a:extLst>
            </p:cNvPr>
            <p:cNvCxnSpPr/>
            <p:nvPr userDrawn="1"/>
          </p:nvCxnSpPr>
          <p:spPr>
            <a:xfrm>
              <a:off x="0" y="234086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285F75-F404-44CD-803E-358A74C5506A}"/>
                </a:ext>
              </a:extLst>
            </p:cNvPr>
            <p:cNvCxnSpPr/>
            <p:nvPr userDrawn="1"/>
          </p:nvCxnSpPr>
          <p:spPr>
            <a:xfrm>
              <a:off x="0" y="263347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66CF8D-9AA7-4739-AA5B-CBD92DBDB678}"/>
                </a:ext>
              </a:extLst>
            </p:cNvPr>
            <p:cNvCxnSpPr/>
            <p:nvPr userDrawn="1"/>
          </p:nvCxnSpPr>
          <p:spPr>
            <a:xfrm>
              <a:off x="0" y="292608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A5C448-09C5-4C84-B819-8C8CB7DE97B3}"/>
                </a:ext>
              </a:extLst>
            </p:cNvPr>
            <p:cNvCxnSpPr/>
            <p:nvPr userDrawn="1"/>
          </p:nvCxnSpPr>
          <p:spPr>
            <a:xfrm>
              <a:off x="0" y="321868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8126530-98D9-4173-AB7F-3F016FE6D4E1}"/>
                </a:ext>
              </a:extLst>
            </p:cNvPr>
            <p:cNvCxnSpPr/>
            <p:nvPr userDrawn="1"/>
          </p:nvCxnSpPr>
          <p:spPr>
            <a:xfrm>
              <a:off x="0" y="351129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DD54AF-7CB6-4DD7-869D-B33B6A5140D3}"/>
                </a:ext>
              </a:extLst>
            </p:cNvPr>
            <p:cNvCxnSpPr/>
            <p:nvPr userDrawn="1"/>
          </p:nvCxnSpPr>
          <p:spPr>
            <a:xfrm>
              <a:off x="0" y="380390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90DE93-3FA0-4244-9EBC-F4E34DC821C9}"/>
                </a:ext>
              </a:extLst>
            </p:cNvPr>
            <p:cNvCxnSpPr/>
            <p:nvPr userDrawn="1"/>
          </p:nvCxnSpPr>
          <p:spPr>
            <a:xfrm>
              <a:off x="0" y="409651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410FB8-4257-4D2A-BEA2-0B3F4AB5A707}"/>
                </a:ext>
              </a:extLst>
            </p:cNvPr>
            <p:cNvCxnSpPr/>
            <p:nvPr userDrawn="1"/>
          </p:nvCxnSpPr>
          <p:spPr>
            <a:xfrm>
              <a:off x="0" y="438912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25F6D4-B01D-45B8-8C11-D64B4637889A}"/>
                </a:ext>
              </a:extLst>
            </p:cNvPr>
            <p:cNvCxnSpPr/>
            <p:nvPr userDrawn="1"/>
          </p:nvCxnSpPr>
          <p:spPr>
            <a:xfrm>
              <a:off x="0" y="468172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C981B0-B5E4-428B-86FB-600B7E336C2C}"/>
                </a:ext>
              </a:extLst>
            </p:cNvPr>
            <p:cNvCxnSpPr/>
            <p:nvPr userDrawn="1"/>
          </p:nvCxnSpPr>
          <p:spPr>
            <a:xfrm>
              <a:off x="0" y="497433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C38D28-82EF-4ECD-A68C-5A878704197D}"/>
                </a:ext>
              </a:extLst>
            </p:cNvPr>
            <p:cNvCxnSpPr/>
            <p:nvPr userDrawn="1"/>
          </p:nvCxnSpPr>
          <p:spPr>
            <a:xfrm>
              <a:off x="0" y="526694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EC99B3-A15D-4751-A781-9703CB287103}"/>
                </a:ext>
              </a:extLst>
            </p:cNvPr>
            <p:cNvCxnSpPr/>
            <p:nvPr userDrawn="1"/>
          </p:nvCxnSpPr>
          <p:spPr>
            <a:xfrm>
              <a:off x="0" y="555955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C86158-586A-4DCE-9C20-B4F1C68CA055}"/>
                </a:ext>
              </a:extLst>
            </p:cNvPr>
            <p:cNvCxnSpPr/>
            <p:nvPr userDrawn="1"/>
          </p:nvCxnSpPr>
          <p:spPr>
            <a:xfrm>
              <a:off x="0" y="585216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5" r:id="rId1"/>
    <p:sldLayoutId id="2147484673" r:id="rId2"/>
    <p:sldLayoutId id="2147484674" r:id="rId3"/>
    <p:sldLayoutId id="2147484676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  <p:sldLayoutId id="2147484687" r:id="rId12"/>
    <p:sldLayoutId id="2147484689" r:id="rId13"/>
    <p:sldLayoutId id="2147484690" r:id="rId14"/>
    <p:sldLayoutId id="2147484691" r:id="rId15"/>
    <p:sldLayoutId id="2147484692" r:id="rId16"/>
    <p:sldLayoutId id="2147484693" r:id="rId17"/>
    <p:sldLayoutId id="2147484694" r:id="rId18"/>
    <p:sldLayoutId id="2147484695" r:id="rId19"/>
    <p:sldLayoutId id="2147484696" r:id="rId20"/>
    <p:sldLayoutId id="2147484697" r:id="rId21"/>
    <p:sldLayoutId id="2147484698" r:id="rId22"/>
    <p:sldLayoutId id="2147484699" r:id="rId23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200" b="1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539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3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5576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4200" y="476252"/>
            <a:ext cx="7974011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5"/>
            <a:ext cx="7974013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4" name="NEW Brand Colors 2018">
            <a:extLst>
              <a:ext uri="{FF2B5EF4-FFF2-40B4-BE49-F238E27FC236}">
                <a16:creationId xmlns:a16="http://schemas.microsoft.com/office/drawing/2014/main" id="{081235F6-3889-46A7-9F4E-F9186F5725A8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6264763" y="2942644"/>
            <a:ext cx="6858000" cy="972712"/>
          </a:xfrm>
          <a:prstGeom prst="rect">
            <a:avLst/>
          </a:prstGeom>
        </p:spPr>
      </p:pic>
      <p:grpSp>
        <p:nvGrpSpPr>
          <p:cNvPr id="34" name="Grid" hidden="1">
            <a:extLst>
              <a:ext uri="{FF2B5EF4-FFF2-40B4-BE49-F238E27FC236}">
                <a16:creationId xmlns:a16="http://schemas.microsoft.com/office/drawing/2014/main" id="{E0D44F23-88E3-4012-B732-BF79250BB7F8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63DFB1-3137-4D5A-B7A1-C55D205AB3B3}"/>
                </a:ext>
              </a:extLst>
            </p:cNvPr>
            <p:cNvCxnSpPr/>
            <p:nvPr/>
          </p:nvCxnSpPr>
          <p:spPr>
            <a:xfrm>
              <a:off x="0" y="29260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7FC59D-EEB8-4B4E-B227-A03E6BA408AC}"/>
                </a:ext>
              </a:extLst>
            </p:cNvPr>
            <p:cNvCxnSpPr/>
            <p:nvPr/>
          </p:nvCxnSpPr>
          <p:spPr>
            <a:xfrm>
              <a:off x="0" y="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749465-CD14-4325-A40E-4BE1BC186913}"/>
                </a:ext>
              </a:extLst>
            </p:cNvPr>
            <p:cNvCxnSpPr/>
            <p:nvPr/>
          </p:nvCxnSpPr>
          <p:spPr>
            <a:xfrm>
              <a:off x="0" y="585216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E24D7-6B88-4640-A1F8-56FB8DA123CF}"/>
                </a:ext>
              </a:extLst>
            </p:cNvPr>
            <p:cNvCxnSpPr/>
            <p:nvPr/>
          </p:nvCxnSpPr>
          <p:spPr>
            <a:xfrm>
              <a:off x="0" y="6272784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4206-AC4C-44AD-A61D-C64585B8718D}"/>
                </a:ext>
              </a:extLst>
            </p:cNvPr>
            <p:cNvCxnSpPr/>
            <p:nvPr/>
          </p:nvCxnSpPr>
          <p:spPr>
            <a:xfrm>
              <a:off x="0" y="656539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33E3B-598C-4152-A109-767CA4026AFF}"/>
                </a:ext>
              </a:extLst>
            </p:cNvPr>
            <p:cNvCxnSpPr/>
            <p:nvPr/>
          </p:nvCxnSpPr>
          <p:spPr>
            <a:xfrm>
              <a:off x="0" y="685800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E6D5C-C985-46E9-BBBB-6E8C11B87C8B}"/>
                </a:ext>
              </a:extLst>
            </p:cNvPr>
            <p:cNvCxnSpPr/>
            <p:nvPr/>
          </p:nvCxnSpPr>
          <p:spPr>
            <a:xfrm>
              <a:off x="0" y="87782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537872-275D-46DA-BE4B-35F98A7E23D9}"/>
                </a:ext>
              </a:extLst>
            </p:cNvPr>
            <p:cNvCxnSpPr/>
            <p:nvPr/>
          </p:nvCxnSpPr>
          <p:spPr>
            <a:xfrm>
              <a:off x="0" y="117043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0B809D-3BD7-4740-B43C-87DEAB995181}"/>
                </a:ext>
              </a:extLst>
            </p:cNvPr>
            <p:cNvCxnSpPr/>
            <p:nvPr/>
          </p:nvCxnSpPr>
          <p:spPr>
            <a:xfrm>
              <a:off x="0" y="146304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0DE340-F3C6-446C-9656-FC3F7331A02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79FCAF-696D-459F-8DC7-60C6FC6B8C7F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73C172-0798-4D71-B9CC-81C2255D9A9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F688EA-449D-4B56-BED0-ED77B0A3FD50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EAD8F-6B08-4E0A-B4F8-F6A245136F43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B7F0B6-A9EF-40C4-96BE-846A2DD02DB4}"/>
                </a:ext>
              </a:extLst>
            </p:cNvPr>
            <p:cNvCxnSpPr/>
            <p:nvPr/>
          </p:nvCxnSpPr>
          <p:spPr>
            <a:xfrm>
              <a:off x="7973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50C83F-8A41-41C3-976D-DD6BFAA277ED}"/>
                </a:ext>
              </a:extLst>
            </p:cNvPr>
            <p:cNvCxnSpPr/>
            <p:nvPr/>
          </p:nvCxnSpPr>
          <p:spPr>
            <a:xfrm>
              <a:off x="8558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9A6CCC-E11D-4D98-8835-3D79EC51D616}"/>
                </a:ext>
              </a:extLst>
            </p:cNvPr>
            <p:cNvCxnSpPr/>
            <p:nvPr/>
          </p:nvCxnSpPr>
          <p:spPr>
            <a:xfrm>
              <a:off x="8266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68F274-9627-4FF8-9DC4-B233456D1C6C}"/>
                </a:ext>
              </a:extLst>
            </p:cNvPr>
            <p:cNvCxnSpPr/>
            <p:nvPr/>
          </p:nvCxnSpPr>
          <p:spPr>
            <a:xfrm>
              <a:off x="8851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9279B-21AF-4FFB-9E89-38786771D50F}"/>
                </a:ext>
              </a:extLst>
            </p:cNvPr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A4311A-A27E-4DFC-8004-423DEEDBB1E7}"/>
                </a:ext>
              </a:extLst>
            </p:cNvPr>
            <p:cNvCxnSpPr/>
            <p:nvPr userDrawn="1"/>
          </p:nvCxnSpPr>
          <p:spPr>
            <a:xfrm>
              <a:off x="0" y="175564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0BD66B6-E5B8-4436-BD02-DE1681BA99C3}"/>
                </a:ext>
              </a:extLst>
            </p:cNvPr>
            <p:cNvCxnSpPr/>
            <p:nvPr userDrawn="1"/>
          </p:nvCxnSpPr>
          <p:spPr>
            <a:xfrm>
              <a:off x="0" y="204825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02102-C25C-4378-B22E-1B9E6AD28B84}"/>
                </a:ext>
              </a:extLst>
            </p:cNvPr>
            <p:cNvCxnSpPr/>
            <p:nvPr userDrawn="1"/>
          </p:nvCxnSpPr>
          <p:spPr>
            <a:xfrm>
              <a:off x="0" y="234086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285F75-F404-44CD-803E-358A74C5506A}"/>
                </a:ext>
              </a:extLst>
            </p:cNvPr>
            <p:cNvCxnSpPr/>
            <p:nvPr userDrawn="1"/>
          </p:nvCxnSpPr>
          <p:spPr>
            <a:xfrm>
              <a:off x="0" y="263347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66CF8D-9AA7-4739-AA5B-CBD92DBDB678}"/>
                </a:ext>
              </a:extLst>
            </p:cNvPr>
            <p:cNvCxnSpPr/>
            <p:nvPr userDrawn="1"/>
          </p:nvCxnSpPr>
          <p:spPr>
            <a:xfrm>
              <a:off x="0" y="292608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A5C448-09C5-4C84-B819-8C8CB7DE97B3}"/>
                </a:ext>
              </a:extLst>
            </p:cNvPr>
            <p:cNvCxnSpPr/>
            <p:nvPr userDrawn="1"/>
          </p:nvCxnSpPr>
          <p:spPr>
            <a:xfrm>
              <a:off x="0" y="321868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8126530-98D9-4173-AB7F-3F016FE6D4E1}"/>
                </a:ext>
              </a:extLst>
            </p:cNvPr>
            <p:cNvCxnSpPr/>
            <p:nvPr userDrawn="1"/>
          </p:nvCxnSpPr>
          <p:spPr>
            <a:xfrm>
              <a:off x="0" y="351129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DD54AF-7CB6-4DD7-869D-B33B6A5140D3}"/>
                </a:ext>
              </a:extLst>
            </p:cNvPr>
            <p:cNvCxnSpPr/>
            <p:nvPr userDrawn="1"/>
          </p:nvCxnSpPr>
          <p:spPr>
            <a:xfrm>
              <a:off x="0" y="380390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90DE93-3FA0-4244-9EBC-F4E34DC821C9}"/>
                </a:ext>
              </a:extLst>
            </p:cNvPr>
            <p:cNvCxnSpPr/>
            <p:nvPr userDrawn="1"/>
          </p:nvCxnSpPr>
          <p:spPr>
            <a:xfrm>
              <a:off x="0" y="409651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410FB8-4257-4D2A-BEA2-0B3F4AB5A707}"/>
                </a:ext>
              </a:extLst>
            </p:cNvPr>
            <p:cNvCxnSpPr/>
            <p:nvPr userDrawn="1"/>
          </p:nvCxnSpPr>
          <p:spPr>
            <a:xfrm>
              <a:off x="0" y="438912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25F6D4-B01D-45B8-8C11-D64B4637889A}"/>
                </a:ext>
              </a:extLst>
            </p:cNvPr>
            <p:cNvCxnSpPr/>
            <p:nvPr userDrawn="1"/>
          </p:nvCxnSpPr>
          <p:spPr>
            <a:xfrm>
              <a:off x="0" y="468172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C981B0-B5E4-428B-86FB-600B7E336C2C}"/>
                </a:ext>
              </a:extLst>
            </p:cNvPr>
            <p:cNvCxnSpPr/>
            <p:nvPr userDrawn="1"/>
          </p:nvCxnSpPr>
          <p:spPr>
            <a:xfrm>
              <a:off x="0" y="497433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C38D28-82EF-4ECD-A68C-5A878704197D}"/>
                </a:ext>
              </a:extLst>
            </p:cNvPr>
            <p:cNvCxnSpPr/>
            <p:nvPr userDrawn="1"/>
          </p:nvCxnSpPr>
          <p:spPr>
            <a:xfrm>
              <a:off x="0" y="526694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EC99B3-A15D-4751-A781-9703CB287103}"/>
                </a:ext>
              </a:extLst>
            </p:cNvPr>
            <p:cNvCxnSpPr/>
            <p:nvPr userDrawn="1"/>
          </p:nvCxnSpPr>
          <p:spPr>
            <a:xfrm>
              <a:off x="0" y="555955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C86158-586A-4DCE-9C20-B4F1C68CA055}"/>
                </a:ext>
              </a:extLst>
            </p:cNvPr>
            <p:cNvCxnSpPr/>
            <p:nvPr userDrawn="1"/>
          </p:nvCxnSpPr>
          <p:spPr>
            <a:xfrm>
              <a:off x="0" y="585216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0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03" r:id="rId1"/>
    <p:sldLayoutId id="2147484701" r:id="rId2"/>
    <p:sldLayoutId id="2147484702" r:id="rId3"/>
    <p:sldLayoutId id="2147484704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7" r:id="rId13"/>
    <p:sldLayoutId id="2147484718" r:id="rId14"/>
    <p:sldLayoutId id="2147484719" r:id="rId15"/>
    <p:sldLayoutId id="2147484720" r:id="rId16"/>
    <p:sldLayoutId id="2147484721" r:id="rId17"/>
    <p:sldLayoutId id="2147484722" r:id="rId18"/>
    <p:sldLayoutId id="2147484723" r:id="rId19"/>
    <p:sldLayoutId id="2147484724" r:id="rId20"/>
    <p:sldLayoutId id="2147484725" r:id="rId21"/>
    <p:sldLayoutId id="2147484726" r:id="rId22"/>
    <p:sldLayoutId id="2147484727" r:id="rId23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200" b="1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539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3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557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windows/downloads/sdk-archive" TargetMode="External"/><Relationship Id="rId7" Type="http://schemas.openxmlformats.org/officeDocument/2006/relationships/hyperlink" Target="https://github.com/xamarin/Essentials" TargetMode="External"/><Relationship Id="rId2" Type="http://schemas.openxmlformats.org/officeDocument/2006/relationships/hyperlink" Target="https://portablelibraryprofiles.stephencleary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dotnet/project-system/issues/935" TargetMode="External"/><Relationship Id="rId5" Type="http://schemas.openxmlformats.org/officeDocument/2006/relationships/hyperlink" Target="https://github.com/onovotny/MSBuildSdkExtras" TargetMode="External"/><Relationship Id="rId4" Type="http://schemas.openxmlformats.org/officeDocument/2006/relationships/hyperlink" Target="https://docs.microsoft.com/nuget/reference/migrate-packages-config-to-package-referenc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536748"/>
            <a:ext cx="2949575" cy="984885"/>
          </a:xfrm>
        </p:spPr>
        <p:txBody>
          <a:bodyPr/>
          <a:lstStyle/>
          <a:p>
            <a:r>
              <a:rPr lang="en-US" dirty="0"/>
              <a:t>Modernizing Projects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2"/>
            <a:ext cx="2949575" cy="1231106"/>
          </a:xfrm>
        </p:spPr>
        <p:txBody>
          <a:bodyPr/>
          <a:lstStyle/>
          <a:p>
            <a:r>
              <a:rPr lang="en-US" dirty="0"/>
              <a:t>Matthew Leibowitz</a:t>
            </a:r>
          </a:p>
          <a:p>
            <a:endParaRPr lang="en-US" dirty="0"/>
          </a:p>
          <a:p>
            <a:r>
              <a:rPr lang="en-US" i="1" dirty="0"/>
              <a:t>@mattleibow</a:t>
            </a:r>
          </a:p>
          <a:p>
            <a:r>
              <a:rPr lang="en-US" i="1" dirty="0"/>
              <a:t>maleib@microsoft.com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33661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Humongous, </a:t>
            </a:r>
            <a:r>
              <a:rPr lang="en-US" dirty="0" err="1"/>
              <a:t>numongous</a:t>
            </a:r>
            <a:r>
              <a:rPr lang="en-US" dirty="0"/>
              <a:t>, and </a:t>
            </a:r>
            <a:r>
              <a:rPr lang="en-US" dirty="0" err="1"/>
              <a:t>annoymongous</a:t>
            </a:r>
            <a:r>
              <a:rPr lang="en-US" dirty="0"/>
              <a:t>, projects…</a:t>
            </a:r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6879E-3D36-4659-86F4-B21BD58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769441"/>
          </a:xfrm>
        </p:spPr>
        <p:txBody>
          <a:bodyPr/>
          <a:lstStyle/>
          <a:p>
            <a:r>
              <a:rPr lang="en-US" dirty="0"/>
              <a:t>Modernization 3 – Multitargeting</a:t>
            </a:r>
            <a:br>
              <a:rPr lang="en-US" dirty="0"/>
            </a:br>
            <a:r>
              <a:rPr lang="en-US" sz="1800" dirty="0"/>
              <a:t>Switch from multiple projects to a single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A1F8-8B09-4EA8-A130-8D87860A8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840504"/>
          </a:xfrm>
        </p:spPr>
        <p:txBody>
          <a:bodyPr/>
          <a:lstStyle/>
          <a:p>
            <a:r>
              <a:rPr lang="en-US" dirty="0"/>
              <a:t>Far, far fewer projects</a:t>
            </a:r>
          </a:p>
          <a:p>
            <a:r>
              <a:rPr lang="en-US" dirty="0"/>
              <a:t>Centralized configuration</a:t>
            </a:r>
          </a:p>
          <a:p>
            <a:r>
              <a:rPr lang="en-US" dirty="0"/>
              <a:t>Conventions can be used</a:t>
            </a:r>
          </a:p>
          <a:p>
            <a:r>
              <a:rPr lang="en-US" dirty="0"/>
              <a:t>Conditions can be used to customize builds</a:t>
            </a:r>
          </a:p>
        </p:txBody>
      </p:sp>
    </p:spTree>
    <p:extLst>
      <p:ext uri="{BB962C8B-B14F-4D97-AF65-F5344CB8AC3E}">
        <p14:creationId xmlns:p14="http://schemas.microsoft.com/office/powerpoint/2010/main" val="122276758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TargetFrameworks</a:t>
            </a:r>
            <a:r>
              <a:rPr lang="en-US" dirty="0"/>
              <a:t>&gt;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4598182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&lt;Project&gt;</a:t>
            </a:r>
          </a:p>
          <a:p>
            <a:endParaRPr lang="en-US" sz="1800" dirty="0"/>
          </a:p>
          <a:p>
            <a:r>
              <a:rPr lang="en-US" sz="1800" dirty="0"/>
              <a:t>  &lt;</a:t>
            </a:r>
            <a:r>
              <a:rPr lang="en-US" sz="1800" dirty="0" err="1"/>
              <a:t>PropertyGroup</a:t>
            </a:r>
            <a:r>
              <a:rPr lang="en-US" sz="1800" dirty="0"/>
              <a:t>&gt;</a:t>
            </a:r>
          </a:p>
          <a:p>
            <a:r>
              <a:rPr lang="en-US" sz="1800" b="1" dirty="0"/>
              <a:t>    &lt;</a:t>
            </a:r>
            <a:r>
              <a:rPr lang="en-US" sz="1800" b="1" dirty="0" err="1"/>
              <a:t>TargetFrameworks</a:t>
            </a:r>
            <a:r>
              <a:rPr lang="en-US" sz="1800" b="1" dirty="0"/>
              <a:t>&gt;</a:t>
            </a:r>
          </a:p>
          <a:p>
            <a:r>
              <a:rPr lang="en-US" sz="1800" b="1" dirty="0"/>
              <a:t>      monoandroid8.1;</a:t>
            </a:r>
          </a:p>
          <a:p>
            <a:r>
              <a:rPr lang="en-US" sz="1800" b="1" dirty="0"/>
              <a:t>      xamarinios1.0;</a:t>
            </a:r>
          </a:p>
          <a:p>
            <a:r>
              <a:rPr lang="en-US" sz="1800" b="1" dirty="0"/>
              <a:t>      uap10.0.16299;</a:t>
            </a:r>
          </a:p>
          <a:p>
            <a:r>
              <a:rPr lang="en-US" sz="1800" b="1" dirty="0"/>
              <a:t>      netstandard2.0</a:t>
            </a:r>
          </a:p>
          <a:p>
            <a:r>
              <a:rPr lang="en-US" sz="1800" b="1" dirty="0"/>
              <a:t>    &lt;/</a:t>
            </a:r>
            <a:r>
              <a:rPr lang="en-US" sz="1800" b="1" dirty="0" err="1"/>
              <a:t>TargetFrameworks</a:t>
            </a:r>
            <a:r>
              <a:rPr lang="en-US" sz="1800" b="1" dirty="0"/>
              <a:t>&gt;</a:t>
            </a:r>
          </a:p>
          <a:p>
            <a:r>
              <a:rPr lang="en-US" sz="1800" dirty="0"/>
              <a:t>  &lt;/</a:t>
            </a:r>
            <a:r>
              <a:rPr lang="en-US" sz="1800" dirty="0" err="1"/>
              <a:t>PropertyGroup</a:t>
            </a:r>
            <a:r>
              <a:rPr lang="en-US" sz="1800" dirty="0"/>
              <a:t>&gt;</a:t>
            </a:r>
          </a:p>
          <a:p>
            <a:endParaRPr lang="en-US" sz="1800" dirty="0"/>
          </a:p>
          <a:p>
            <a:r>
              <a:rPr lang="en-US" sz="18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37461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Mergalicious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684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6879E-3D36-4659-86F4-B21BD58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769441"/>
          </a:xfrm>
        </p:spPr>
        <p:txBody>
          <a:bodyPr/>
          <a:lstStyle/>
          <a:p>
            <a:r>
              <a:rPr lang="en-US" dirty="0"/>
              <a:t>Modernization 4 – /</a:t>
            </a:r>
            <a:r>
              <a:rPr lang="en-US" dirty="0" err="1"/>
              <a:t>t:Pack</a:t>
            </a:r>
            <a:br>
              <a:rPr lang="en-US" dirty="0"/>
            </a:br>
            <a:r>
              <a:rPr lang="en-US" sz="1800" dirty="0"/>
              <a:t>Switch from .nuspec files to .csproj files to create NuGets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A1F8-8B09-4EA8-A130-8D87860A8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360372"/>
          </a:xfrm>
        </p:spPr>
        <p:txBody>
          <a:bodyPr/>
          <a:lstStyle/>
          <a:p>
            <a:r>
              <a:rPr lang="en-US" dirty="0"/>
              <a:t>No need for .nuspec files</a:t>
            </a:r>
          </a:p>
          <a:p>
            <a:r>
              <a:rPr lang="en-US" dirty="0"/>
              <a:t>Automatic dependencies and references</a:t>
            </a:r>
          </a:p>
          <a:p>
            <a:r>
              <a:rPr lang="en-US" dirty="0"/>
              <a:t>Package properties can be set with </a:t>
            </a:r>
            <a:r>
              <a:rPr lang="en-US" dirty="0" err="1"/>
              <a:t>MSBuild</a:t>
            </a:r>
            <a:r>
              <a:rPr lang="en-US" dirty="0"/>
              <a:t> properties</a:t>
            </a:r>
          </a:p>
        </p:txBody>
      </p:sp>
    </p:spTree>
    <p:extLst>
      <p:ext uri="{BB962C8B-B14F-4D97-AF65-F5344CB8AC3E}">
        <p14:creationId xmlns:p14="http://schemas.microsoft.com/office/powerpoint/2010/main" val="42478086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Packing, packing, packing…</a:t>
            </a:r>
          </a:p>
        </p:txBody>
      </p:sp>
    </p:spTree>
    <p:extLst>
      <p:ext uri="{BB962C8B-B14F-4D97-AF65-F5344CB8AC3E}">
        <p14:creationId xmlns:p14="http://schemas.microsoft.com/office/powerpoint/2010/main" val="421859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76A37-7FE1-4BB0-9062-DF9B42D8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Silverlight is back!</a:t>
            </a:r>
          </a:p>
        </p:txBody>
      </p:sp>
    </p:spTree>
    <p:extLst>
      <p:ext uri="{BB962C8B-B14F-4D97-AF65-F5344CB8AC3E}">
        <p14:creationId xmlns:p14="http://schemas.microsoft.com/office/powerpoint/2010/main" val="230978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Silverlight is back!</a:t>
            </a:r>
          </a:p>
        </p:txBody>
      </p:sp>
    </p:spTree>
    <p:extLst>
      <p:ext uri="{BB962C8B-B14F-4D97-AF65-F5344CB8AC3E}">
        <p14:creationId xmlns:p14="http://schemas.microsoft.com/office/powerpoint/2010/main" val="152298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183D46-7897-4245-994A-46CA4ADE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70A972-0F6F-4CDC-BF91-B6E23EDDC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464742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800" dirty="0"/>
              <a:t>Portable Class Library Profile Viewer</a:t>
            </a:r>
            <a:br>
              <a:rPr lang="en-US" sz="1800" dirty="0"/>
            </a:br>
            <a:r>
              <a:rPr lang="en-US" sz="1800" dirty="0">
                <a:hlinkClick r:id="rId2"/>
              </a:rPr>
              <a:t>https://portablelibraryprofiles.stephencleary.com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sz="1800" dirty="0"/>
              <a:t>Windows SDKs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https://developer.microsoft.com/en-us/windows/downloads/sdk-archive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sz="1800" dirty="0"/>
              <a:t>NuGet Migration</a:t>
            </a:r>
            <a:br>
              <a:rPr lang="en-US" sz="1800" dirty="0"/>
            </a:br>
            <a:r>
              <a:rPr lang="en-US" sz="1800" dirty="0">
                <a:hlinkClick r:id="rId4"/>
              </a:rPr>
              <a:t>https://docs.microsoft.com/nuget/reference/migrate-packages-config-to-package-reference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sz="1800" dirty="0" err="1"/>
              <a:t>MSBuild.Sdk.Extras</a:t>
            </a:r>
            <a:br>
              <a:rPr lang="en-US" sz="1800" dirty="0"/>
            </a:br>
            <a:r>
              <a:rPr lang="en-US" sz="1800" dirty="0">
                <a:hlinkClick r:id="rId5"/>
              </a:rPr>
              <a:t>https://github.com/onovotny/MSBuildSdkExtras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sz="1800" dirty="0"/>
              <a:t>Multitargeting in Visual Studio Bug</a:t>
            </a:r>
            <a:br>
              <a:rPr lang="en-US" sz="1800" dirty="0"/>
            </a:br>
            <a:r>
              <a:rPr lang="en-US" sz="1800" dirty="0">
                <a:hlinkClick r:id="rId6"/>
              </a:rPr>
              <a:t>https://github.com/dotnet/project-system/issues/935</a:t>
            </a:r>
            <a:r>
              <a:rPr lang="en-US" sz="1800" dirty="0"/>
              <a:t> </a:t>
            </a:r>
          </a:p>
          <a:p>
            <a:pPr>
              <a:spcAft>
                <a:spcPts val="1200"/>
              </a:spcAft>
            </a:pPr>
            <a:r>
              <a:rPr lang="en-US" sz="1800" dirty="0"/>
              <a:t>Example Library – </a:t>
            </a:r>
            <a:r>
              <a:rPr lang="en-US" sz="1800"/>
              <a:t>Xamarin.Essentials</a:t>
            </a:r>
            <a:br>
              <a:rPr lang="en-US" sz="1800"/>
            </a:br>
            <a:r>
              <a:rPr lang="en-US" sz="1800" dirty="0">
                <a:hlinkClick r:id="rId7"/>
              </a:rPr>
              <a:t>https://github.com/xamarin/Essentials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19542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40AD-FF93-49AB-986B-771091B3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Terrible Things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3280898"/>
          </a:xfrm>
        </p:spPr>
        <p:txBody>
          <a:bodyPr/>
          <a:lstStyle/>
          <a:p>
            <a:r>
              <a:rPr lang="en-US" dirty="0"/>
              <a:t>Large project files</a:t>
            </a:r>
          </a:p>
          <a:p>
            <a:r>
              <a:rPr lang="en-US" dirty="0"/>
              <a:t>Weird elements</a:t>
            </a:r>
          </a:p>
          <a:p>
            <a:r>
              <a:rPr lang="en-US" dirty="0"/>
              <a:t>Many, many projects</a:t>
            </a:r>
          </a:p>
          <a:p>
            <a:r>
              <a:rPr lang="en-US" dirty="0"/>
              <a:t>Shared Projects</a:t>
            </a:r>
          </a:p>
          <a:p>
            <a:r>
              <a:rPr lang="en-US" dirty="0"/>
              <a:t>File Linking</a:t>
            </a:r>
          </a:p>
          <a:p>
            <a:r>
              <a:rPr lang="en-US" dirty="0"/>
              <a:t>Old Tools</a:t>
            </a:r>
          </a:p>
          <a:p>
            <a:r>
              <a:rPr lang="en-US" dirty="0"/>
              <a:t>Dependency Tracking </a:t>
            </a:r>
            <a:r>
              <a:rPr lang="en-US"/>
              <a:t>/ Coordinating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07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76A37-7FE1-4BB0-9062-DF9B42D8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can all go away! Today!</a:t>
            </a:r>
          </a:p>
        </p:txBody>
      </p:sp>
    </p:spTree>
    <p:extLst>
      <p:ext uri="{BB962C8B-B14F-4D97-AF65-F5344CB8AC3E}">
        <p14:creationId xmlns:p14="http://schemas.microsoft.com/office/powerpoint/2010/main" val="5235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6879E-3D36-4659-86F4-B21BD58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1046440"/>
          </a:xfrm>
        </p:spPr>
        <p:txBody>
          <a:bodyPr/>
          <a:lstStyle/>
          <a:p>
            <a:r>
              <a:rPr lang="en-US" dirty="0"/>
              <a:t>Modernization 1 - &lt;</a:t>
            </a:r>
            <a:r>
              <a:rPr lang="en-US" dirty="0" err="1"/>
              <a:t>PackageReference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sz="1800" dirty="0"/>
              <a:t>Switch from </a:t>
            </a:r>
            <a:r>
              <a:rPr lang="en-US" sz="1800" dirty="0" err="1"/>
              <a:t>package.config</a:t>
            </a:r>
            <a:r>
              <a:rPr lang="en-US" sz="1800" dirty="0"/>
              <a:t> and </a:t>
            </a:r>
            <a:r>
              <a:rPr lang="en-US" sz="1800" dirty="0" err="1"/>
              <a:t>project.json</a:t>
            </a:r>
            <a:r>
              <a:rPr lang="en-US" sz="1800" dirty="0"/>
              <a:t> to &lt;</a:t>
            </a:r>
            <a:r>
              <a:rPr lang="en-US" sz="1800" dirty="0" err="1"/>
              <a:t>PackageReference</a:t>
            </a:r>
            <a:r>
              <a:rPr lang="en-US" sz="1800" dirty="0"/>
              <a:t>&gt;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A1F8-8B09-4EA8-A130-8D87860A8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376103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Old</a:t>
            </a:r>
          </a:p>
          <a:p>
            <a:r>
              <a:rPr lang="en-US" dirty="0" err="1"/>
              <a:t>package.config</a:t>
            </a:r>
            <a:r>
              <a:rPr lang="en-US" dirty="0"/>
              <a:t> has a local copy of all packages</a:t>
            </a:r>
          </a:p>
          <a:p>
            <a:r>
              <a:rPr lang="en-US" dirty="0" err="1"/>
              <a:t>project.json</a:t>
            </a:r>
            <a:r>
              <a:rPr lang="en-US" dirty="0"/>
              <a:t> is really bad, trust me!</a:t>
            </a:r>
          </a:p>
          <a:p>
            <a:r>
              <a:rPr lang="en-US" dirty="0"/>
              <a:t>&lt;Reference&gt; and &lt;</a:t>
            </a:r>
            <a:r>
              <a:rPr lang="en-US" dirty="0" err="1"/>
              <a:t>HintPath</a:t>
            </a:r>
            <a:r>
              <a:rPr lang="en-US" dirty="0"/>
              <a:t>&gt; is just clutter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The New</a:t>
            </a:r>
          </a:p>
          <a:p>
            <a:r>
              <a:rPr lang="en-US" dirty="0"/>
              <a:t>Packages are stored in a single location</a:t>
            </a:r>
          </a:p>
          <a:p>
            <a:r>
              <a:rPr lang="en-US" dirty="0"/>
              <a:t>No Visual Studio restarts</a:t>
            </a:r>
          </a:p>
        </p:txBody>
      </p:sp>
    </p:spTree>
    <p:extLst>
      <p:ext uri="{BB962C8B-B14F-4D97-AF65-F5344CB8AC3E}">
        <p14:creationId xmlns:p14="http://schemas.microsoft.com/office/powerpoint/2010/main" val="15550052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6F8D1-E656-4E3B-BC9C-409F4BE0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492443"/>
          </a:xfrm>
        </p:spPr>
        <p:txBody>
          <a:bodyPr/>
          <a:lstStyle/>
          <a:p>
            <a:r>
              <a:rPr lang="en-US"/>
              <a:t>Setting the new defaults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D429A-4AA8-4EAF-A563-E04C4E830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91" y="1435100"/>
            <a:ext cx="7039558" cy="48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PackageReference</a:t>
            </a:r>
            <a:r>
              <a:rPr lang="en-US" dirty="0"/>
              <a:t>&gt;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3268587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&lt;Project&gt;</a:t>
            </a:r>
          </a:p>
          <a:p>
            <a:endParaRPr lang="en-US" sz="1800" dirty="0"/>
          </a:p>
          <a:p>
            <a:r>
              <a:rPr lang="en-US" sz="1800" dirty="0"/>
              <a:t>  &lt;</a:t>
            </a:r>
            <a:r>
              <a:rPr lang="en-US" sz="1800" dirty="0" err="1"/>
              <a:t>ItemGroup</a:t>
            </a:r>
            <a:r>
              <a:rPr lang="en-US" sz="1800" dirty="0"/>
              <a:t>&gt;</a:t>
            </a:r>
          </a:p>
          <a:p>
            <a:r>
              <a:rPr lang="en-US" sz="1800" b="1" dirty="0"/>
              <a:t>    &lt;</a:t>
            </a:r>
            <a:r>
              <a:rPr lang="en-US" sz="1800" b="1" dirty="0" err="1"/>
              <a:t>PackageReference</a:t>
            </a:r>
            <a:r>
              <a:rPr lang="en-US" sz="1800" b="1" dirty="0"/>
              <a:t> Include="</a:t>
            </a:r>
            <a:r>
              <a:rPr lang="en-US" sz="1800" b="1" dirty="0" err="1"/>
              <a:t>Package.Id</a:t>
            </a:r>
            <a:r>
              <a:rPr lang="en-US" sz="1800" b="1" dirty="0"/>
              <a:t>" Version="1.0.0" /&gt;</a:t>
            </a:r>
          </a:p>
          <a:p>
            <a:r>
              <a:rPr lang="en-US" sz="1800" dirty="0"/>
              <a:t>  &lt;/</a:t>
            </a:r>
            <a:r>
              <a:rPr lang="en-US" sz="1800" dirty="0" err="1"/>
              <a:t>ItemGroup</a:t>
            </a:r>
            <a:r>
              <a:rPr lang="en-US" sz="1800" dirty="0"/>
              <a:t>&gt;</a:t>
            </a:r>
          </a:p>
          <a:p>
            <a:endParaRPr lang="en-US" sz="1800" dirty="0"/>
          </a:p>
          <a:p>
            <a:r>
              <a:rPr lang="en-US" sz="18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10410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8F592-9959-4DBD-9C53-AAFBF91C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033224"/>
            <a:ext cx="6712712" cy="4985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84358-65F5-4EAC-884D-89307055E0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Making the switch…</a:t>
            </a:r>
          </a:p>
        </p:txBody>
      </p:sp>
    </p:spTree>
    <p:extLst>
      <p:ext uri="{BB962C8B-B14F-4D97-AF65-F5344CB8AC3E}">
        <p14:creationId xmlns:p14="http://schemas.microsoft.com/office/powerpoint/2010/main" val="320023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6879E-3D36-4659-86F4-B21BD58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769441"/>
          </a:xfrm>
        </p:spPr>
        <p:txBody>
          <a:bodyPr/>
          <a:lstStyle/>
          <a:p>
            <a:r>
              <a:rPr lang="en-US" dirty="0"/>
              <a:t>Modernization 2 – SDK Style</a:t>
            </a:r>
            <a:br>
              <a:rPr lang="en-US" dirty="0"/>
            </a:br>
            <a:r>
              <a:rPr lang="en-US" sz="1800" dirty="0"/>
              <a:t>Switch from the old project format to the SDK style project format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A1F8-8B09-4EA8-A130-8D87860A8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2800767"/>
          </a:xfrm>
        </p:spPr>
        <p:txBody>
          <a:bodyPr/>
          <a:lstStyle/>
          <a:p>
            <a:r>
              <a:rPr lang="en-US" dirty="0"/>
              <a:t>Removes boilerplate elements</a:t>
            </a:r>
          </a:p>
          <a:p>
            <a:r>
              <a:rPr lang="en-US" dirty="0"/>
              <a:t>Smaller project files</a:t>
            </a:r>
          </a:p>
          <a:p>
            <a:r>
              <a:rPr lang="en-US" dirty="0"/>
              <a:t>Automatic file inclusion</a:t>
            </a:r>
          </a:p>
          <a:p>
            <a:r>
              <a:rPr lang="en-US" dirty="0"/>
              <a:t>Visual Studio 2017 can open obsolete platforms</a:t>
            </a:r>
          </a:p>
          <a:p>
            <a:endParaRPr lang="en-US" dirty="0"/>
          </a:p>
          <a:p>
            <a:r>
              <a:rPr lang="en-US" dirty="0"/>
              <a:t>Makes use of </a:t>
            </a:r>
            <a:r>
              <a:rPr lang="en-US" b="1" dirty="0" err="1"/>
              <a:t>MSBuild.Sdk.Extras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39156726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SDK Style Project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3268587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&lt;Project </a:t>
            </a:r>
            <a:r>
              <a:rPr lang="en-US" sz="1800" dirty="0" err="1"/>
              <a:t>Sdk</a:t>
            </a:r>
            <a:r>
              <a:rPr lang="en-US" sz="1800" dirty="0"/>
              <a:t>="</a:t>
            </a:r>
            <a:r>
              <a:rPr lang="en-US" sz="1800" dirty="0" err="1"/>
              <a:t>Microsoft.NET.Sdk</a:t>
            </a:r>
            <a:r>
              <a:rPr lang="en-US" sz="1800" dirty="0"/>
              <a:t>"&gt;</a:t>
            </a:r>
          </a:p>
          <a:p>
            <a:endParaRPr lang="en-US" sz="1800" dirty="0"/>
          </a:p>
          <a:p>
            <a:r>
              <a:rPr lang="en-US" sz="1800" dirty="0"/>
              <a:t>  &lt;</a:t>
            </a:r>
            <a:r>
              <a:rPr lang="en-US" sz="1800" dirty="0" err="1"/>
              <a:t>PropertyGroup</a:t>
            </a:r>
            <a:r>
              <a:rPr lang="en-US" sz="1800" dirty="0"/>
              <a:t>&gt;</a:t>
            </a:r>
          </a:p>
          <a:p>
            <a:r>
              <a:rPr lang="en-US" sz="1800" b="1" dirty="0"/>
              <a:t>    &lt;</a:t>
            </a:r>
            <a:r>
              <a:rPr lang="en-US" sz="1800" b="1" dirty="0" err="1"/>
              <a:t>TargetFramework</a:t>
            </a:r>
            <a:r>
              <a:rPr lang="en-US" sz="1800" b="1" dirty="0"/>
              <a:t>&gt;net45&lt;/</a:t>
            </a:r>
            <a:r>
              <a:rPr lang="en-US" sz="1800" b="1" dirty="0" err="1"/>
              <a:t>TargetFramework</a:t>
            </a:r>
            <a:r>
              <a:rPr lang="en-US" sz="1800" b="1" dirty="0"/>
              <a:t>&gt;</a:t>
            </a:r>
          </a:p>
          <a:p>
            <a:r>
              <a:rPr lang="en-US" sz="1800" dirty="0"/>
              <a:t>  &lt;/</a:t>
            </a:r>
            <a:r>
              <a:rPr lang="en-US" sz="1800" dirty="0" err="1"/>
              <a:t>PropertyGroup</a:t>
            </a:r>
            <a:r>
              <a:rPr lang="en-US" sz="1800" dirty="0"/>
              <a:t>&gt;</a:t>
            </a:r>
          </a:p>
          <a:p>
            <a:endParaRPr lang="en-US" sz="1800" dirty="0"/>
          </a:p>
          <a:p>
            <a:r>
              <a:rPr lang="en-US" sz="18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93363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-3_Illustration_2018_Productivity_005.potx" id="{5C293BE2-AAF0-452A-9321-7B6D4E3C2789}" vid="{95733A04-C693-4C0E-B2E6-C9640B8A4C3E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-3_Illustration_2018_Productivity_005.potx" id="{5C293BE2-AAF0-452A-9321-7B6D4E3C2789}" vid="{4A0132A2-9DBA-4DD0-A6D4-DD52EBAB18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630a2e83-186a-4a0f-ab27-bee8a8096ab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4-3_Illustration_2018_Productivity_005</Template>
  <TotalTime>640</TotalTime>
  <Words>871</Words>
  <Application>Microsoft Office PowerPoint</Application>
  <PresentationFormat>On-screen Show (4:3)</PresentationFormat>
  <Paragraphs>161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Modernizing Projects</vt:lpstr>
      <vt:lpstr>Terrible Things</vt:lpstr>
      <vt:lpstr>This can all go away! Today!</vt:lpstr>
      <vt:lpstr>Modernization 1 - &lt;PackageReference&gt; Switch from package.config and project.json to &lt;PackageReference&gt; </vt:lpstr>
      <vt:lpstr>Setting the new defaults</vt:lpstr>
      <vt:lpstr>The &lt;PackageReference&gt; Code</vt:lpstr>
      <vt:lpstr>Demo</vt:lpstr>
      <vt:lpstr>Modernization 2 – SDK Style Switch from the old project format to the SDK style project format</vt:lpstr>
      <vt:lpstr>The SDK Style Project</vt:lpstr>
      <vt:lpstr>Demo</vt:lpstr>
      <vt:lpstr>Modernization 3 – Multitargeting Switch from multiple projects to a single project</vt:lpstr>
      <vt:lpstr>The &lt;TargetFrameworks&gt; Code</vt:lpstr>
      <vt:lpstr>Demo</vt:lpstr>
      <vt:lpstr>Modernization 4 – /t:Pack Switch from .nuspec files to .csproj files to create NuGets</vt:lpstr>
      <vt:lpstr>Demo</vt:lpstr>
      <vt:lpstr>Silverlight is back!</vt:lpstr>
      <vt:lpstr>Demo</vt:lpstr>
      <vt:lpstr>Links</vt:lpstr>
      <vt:lpstr>Thank You!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Matthew Leibowitz</dc:creator>
  <cp:keywords/>
  <dc:description/>
  <cp:lastModifiedBy>Matthew Leibowitz</cp:lastModifiedBy>
  <cp:revision>36</cp:revision>
  <dcterms:created xsi:type="dcterms:W3CDTF">2018-07-24T23:44:59Z</dcterms:created>
  <dcterms:modified xsi:type="dcterms:W3CDTF">2018-07-25T20:46:27Z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